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8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8" r:id="rId32"/>
    <p:sldId id="289" r:id="rId33"/>
    <p:sldId id="290" r:id="rId34"/>
    <p:sldId id="291" r:id="rId35"/>
    <p:sldId id="292" r:id="rId36"/>
    <p:sldId id="293" r:id="rId37"/>
    <p:sldId id="294" r:id="rId38"/>
    <p:sldId id="295" r:id="rId39"/>
    <p:sldId id="296" r:id="rId40"/>
    <p:sldId id="297" r:id="rId41"/>
    <p:sldId id="298" r:id="rId42"/>
    <p:sldId id="299" r:id="rId43"/>
    <p:sldId id="300" r:id="rId44"/>
    <p:sldId id="301" r:id="rId45"/>
    <p:sldId id="302" r:id="rId46"/>
    <p:sldId id="303" r:id="rId47"/>
  </p:sldIdLst>
  <p:sldSz cx="12192000" cy="6858000"/>
  <p:notesSz cx="12192000" cy="6858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714" y="7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1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2/19/2026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8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2/19/2026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2/19/2026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1999" cy="6857997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0" y="998219"/>
            <a:ext cx="6017260" cy="5859780"/>
          </a:xfrm>
          <a:custGeom>
            <a:avLst/>
            <a:gdLst/>
            <a:ahLst/>
            <a:cxnLst/>
            <a:rect l="l" t="t" r="r" b="b"/>
            <a:pathLst>
              <a:path w="6017260" h="5859780">
                <a:moveTo>
                  <a:pt x="2830322" y="0"/>
                </a:moveTo>
                <a:lnTo>
                  <a:pt x="2779069" y="401"/>
                </a:lnTo>
                <a:lnTo>
                  <a:pt x="2728016" y="1601"/>
                </a:lnTo>
                <a:lnTo>
                  <a:pt x="2677168" y="3594"/>
                </a:lnTo>
                <a:lnTo>
                  <a:pt x="2626531" y="6373"/>
                </a:lnTo>
                <a:lnTo>
                  <a:pt x="2576111" y="9933"/>
                </a:lnTo>
                <a:lnTo>
                  <a:pt x="2525914" y="14269"/>
                </a:lnTo>
                <a:lnTo>
                  <a:pt x="2475945" y="19373"/>
                </a:lnTo>
                <a:lnTo>
                  <a:pt x="2426211" y="25240"/>
                </a:lnTo>
                <a:lnTo>
                  <a:pt x="2376718" y="31864"/>
                </a:lnTo>
                <a:lnTo>
                  <a:pt x="2327470" y="39239"/>
                </a:lnTo>
                <a:lnTo>
                  <a:pt x="2278475" y="47360"/>
                </a:lnTo>
                <a:lnTo>
                  <a:pt x="2229739" y="56219"/>
                </a:lnTo>
                <a:lnTo>
                  <a:pt x="2181266" y="65812"/>
                </a:lnTo>
                <a:lnTo>
                  <a:pt x="2133063" y="76132"/>
                </a:lnTo>
                <a:lnTo>
                  <a:pt x="2085135" y="87174"/>
                </a:lnTo>
                <a:lnTo>
                  <a:pt x="2037489" y="98931"/>
                </a:lnTo>
                <a:lnTo>
                  <a:pt x="1990131" y="111397"/>
                </a:lnTo>
                <a:lnTo>
                  <a:pt x="1943066" y="124567"/>
                </a:lnTo>
                <a:lnTo>
                  <a:pt x="1896300" y="138434"/>
                </a:lnTo>
                <a:lnTo>
                  <a:pt x="1849839" y="152993"/>
                </a:lnTo>
                <a:lnTo>
                  <a:pt x="1803690" y="168237"/>
                </a:lnTo>
                <a:lnTo>
                  <a:pt x="1757857" y="184162"/>
                </a:lnTo>
                <a:lnTo>
                  <a:pt x="1712346" y="200760"/>
                </a:lnTo>
                <a:lnTo>
                  <a:pt x="1667165" y="218026"/>
                </a:lnTo>
                <a:lnTo>
                  <a:pt x="1622317" y="235953"/>
                </a:lnTo>
                <a:lnTo>
                  <a:pt x="1577810" y="254537"/>
                </a:lnTo>
                <a:lnTo>
                  <a:pt x="1533650" y="273770"/>
                </a:lnTo>
                <a:lnTo>
                  <a:pt x="1489841" y="293648"/>
                </a:lnTo>
                <a:lnTo>
                  <a:pt x="1446390" y="314163"/>
                </a:lnTo>
                <a:lnTo>
                  <a:pt x="1403304" y="335311"/>
                </a:lnTo>
                <a:lnTo>
                  <a:pt x="1360586" y="357085"/>
                </a:lnTo>
                <a:lnTo>
                  <a:pt x="1318245" y="379479"/>
                </a:lnTo>
                <a:lnTo>
                  <a:pt x="1276285" y="402487"/>
                </a:lnTo>
                <a:lnTo>
                  <a:pt x="1234712" y="426104"/>
                </a:lnTo>
                <a:lnTo>
                  <a:pt x="1193532" y="450323"/>
                </a:lnTo>
                <a:lnTo>
                  <a:pt x="1152752" y="475138"/>
                </a:lnTo>
                <a:lnTo>
                  <a:pt x="1112376" y="500544"/>
                </a:lnTo>
                <a:lnTo>
                  <a:pt x="1072412" y="526534"/>
                </a:lnTo>
                <a:lnTo>
                  <a:pt x="1032864" y="553103"/>
                </a:lnTo>
                <a:lnTo>
                  <a:pt x="993738" y="580245"/>
                </a:lnTo>
                <a:lnTo>
                  <a:pt x="955041" y="607953"/>
                </a:lnTo>
                <a:lnTo>
                  <a:pt x="916778" y="636222"/>
                </a:lnTo>
                <a:lnTo>
                  <a:pt x="878956" y="665046"/>
                </a:lnTo>
                <a:lnTo>
                  <a:pt x="841579" y="694418"/>
                </a:lnTo>
                <a:lnTo>
                  <a:pt x="804655" y="724334"/>
                </a:lnTo>
                <a:lnTo>
                  <a:pt x="768188" y="754786"/>
                </a:lnTo>
                <a:lnTo>
                  <a:pt x="732186" y="785769"/>
                </a:lnTo>
                <a:lnTo>
                  <a:pt x="696652" y="817277"/>
                </a:lnTo>
                <a:lnTo>
                  <a:pt x="661594" y="849305"/>
                </a:lnTo>
                <a:lnTo>
                  <a:pt x="627018" y="881845"/>
                </a:lnTo>
                <a:lnTo>
                  <a:pt x="592928" y="914893"/>
                </a:lnTo>
                <a:lnTo>
                  <a:pt x="559332" y="948442"/>
                </a:lnTo>
                <a:lnTo>
                  <a:pt x="526235" y="982486"/>
                </a:lnTo>
                <a:lnTo>
                  <a:pt x="493642" y="1017019"/>
                </a:lnTo>
                <a:lnTo>
                  <a:pt x="461560" y="1052036"/>
                </a:lnTo>
                <a:lnTo>
                  <a:pt x="429995" y="1087531"/>
                </a:lnTo>
                <a:lnTo>
                  <a:pt x="398952" y="1123496"/>
                </a:lnTo>
                <a:lnTo>
                  <a:pt x="368438" y="1159928"/>
                </a:lnTo>
                <a:lnTo>
                  <a:pt x="338458" y="1196819"/>
                </a:lnTo>
                <a:lnTo>
                  <a:pt x="309017" y="1234163"/>
                </a:lnTo>
                <a:lnTo>
                  <a:pt x="280123" y="1271955"/>
                </a:lnTo>
                <a:lnTo>
                  <a:pt x="251781" y="1310189"/>
                </a:lnTo>
                <a:lnTo>
                  <a:pt x="223996" y="1348859"/>
                </a:lnTo>
                <a:lnTo>
                  <a:pt x="196775" y="1387959"/>
                </a:lnTo>
                <a:lnTo>
                  <a:pt x="170123" y="1427482"/>
                </a:lnTo>
                <a:lnTo>
                  <a:pt x="144047" y="1467423"/>
                </a:lnTo>
                <a:lnTo>
                  <a:pt x="118552" y="1507777"/>
                </a:lnTo>
                <a:lnTo>
                  <a:pt x="93644" y="1548536"/>
                </a:lnTo>
                <a:lnTo>
                  <a:pt x="69328" y="1589696"/>
                </a:lnTo>
                <a:lnTo>
                  <a:pt x="45612" y="1631250"/>
                </a:lnTo>
                <a:lnTo>
                  <a:pt x="22501" y="1673191"/>
                </a:lnTo>
                <a:lnTo>
                  <a:pt x="0" y="1715515"/>
                </a:lnTo>
                <a:lnTo>
                  <a:pt x="0" y="4654410"/>
                </a:lnTo>
                <a:lnTo>
                  <a:pt x="23713" y="4698931"/>
                </a:lnTo>
                <a:lnTo>
                  <a:pt x="48069" y="4743023"/>
                </a:lnTo>
                <a:lnTo>
                  <a:pt x="73062" y="4786679"/>
                </a:lnTo>
                <a:lnTo>
                  <a:pt x="98689" y="4829891"/>
                </a:lnTo>
                <a:lnTo>
                  <a:pt x="124944" y="4872654"/>
                </a:lnTo>
                <a:lnTo>
                  <a:pt x="151822" y="4914960"/>
                </a:lnTo>
                <a:lnTo>
                  <a:pt x="179321" y="4956802"/>
                </a:lnTo>
                <a:lnTo>
                  <a:pt x="207434" y="4998174"/>
                </a:lnTo>
                <a:lnTo>
                  <a:pt x="236158" y="5039069"/>
                </a:lnTo>
                <a:lnTo>
                  <a:pt x="265488" y="5079480"/>
                </a:lnTo>
                <a:lnTo>
                  <a:pt x="295419" y="5119401"/>
                </a:lnTo>
                <a:lnTo>
                  <a:pt x="325947" y="5158824"/>
                </a:lnTo>
                <a:lnTo>
                  <a:pt x="357067" y="5197742"/>
                </a:lnTo>
                <a:lnTo>
                  <a:pt x="388775" y="5236150"/>
                </a:lnTo>
                <a:lnTo>
                  <a:pt x="421066" y="5274040"/>
                </a:lnTo>
                <a:lnTo>
                  <a:pt x="453937" y="5311406"/>
                </a:lnTo>
                <a:lnTo>
                  <a:pt x="487381" y="5348240"/>
                </a:lnTo>
                <a:lnTo>
                  <a:pt x="521395" y="5384535"/>
                </a:lnTo>
                <a:lnTo>
                  <a:pt x="555974" y="5420286"/>
                </a:lnTo>
                <a:lnTo>
                  <a:pt x="591114" y="5455486"/>
                </a:lnTo>
                <a:lnTo>
                  <a:pt x="626811" y="5490126"/>
                </a:lnTo>
                <a:lnTo>
                  <a:pt x="663058" y="5524202"/>
                </a:lnTo>
                <a:lnTo>
                  <a:pt x="699853" y="5557705"/>
                </a:lnTo>
                <a:lnTo>
                  <a:pt x="737191" y="5590629"/>
                </a:lnTo>
                <a:lnTo>
                  <a:pt x="775066" y="5622968"/>
                </a:lnTo>
                <a:lnTo>
                  <a:pt x="813476" y="5654714"/>
                </a:lnTo>
                <a:lnTo>
                  <a:pt x="852414" y="5685861"/>
                </a:lnTo>
                <a:lnTo>
                  <a:pt x="891876" y="5716402"/>
                </a:lnTo>
                <a:lnTo>
                  <a:pt x="931859" y="5746330"/>
                </a:lnTo>
                <a:lnTo>
                  <a:pt x="972357" y="5775639"/>
                </a:lnTo>
                <a:lnTo>
                  <a:pt x="1013366" y="5804321"/>
                </a:lnTo>
                <a:lnTo>
                  <a:pt x="1054882" y="5832370"/>
                </a:lnTo>
                <a:lnTo>
                  <a:pt x="1096899" y="5859779"/>
                </a:lnTo>
                <a:lnTo>
                  <a:pt x="4559173" y="5859779"/>
                </a:lnTo>
                <a:lnTo>
                  <a:pt x="4599379" y="5833231"/>
                </a:lnTo>
                <a:lnTo>
                  <a:pt x="4639162" y="5806100"/>
                </a:lnTo>
                <a:lnTo>
                  <a:pt x="4678516" y="5778391"/>
                </a:lnTo>
                <a:lnTo>
                  <a:pt x="4717434" y="5750111"/>
                </a:lnTo>
                <a:lnTo>
                  <a:pt x="4755910" y="5721265"/>
                </a:lnTo>
                <a:lnTo>
                  <a:pt x="4793938" y="5691860"/>
                </a:lnTo>
                <a:lnTo>
                  <a:pt x="4831512" y="5661902"/>
                </a:lnTo>
                <a:lnTo>
                  <a:pt x="4868625" y="5631398"/>
                </a:lnTo>
                <a:lnTo>
                  <a:pt x="4905271" y="5600352"/>
                </a:lnTo>
                <a:lnTo>
                  <a:pt x="4941443" y="5568771"/>
                </a:lnTo>
                <a:lnTo>
                  <a:pt x="4977135" y="5536662"/>
                </a:lnTo>
                <a:lnTo>
                  <a:pt x="5012342" y="5504031"/>
                </a:lnTo>
                <a:lnTo>
                  <a:pt x="5047056" y="5470883"/>
                </a:lnTo>
                <a:lnTo>
                  <a:pt x="5081272" y="5437224"/>
                </a:lnTo>
                <a:lnTo>
                  <a:pt x="5114982" y="5403062"/>
                </a:lnTo>
                <a:lnTo>
                  <a:pt x="5148181" y="5368401"/>
                </a:lnTo>
                <a:lnTo>
                  <a:pt x="5180863" y="5333249"/>
                </a:lnTo>
                <a:lnTo>
                  <a:pt x="5213020" y="5297610"/>
                </a:lnTo>
                <a:lnTo>
                  <a:pt x="5244648" y="5261492"/>
                </a:lnTo>
                <a:lnTo>
                  <a:pt x="5275738" y="5224901"/>
                </a:lnTo>
                <a:lnTo>
                  <a:pt x="5306286" y="5187841"/>
                </a:lnTo>
                <a:lnTo>
                  <a:pt x="5336285" y="5150321"/>
                </a:lnTo>
                <a:lnTo>
                  <a:pt x="5365728" y="5112345"/>
                </a:lnTo>
                <a:lnTo>
                  <a:pt x="5394610" y="5073920"/>
                </a:lnTo>
                <a:lnTo>
                  <a:pt x="5422923" y="5035052"/>
                </a:lnTo>
                <a:lnTo>
                  <a:pt x="5450662" y="4995747"/>
                </a:lnTo>
                <a:lnTo>
                  <a:pt x="5477820" y="4956011"/>
                </a:lnTo>
                <a:lnTo>
                  <a:pt x="5504391" y="4915850"/>
                </a:lnTo>
                <a:lnTo>
                  <a:pt x="5530369" y="4875271"/>
                </a:lnTo>
                <a:lnTo>
                  <a:pt x="5555747" y="4834279"/>
                </a:lnTo>
                <a:lnTo>
                  <a:pt x="5580519" y="4792881"/>
                </a:lnTo>
                <a:lnTo>
                  <a:pt x="5604679" y="4751082"/>
                </a:lnTo>
                <a:lnTo>
                  <a:pt x="5628220" y="4708890"/>
                </a:lnTo>
                <a:lnTo>
                  <a:pt x="5651136" y="4666309"/>
                </a:lnTo>
                <a:lnTo>
                  <a:pt x="5673421" y="4623347"/>
                </a:lnTo>
                <a:lnTo>
                  <a:pt x="5695069" y="4580008"/>
                </a:lnTo>
                <a:lnTo>
                  <a:pt x="5716072" y="4536300"/>
                </a:lnTo>
                <a:lnTo>
                  <a:pt x="5736426" y="4492229"/>
                </a:lnTo>
                <a:lnTo>
                  <a:pt x="5756122" y="4447800"/>
                </a:lnTo>
                <a:lnTo>
                  <a:pt x="5775157" y="4403019"/>
                </a:lnTo>
                <a:lnTo>
                  <a:pt x="5793522" y="4357893"/>
                </a:lnTo>
                <a:lnTo>
                  <a:pt x="5811211" y="4312428"/>
                </a:lnTo>
                <a:lnTo>
                  <a:pt x="5828219" y="4266630"/>
                </a:lnTo>
                <a:lnTo>
                  <a:pt x="5844539" y="4220506"/>
                </a:lnTo>
                <a:lnTo>
                  <a:pt x="5860164" y="4174060"/>
                </a:lnTo>
                <a:lnTo>
                  <a:pt x="5875089" y="4127300"/>
                </a:lnTo>
                <a:lnTo>
                  <a:pt x="5889306" y="4080231"/>
                </a:lnTo>
                <a:lnTo>
                  <a:pt x="5902811" y="4032859"/>
                </a:lnTo>
                <a:lnTo>
                  <a:pt x="5915595" y="3985192"/>
                </a:lnTo>
                <a:lnTo>
                  <a:pt x="5927654" y="3937234"/>
                </a:lnTo>
                <a:lnTo>
                  <a:pt x="5938981" y="3888991"/>
                </a:lnTo>
                <a:lnTo>
                  <a:pt x="5949569" y="3840471"/>
                </a:lnTo>
                <a:lnTo>
                  <a:pt x="5959412" y="3791679"/>
                </a:lnTo>
                <a:lnTo>
                  <a:pt x="5968504" y="3742622"/>
                </a:lnTo>
                <a:lnTo>
                  <a:pt x="5976839" y="3693304"/>
                </a:lnTo>
                <a:lnTo>
                  <a:pt x="5984409" y="3643733"/>
                </a:lnTo>
                <a:lnTo>
                  <a:pt x="5991210" y="3593914"/>
                </a:lnTo>
                <a:lnTo>
                  <a:pt x="5997234" y="3543855"/>
                </a:lnTo>
                <a:lnTo>
                  <a:pt x="6002475" y="3493559"/>
                </a:lnTo>
                <a:lnTo>
                  <a:pt x="6006928" y="3443035"/>
                </a:lnTo>
                <a:lnTo>
                  <a:pt x="6010585" y="3392288"/>
                </a:lnTo>
                <a:lnTo>
                  <a:pt x="6013440" y="3341324"/>
                </a:lnTo>
                <a:lnTo>
                  <a:pt x="6015487" y="3290149"/>
                </a:lnTo>
                <a:lnTo>
                  <a:pt x="6016720" y="3238770"/>
                </a:lnTo>
                <a:lnTo>
                  <a:pt x="6017133" y="3187191"/>
                </a:lnTo>
                <a:lnTo>
                  <a:pt x="6016772" y="3138820"/>
                </a:lnTo>
                <a:lnTo>
                  <a:pt x="6015694" y="3090622"/>
                </a:lnTo>
                <a:lnTo>
                  <a:pt x="6013904" y="3042603"/>
                </a:lnTo>
                <a:lnTo>
                  <a:pt x="6011407" y="2994767"/>
                </a:lnTo>
                <a:lnTo>
                  <a:pt x="6008207" y="2947121"/>
                </a:lnTo>
                <a:lnTo>
                  <a:pt x="6004310" y="2899668"/>
                </a:lnTo>
                <a:lnTo>
                  <a:pt x="5999722" y="2852415"/>
                </a:lnTo>
                <a:lnTo>
                  <a:pt x="5994446" y="2805366"/>
                </a:lnTo>
                <a:lnTo>
                  <a:pt x="5988489" y="2758526"/>
                </a:lnTo>
                <a:lnTo>
                  <a:pt x="5981856" y="2711900"/>
                </a:lnTo>
                <a:lnTo>
                  <a:pt x="5974551" y="2665493"/>
                </a:lnTo>
                <a:lnTo>
                  <a:pt x="5966580" y="2619311"/>
                </a:lnTo>
                <a:lnTo>
                  <a:pt x="5957948" y="2573359"/>
                </a:lnTo>
                <a:lnTo>
                  <a:pt x="5948659" y="2527640"/>
                </a:lnTo>
                <a:lnTo>
                  <a:pt x="5938720" y="2482162"/>
                </a:lnTo>
                <a:lnTo>
                  <a:pt x="5928135" y="2436927"/>
                </a:lnTo>
                <a:lnTo>
                  <a:pt x="5916910" y="2391943"/>
                </a:lnTo>
                <a:lnTo>
                  <a:pt x="5905049" y="2347213"/>
                </a:lnTo>
                <a:lnTo>
                  <a:pt x="5892557" y="2302743"/>
                </a:lnTo>
                <a:lnTo>
                  <a:pt x="5879441" y="2258538"/>
                </a:lnTo>
                <a:lnTo>
                  <a:pt x="5865704" y="2214603"/>
                </a:lnTo>
                <a:lnTo>
                  <a:pt x="5851352" y="2170943"/>
                </a:lnTo>
                <a:lnTo>
                  <a:pt x="5836390" y="2127563"/>
                </a:lnTo>
                <a:lnTo>
                  <a:pt x="5820823" y="2084468"/>
                </a:lnTo>
                <a:lnTo>
                  <a:pt x="5804657" y="2041663"/>
                </a:lnTo>
                <a:lnTo>
                  <a:pt x="5787897" y="1999153"/>
                </a:lnTo>
                <a:lnTo>
                  <a:pt x="5770546" y="1956944"/>
                </a:lnTo>
                <a:lnTo>
                  <a:pt x="5752612" y="1915040"/>
                </a:lnTo>
                <a:lnTo>
                  <a:pt x="5734098" y="1873446"/>
                </a:lnTo>
                <a:lnTo>
                  <a:pt x="5715011" y="1832168"/>
                </a:lnTo>
                <a:lnTo>
                  <a:pt x="5695354" y="1791211"/>
                </a:lnTo>
                <a:lnTo>
                  <a:pt x="5675134" y="1750579"/>
                </a:lnTo>
                <a:lnTo>
                  <a:pt x="5654355" y="1710278"/>
                </a:lnTo>
                <a:lnTo>
                  <a:pt x="5633023" y="1670312"/>
                </a:lnTo>
                <a:lnTo>
                  <a:pt x="5611142" y="1630687"/>
                </a:lnTo>
                <a:lnTo>
                  <a:pt x="5588718" y="1591408"/>
                </a:lnTo>
                <a:lnTo>
                  <a:pt x="5565755" y="1552480"/>
                </a:lnTo>
                <a:lnTo>
                  <a:pt x="5542260" y="1513908"/>
                </a:lnTo>
                <a:lnTo>
                  <a:pt x="5518237" y="1475697"/>
                </a:lnTo>
                <a:lnTo>
                  <a:pt x="5493691" y="1437852"/>
                </a:lnTo>
                <a:lnTo>
                  <a:pt x="5468627" y="1400379"/>
                </a:lnTo>
                <a:lnTo>
                  <a:pt x="5443051" y="1363281"/>
                </a:lnTo>
                <a:lnTo>
                  <a:pt x="5416967" y="1326565"/>
                </a:lnTo>
                <a:lnTo>
                  <a:pt x="5390381" y="1290235"/>
                </a:lnTo>
                <a:lnTo>
                  <a:pt x="5363298" y="1254297"/>
                </a:lnTo>
                <a:lnTo>
                  <a:pt x="5335722" y="1218755"/>
                </a:lnTo>
                <a:lnTo>
                  <a:pt x="5307660" y="1183614"/>
                </a:lnTo>
                <a:lnTo>
                  <a:pt x="5279116" y="1148880"/>
                </a:lnTo>
                <a:lnTo>
                  <a:pt x="5250096" y="1114558"/>
                </a:lnTo>
                <a:lnTo>
                  <a:pt x="5220604" y="1080652"/>
                </a:lnTo>
                <a:lnTo>
                  <a:pt x="5190645" y="1047169"/>
                </a:lnTo>
                <a:lnTo>
                  <a:pt x="5160225" y="1014112"/>
                </a:lnTo>
                <a:lnTo>
                  <a:pt x="5129349" y="981487"/>
                </a:lnTo>
                <a:lnTo>
                  <a:pt x="5098022" y="949299"/>
                </a:lnTo>
                <a:lnTo>
                  <a:pt x="5066249" y="917553"/>
                </a:lnTo>
                <a:lnTo>
                  <a:pt x="5034035" y="886254"/>
                </a:lnTo>
                <a:lnTo>
                  <a:pt x="5001385" y="855407"/>
                </a:lnTo>
                <a:lnTo>
                  <a:pt x="4968305" y="825017"/>
                </a:lnTo>
                <a:lnTo>
                  <a:pt x="4934799" y="795090"/>
                </a:lnTo>
                <a:lnTo>
                  <a:pt x="4900874" y="765630"/>
                </a:lnTo>
                <a:lnTo>
                  <a:pt x="4866532" y="736643"/>
                </a:lnTo>
                <a:lnTo>
                  <a:pt x="4831781" y="708133"/>
                </a:lnTo>
                <a:lnTo>
                  <a:pt x="4796625" y="680105"/>
                </a:lnTo>
                <a:lnTo>
                  <a:pt x="4761069" y="652565"/>
                </a:lnTo>
                <a:lnTo>
                  <a:pt x="4725119" y="625518"/>
                </a:lnTo>
                <a:lnTo>
                  <a:pt x="4688778" y="598968"/>
                </a:lnTo>
                <a:lnTo>
                  <a:pt x="4652054" y="572921"/>
                </a:lnTo>
                <a:lnTo>
                  <a:pt x="4614950" y="547382"/>
                </a:lnTo>
                <a:lnTo>
                  <a:pt x="4577472" y="522356"/>
                </a:lnTo>
                <a:lnTo>
                  <a:pt x="4539624" y="497848"/>
                </a:lnTo>
                <a:lnTo>
                  <a:pt x="4501413" y="473863"/>
                </a:lnTo>
                <a:lnTo>
                  <a:pt x="4462843" y="450406"/>
                </a:lnTo>
                <a:lnTo>
                  <a:pt x="4423919" y="427482"/>
                </a:lnTo>
                <a:lnTo>
                  <a:pt x="4384647" y="405096"/>
                </a:lnTo>
                <a:lnTo>
                  <a:pt x="4345031" y="383254"/>
                </a:lnTo>
                <a:lnTo>
                  <a:pt x="4305077" y="361960"/>
                </a:lnTo>
                <a:lnTo>
                  <a:pt x="4264790" y="341219"/>
                </a:lnTo>
                <a:lnTo>
                  <a:pt x="4224175" y="321037"/>
                </a:lnTo>
                <a:lnTo>
                  <a:pt x="4183236" y="301418"/>
                </a:lnTo>
                <a:lnTo>
                  <a:pt x="4141980" y="282368"/>
                </a:lnTo>
                <a:lnTo>
                  <a:pt x="4100411" y="263892"/>
                </a:lnTo>
                <a:lnTo>
                  <a:pt x="4058535" y="245994"/>
                </a:lnTo>
                <a:lnTo>
                  <a:pt x="4016356" y="228680"/>
                </a:lnTo>
                <a:lnTo>
                  <a:pt x="3973879" y="211955"/>
                </a:lnTo>
                <a:lnTo>
                  <a:pt x="3931111" y="195823"/>
                </a:lnTo>
                <a:lnTo>
                  <a:pt x="3888055" y="180291"/>
                </a:lnTo>
                <a:lnTo>
                  <a:pt x="3844718" y="165363"/>
                </a:lnTo>
                <a:lnTo>
                  <a:pt x="3801103" y="151043"/>
                </a:lnTo>
                <a:lnTo>
                  <a:pt x="3757217" y="137338"/>
                </a:lnTo>
                <a:lnTo>
                  <a:pt x="3713064" y="124252"/>
                </a:lnTo>
                <a:lnTo>
                  <a:pt x="3668650" y="111790"/>
                </a:lnTo>
                <a:lnTo>
                  <a:pt x="3623979" y="99958"/>
                </a:lnTo>
                <a:lnTo>
                  <a:pt x="3579057" y="88760"/>
                </a:lnTo>
                <a:lnTo>
                  <a:pt x="3533889" y="78202"/>
                </a:lnTo>
                <a:lnTo>
                  <a:pt x="3488481" y="68288"/>
                </a:lnTo>
                <a:lnTo>
                  <a:pt x="3442836" y="59023"/>
                </a:lnTo>
                <a:lnTo>
                  <a:pt x="3396960" y="50413"/>
                </a:lnTo>
                <a:lnTo>
                  <a:pt x="3350859" y="42463"/>
                </a:lnTo>
                <a:lnTo>
                  <a:pt x="3304537" y="35178"/>
                </a:lnTo>
                <a:lnTo>
                  <a:pt x="3258001" y="28562"/>
                </a:lnTo>
                <a:lnTo>
                  <a:pt x="3211253" y="22622"/>
                </a:lnTo>
                <a:lnTo>
                  <a:pt x="3164301" y="17361"/>
                </a:lnTo>
                <a:lnTo>
                  <a:pt x="3117149" y="12785"/>
                </a:lnTo>
                <a:lnTo>
                  <a:pt x="3069801" y="8900"/>
                </a:lnTo>
                <a:lnTo>
                  <a:pt x="3022265" y="5709"/>
                </a:lnTo>
                <a:lnTo>
                  <a:pt x="2974543" y="3219"/>
                </a:lnTo>
                <a:lnTo>
                  <a:pt x="2926642" y="1434"/>
                </a:lnTo>
                <a:lnTo>
                  <a:pt x="2878567" y="359"/>
                </a:lnTo>
                <a:lnTo>
                  <a:pt x="2830322" y="0"/>
                </a:lnTo>
                <a:close/>
              </a:path>
            </a:pathLst>
          </a:custGeom>
          <a:solidFill>
            <a:srgbClr val="FFFFFF">
              <a:alpha val="749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2287016" y="3337178"/>
            <a:ext cx="935990" cy="0"/>
          </a:xfrm>
          <a:custGeom>
            <a:avLst/>
            <a:gdLst/>
            <a:ahLst/>
            <a:cxnLst/>
            <a:rect l="l" t="t" r="r" b="b"/>
            <a:pathLst>
              <a:path w="935989">
                <a:moveTo>
                  <a:pt x="0" y="0"/>
                </a:moveTo>
                <a:lnTo>
                  <a:pt x="935482" y="0"/>
                </a:lnTo>
              </a:path>
            </a:pathLst>
          </a:custGeom>
          <a:ln w="25400">
            <a:solidFill>
              <a:srgbClr val="25252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2/19/2026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2/19/2026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8374506" y="137540"/>
            <a:ext cx="1152525" cy="39115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1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835863" y="1653921"/>
            <a:ext cx="7071995" cy="41370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2/19/2026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g"/><Relationship Id="rId3" Type="http://schemas.openxmlformats.org/officeDocument/2006/relationships/image" Target="../media/image9.jpg"/><Relationship Id="rId7" Type="http://schemas.openxmlformats.org/officeDocument/2006/relationships/image" Target="../media/image13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2.jpg"/><Relationship Id="rId5" Type="http://schemas.openxmlformats.org/officeDocument/2006/relationships/image" Target="../media/image11.jp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iomedcentral.com/" TargetMode="External"/><Relationship Id="rId7" Type="http://schemas.openxmlformats.org/officeDocument/2006/relationships/hyperlink" Target="https://www.science.org/doi/10.1126/science.abk0639" TargetMode="Externa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Relationship Id="rId6" Type="http://schemas.openxmlformats.org/officeDocument/2006/relationships/hyperlink" Target="https://pubmed.ncbi.nlm.nih.gov/" TargetMode="External"/><Relationship Id="rId5" Type="http://schemas.openxmlformats.org/officeDocument/2006/relationships/hyperlink" Target="https://www.nature.com/" TargetMode="External"/><Relationship Id="rId4" Type="http://schemas.openxmlformats.org/officeDocument/2006/relationships/hyperlink" Target="https://www.cell.com/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7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4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5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5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5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5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5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5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5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g"/><Relationship Id="rId2" Type="http://schemas.openxmlformats.org/officeDocument/2006/relationships/image" Target="../media/image66.jpg"/><Relationship Id="rId1" Type="http://schemas.openxmlformats.org/officeDocument/2006/relationships/slideLayout" Target="../slideLayouts/slideLayout5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g"/><Relationship Id="rId1" Type="http://schemas.openxmlformats.org/officeDocument/2006/relationships/slideLayout" Target="../slideLayouts/slideLayout5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g"/><Relationship Id="rId2" Type="http://schemas.openxmlformats.org/officeDocument/2006/relationships/image" Target="../media/image69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1.jp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leicabiosystems.com/knowledge-pathway/an-introduction-%20to-specimen-processing/" TargetMode="External"/><Relationship Id="rId2" Type="http://schemas.openxmlformats.org/officeDocument/2006/relationships/hyperlink" Target="https://books.google.com.ua/books?id=6xvdDwAAQBAJ&amp;lpg=PA28&amp;hl=ru&amp;pg=PP1#v=onepage&amp;q&amp;f=false" TargetMode="Externa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6200" y="214974"/>
            <a:ext cx="1905000" cy="2147225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2514602" y="2306506"/>
            <a:ext cx="6096000" cy="186012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5"/>
              </a:spcBef>
            </a:pPr>
            <a:r>
              <a:rPr sz="2800" b="1" dirty="0">
                <a:solidFill>
                  <a:schemeClr val="bg1">
                    <a:lumMod val="50000"/>
                  </a:schemeClr>
                </a:solidFill>
                <a:latin typeface="Times New Roman"/>
                <a:cs typeface="Times New Roman"/>
              </a:rPr>
              <a:t>Лекція</a:t>
            </a:r>
            <a:r>
              <a:rPr sz="2800" b="1" spc="-15" dirty="0">
                <a:solidFill>
                  <a:schemeClr val="bg1">
                    <a:lumMod val="50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2800" b="1" dirty="0">
                <a:solidFill>
                  <a:schemeClr val="bg1">
                    <a:lumMod val="50000"/>
                  </a:schemeClr>
                </a:solidFill>
                <a:latin typeface="Times New Roman"/>
                <a:cs typeface="Times New Roman"/>
              </a:rPr>
              <a:t>№</a:t>
            </a:r>
            <a:r>
              <a:rPr sz="2800" b="1" spc="-25" dirty="0">
                <a:solidFill>
                  <a:schemeClr val="bg1">
                    <a:lumMod val="50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2800" b="1" spc="-50" dirty="0">
                <a:solidFill>
                  <a:schemeClr val="bg1">
                    <a:lumMod val="50000"/>
                  </a:schemeClr>
                </a:solidFill>
                <a:latin typeface="Times New Roman"/>
                <a:cs typeface="Times New Roman"/>
              </a:rPr>
              <a:t>1</a:t>
            </a:r>
            <a:endParaRPr sz="2800" dirty="0">
              <a:solidFill>
                <a:schemeClr val="bg1">
                  <a:lumMod val="50000"/>
                </a:schemeClr>
              </a:solidFill>
              <a:latin typeface="Times New Roman"/>
              <a:cs typeface="Times New Roman"/>
            </a:endParaRPr>
          </a:p>
          <a:p>
            <a:pPr marL="12700" marR="5080" algn="ctr">
              <a:lnSpc>
                <a:spcPct val="100000"/>
              </a:lnSpc>
            </a:pPr>
            <a:r>
              <a:rPr sz="2400" b="1" dirty="0">
                <a:latin typeface="Times New Roman"/>
                <a:cs typeface="Times New Roman"/>
              </a:rPr>
              <a:t>Введення</a:t>
            </a:r>
            <a:r>
              <a:rPr sz="2400" b="1" spc="-110" dirty="0">
                <a:latin typeface="Times New Roman"/>
                <a:cs typeface="Times New Roman"/>
              </a:rPr>
              <a:t> </a:t>
            </a:r>
            <a:r>
              <a:rPr sz="2400" b="1" dirty="0">
                <a:latin typeface="Times New Roman"/>
                <a:cs typeface="Times New Roman"/>
              </a:rPr>
              <a:t>до</a:t>
            </a:r>
            <a:r>
              <a:rPr sz="2400" b="1" spc="-105" dirty="0">
                <a:latin typeface="Times New Roman"/>
                <a:cs typeface="Times New Roman"/>
              </a:rPr>
              <a:t> </a:t>
            </a:r>
            <a:r>
              <a:rPr sz="2400" b="1" dirty="0">
                <a:latin typeface="Times New Roman"/>
                <a:cs typeface="Times New Roman"/>
              </a:rPr>
              <a:t>курсу</a:t>
            </a:r>
            <a:r>
              <a:rPr sz="2400" b="1" spc="-140" dirty="0">
                <a:latin typeface="Times New Roman"/>
                <a:cs typeface="Times New Roman"/>
              </a:rPr>
              <a:t> </a:t>
            </a:r>
            <a:r>
              <a:rPr sz="2400" b="1" dirty="0">
                <a:latin typeface="Times New Roman"/>
                <a:cs typeface="Times New Roman"/>
              </a:rPr>
              <a:t>гістології,</a:t>
            </a:r>
            <a:r>
              <a:rPr sz="2400" b="1" spc="-125" dirty="0">
                <a:latin typeface="Times New Roman"/>
                <a:cs typeface="Times New Roman"/>
              </a:rPr>
              <a:t> </a:t>
            </a:r>
            <a:r>
              <a:rPr sz="2400" b="1" dirty="0">
                <a:latin typeface="Times New Roman"/>
                <a:cs typeface="Times New Roman"/>
              </a:rPr>
              <a:t>цитології</a:t>
            </a:r>
            <a:r>
              <a:rPr sz="2400" b="1" spc="-140" dirty="0">
                <a:latin typeface="Times New Roman"/>
                <a:cs typeface="Times New Roman"/>
              </a:rPr>
              <a:t> </a:t>
            </a:r>
            <a:r>
              <a:rPr sz="2400" b="1" spc="-25" dirty="0">
                <a:latin typeface="Times New Roman"/>
                <a:cs typeface="Times New Roman"/>
              </a:rPr>
              <a:t>та </a:t>
            </a:r>
            <a:r>
              <a:rPr sz="2400" b="1" dirty="0">
                <a:latin typeface="Times New Roman"/>
                <a:cs typeface="Times New Roman"/>
              </a:rPr>
              <a:t>ембріології.</a:t>
            </a:r>
            <a:r>
              <a:rPr sz="2400" b="1" spc="-95" dirty="0">
                <a:latin typeface="Times New Roman"/>
                <a:cs typeface="Times New Roman"/>
              </a:rPr>
              <a:t> </a:t>
            </a:r>
            <a:r>
              <a:rPr sz="2400" b="1" spc="-20" dirty="0">
                <a:latin typeface="Times New Roman"/>
                <a:cs typeface="Times New Roman"/>
              </a:rPr>
              <a:t>Гістологічна</a:t>
            </a:r>
            <a:r>
              <a:rPr sz="2400" b="1" spc="-90" dirty="0">
                <a:latin typeface="Times New Roman"/>
                <a:cs typeface="Times New Roman"/>
              </a:rPr>
              <a:t> </a:t>
            </a:r>
            <a:r>
              <a:rPr sz="2400" b="1" spc="-10" dirty="0" err="1">
                <a:latin typeface="Times New Roman"/>
                <a:cs typeface="Times New Roman"/>
              </a:rPr>
              <a:t>техніка</a:t>
            </a:r>
            <a:r>
              <a:rPr sz="2400" b="1" spc="-10" dirty="0" smtClean="0">
                <a:latin typeface="Times New Roman"/>
                <a:cs typeface="Times New Roman"/>
              </a:rPr>
              <a:t>.</a:t>
            </a:r>
            <a:r>
              <a:rPr lang="uk-UA" sz="2400" b="1" spc="-10" dirty="0" smtClean="0">
                <a:latin typeface="Times New Roman"/>
                <a:cs typeface="Times New Roman"/>
              </a:rPr>
              <a:t> </a:t>
            </a:r>
          </a:p>
          <a:p>
            <a:pPr marL="12700" marR="5080" algn="ctr">
              <a:lnSpc>
                <a:spcPct val="100000"/>
              </a:lnSpc>
            </a:pPr>
            <a:endParaRPr lang="uk-UA" sz="2400" b="1" spc="-10" dirty="0">
              <a:latin typeface="Times New Roman"/>
              <a:cs typeface="Times New Roman"/>
            </a:endParaRPr>
          </a:p>
          <a:p>
            <a:pPr marL="12700" marR="5080" algn="ctr">
              <a:lnSpc>
                <a:spcPct val="100000"/>
              </a:lnSpc>
            </a:pPr>
            <a:r>
              <a:rPr lang="ru-RU" sz="2000" b="1" spc="-10" dirty="0" err="1" smtClean="0">
                <a:latin typeface="Times New Roman"/>
                <a:cs typeface="Times New Roman"/>
              </a:rPr>
              <a:t>Спеціальність</a:t>
            </a:r>
            <a:r>
              <a:rPr lang="ru-RU" sz="2000" b="1" spc="-10" dirty="0" smtClean="0">
                <a:latin typeface="Times New Roman"/>
                <a:cs typeface="Times New Roman"/>
              </a:rPr>
              <a:t>: 222 «Медицина»</a:t>
            </a:r>
            <a:endParaRPr sz="2000" dirty="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981200" y="457200"/>
            <a:ext cx="7702550" cy="1117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05" algn="ctr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Times New Roman"/>
                <a:cs typeface="Times New Roman"/>
              </a:rPr>
              <a:t>МІНІСТЕРСТВО</a:t>
            </a:r>
            <a:r>
              <a:rPr sz="1800" b="1" spc="-50" dirty="0">
                <a:latin typeface="Times New Roman"/>
                <a:cs typeface="Times New Roman"/>
              </a:rPr>
              <a:t> </a:t>
            </a:r>
            <a:r>
              <a:rPr sz="1800" b="1" spc="-30" dirty="0">
                <a:latin typeface="Times New Roman"/>
                <a:cs typeface="Times New Roman"/>
              </a:rPr>
              <a:t>ОХОРОНИ</a:t>
            </a:r>
            <a:r>
              <a:rPr sz="1800" b="1" spc="-6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ЗДОРОВ’Я</a:t>
            </a:r>
            <a:r>
              <a:rPr sz="1800" b="1" spc="-50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УКРАЇНИ</a:t>
            </a:r>
            <a:endParaRPr sz="1800" dirty="0">
              <a:latin typeface="Times New Roman"/>
              <a:cs typeface="Times New Roman"/>
            </a:endParaRPr>
          </a:p>
          <a:p>
            <a:pPr marL="574675" marR="563245" algn="ctr">
              <a:lnSpc>
                <a:spcPct val="100000"/>
              </a:lnSpc>
              <a:spcBef>
                <a:spcPts val="5"/>
              </a:spcBef>
            </a:pPr>
            <a:r>
              <a:rPr sz="1800" b="1" spc="-10" dirty="0">
                <a:latin typeface="Times New Roman"/>
                <a:cs typeface="Times New Roman"/>
              </a:rPr>
              <a:t>ОДЕСЬКИЙ</a:t>
            </a:r>
            <a:r>
              <a:rPr sz="1800" b="1" spc="-5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НАЦІОНАЛЬНИЙ</a:t>
            </a:r>
            <a:r>
              <a:rPr sz="1800" b="1" spc="-5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МЕДИЧНИЙ</a:t>
            </a:r>
            <a:r>
              <a:rPr sz="1800" b="1" spc="-3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УНІВЕРСИТЕТ </a:t>
            </a:r>
            <a:r>
              <a:rPr sz="1800" b="1" spc="-50" dirty="0">
                <a:latin typeface="Times New Roman"/>
                <a:cs typeface="Times New Roman"/>
              </a:rPr>
              <a:t>КАФЕДРА</a:t>
            </a:r>
            <a:r>
              <a:rPr sz="1800" b="1" spc="-6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ГІСТОЛОГІЇ,</a:t>
            </a:r>
            <a:r>
              <a:rPr sz="1800" b="1" spc="-4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ЦИТОЛОГІЇ,</a:t>
            </a:r>
            <a:r>
              <a:rPr sz="1800" b="1" spc="-70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ЕМБРІОЛОГІЇ</a:t>
            </a:r>
            <a:endParaRPr sz="1800" dirty="0">
              <a:latin typeface="Times New Roman"/>
              <a:cs typeface="Times New Roman"/>
            </a:endParaRPr>
          </a:p>
          <a:p>
            <a:pPr algn="ctr">
              <a:lnSpc>
                <a:spcPts val="2110"/>
              </a:lnSpc>
            </a:pPr>
            <a:r>
              <a:rPr sz="1800" b="1" dirty="0">
                <a:latin typeface="Times New Roman"/>
                <a:cs typeface="Times New Roman"/>
              </a:rPr>
              <a:t>ТА</a:t>
            </a:r>
            <a:r>
              <a:rPr sz="1800" b="1" spc="-70" dirty="0">
                <a:latin typeface="Times New Roman"/>
                <a:cs typeface="Times New Roman"/>
              </a:rPr>
              <a:t> </a:t>
            </a:r>
            <a:r>
              <a:rPr sz="1800" b="1" spc="-30" dirty="0">
                <a:latin typeface="Times New Roman"/>
                <a:cs typeface="Times New Roman"/>
              </a:rPr>
              <a:t>ПАТОЛОГІЧНОЇ</a:t>
            </a:r>
            <a:r>
              <a:rPr sz="1800" b="1" spc="-70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МОРФОЛОГІЇ</a:t>
            </a:r>
            <a:r>
              <a:rPr sz="1800" b="1" spc="-7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З</a:t>
            </a:r>
            <a:r>
              <a:rPr sz="1800" b="1" spc="-5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КУРСОМ</a:t>
            </a:r>
            <a:r>
              <a:rPr sz="1800" b="1" spc="-70" dirty="0">
                <a:latin typeface="Times New Roman"/>
                <a:cs typeface="Times New Roman"/>
              </a:rPr>
              <a:t> </a:t>
            </a:r>
            <a:r>
              <a:rPr sz="1800" b="1" spc="-25" dirty="0">
                <a:latin typeface="Times New Roman"/>
                <a:cs typeface="Times New Roman"/>
              </a:rPr>
              <a:t>СУДОВОЇ</a:t>
            </a:r>
            <a:r>
              <a:rPr sz="1800" b="1" spc="-5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МЕДИЦИНИ</a:t>
            </a:r>
            <a:endParaRPr sz="1800" dirty="0">
              <a:latin typeface="Times New Roman"/>
              <a:cs typeface="Times New Roman"/>
            </a:endParaRPr>
          </a:p>
        </p:txBody>
      </p:sp>
      <p:pic>
        <p:nvPicPr>
          <p:cNvPr id="7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730182" y="1709472"/>
            <a:ext cx="3447033" cy="4914318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77778" y="1366843"/>
            <a:ext cx="1967524" cy="2987892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2632075" y="1362811"/>
            <a:ext cx="8528685" cy="2162129"/>
          </a:xfrm>
          <a:prstGeom prst="rect">
            <a:avLst/>
          </a:prstGeom>
        </p:spPr>
        <p:txBody>
          <a:bodyPr vert="horz" wrap="square" lIns="0" tIns="5841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59"/>
              </a:spcBef>
            </a:pPr>
            <a:r>
              <a:rPr sz="2000" b="1" dirty="0">
                <a:latin typeface="Times New Roman"/>
                <a:cs typeface="Times New Roman"/>
              </a:rPr>
              <a:t>План</a:t>
            </a:r>
            <a:r>
              <a:rPr sz="2000" b="1" spc="-85" dirty="0">
                <a:latin typeface="Times New Roman"/>
                <a:cs typeface="Times New Roman"/>
              </a:rPr>
              <a:t> </a:t>
            </a:r>
            <a:r>
              <a:rPr sz="2000" b="1" spc="-10" dirty="0">
                <a:latin typeface="Times New Roman"/>
                <a:cs typeface="Times New Roman"/>
              </a:rPr>
              <a:t>лекції</a:t>
            </a:r>
            <a:endParaRPr sz="2000" dirty="0">
              <a:latin typeface="Times New Roman"/>
              <a:cs typeface="Times New Roman"/>
            </a:endParaRPr>
          </a:p>
          <a:p>
            <a:pPr marL="698500" indent="-342900">
              <a:lnSpc>
                <a:spcPct val="100000"/>
              </a:lnSpc>
              <a:spcBef>
                <a:spcPts val="359"/>
              </a:spcBef>
              <a:buAutoNum type="arabicPeriod"/>
              <a:tabLst>
                <a:tab pos="698500" algn="l"/>
              </a:tabLst>
            </a:pPr>
            <a:r>
              <a:rPr sz="2000" dirty="0" err="1" smtClean="0">
                <a:latin typeface="Times New Roman"/>
                <a:cs typeface="Times New Roman"/>
              </a:rPr>
              <a:t>Вин</a:t>
            </a:r>
            <a:r>
              <a:rPr lang="ru-RU" sz="2000" dirty="0">
                <a:latin typeface="Times New Roman"/>
                <a:cs typeface="Times New Roman"/>
              </a:rPr>
              <a:t>и</a:t>
            </a:r>
            <a:r>
              <a:rPr sz="2000" dirty="0" err="1" smtClean="0">
                <a:latin typeface="Times New Roman"/>
                <a:cs typeface="Times New Roman"/>
              </a:rPr>
              <a:t>кнення</a:t>
            </a:r>
            <a:r>
              <a:rPr sz="2000" spc="-10" dirty="0" smtClean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гістології,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цитології</a:t>
            </a:r>
            <a:r>
              <a:rPr sz="2000" spc="-6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та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ембріології</a:t>
            </a:r>
            <a:r>
              <a:rPr sz="2000" spc="-8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як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самостійних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наук.</a:t>
            </a:r>
            <a:endParaRPr sz="2000" dirty="0">
              <a:latin typeface="Times New Roman"/>
              <a:cs typeface="Times New Roman"/>
            </a:endParaRPr>
          </a:p>
          <a:p>
            <a:pPr marL="698500" indent="-342900">
              <a:lnSpc>
                <a:spcPct val="100000"/>
              </a:lnSpc>
              <a:spcBef>
                <a:spcPts val="360"/>
              </a:spcBef>
              <a:buAutoNum type="arabicPeriod"/>
              <a:tabLst>
                <a:tab pos="698500" algn="l"/>
              </a:tabLst>
            </a:pPr>
            <a:r>
              <a:rPr sz="2000" dirty="0">
                <a:latin typeface="Times New Roman"/>
                <a:cs typeface="Times New Roman"/>
              </a:rPr>
              <a:t>Основні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положення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клітинної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теорії</a:t>
            </a:r>
            <a:r>
              <a:rPr sz="2000" spc="-8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на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сучасному</a:t>
            </a:r>
            <a:r>
              <a:rPr sz="2000" spc="-6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етапі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розвитку</a:t>
            </a:r>
            <a:r>
              <a:rPr sz="2000" spc="-7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науки.</a:t>
            </a:r>
            <a:endParaRPr sz="2000" dirty="0">
              <a:latin typeface="Times New Roman"/>
              <a:cs typeface="Times New Roman"/>
            </a:endParaRPr>
          </a:p>
          <a:p>
            <a:pPr marL="698500" indent="-342900">
              <a:lnSpc>
                <a:spcPct val="100000"/>
              </a:lnSpc>
              <a:spcBef>
                <a:spcPts val="360"/>
              </a:spcBef>
              <a:buAutoNum type="arabicPeriod"/>
              <a:tabLst>
                <a:tab pos="698500" algn="l"/>
              </a:tabLst>
            </a:pPr>
            <a:r>
              <a:rPr sz="2000" dirty="0">
                <a:latin typeface="Times New Roman"/>
                <a:cs typeface="Times New Roman"/>
              </a:rPr>
              <a:t>Розвиток</a:t>
            </a:r>
            <a:r>
              <a:rPr sz="2000" spc="-6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гістології,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цитології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та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ембріології</a:t>
            </a:r>
            <a:r>
              <a:rPr sz="2000" spc="-8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в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Україні.</a:t>
            </a:r>
            <a:endParaRPr sz="2000" dirty="0">
              <a:latin typeface="Times New Roman"/>
              <a:cs typeface="Times New Roman"/>
            </a:endParaRPr>
          </a:p>
          <a:p>
            <a:pPr marL="698500" indent="-342900">
              <a:lnSpc>
                <a:spcPct val="100000"/>
              </a:lnSpc>
              <a:spcBef>
                <a:spcPts val="360"/>
              </a:spcBef>
              <a:buAutoNum type="arabicPeriod"/>
              <a:tabLst>
                <a:tab pos="698500" algn="l"/>
              </a:tabLst>
            </a:pPr>
            <a:r>
              <a:rPr sz="2000" dirty="0">
                <a:latin typeface="Times New Roman"/>
                <a:cs typeface="Times New Roman"/>
              </a:rPr>
              <a:t>Сучасний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етап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розвитку</a:t>
            </a:r>
            <a:r>
              <a:rPr sz="2000" spc="-7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гістології,</a:t>
            </a:r>
            <a:r>
              <a:rPr sz="2000" spc="-6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цитології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та</a:t>
            </a:r>
            <a:r>
              <a:rPr sz="2000" spc="-7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ембріології.</a:t>
            </a:r>
            <a:endParaRPr sz="2000" dirty="0">
              <a:latin typeface="Times New Roman"/>
              <a:cs typeface="Times New Roman"/>
            </a:endParaRPr>
          </a:p>
          <a:p>
            <a:pPr marL="698500" indent="-342900">
              <a:lnSpc>
                <a:spcPct val="100000"/>
              </a:lnSpc>
              <a:spcBef>
                <a:spcPts val="365"/>
              </a:spcBef>
              <a:buAutoNum type="arabicPeriod"/>
              <a:tabLst>
                <a:tab pos="698500" algn="l"/>
              </a:tabLst>
            </a:pPr>
            <a:r>
              <a:rPr sz="2000" dirty="0">
                <a:latin typeface="Times New Roman"/>
                <a:cs typeface="Times New Roman"/>
              </a:rPr>
              <a:t>Зв'язок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гістології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з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іншими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науками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spc="-25" dirty="0">
                <a:latin typeface="Times New Roman"/>
                <a:cs typeface="Times New Roman"/>
              </a:rPr>
              <a:t>медико-</a:t>
            </a:r>
            <a:r>
              <a:rPr sz="2000" spc="-10" dirty="0">
                <a:latin typeface="Times New Roman"/>
                <a:cs typeface="Times New Roman"/>
              </a:rPr>
              <a:t>біологічного</a:t>
            </a:r>
            <a:r>
              <a:rPr sz="2000" spc="-6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профілю.</a:t>
            </a:r>
            <a:endParaRPr sz="20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0" y="0"/>
            <a:ext cx="12192000" cy="6858000"/>
            <a:chOff x="20" y="0"/>
            <a:chExt cx="12192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794497" y="3506089"/>
              <a:ext cx="4397375" cy="3351908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0" y="22"/>
              <a:ext cx="9152107" cy="6857972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168135" y="0"/>
              <a:ext cx="6023864" cy="3346450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2118486" y="6014415"/>
            <a:ext cx="355854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10" dirty="0">
                <a:latin typeface="Times New Roman"/>
                <a:cs typeface="Times New Roman"/>
              </a:rPr>
              <a:t>САМОСТІЙНА</a:t>
            </a:r>
            <a:r>
              <a:rPr sz="2400" b="1" spc="-105" dirty="0">
                <a:latin typeface="Times New Roman"/>
                <a:cs typeface="Times New Roman"/>
              </a:rPr>
              <a:t> </a:t>
            </a:r>
            <a:r>
              <a:rPr sz="2400" b="1" spc="-10" dirty="0">
                <a:latin typeface="Times New Roman"/>
                <a:cs typeface="Times New Roman"/>
              </a:rPr>
              <a:t>РОБОТА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0" dirty="0"/>
              <a:t>ЛЕКЦІЇ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8253221" y="6422542"/>
            <a:ext cx="3754754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50" dirty="0">
                <a:latin typeface="Times New Roman"/>
                <a:cs typeface="Times New Roman"/>
              </a:rPr>
              <a:t>ЛАБОРАТОРНІ</a:t>
            </a:r>
            <a:r>
              <a:rPr sz="2400" b="1" spc="-95" dirty="0">
                <a:latin typeface="Times New Roman"/>
                <a:cs typeface="Times New Roman"/>
              </a:rPr>
              <a:t> </a:t>
            </a:r>
            <a:r>
              <a:rPr sz="2400" b="1" spc="-10" dirty="0">
                <a:latin typeface="Times New Roman"/>
                <a:cs typeface="Times New Roman"/>
              </a:rPr>
              <a:t>ЗАНЯТТЯ</a:t>
            </a:r>
            <a:endParaRPr sz="2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677661" y="3890898"/>
            <a:ext cx="5024120" cy="1530985"/>
          </a:xfrm>
          <a:prstGeom prst="rect">
            <a:avLst/>
          </a:prstGeom>
        </p:spPr>
        <p:txBody>
          <a:bodyPr vert="horz" wrap="square" lIns="0" tIns="101600" rIns="0" bIns="0" rtlCol="0">
            <a:spAutoFit/>
          </a:bodyPr>
          <a:lstStyle/>
          <a:p>
            <a:pPr marL="12700" marR="5080">
              <a:lnSpc>
                <a:spcPts val="5620"/>
              </a:lnSpc>
              <a:spcBef>
                <a:spcPts val="800"/>
              </a:spcBef>
            </a:pPr>
            <a:r>
              <a:rPr sz="5200" spc="-60" dirty="0">
                <a:latin typeface="Calibri Light"/>
                <a:cs typeface="Calibri Light"/>
              </a:rPr>
              <a:t>РЕКОМЕНДОВАНА </a:t>
            </a:r>
            <a:r>
              <a:rPr sz="5200" spc="-10" dirty="0">
                <a:latin typeface="Calibri Light"/>
                <a:cs typeface="Calibri Light"/>
              </a:rPr>
              <a:t>ЛІТЕРАТУРА</a:t>
            </a:r>
            <a:endParaRPr sz="5200">
              <a:latin typeface="Calibri Light"/>
              <a:cs typeface="Calibri Light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4556" y="178688"/>
            <a:ext cx="1818513" cy="2952368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186432" y="178688"/>
            <a:ext cx="1806320" cy="2952368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192488" y="178688"/>
            <a:ext cx="1800895" cy="2952368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186170" y="247348"/>
            <a:ext cx="1818512" cy="2824204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8188070" y="178688"/>
            <a:ext cx="1806321" cy="2952368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0186923" y="178688"/>
            <a:ext cx="1808099" cy="2952368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152753" y="3664773"/>
            <a:ext cx="3936619" cy="280601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9" y="0"/>
            <a:ext cx="12191980" cy="3710558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2507742" y="3900881"/>
            <a:ext cx="6436995" cy="199008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b="1" dirty="0">
                <a:latin typeface="Calibri"/>
                <a:cs typeface="Calibri"/>
              </a:rPr>
              <a:t>ІНФОРМАЦІЙНІ</a:t>
            </a:r>
            <a:r>
              <a:rPr sz="1500" b="1" spc="-85" dirty="0">
                <a:latin typeface="Calibri"/>
                <a:cs typeface="Calibri"/>
              </a:rPr>
              <a:t> </a:t>
            </a:r>
            <a:r>
              <a:rPr sz="1500" b="1" spc="-10" dirty="0">
                <a:latin typeface="Calibri"/>
                <a:cs typeface="Calibri"/>
              </a:rPr>
              <a:t>РЕСУРСИ</a:t>
            </a:r>
            <a:endParaRPr sz="15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610"/>
              </a:spcBef>
            </a:pPr>
            <a:endParaRPr sz="1500">
              <a:latin typeface="Calibri"/>
              <a:cs typeface="Calibri"/>
            </a:endParaRPr>
          </a:p>
          <a:p>
            <a:pPr marL="354965" indent="-342265">
              <a:lnSpc>
                <a:spcPts val="1939"/>
              </a:lnSpc>
              <a:spcBef>
                <a:spcPts val="5"/>
              </a:spcBef>
              <a:buAutoNum type="arabicPeriod"/>
              <a:tabLst>
                <a:tab pos="354965" algn="l"/>
              </a:tabLst>
            </a:pPr>
            <a:r>
              <a:rPr sz="1700" dirty="0">
                <a:latin typeface="Times New Roman"/>
                <a:cs typeface="Times New Roman"/>
              </a:rPr>
              <a:t>BMC</a:t>
            </a:r>
            <a:r>
              <a:rPr sz="1700" spc="-10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Part</a:t>
            </a:r>
            <a:r>
              <a:rPr sz="1700" spc="-5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of</a:t>
            </a:r>
            <a:r>
              <a:rPr sz="1700" spc="-15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Springer</a:t>
            </a:r>
            <a:r>
              <a:rPr sz="1700" spc="-15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Nature.</a:t>
            </a:r>
            <a:r>
              <a:rPr sz="1700" spc="-35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URL</a:t>
            </a:r>
            <a:r>
              <a:rPr sz="1700" spc="-90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:</a:t>
            </a:r>
            <a:r>
              <a:rPr sz="1700" spc="5" dirty="0">
                <a:latin typeface="Times New Roman"/>
                <a:cs typeface="Times New Roman"/>
              </a:rPr>
              <a:t> </a:t>
            </a:r>
            <a:r>
              <a:rPr sz="1700" u="sng" spc="-10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Times New Roman"/>
                <a:cs typeface="Times New Roman"/>
                <a:hlinkClick r:id="rId3"/>
              </a:rPr>
              <a:t>https://www.biomedcentral.com</a:t>
            </a:r>
            <a:endParaRPr sz="1700">
              <a:latin typeface="Times New Roman"/>
              <a:cs typeface="Times New Roman"/>
            </a:endParaRPr>
          </a:p>
          <a:p>
            <a:pPr marL="354965" indent="-342265">
              <a:lnSpc>
                <a:spcPts val="1835"/>
              </a:lnSpc>
              <a:buAutoNum type="arabicPeriod"/>
              <a:tabLst>
                <a:tab pos="354965" algn="l"/>
              </a:tabLst>
            </a:pPr>
            <a:r>
              <a:rPr sz="1700" dirty="0">
                <a:latin typeface="Times New Roman"/>
                <a:cs typeface="Times New Roman"/>
              </a:rPr>
              <a:t>Cell</a:t>
            </a:r>
            <a:r>
              <a:rPr sz="1700" spc="-10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Press.</a:t>
            </a:r>
            <a:r>
              <a:rPr sz="1700" spc="-5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URL</a:t>
            </a:r>
            <a:r>
              <a:rPr sz="1700" spc="-90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:</a:t>
            </a:r>
            <a:r>
              <a:rPr sz="1700" spc="5" dirty="0">
                <a:latin typeface="Times New Roman"/>
                <a:cs typeface="Times New Roman"/>
              </a:rPr>
              <a:t> </a:t>
            </a:r>
            <a:r>
              <a:rPr sz="1700" u="sng" spc="-10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Times New Roman"/>
                <a:cs typeface="Times New Roman"/>
                <a:hlinkClick r:id="rId4"/>
              </a:rPr>
              <a:t>https://www.cell.com</a:t>
            </a:r>
            <a:endParaRPr sz="1700">
              <a:latin typeface="Times New Roman"/>
              <a:cs typeface="Times New Roman"/>
            </a:endParaRPr>
          </a:p>
          <a:p>
            <a:pPr marL="354965" indent="-342265">
              <a:lnSpc>
                <a:spcPts val="1835"/>
              </a:lnSpc>
              <a:buAutoNum type="arabicPeriod"/>
              <a:tabLst>
                <a:tab pos="354965" algn="l"/>
              </a:tabLst>
            </a:pPr>
            <a:r>
              <a:rPr sz="1700" i="1" dirty="0">
                <a:latin typeface="Times New Roman"/>
                <a:cs typeface="Times New Roman"/>
              </a:rPr>
              <a:t>Nature.</a:t>
            </a:r>
            <a:r>
              <a:rPr sz="1700" i="1" spc="-40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URL</a:t>
            </a:r>
            <a:r>
              <a:rPr sz="1700" spc="-95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:</a:t>
            </a:r>
            <a:r>
              <a:rPr sz="1700" spc="-20" dirty="0">
                <a:latin typeface="Times New Roman"/>
                <a:cs typeface="Times New Roman"/>
              </a:rPr>
              <a:t> </a:t>
            </a:r>
            <a:r>
              <a:rPr sz="1700" u="sng" spc="-10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Times New Roman"/>
                <a:cs typeface="Times New Roman"/>
                <a:hlinkClick r:id="rId5"/>
              </a:rPr>
              <a:t>https://www.nature.com</a:t>
            </a:r>
            <a:endParaRPr sz="1700">
              <a:latin typeface="Times New Roman"/>
              <a:cs typeface="Times New Roman"/>
            </a:endParaRPr>
          </a:p>
          <a:p>
            <a:pPr marL="354965" indent="-342265">
              <a:lnSpc>
                <a:spcPts val="1835"/>
              </a:lnSpc>
              <a:buAutoNum type="arabicPeriod"/>
              <a:tabLst>
                <a:tab pos="354965" algn="l"/>
              </a:tabLst>
            </a:pPr>
            <a:r>
              <a:rPr sz="1700" dirty="0">
                <a:latin typeface="Times New Roman"/>
                <a:cs typeface="Times New Roman"/>
              </a:rPr>
              <a:t>PubMed.</a:t>
            </a:r>
            <a:r>
              <a:rPr sz="1700" spc="-25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URL</a:t>
            </a:r>
            <a:r>
              <a:rPr sz="1700" spc="-80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:</a:t>
            </a:r>
            <a:r>
              <a:rPr sz="1700" spc="-5" dirty="0">
                <a:latin typeface="Times New Roman"/>
                <a:cs typeface="Times New Roman"/>
              </a:rPr>
              <a:t> </a:t>
            </a:r>
            <a:r>
              <a:rPr sz="1700" u="sng" spc="-10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Times New Roman"/>
                <a:cs typeface="Times New Roman"/>
                <a:hlinkClick r:id="rId6"/>
              </a:rPr>
              <a:t>https://pubmed.ncbi.nlm.nih.gov</a:t>
            </a:r>
            <a:endParaRPr sz="1700">
              <a:latin typeface="Times New Roman"/>
              <a:cs typeface="Times New Roman"/>
            </a:endParaRPr>
          </a:p>
          <a:p>
            <a:pPr marL="354965" indent="-342265">
              <a:lnSpc>
                <a:spcPts val="1835"/>
              </a:lnSpc>
              <a:buAutoNum type="arabicPeriod"/>
              <a:tabLst>
                <a:tab pos="354965" algn="l"/>
              </a:tabLst>
            </a:pPr>
            <a:r>
              <a:rPr sz="1700" u="sng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</a:rPr>
              <a:t>Science.</a:t>
            </a:r>
            <a:r>
              <a:rPr sz="1700" u="sng" spc="-40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URL</a:t>
            </a:r>
            <a:r>
              <a:rPr sz="1700" spc="-80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: </a:t>
            </a:r>
            <a:r>
              <a:rPr sz="1700" u="sng" spc="-10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Times New Roman"/>
                <a:cs typeface="Times New Roman"/>
                <a:hlinkClick r:id="rId7"/>
              </a:rPr>
              <a:t>https://www.science.org/doi/10.1126/science.abk0639</a:t>
            </a:r>
            <a:endParaRPr sz="1700">
              <a:latin typeface="Times New Roman"/>
              <a:cs typeface="Times New Roman"/>
            </a:endParaRPr>
          </a:p>
          <a:p>
            <a:pPr marL="354965" indent="-342265">
              <a:lnSpc>
                <a:spcPts val="1939"/>
              </a:lnSpc>
              <a:buAutoNum type="arabicPeriod"/>
              <a:tabLst>
                <a:tab pos="354965" algn="l"/>
              </a:tabLst>
            </a:pPr>
            <a:r>
              <a:rPr sz="1700" spc="-10" dirty="0">
                <a:latin typeface="Times New Roman"/>
                <a:cs typeface="Times New Roman"/>
              </a:rPr>
              <a:t>Springer.</a:t>
            </a:r>
            <a:r>
              <a:rPr sz="1700" spc="-25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URL</a:t>
            </a:r>
            <a:r>
              <a:rPr sz="1700" spc="-85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:</a:t>
            </a:r>
            <a:r>
              <a:rPr sz="1700" spc="-5" dirty="0">
                <a:latin typeface="Times New Roman"/>
                <a:cs typeface="Times New Roman"/>
              </a:rPr>
              <a:t> </a:t>
            </a:r>
            <a:r>
              <a:rPr sz="1700" spc="-10" dirty="0">
                <a:latin typeface="Times New Roman"/>
                <a:cs typeface="Times New Roman"/>
              </a:rPr>
              <a:t>https://link.springer.com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520442" y="5837326"/>
            <a:ext cx="4445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</a:pPr>
            <a:r>
              <a:rPr sz="1000" spc="-50" dirty="0">
                <a:latin typeface="Microsoft Sans Serif"/>
                <a:cs typeface="Microsoft Sans Serif"/>
              </a:rPr>
              <a:t>•</a:t>
            </a:r>
            <a:endParaRPr sz="10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11150" y="332043"/>
            <a:ext cx="5934075" cy="4788535"/>
            <a:chOff x="311150" y="332043"/>
            <a:chExt cx="5934075" cy="478853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92339" y="332043"/>
              <a:ext cx="5520864" cy="1641409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11150" y="1905446"/>
              <a:ext cx="5933575" cy="1641409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11150" y="3478849"/>
              <a:ext cx="5933575" cy="1641409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6175628" y="1639316"/>
            <a:ext cx="5701665" cy="6356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indent="914400">
              <a:lnSpc>
                <a:spcPct val="100000"/>
              </a:lnSpc>
              <a:spcBef>
                <a:spcPts val="105"/>
              </a:spcBef>
            </a:pPr>
            <a:r>
              <a:rPr sz="2000" b="0" dirty="0">
                <a:latin typeface="Times New Roman"/>
                <a:cs typeface="Times New Roman"/>
              </a:rPr>
              <a:t>Термін</a:t>
            </a:r>
            <a:r>
              <a:rPr sz="2000" b="0" spc="-55" dirty="0">
                <a:latin typeface="Times New Roman"/>
                <a:cs typeface="Times New Roman"/>
              </a:rPr>
              <a:t> </a:t>
            </a:r>
            <a:r>
              <a:rPr sz="2000" dirty="0"/>
              <a:t>«гістологія»</a:t>
            </a:r>
            <a:r>
              <a:rPr sz="2000" spc="-50" dirty="0"/>
              <a:t> </a:t>
            </a:r>
            <a:r>
              <a:rPr sz="2000" b="0" dirty="0">
                <a:latin typeface="Times New Roman"/>
                <a:cs typeface="Times New Roman"/>
              </a:rPr>
              <a:t>(</a:t>
            </a:r>
            <a:r>
              <a:rPr sz="2000" b="0" i="1" dirty="0">
                <a:latin typeface="Times New Roman"/>
                <a:cs typeface="Times New Roman"/>
              </a:rPr>
              <a:t>histos</a:t>
            </a:r>
            <a:r>
              <a:rPr sz="2000" b="0" i="1" spc="-55" dirty="0">
                <a:latin typeface="Times New Roman"/>
                <a:cs typeface="Times New Roman"/>
              </a:rPr>
              <a:t> </a:t>
            </a:r>
            <a:r>
              <a:rPr sz="2000" b="0" dirty="0">
                <a:latin typeface="Times New Roman"/>
                <a:cs typeface="Times New Roman"/>
              </a:rPr>
              <a:t>–</a:t>
            </a:r>
            <a:r>
              <a:rPr sz="2000" b="0" spc="-30" dirty="0">
                <a:latin typeface="Times New Roman"/>
                <a:cs typeface="Times New Roman"/>
              </a:rPr>
              <a:t> </a:t>
            </a:r>
            <a:r>
              <a:rPr sz="2000" b="0" dirty="0">
                <a:latin typeface="Times New Roman"/>
                <a:cs typeface="Times New Roman"/>
              </a:rPr>
              <a:t>тканина,</a:t>
            </a:r>
            <a:r>
              <a:rPr sz="2000" b="0" spc="-45" dirty="0">
                <a:latin typeface="Times New Roman"/>
                <a:cs typeface="Times New Roman"/>
              </a:rPr>
              <a:t> </a:t>
            </a:r>
            <a:r>
              <a:rPr sz="2000" b="0" spc="-10" dirty="0">
                <a:latin typeface="Times New Roman"/>
                <a:cs typeface="Times New Roman"/>
              </a:rPr>
              <a:t>logos </a:t>
            </a:r>
            <a:r>
              <a:rPr sz="2000" b="0" dirty="0">
                <a:latin typeface="Times New Roman"/>
                <a:cs typeface="Times New Roman"/>
              </a:rPr>
              <a:t>–</a:t>
            </a:r>
            <a:r>
              <a:rPr sz="2000" b="0" spc="-55" dirty="0">
                <a:latin typeface="Times New Roman"/>
                <a:cs typeface="Times New Roman"/>
              </a:rPr>
              <a:t> </a:t>
            </a:r>
            <a:r>
              <a:rPr sz="2000" b="0" spc="-10" dirty="0">
                <a:latin typeface="Times New Roman"/>
                <a:cs typeface="Times New Roman"/>
              </a:rPr>
              <a:t>вчення)</a:t>
            </a:r>
            <a:r>
              <a:rPr sz="2000" b="0" spc="-65" dirty="0">
                <a:latin typeface="Times New Roman"/>
                <a:cs typeface="Times New Roman"/>
              </a:rPr>
              <a:t> </a:t>
            </a:r>
            <a:r>
              <a:rPr sz="2000" b="0" dirty="0">
                <a:latin typeface="Times New Roman"/>
                <a:cs typeface="Times New Roman"/>
              </a:rPr>
              <a:t>запропонував</a:t>
            </a:r>
            <a:r>
              <a:rPr sz="2000" b="0" spc="-50" dirty="0">
                <a:latin typeface="Times New Roman"/>
                <a:cs typeface="Times New Roman"/>
              </a:rPr>
              <a:t> </a:t>
            </a:r>
            <a:r>
              <a:rPr sz="2000" b="0" dirty="0">
                <a:latin typeface="Times New Roman"/>
                <a:cs typeface="Times New Roman"/>
              </a:rPr>
              <a:t>німецький</a:t>
            </a:r>
            <a:r>
              <a:rPr sz="2000" b="0" spc="-60" dirty="0">
                <a:latin typeface="Times New Roman"/>
                <a:cs typeface="Times New Roman"/>
              </a:rPr>
              <a:t> </a:t>
            </a:r>
            <a:r>
              <a:rPr sz="2000" b="0" dirty="0">
                <a:latin typeface="Times New Roman"/>
                <a:cs typeface="Times New Roman"/>
              </a:rPr>
              <a:t>вчений</a:t>
            </a:r>
            <a:r>
              <a:rPr sz="2000" b="0" spc="-55" dirty="0">
                <a:latin typeface="Times New Roman"/>
                <a:cs typeface="Times New Roman"/>
              </a:rPr>
              <a:t> </a:t>
            </a:r>
            <a:r>
              <a:rPr sz="2000" i="1" dirty="0">
                <a:latin typeface="Times New Roman"/>
                <a:cs typeface="Times New Roman"/>
              </a:rPr>
              <a:t>К.</a:t>
            </a:r>
            <a:r>
              <a:rPr sz="2000" i="1" spc="-55" dirty="0">
                <a:latin typeface="Times New Roman"/>
                <a:cs typeface="Times New Roman"/>
              </a:rPr>
              <a:t> </a:t>
            </a:r>
            <a:r>
              <a:rPr sz="2000" i="1" spc="-10" dirty="0">
                <a:latin typeface="Times New Roman"/>
                <a:cs typeface="Times New Roman"/>
              </a:rPr>
              <a:t>Майер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160170" y="2248916"/>
            <a:ext cx="10717530" cy="39109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5027930" marR="8255" algn="just">
              <a:lnSpc>
                <a:spcPct val="100000"/>
              </a:lnSpc>
              <a:spcBef>
                <a:spcPts val="105"/>
              </a:spcBef>
            </a:pPr>
            <a:r>
              <a:rPr sz="2000" dirty="0">
                <a:latin typeface="Times New Roman"/>
                <a:cs typeface="Times New Roman"/>
              </a:rPr>
              <a:t>у</a:t>
            </a:r>
            <a:r>
              <a:rPr sz="2000" spc="330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1819</a:t>
            </a:r>
            <a:r>
              <a:rPr sz="2000" spc="330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р.,</a:t>
            </a:r>
            <a:r>
              <a:rPr sz="2000" spc="330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назвавши</a:t>
            </a:r>
            <a:r>
              <a:rPr sz="2000" spc="340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так</a:t>
            </a:r>
            <a:r>
              <a:rPr sz="2000" spc="335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науку</a:t>
            </a:r>
            <a:r>
              <a:rPr sz="2000" spc="335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про</a:t>
            </a:r>
            <a:r>
              <a:rPr sz="2000" spc="330" dirty="0">
                <a:latin typeface="Times New Roman"/>
                <a:cs typeface="Times New Roman"/>
              </a:rPr>
              <a:t>  </a:t>
            </a:r>
            <a:r>
              <a:rPr sz="2000" spc="-10" dirty="0">
                <a:latin typeface="Times New Roman"/>
                <a:cs typeface="Times New Roman"/>
              </a:rPr>
              <a:t>тканини багатоклітинних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тварин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та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людини.</a:t>
            </a:r>
            <a:endParaRPr sz="2000">
              <a:latin typeface="Times New Roman"/>
              <a:cs typeface="Times New Roman"/>
            </a:endParaRPr>
          </a:p>
          <a:p>
            <a:pPr marL="5027930" marR="5715" indent="914400" algn="just">
              <a:lnSpc>
                <a:spcPct val="100000"/>
              </a:lnSpc>
            </a:pPr>
            <a:r>
              <a:rPr sz="2000" dirty="0">
                <a:latin typeface="Times New Roman"/>
                <a:cs typeface="Times New Roman"/>
              </a:rPr>
              <a:t>Однак</a:t>
            </a:r>
            <a:r>
              <a:rPr sz="2000" spc="48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обсяг</a:t>
            </a:r>
            <a:r>
              <a:rPr sz="2000" spc="484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і  знання  предмету</a:t>
            </a:r>
            <a:r>
              <a:rPr sz="2000" spc="49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гістології </a:t>
            </a:r>
            <a:r>
              <a:rPr sz="2000" dirty="0">
                <a:latin typeface="Times New Roman"/>
                <a:cs typeface="Times New Roman"/>
              </a:rPr>
              <a:t>зараз</a:t>
            </a:r>
            <a:r>
              <a:rPr sz="2000" spc="46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вийшли</a:t>
            </a:r>
            <a:r>
              <a:rPr sz="2000" spc="47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за</a:t>
            </a:r>
            <a:r>
              <a:rPr sz="2000" spc="459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межі</a:t>
            </a:r>
            <a:r>
              <a:rPr sz="2000" spc="459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дослівного</a:t>
            </a:r>
            <a:r>
              <a:rPr sz="2000" spc="47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перекладу</a:t>
            </a:r>
            <a:r>
              <a:rPr sz="2000" spc="459" dirty="0">
                <a:latin typeface="Times New Roman"/>
                <a:cs typeface="Times New Roman"/>
              </a:rPr>
              <a:t> </a:t>
            </a:r>
            <a:r>
              <a:rPr sz="2000" spc="-20" dirty="0">
                <a:latin typeface="Times New Roman"/>
                <a:cs typeface="Times New Roman"/>
              </a:rPr>
              <a:t>його </a:t>
            </a:r>
            <a:r>
              <a:rPr sz="2000" spc="-10" dirty="0">
                <a:latin typeface="Times New Roman"/>
                <a:cs typeface="Times New Roman"/>
              </a:rPr>
              <a:t>назви.</a:t>
            </a:r>
            <a:endParaRPr sz="2000">
              <a:latin typeface="Times New Roman"/>
              <a:cs typeface="Times New Roman"/>
            </a:endParaRPr>
          </a:p>
          <a:p>
            <a:pPr marL="5027930" marR="5080" indent="914400" algn="just">
              <a:lnSpc>
                <a:spcPct val="99100"/>
              </a:lnSpc>
              <a:spcBef>
                <a:spcPts val="20"/>
              </a:spcBef>
            </a:pPr>
            <a:r>
              <a:rPr sz="2000" b="1" i="1" dirty="0">
                <a:latin typeface="Times New Roman"/>
                <a:cs typeface="Times New Roman"/>
              </a:rPr>
              <a:t>Гістологія</a:t>
            </a:r>
            <a:r>
              <a:rPr sz="2000" b="1" i="1" spc="-25" dirty="0">
                <a:latin typeface="Times New Roman"/>
                <a:cs typeface="Times New Roman"/>
              </a:rPr>
              <a:t> </a:t>
            </a:r>
            <a:r>
              <a:rPr sz="2000" b="1" i="1" dirty="0">
                <a:latin typeface="Times New Roman"/>
                <a:cs typeface="Times New Roman"/>
              </a:rPr>
              <a:t>вивчає</a:t>
            </a:r>
            <a:r>
              <a:rPr sz="2000" b="1" i="1" spc="-30" dirty="0">
                <a:latin typeface="Times New Roman"/>
                <a:cs typeface="Times New Roman"/>
              </a:rPr>
              <a:t> </a:t>
            </a:r>
            <a:r>
              <a:rPr sz="2000" b="1" i="1" dirty="0">
                <a:latin typeface="Times New Roman"/>
                <a:cs typeface="Times New Roman"/>
              </a:rPr>
              <a:t>не</a:t>
            </a:r>
            <a:r>
              <a:rPr sz="2000" b="1" i="1" spc="-25" dirty="0">
                <a:latin typeface="Times New Roman"/>
                <a:cs typeface="Times New Roman"/>
              </a:rPr>
              <a:t> </a:t>
            </a:r>
            <a:r>
              <a:rPr sz="2000" b="1" i="1" dirty="0">
                <a:latin typeface="Times New Roman"/>
                <a:cs typeface="Times New Roman"/>
              </a:rPr>
              <a:t>тільки</a:t>
            </a:r>
            <a:r>
              <a:rPr sz="2000" b="1" i="1" spc="-20" dirty="0">
                <a:latin typeface="Times New Roman"/>
                <a:cs typeface="Times New Roman"/>
              </a:rPr>
              <a:t> </a:t>
            </a:r>
            <a:r>
              <a:rPr sz="2000" b="1" i="1" dirty="0">
                <a:latin typeface="Times New Roman"/>
                <a:cs typeface="Times New Roman"/>
              </a:rPr>
              <a:t>тканини,</a:t>
            </a:r>
            <a:r>
              <a:rPr sz="2000" b="1" i="1" spc="-20" dirty="0">
                <a:latin typeface="Times New Roman"/>
                <a:cs typeface="Times New Roman"/>
              </a:rPr>
              <a:t> </a:t>
            </a:r>
            <a:r>
              <a:rPr sz="2000" b="1" i="1" spc="-25" dirty="0">
                <a:latin typeface="Times New Roman"/>
                <a:cs typeface="Times New Roman"/>
              </a:rPr>
              <a:t>але </a:t>
            </a:r>
            <a:r>
              <a:rPr sz="2000" b="1" i="1" dirty="0">
                <a:latin typeface="Times New Roman"/>
                <a:cs typeface="Times New Roman"/>
              </a:rPr>
              <a:t>і</a:t>
            </a:r>
            <a:r>
              <a:rPr sz="2000" b="1" i="1" spc="254" dirty="0">
                <a:latin typeface="Times New Roman"/>
                <a:cs typeface="Times New Roman"/>
              </a:rPr>
              <a:t>  </a:t>
            </a:r>
            <a:r>
              <a:rPr sz="2000" b="1" i="1" dirty="0">
                <a:latin typeface="Times New Roman"/>
                <a:cs typeface="Times New Roman"/>
              </a:rPr>
              <a:t>клітини,</a:t>
            </a:r>
            <a:r>
              <a:rPr sz="2000" b="1" i="1" spc="254" dirty="0">
                <a:latin typeface="Times New Roman"/>
                <a:cs typeface="Times New Roman"/>
              </a:rPr>
              <a:t>  </a:t>
            </a:r>
            <a:r>
              <a:rPr sz="2000" b="1" i="1" dirty="0">
                <a:latin typeface="Times New Roman"/>
                <a:cs typeface="Times New Roman"/>
              </a:rPr>
              <a:t>з</a:t>
            </a:r>
            <a:r>
              <a:rPr sz="2000" b="1" i="1" spc="254" dirty="0">
                <a:latin typeface="Times New Roman"/>
                <a:cs typeface="Times New Roman"/>
              </a:rPr>
              <a:t>  </a:t>
            </a:r>
            <a:r>
              <a:rPr sz="2000" b="1" i="1" dirty="0">
                <a:latin typeface="Times New Roman"/>
                <a:cs typeface="Times New Roman"/>
              </a:rPr>
              <a:t>яких</a:t>
            </a:r>
            <a:r>
              <a:rPr sz="2000" b="1" i="1" spc="260" dirty="0">
                <a:latin typeface="Times New Roman"/>
                <a:cs typeface="Times New Roman"/>
              </a:rPr>
              <a:t>  </a:t>
            </a:r>
            <a:r>
              <a:rPr sz="2000" b="1" i="1" dirty="0">
                <a:latin typeface="Times New Roman"/>
                <a:cs typeface="Times New Roman"/>
              </a:rPr>
              <a:t>вони</a:t>
            </a:r>
            <a:r>
              <a:rPr sz="2000" b="1" i="1" spc="250" dirty="0">
                <a:latin typeface="Times New Roman"/>
                <a:cs typeface="Times New Roman"/>
              </a:rPr>
              <a:t>  </a:t>
            </a:r>
            <a:r>
              <a:rPr sz="2000" b="1" i="1" dirty="0">
                <a:latin typeface="Times New Roman"/>
                <a:cs typeface="Times New Roman"/>
              </a:rPr>
              <a:t>складаються,</a:t>
            </a:r>
            <a:r>
              <a:rPr sz="2000" b="1" i="1" spc="265" dirty="0">
                <a:latin typeface="Times New Roman"/>
                <a:cs typeface="Times New Roman"/>
              </a:rPr>
              <a:t>  </a:t>
            </a:r>
            <a:r>
              <a:rPr sz="2000" b="1" i="1" spc="-10" dirty="0">
                <a:latin typeface="Times New Roman"/>
                <a:cs typeface="Times New Roman"/>
              </a:rPr>
              <a:t>будову </a:t>
            </a:r>
            <a:r>
              <a:rPr sz="2000" b="1" i="1" dirty="0">
                <a:latin typeface="Times New Roman"/>
                <a:cs typeface="Times New Roman"/>
              </a:rPr>
              <a:t>органів</a:t>
            </a:r>
            <a:r>
              <a:rPr sz="2000" b="1" i="1" spc="-65" dirty="0">
                <a:latin typeface="Times New Roman"/>
                <a:cs typeface="Times New Roman"/>
              </a:rPr>
              <a:t> </a:t>
            </a:r>
            <a:r>
              <a:rPr sz="2000" b="1" i="1" dirty="0">
                <a:latin typeface="Times New Roman"/>
                <a:cs typeface="Times New Roman"/>
              </a:rPr>
              <a:t>і</a:t>
            </a:r>
            <a:r>
              <a:rPr sz="2000" b="1" i="1" spc="-40" dirty="0">
                <a:latin typeface="Times New Roman"/>
                <a:cs typeface="Times New Roman"/>
              </a:rPr>
              <a:t> </a:t>
            </a:r>
            <a:r>
              <a:rPr sz="2000" b="1" i="1" dirty="0">
                <a:latin typeface="Times New Roman"/>
                <a:cs typeface="Times New Roman"/>
              </a:rPr>
              <a:t>систем</a:t>
            </a:r>
            <a:r>
              <a:rPr sz="2000" b="1" i="1" spc="-35" dirty="0">
                <a:latin typeface="Times New Roman"/>
                <a:cs typeface="Times New Roman"/>
              </a:rPr>
              <a:t> </a:t>
            </a:r>
            <a:r>
              <a:rPr sz="2000" b="1" i="1" spc="-10" dirty="0">
                <a:latin typeface="Times New Roman"/>
                <a:cs typeface="Times New Roman"/>
              </a:rPr>
              <a:t>організму.</a:t>
            </a:r>
            <a:endParaRPr sz="2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50"/>
              </a:spcBef>
            </a:pPr>
            <a:endParaRPr sz="2000">
              <a:latin typeface="Times New Roman"/>
              <a:cs typeface="Times New Roman"/>
            </a:endParaRPr>
          </a:p>
          <a:p>
            <a:pPr marR="6621780" algn="ctr">
              <a:lnSpc>
                <a:spcPct val="100000"/>
              </a:lnSpc>
            </a:pPr>
            <a:r>
              <a:rPr sz="1800" dirty="0">
                <a:latin typeface="Times New Roman"/>
                <a:cs typeface="Times New Roman"/>
              </a:rPr>
              <a:t>Август</a:t>
            </a:r>
            <a:r>
              <a:rPr sz="1800" spc="-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Франц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Йозеф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Карл</a:t>
            </a:r>
            <a:r>
              <a:rPr sz="1800" spc="-10" dirty="0">
                <a:latin typeface="Times New Roman"/>
                <a:cs typeface="Times New Roman"/>
              </a:rPr>
              <a:t> Майєр</a:t>
            </a:r>
            <a:endParaRPr sz="1800">
              <a:latin typeface="Times New Roman"/>
              <a:cs typeface="Times New Roman"/>
            </a:endParaRPr>
          </a:p>
          <a:p>
            <a:pPr marR="6622415" algn="ctr">
              <a:lnSpc>
                <a:spcPct val="100000"/>
              </a:lnSpc>
            </a:pPr>
            <a:r>
              <a:rPr sz="1800" dirty="0">
                <a:latin typeface="Times New Roman"/>
                <a:cs typeface="Times New Roman"/>
              </a:rPr>
              <a:t>(2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листопада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1787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spc="-105" dirty="0">
                <a:latin typeface="Times New Roman"/>
                <a:cs typeface="Times New Roman"/>
              </a:rPr>
              <a:t>г.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-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9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листопада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1865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г.)</a:t>
            </a:r>
            <a:endParaRPr sz="1800">
              <a:latin typeface="Times New Roman"/>
              <a:cs typeface="Times New Roman"/>
            </a:endParaRPr>
          </a:p>
          <a:p>
            <a:pPr marR="6621145" algn="ctr">
              <a:lnSpc>
                <a:spcPct val="100000"/>
              </a:lnSpc>
            </a:pPr>
            <a:r>
              <a:rPr sz="1800" dirty="0">
                <a:latin typeface="Times New Roman"/>
                <a:cs typeface="Times New Roman"/>
              </a:rPr>
              <a:t>німецький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анатомом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і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фізіолог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-2"/>
            <a:ext cx="12192000" cy="6858000"/>
            <a:chOff x="0" y="-2"/>
            <a:chExt cx="12192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797550" y="-2"/>
              <a:ext cx="6394196" cy="6857998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</p:grpSp>
      <p:sp>
        <p:nvSpPr>
          <p:cNvPr id="5" name="object 5"/>
          <p:cNvSpPr txBox="1"/>
          <p:nvPr/>
        </p:nvSpPr>
        <p:spPr>
          <a:xfrm>
            <a:off x="403047" y="467309"/>
            <a:ext cx="5135245" cy="5520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927100">
              <a:lnSpc>
                <a:spcPct val="100000"/>
              </a:lnSpc>
              <a:spcBef>
                <a:spcPts val="105"/>
              </a:spcBef>
            </a:pPr>
            <a:r>
              <a:rPr sz="2000" dirty="0">
                <a:latin typeface="Times New Roman"/>
                <a:cs typeface="Times New Roman"/>
              </a:rPr>
              <a:t>Згідно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з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цим</a:t>
            </a:r>
            <a:r>
              <a:rPr sz="2000" spc="-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існують</a:t>
            </a:r>
            <a:r>
              <a:rPr sz="2000" spc="-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такі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розділи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spc="-25" dirty="0">
                <a:latin typeface="Times New Roman"/>
                <a:cs typeface="Times New Roman"/>
              </a:rPr>
              <a:t>як:</a:t>
            </a:r>
            <a:endParaRPr sz="2000">
              <a:latin typeface="Times New Roman"/>
              <a:cs typeface="Times New Roman"/>
            </a:endParaRPr>
          </a:p>
          <a:p>
            <a:pPr marL="299085" indent="-228600">
              <a:lnSpc>
                <a:spcPct val="100000"/>
              </a:lnSpc>
              <a:spcBef>
                <a:spcPts val="50"/>
              </a:spcBef>
              <a:buFont typeface="Microsoft Sans Serif"/>
              <a:buChar char="•"/>
              <a:tabLst>
                <a:tab pos="299085" algn="l"/>
              </a:tabLst>
            </a:pPr>
            <a:r>
              <a:rPr sz="2000" b="1" dirty="0">
                <a:latin typeface="Times New Roman"/>
                <a:cs typeface="Times New Roman"/>
              </a:rPr>
              <a:t>цитологія</a:t>
            </a:r>
            <a:r>
              <a:rPr sz="2000" b="1" spc="-75" dirty="0">
                <a:latin typeface="Times New Roman"/>
                <a:cs typeface="Times New Roman"/>
              </a:rPr>
              <a:t> </a:t>
            </a:r>
            <a:r>
              <a:rPr sz="2000" b="1" spc="-10" dirty="0">
                <a:latin typeface="Times New Roman"/>
                <a:cs typeface="Times New Roman"/>
              </a:rPr>
              <a:t>(</a:t>
            </a:r>
            <a:r>
              <a:rPr sz="2000" spc="-10" dirty="0">
                <a:latin typeface="Times New Roman"/>
                <a:cs typeface="Times New Roman"/>
              </a:rPr>
              <a:t>наука</a:t>
            </a:r>
            <a:r>
              <a:rPr sz="2000" spc="-6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про</a:t>
            </a:r>
            <a:r>
              <a:rPr sz="2000" spc="-6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клітину</a:t>
            </a:r>
            <a:r>
              <a:rPr sz="2000" b="1" spc="-10" dirty="0">
                <a:latin typeface="Times New Roman"/>
                <a:cs typeface="Times New Roman"/>
              </a:rPr>
              <a:t>)</a:t>
            </a:r>
            <a:r>
              <a:rPr sz="2000" spc="-10" dirty="0">
                <a:latin typeface="Times New Roman"/>
                <a:cs typeface="Times New Roman"/>
              </a:rPr>
              <a:t>;</a:t>
            </a:r>
            <a:endParaRPr sz="2000">
              <a:latin typeface="Times New Roman"/>
              <a:cs typeface="Times New Roman"/>
            </a:endParaRPr>
          </a:p>
          <a:p>
            <a:pPr marL="299085" marR="6350" indent="-228600">
              <a:lnSpc>
                <a:spcPct val="100000"/>
              </a:lnSpc>
              <a:buFont typeface="Microsoft Sans Serif"/>
              <a:buChar char="•"/>
              <a:tabLst>
                <a:tab pos="299085" algn="l"/>
              </a:tabLst>
            </a:pPr>
            <a:r>
              <a:rPr sz="2000" b="1" dirty="0">
                <a:latin typeface="Times New Roman"/>
                <a:cs typeface="Times New Roman"/>
              </a:rPr>
              <a:t>загальна</a:t>
            </a:r>
            <a:r>
              <a:rPr sz="2000" b="1" spc="50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гістологія,</a:t>
            </a:r>
            <a:r>
              <a:rPr sz="2000" b="1" spc="40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або</a:t>
            </a:r>
            <a:r>
              <a:rPr sz="2000" b="1" spc="45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власне</a:t>
            </a:r>
            <a:r>
              <a:rPr sz="2000" b="1" spc="35" dirty="0">
                <a:latin typeface="Times New Roman"/>
                <a:cs typeface="Times New Roman"/>
              </a:rPr>
              <a:t> </a:t>
            </a:r>
            <a:r>
              <a:rPr sz="2000" b="1" spc="-10" dirty="0">
                <a:latin typeface="Times New Roman"/>
                <a:cs typeface="Times New Roman"/>
              </a:rPr>
              <a:t>гістологія (</a:t>
            </a:r>
            <a:r>
              <a:rPr sz="2000" spc="-10" dirty="0">
                <a:latin typeface="Times New Roman"/>
                <a:cs typeface="Times New Roman"/>
              </a:rPr>
              <a:t>вивчає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тканини</a:t>
            </a:r>
            <a:r>
              <a:rPr sz="2000" b="1" spc="-10" dirty="0">
                <a:latin typeface="Times New Roman"/>
                <a:cs typeface="Times New Roman"/>
              </a:rPr>
              <a:t>);</a:t>
            </a:r>
            <a:endParaRPr sz="2000">
              <a:latin typeface="Times New Roman"/>
              <a:cs typeface="Times New Roman"/>
            </a:endParaRPr>
          </a:p>
          <a:p>
            <a:pPr marL="299085" indent="-228600">
              <a:lnSpc>
                <a:spcPct val="100000"/>
              </a:lnSpc>
              <a:buFont typeface="Microsoft Sans Serif"/>
              <a:buChar char="•"/>
              <a:tabLst>
                <a:tab pos="299085" algn="l"/>
                <a:tab pos="1864360" algn="l"/>
                <a:tab pos="3298190" algn="l"/>
                <a:tab pos="4396105" algn="l"/>
              </a:tabLst>
            </a:pPr>
            <a:r>
              <a:rPr sz="2000" b="1" spc="-10" dirty="0">
                <a:latin typeface="Times New Roman"/>
                <a:cs typeface="Times New Roman"/>
              </a:rPr>
              <a:t>спеціальна</a:t>
            </a:r>
            <a:r>
              <a:rPr sz="2000" b="1" dirty="0">
                <a:latin typeface="Times New Roman"/>
                <a:cs typeface="Times New Roman"/>
              </a:rPr>
              <a:t>	</a:t>
            </a:r>
            <a:r>
              <a:rPr sz="2000" b="1" spc="-10" dirty="0">
                <a:latin typeface="Times New Roman"/>
                <a:cs typeface="Times New Roman"/>
              </a:rPr>
              <a:t>гістологія</a:t>
            </a:r>
            <a:r>
              <a:rPr sz="2000" b="1" dirty="0">
                <a:latin typeface="Times New Roman"/>
                <a:cs typeface="Times New Roman"/>
              </a:rPr>
              <a:t>	</a:t>
            </a:r>
            <a:r>
              <a:rPr sz="2000" b="1" spc="-10" dirty="0">
                <a:latin typeface="Times New Roman"/>
                <a:cs typeface="Times New Roman"/>
              </a:rPr>
              <a:t>(</a:t>
            </a:r>
            <a:r>
              <a:rPr sz="2000" spc="-10" dirty="0">
                <a:latin typeface="Times New Roman"/>
                <a:cs typeface="Times New Roman"/>
              </a:rPr>
              <a:t>вивчає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40" dirty="0">
                <a:latin typeface="Times New Roman"/>
                <a:cs typeface="Times New Roman"/>
              </a:rPr>
              <a:t>будову</a:t>
            </a:r>
            <a:endParaRPr sz="2000">
              <a:latin typeface="Times New Roman"/>
              <a:cs typeface="Times New Roman"/>
            </a:endParaRPr>
          </a:p>
          <a:p>
            <a:pPr marL="299085">
              <a:lnSpc>
                <a:spcPct val="100000"/>
              </a:lnSpc>
            </a:pPr>
            <a:r>
              <a:rPr sz="2000" dirty="0">
                <a:latin typeface="Times New Roman"/>
                <a:cs typeface="Times New Roman"/>
              </a:rPr>
              <a:t>органів</a:t>
            </a:r>
            <a:r>
              <a:rPr sz="2000" spc="-1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і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їх</a:t>
            </a:r>
            <a:r>
              <a:rPr sz="2000" spc="-1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систем</a:t>
            </a:r>
            <a:r>
              <a:rPr sz="2000" b="1" spc="-10" dirty="0">
                <a:latin typeface="Times New Roman"/>
                <a:cs typeface="Times New Roman"/>
              </a:rPr>
              <a:t>).</a:t>
            </a:r>
            <a:endParaRPr sz="2000">
              <a:latin typeface="Times New Roman"/>
              <a:cs typeface="Times New Roman"/>
            </a:endParaRPr>
          </a:p>
          <a:p>
            <a:pPr marL="70485" marR="5080" indent="855980" algn="just">
              <a:lnSpc>
                <a:spcPct val="100000"/>
              </a:lnSpc>
              <a:spcBef>
                <a:spcPts val="5"/>
              </a:spcBef>
            </a:pPr>
            <a:r>
              <a:rPr sz="2000" dirty="0">
                <a:latin typeface="Times New Roman"/>
                <a:cs typeface="Times New Roman"/>
              </a:rPr>
              <a:t>Тісно</a:t>
            </a:r>
            <a:r>
              <a:rPr sz="2000" spc="30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пов’язана</a:t>
            </a:r>
            <a:r>
              <a:rPr sz="2000" spc="30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з</a:t>
            </a:r>
            <a:r>
              <a:rPr sz="2000" spc="30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гістологією</a:t>
            </a:r>
            <a:r>
              <a:rPr sz="2000" spc="35" dirty="0">
                <a:latin typeface="Times New Roman"/>
                <a:cs typeface="Times New Roman"/>
              </a:rPr>
              <a:t>  </a:t>
            </a:r>
            <a:r>
              <a:rPr sz="2000" spc="-10" dirty="0">
                <a:latin typeface="Times New Roman"/>
                <a:cs typeface="Times New Roman"/>
              </a:rPr>
              <a:t>також </a:t>
            </a:r>
            <a:r>
              <a:rPr sz="2000" dirty="0">
                <a:latin typeface="Times New Roman"/>
                <a:cs typeface="Times New Roman"/>
              </a:rPr>
              <a:t>наука</a:t>
            </a:r>
            <a:r>
              <a:rPr sz="2000" spc="50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про</a:t>
            </a:r>
            <a:r>
              <a:rPr sz="2000" spc="50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розвиток</a:t>
            </a:r>
            <a:r>
              <a:rPr sz="2000" spc="45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зародка</a:t>
            </a:r>
            <a:r>
              <a:rPr sz="2000" spc="55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–</a:t>
            </a:r>
            <a:r>
              <a:rPr sz="2000" spc="50" dirty="0">
                <a:latin typeface="Times New Roman"/>
                <a:cs typeface="Times New Roman"/>
              </a:rPr>
              <a:t>  </a:t>
            </a:r>
            <a:r>
              <a:rPr sz="2000" b="1" spc="-10" dirty="0">
                <a:latin typeface="Times New Roman"/>
                <a:cs typeface="Times New Roman"/>
              </a:rPr>
              <a:t>ембріологія</a:t>
            </a:r>
            <a:r>
              <a:rPr sz="2000" spc="-10" dirty="0">
                <a:latin typeface="Times New Roman"/>
                <a:cs typeface="Times New Roman"/>
              </a:rPr>
              <a:t>, </a:t>
            </a:r>
            <a:r>
              <a:rPr sz="2000" dirty="0">
                <a:latin typeface="Times New Roman"/>
                <a:cs typeface="Times New Roman"/>
              </a:rPr>
              <a:t>оскільки</a:t>
            </a:r>
            <a:r>
              <a:rPr sz="2000" spc="20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структури</a:t>
            </a:r>
            <a:r>
              <a:rPr sz="2000" spc="25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організму</a:t>
            </a:r>
            <a:r>
              <a:rPr sz="2000" spc="30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вивчаються</a:t>
            </a:r>
            <a:r>
              <a:rPr sz="2000" spc="25" dirty="0">
                <a:latin typeface="Times New Roman"/>
                <a:cs typeface="Times New Roman"/>
              </a:rPr>
              <a:t>  </a:t>
            </a:r>
            <a:r>
              <a:rPr sz="2000" spc="-50" dirty="0">
                <a:latin typeface="Times New Roman"/>
                <a:cs typeface="Times New Roman"/>
              </a:rPr>
              <a:t>у </a:t>
            </a:r>
            <a:r>
              <a:rPr sz="2000" dirty="0">
                <a:latin typeface="Times New Roman"/>
                <a:cs typeface="Times New Roman"/>
              </a:rPr>
              <a:t>процесі</a:t>
            </a:r>
            <a:r>
              <a:rPr sz="2000" spc="-6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їхнього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виникнення і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розвитку.</a:t>
            </a:r>
            <a:endParaRPr sz="2000">
              <a:latin typeface="Times New Roman"/>
              <a:cs typeface="Times New Roman"/>
            </a:endParaRPr>
          </a:p>
          <a:p>
            <a:pPr marL="12700" marR="5080" indent="914400" algn="just">
              <a:lnSpc>
                <a:spcPct val="100000"/>
              </a:lnSpc>
            </a:pPr>
            <a:r>
              <a:rPr sz="2000" dirty="0">
                <a:latin typeface="Times New Roman"/>
                <a:cs typeface="Times New Roman"/>
              </a:rPr>
              <a:t>Ембріологія,</a:t>
            </a:r>
            <a:r>
              <a:rPr sz="2000" spc="370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як</a:t>
            </a:r>
            <a:r>
              <a:rPr sz="2000" spc="375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і</a:t>
            </a:r>
            <a:r>
              <a:rPr sz="2000" spc="375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цитологія,</a:t>
            </a:r>
            <a:r>
              <a:rPr sz="2000" spc="380" dirty="0">
                <a:latin typeface="Times New Roman"/>
                <a:cs typeface="Times New Roman"/>
              </a:rPr>
              <a:t>  </a:t>
            </a:r>
            <a:r>
              <a:rPr sz="2000" spc="-20" dirty="0">
                <a:latin typeface="Times New Roman"/>
                <a:cs typeface="Times New Roman"/>
              </a:rPr>
              <a:t>нині </a:t>
            </a:r>
            <a:r>
              <a:rPr sz="2000" dirty="0">
                <a:latin typeface="Times New Roman"/>
                <a:cs typeface="Times New Roman"/>
              </a:rPr>
              <a:t>відокремилися</a:t>
            </a:r>
            <a:r>
              <a:rPr sz="2000" spc="21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від</a:t>
            </a:r>
            <a:r>
              <a:rPr sz="2000" spc="20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гістології</a:t>
            </a:r>
            <a:r>
              <a:rPr sz="2000" spc="204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і</a:t>
            </a:r>
            <a:r>
              <a:rPr sz="2000" spc="19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є</a:t>
            </a:r>
            <a:r>
              <a:rPr sz="2000" spc="22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самостійними </a:t>
            </a:r>
            <a:r>
              <a:rPr sz="2000" dirty="0">
                <a:latin typeface="Times New Roman"/>
                <a:cs typeface="Times New Roman"/>
              </a:rPr>
              <a:t>науками,</a:t>
            </a:r>
            <a:r>
              <a:rPr sz="2000" spc="7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але</a:t>
            </a:r>
            <a:r>
              <a:rPr sz="2000" spc="7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в</a:t>
            </a:r>
            <a:r>
              <a:rPr sz="2000" spc="7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навчальному</a:t>
            </a:r>
            <a:r>
              <a:rPr sz="2000" spc="7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курсі</a:t>
            </a:r>
            <a:r>
              <a:rPr sz="2000" spc="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медичного</a:t>
            </a:r>
            <a:r>
              <a:rPr sz="2000" spc="65" dirty="0">
                <a:latin typeface="Times New Roman"/>
                <a:cs typeface="Times New Roman"/>
              </a:rPr>
              <a:t> </a:t>
            </a:r>
            <a:r>
              <a:rPr sz="2000" spc="-50" dirty="0">
                <a:latin typeface="Times New Roman"/>
                <a:cs typeface="Times New Roman"/>
              </a:rPr>
              <a:t>і </a:t>
            </a:r>
            <a:r>
              <a:rPr sz="2000" dirty="0">
                <a:latin typeface="Times New Roman"/>
                <a:cs typeface="Times New Roman"/>
              </a:rPr>
              <a:t>стоматологічного</a:t>
            </a:r>
            <a:r>
              <a:rPr sz="2000" spc="305" dirty="0">
                <a:latin typeface="Times New Roman"/>
                <a:cs typeface="Times New Roman"/>
              </a:rPr>
              <a:t>    </a:t>
            </a:r>
            <a:r>
              <a:rPr sz="2000" dirty="0">
                <a:latin typeface="Times New Roman"/>
                <a:cs typeface="Times New Roman"/>
              </a:rPr>
              <a:t>факультетів</a:t>
            </a:r>
            <a:r>
              <a:rPr sz="2000" spc="305" dirty="0">
                <a:latin typeface="Times New Roman"/>
                <a:cs typeface="Times New Roman"/>
              </a:rPr>
              <a:t>    </a:t>
            </a:r>
            <a:r>
              <a:rPr sz="2000" spc="-10" dirty="0">
                <a:latin typeface="Times New Roman"/>
                <a:cs typeface="Times New Roman"/>
              </a:rPr>
              <a:t>медичних </a:t>
            </a:r>
            <a:r>
              <a:rPr sz="2000" dirty="0">
                <a:latin typeface="Times New Roman"/>
                <a:cs typeface="Times New Roman"/>
              </a:rPr>
              <a:t>університетів</a:t>
            </a:r>
            <a:r>
              <a:rPr sz="2000" spc="3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вони</a:t>
            </a:r>
            <a:r>
              <a:rPr sz="2000" spc="3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об’єднані</a:t>
            </a:r>
            <a:r>
              <a:rPr sz="2000" spc="3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в</a:t>
            </a:r>
            <a:r>
              <a:rPr sz="2000" spc="3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один</a:t>
            </a:r>
            <a:r>
              <a:rPr sz="2000" spc="32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предмет </a:t>
            </a:r>
            <a:r>
              <a:rPr sz="2000" dirty="0">
                <a:latin typeface="Times New Roman"/>
                <a:cs typeface="Times New Roman"/>
              </a:rPr>
              <a:t>разом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з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гістологією.</a:t>
            </a:r>
            <a:endParaRPr sz="2000">
              <a:latin typeface="Times New Roman"/>
              <a:cs typeface="Times New Roman"/>
            </a:endParaRPr>
          </a:p>
          <a:p>
            <a:pPr marL="927100" algn="just">
              <a:lnSpc>
                <a:spcPct val="100000"/>
              </a:lnSpc>
              <a:spcBef>
                <a:spcPts val="5"/>
              </a:spcBef>
            </a:pPr>
            <a:r>
              <a:rPr sz="2000" dirty="0">
                <a:latin typeface="Times New Roman"/>
                <a:cs typeface="Times New Roman"/>
              </a:rPr>
              <a:t>Таким</a:t>
            </a:r>
            <a:r>
              <a:rPr sz="2000" spc="110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чином,</a:t>
            </a:r>
            <a:r>
              <a:rPr sz="2000" spc="105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повна</a:t>
            </a:r>
            <a:r>
              <a:rPr sz="2000" spc="105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назва</a:t>
            </a:r>
            <a:r>
              <a:rPr sz="2000" spc="110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курсу</a:t>
            </a:r>
            <a:r>
              <a:rPr sz="2000" spc="100" dirty="0">
                <a:latin typeface="Times New Roman"/>
                <a:cs typeface="Times New Roman"/>
              </a:rPr>
              <a:t>  </a:t>
            </a:r>
            <a:r>
              <a:rPr sz="2000" spc="-50" dirty="0">
                <a:latin typeface="Times New Roman"/>
                <a:cs typeface="Times New Roman"/>
              </a:rPr>
              <a:t>–</a:t>
            </a:r>
            <a:endParaRPr sz="2000">
              <a:latin typeface="Times New Roman"/>
              <a:cs typeface="Times New Roman"/>
            </a:endParaRPr>
          </a:p>
          <a:p>
            <a:pPr marL="12700" algn="just">
              <a:lnSpc>
                <a:spcPct val="100000"/>
              </a:lnSpc>
            </a:pPr>
            <a:r>
              <a:rPr sz="2000" b="1" dirty="0">
                <a:latin typeface="Times New Roman"/>
                <a:cs typeface="Times New Roman"/>
              </a:rPr>
              <a:t>«Цитологія,</a:t>
            </a:r>
            <a:r>
              <a:rPr sz="2000" b="1" spc="-114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гістологія,</a:t>
            </a:r>
            <a:r>
              <a:rPr sz="2000" b="1" spc="-75" dirty="0">
                <a:latin typeface="Times New Roman"/>
                <a:cs typeface="Times New Roman"/>
              </a:rPr>
              <a:t> </a:t>
            </a:r>
            <a:r>
              <a:rPr sz="2000" b="1" spc="-10" dirty="0">
                <a:latin typeface="Times New Roman"/>
                <a:cs typeface="Times New Roman"/>
              </a:rPr>
              <a:t>ембріологія».</a:t>
            </a:r>
            <a:endParaRPr sz="20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559934" y="56"/>
              <a:ext cx="7632065" cy="6857873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4802250" cy="6857999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-1"/>
            <a:ext cx="12192000" cy="6858000"/>
            <a:chOff x="0" y="-1"/>
            <a:chExt cx="12192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797550" y="-1"/>
              <a:ext cx="6394196" cy="6857997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</p:grpSp>
      <p:sp>
        <p:nvSpPr>
          <p:cNvPr id="5" name="object 5"/>
          <p:cNvSpPr txBox="1"/>
          <p:nvPr/>
        </p:nvSpPr>
        <p:spPr>
          <a:xfrm>
            <a:off x="959916" y="952957"/>
            <a:ext cx="4517390" cy="2354580"/>
          </a:xfrm>
          <a:prstGeom prst="rect">
            <a:avLst/>
          </a:prstGeom>
        </p:spPr>
        <p:txBody>
          <a:bodyPr vert="horz" wrap="square" lIns="0" tIns="43815" rIns="0" bIns="0" rtlCol="0">
            <a:spAutoFit/>
          </a:bodyPr>
          <a:lstStyle/>
          <a:p>
            <a:pPr marL="12700" marR="5080" indent="229870" algn="just">
              <a:lnSpc>
                <a:spcPct val="90000"/>
              </a:lnSpc>
              <a:spcBef>
                <a:spcPts val="345"/>
              </a:spcBef>
              <a:buFont typeface="Microsoft Sans Serif"/>
              <a:buChar char="•"/>
              <a:tabLst>
                <a:tab pos="242570" algn="l"/>
              </a:tabLst>
            </a:pPr>
            <a:r>
              <a:rPr sz="2000" dirty="0">
                <a:latin typeface="Times New Roman"/>
                <a:cs typeface="Times New Roman"/>
              </a:rPr>
              <a:t>Згідно</a:t>
            </a:r>
            <a:r>
              <a:rPr sz="2000" spc="425" dirty="0">
                <a:latin typeface="Times New Roman"/>
                <a:cs typeface="Times New Roman"/>
              </a:rPr>
              <a:t>     </a:t>
            </a:r>
            <a:r>
              <a:rPr sz="2000" dirty="0">
                <a:latin typeface="Times New Roman"/>
                <a:cs typeface="Times New Roman"/>
              </a:rPr>
              <a:t>класичним</a:t>
            </a:r>
            <a:r>
              <a:rPr sz="2000" spc="420" dirty="0">
                <a:latin typeface="Times New Roman"/>
                <a:cs typeface="Times New Roman"/>
              </a:rPr>
              <a:t>     </a:t>
            </a:r>
            <a:r>
              <a:rPr sz="2000" spc="-10" dirty="0">
                <a:latin typeface="Times New Roman"/>
                <a:cs typeface="Times New Roman"/>
              </a:rPr>
              <a:t>уявленням, </a:t>
            </a:r>
            <a:r>
              <a:rPr sz="2000" b="1" dirty="0">
                <a:latin typeface="Times New Roman"/>
                <a:cs typeface="Times New Roman"/>
              </a:rPr>
              <a:t>гістологія</a:t>
            </a:r>
            <a:r>
              <a:rPr sz="2000" b="1" spc="390" dirty="0">
                <a:latin typeface="Times New Roman"/>
                <a:cs typeface="Times New Roman"/>
              </a:rPr>
              <a:t>   </a:t>
            </a:r>
            <a:r>
              <a:rPr sz="2000" dirty="0">
                <a:latin typeface="Times New Roman"/>
                <a:cs typeface="Times New Roman"/>
              </a:rPr>
              <a:t>–</a:t>
            </a:r>
            <a:r>
              <a:rPr sz="2000" spc="395" dirty="0">
                <a:latin typeface="Times New Roman"/>
                <a:cs typeface="Times New Roman"/>
              </a:rPr>
              <a:t>   </a:t>
            </a:r>
            <a:r>
              <a:rPr sz="2000" dirty="0">
                <a:latin typeface="Times New Roman"/>
                <a:cs typeface="Times New Roman"/>
              </a:rPr>
              <a:t>це,</a:t>
            </a:r>
            <a:r>
              <a:rPr sz="2000" spc="395" dirty="0">
                <a:latin typeface="Times New Roman"/>
                <a:cs typeface="Times New Roman"/>
              </a:rPr>
              <a:t>   </a:t>
            </a:r>
            <a:r>
              <a:rPr sz="2000" dirty="0">
                <a:latin typeface="Times New Roman"/>
                <a:cs typeface="Times New Roman"/>
              </a:rPr>
              <a:t>перш</a:t>
            </a:r>
            <a:r>
              <a:rPr sz="2000" spc="390" dirty="0">
                <a:latin typeface="Times New Roman"/>
                <a:cs typeface="Times New Roman"/>
              </a:rPr>
              <a:t>   </a:t>
            </a:r>
            <a:r>
              <a:rPr sz="2000" dirty="0">
                <a:latin typeface="Times New Roman"/>
                <a:cs typeface="Times New Roman"/>
              </a:rPr>
              <a:t>за</a:t>
            </a:r>
            <a:r>
              <a:rPr sz="2000" spc="395" dirty="0">
                <a:latin typeface="Times New Roman"/>
                <a:cs typeface="Times New Roman"/>
              </a:rPr>
              <a:t>   </a:t>
            </a:r>
            <a:r>
              <a:rPr sz="2000" spc="-20" dirty="0">
                <a:latin typeface="Times New Roman"/>
                <a:cs typeface="Times New Roman"/>
              </a:rPr>
              <a:t>все, </a:t>
            </a:r>
            <a:r>
              <a:rPr sz="2000" b="1" i="1" dirty="0">
                <a:latin typeface="Times New Roman"/>
                <a:cs typeface="Times New Roman"/>
              </a:rPr>
              <a:t>морфологічна</a:t>
            </a:r>
            <a:r>
              <a:rPr sz="2000" b="1" i="1" spc="295" dirty="0">
                <a:latin typeface="Times New Roman"/>
                <a:cs typeface="Times New Roman"/>
              </a:rPr>
              <a:t> </a:t>
            </a:r>
            <a:r>
              <a:rPr sz="2000" b="1" i="1" dirty="0">
                <a:latin typeface="Times New Roman"/>
                <a:cs typeface="Times New Roman"/>
              </a:rPr>
              <a:t>наука</a:t>
            </a:r>
            <a:r>
              <a:rPr sz="2000" dirty="0">
                <a:latin typeface="Times New Roman"/>
                <a:cs typeface="Times New Roman"/>
              </a:rPr>
              <a:t>,</a:t>
            </a:r>
            <a:r>
              <a:rPr sz="2000" spc="30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яка</a:t>
            </a:r>
            <a:r>
              <a:rPr sz="2000" spc="30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вивчає</a:t>
            </a:r>
            <a:r>
              <a:rPr sz="2000" spc="295" dirty="0">
                <a:latin typeface="Times New Roman"/>
                <a:cs typeface="Times New Roman"/>
              </a:rPr>
              <a:t> </a:t>
            </a:r>
            <a:r>
              <a:rPr sz="2000" spc="-35" dirty="0">
                <a:latin typeface="Times New Roman"/>
                <a:cs typeface="Times New Roman"/>
              </a:rPr>
              <a:t>будову </a:t>
            </a:r>
            <a:r>
              <a:rPr sz="2000" dirty="0">
                <a:latin typeface="Times New Roman"/>
                <a:cs typeface="Times New Roman"/>
              </a:rPr>
              <a:t>як</a:t>
            </a:r>
            <a:r>
              <a:rPr sz="2000" spc="160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частин,</a:t>
            </a:r>
            <a:r>
              <a:rPr sz="2000" spc="165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так</a:t>
            </a:r>
            <a:r>
              <a:rPr sz="2000" spc="165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і</a:t>
            </a:r>
            <a:r>
              <a:rPr sz="2000" spc="160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клітин</a:t>
            </a:r>
            <a:r>
              <a:rPr sz="2000" spc="165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в</a:t>
            </a:r>
            <a:r>
              <a:rPr sz="2000" spc="165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цілому,</a:t>
            </a:r>
            <a:r>
              <a:rPr sz="2000" spc="165" dirty="0">
                <a:latin typeface="Times New Roman"/>
                <a:cs typeface="Times New Roman"/>
              </a:rPr>
              <a:t>  </a:t>
            </a:r>
            <a:r>
              <a:rPr sz="2000" spc="-25" dirty="0">
                <a:latin typeface="Times New Roman"/>
                <a:cs typeface="Times New Roman"/>
              </a:rPr>
              <a:t>їх </a:t>
            </a:r>
            <a:r>
              <a:rPr sz="2000" dirty="0">
                <a:latin typeface="Times New Roman"/>
                <a:cs typeface="Times New Roman"/>
              </a:rPr>
              <a:t>спільнот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(диферонів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і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тканин).</a:t>
            </a:r>
            <a:endParaRPr sz="2000">
              <a:latin typeface="Times New Roman"/>
              <a:cs typeface="Times New Roman"/>
            </a:endParaRPr>
          </a:p>
          <a:p>
            <a:pPr marL="12700" marR="5080" indent="229870" algn="just">
              <a:lnSpc>
                <a:spcPts val="2160"/>
              </a:lnSpc>
              <a:spcBef>
                <a:spcPts val="835"/>
              </a:spcBef>
              <a:buFont typeface="Microsoft Sans Serif"/>
              <a:buChar char="•"/>
              <a:tabLst>
                <a:tab pos="242570" algn="l"/>
              </a:tabLst>
            </a:pPr>
            <a:r>
              <a:rPr sz="2000" dirty="0">
                <a:latin typeface="Times New Roman"/>
                <a:cs typeface="Times New Roman"/>
              </a:rPr>
              <a:t>Але</a:t>
            </a:r>
            <a:r>
              <a:rPr sz="2000" spc="37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в</a:t>
            </a:r>
            <a:r>
              <a:rPr sz="2000" spc="39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останні</a:t>
            </a:r>
            <a:r>
              <a:rPr sz="2000" spc="38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роки</a:t>
            </a:r>
            <a:r>
              <a:rPr sz="2000" spc="37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збільшився</a:t>
            </a:r>
            <a:r>
              <a:rPr sz="2000" spc="39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обсяг </a:t>
            </a:r>
            <a:r>
              <a:rPr sz="2000" b="1" i="1" dirty="0">
                <a:latin typeface="Times New Roman"/>
                <a:cs typeface="Times New Roman"/>
              </a:rPr>
              <a:t>гістофізіології</a:t>
            </a:r>
            <a:r>
              <a:rPr sz="2000" b="1" i="1" spc="105" dirty="0">
                <a:latin typeface="Times New Roman"/>
                <a:cs typeface="Times New Roman"/>
              </a:rPr>
              <a:t> </a:t>
            </a:r>
            <a:r>
              <a:rPr sz="2000" b="1" i="1" dirty="0">
                <a:latin typeface="Times New Roman"/>
                <a:cs typeface="Times New Roman"/>
              </a:rPr>
              <a:t>і</a:t>
            </a:r>
            <a:r>
              <a:rPr sz="2000" b="1" i="1" spc="105" dirty="0">
                <a:latin typeface="Times New Roman"/>
                <a:cs typeface="Times New Roman"/>
              </a:rPr>
              <a:t> </a:t>
            </a:r>
            <a:r>
              <a:rPr sz="2000" b="1" i="1" dirty="0">
                <a:latin typeface="Times New Roman"/>
                <a:cs typeface="Times New Roman"/>
              </a:rPr>
              <a:t>цитофізіології</a:t>
            </a:r>
            <a:r>
              <a:rPr sz="2000" b="1" i="1" spc="10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в</a:t>
            </a:r>
            <a:r>
              <a:rPr sz="2000" spc="9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межах </a:t>
            </a:r>
            <a:r>
              <a:rPr sz="2000" dirty="0">
                <a:latin typeface="Times New Roman"/>
                <a:cs typeface="Times New Roman"/>
              </a:rPr>
              <a:t>досліджуваної</a:t>
            </a:r>
            <a:r>
              <a:rPr sz="2000" spc="-2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науки.</a:t>
            </a:r>
            <a:endParaRPr sz="2000">
              <a:latin typeface="Times New Roman"/>
              <a:cs typeface="Times New Roman"/>
            </a:endParaRPr>
          </a:p>
        </p:txBody>
      </p:sp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025014" y="3748011"/>
            <a:ext cx="2385694" cy="238569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-1" y="0"/>
            <a:ext cx="12192000" cy="4489450"/>
          </a:xfrm>
          <a:custGeom>
            <a:avLst/>
            <a:gdLst/>
            <a:ahLst/>
            <a:cxnLst/>
            <a:rect l="l" t="t" r="r" b="b"/>
            <a:pathLst>
              <a:path w="12192000" h="4489450">
                <a:moveTo>
                  <a:pt x="12192000" y="0"/>
                </a:moveTo>
                <a:lnTo>
                  <a:pt x="0" y="0"/>
                </a:lnTo>
                <a:lnTo>
                  <a:pt x="0" y="4489450"/>
                </a:lnTo>
                <a:lnTo>
                  <a:pt x="12192000" y="4489450"/>
                </a:lnTo>
                <a:lnTo>
                  <a:pt x="12192000" y="0"/>
                </a:lnTo>
                <a:close/>
              </a:path>
            </a:pathLst>
          </a:custGeom>
          <a:solidFill>
            <a:srgbClr val="C7C9C9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294640" y="594359"/>
            <a:ext cx="9898380" cy="5514340"/>
            <a:chOff x="294640" y="594359"/>
            <a:chExt cx="9898380" cy="551434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994916" y="594359"/>
              <a:ext cx="8197596" cy="3675888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2059559" y="640079"/>
              <a:ext cx="8073390" cy="3550920"/>
            </a:xfrm>
            <a:custGeom>
              <a:avLst/>
              <a:gdLst/>
              <a:ahLst/>
              <a:cxnLst/>
              <a:rect l="l" t="t" r="r" b="b"/>
              <a:pathLst>
                <a:path w="8073390" h="3550920">
                  <a:moveTo>
                    <a:pt x="8072882" y="0"/>
                  </a:moveTo>
                  <a:lnTo>
                    <a:pt x="0" y="0"/>
                  </a:lnTo>
                  <a:lnTo>
                    <a:pt x="0" y="3550920"/>
                  </a:lnTo>
                  <a:lnTo>
                    <a:pt x="8072882" y="3550920"/>
                  </a:lnTo>
                  <a:lnTo>
                    <a:pt x="807288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2059559" y="640079"/>
              <a:ext cx="8073390" cy="3550920"/>
            </a:xfrm>
            <a:custGeom>
              <a:avLst/>
              <a:gdLst/>
              <a:ahLst/>
              <a:cxnLst/>
              <a:rect l="l" t="t" r="r" b="b"/>
              <a:pathLst>
                <a:path w="8073390" h="3550920">
                  <a:moveTo>
                    <a:pt x="0" y="3550920"/>
                  </a:moveTo>
                  <a:lnTo>
                    <a:pt x="8072882" y="3550920"/>
                  </a:lnTo>
                  <a:lnTo>
                    <a:pt x="8072882" y="0"/>
                  </a:lnTo>
                  <a:lnTo>
                    <a:pt x="0" y="0"/>
                  </a:lnTo>
                  <a:lnTo>
                    <a:pt x="0" y="3550920"/>
                  </a:lnTo>
                  <a:close/>
                </a:path>
              </a:pathLst>
            </a:custGeom>
            <a:ln w="9525">
              <a:solidFill>
                <a:srgbClr val="C7C9C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184400" y="749299"/>
              <a:ext cx="7823073" cy="3343021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94640" y="3774312"/>
              <a:ext cx="2334387" cy="2334387"/>
            </a:xfrm>
            <a:prstGeom prst="rect">
              <a:avLst/>
            </a:prstGeom>
          </p:spPr>
        </p:pic>
      </p:grpSp>
      <p:sp>
        <p:nvSpPr>
          <p:cNvPr id="9" name="object 9"/>
          <p:cNvSpPr txBox="1"/>
          <p:nvPr/>
        </p:nvSpPr>
        <p:spPr>
          <a:xfrm>
            <a:off x="3107563" y="4735448"/>
            <a:ext cx="8355965" cy="1473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6350" indent="226695" algn="just">
              <a:lnSpc>
                <a:spcPct val="100000"/>
              </a:lnSpc>
              <a:spcBef>
                <a:spcPts val="95"/>
              </a:spcBef>
              <a:buFont typeface="Microsoft Sans Serif"/>
              <a:buChar char="•"/>
              <a:tabLst>
                <a:tab pos="239395" algn="l"/>
              </a:tabLst>
            </a:pPr>
            <a:r>
              <a:rPr sz="1900" dirty="0">
                <a:latin typeface="Times New Roman"/>
                <a:cs typeface="Times New Roman"/>
              </a:rPr>
              <a:t>Таким</a:t>
            </a:r>
            <a:r>
              <a:rPr sz="1900" spc="180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чином,</a:t>
            </a:r>
            <a:r>
              <a:rPr sz="1900" spc="175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цитологія,</a:t>
            </a:r>
            <a:r>
              <a:rPr sz="1900" spc="175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гістологія</a:t>
            </a:r>
            <a:r>
              <a:rPr sz="1900" spc="185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і</a:t>
            </a:r>
            <a:r>
              <a:rPr sz="1900" spc="180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ембріологія</a:t>
            </a:r>
            <a:r>
              <a:rPr sz="1900" spc="170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показують,</a:t>
            </a:r>
            <a:r>
              <a:rPr sz="1900" spc="185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як</a:t>
            </a:r>
            <a:r>
              <a:rPr sz="1900" spc="175" dirty="0">
                <a:latin typeface="Times New Roman"/>
                <a:cs typeface="Times New Roman"/>
              </a:rPr>
              <a:t> </a:t>
            </a:r>
            <a:r>
              <a:rPr sz="1900" spc="-10" dirty="0">
                <a:latin typeface="Times New Roman"/>
                <a:cs typeface="Times New Roman"/>
              </a:rPr>
              <a:t>організована </a:t>
            </a:r>
            <a:r>
              <a:rPr sz="1900" dirty="0">
                <a:latin typeface="Times New Roman"/>
                <a:cs typeface="Times New Roman"/>
              </a:rPr>
              <a:t>та</a:t>
            </a:r>
            <a:r>
              <a:rPr sz="1900" spc="465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чи</a:t>
            </a:r>
            <a:r>
              <a:rPr sz="1900" spc="470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інша</a:t>
            </a:r>
            <a:r>
              <a:rPr sz="1900" spc="455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тканина,</a:t>
            </a:r>
            <a:r>
              <a:rPr sz="1900" spc="475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орган</a:t>
            </a:r>
            <a:r>
              <a:rPr sz="1900" spc="465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в</a:t>
            </a:r>
            <a:r>
              <a:rPr sz="1900" spc="470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нормі,</a:t>
            </a:r>
            <a:r>
              <a:rPr sz="1900" spc="459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так,</a:t>
            </a:r>
            <a:r>
              <a:rPr sz="1900" spc="450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щоб</a:t>
            </a:r>
            <a:r>
              <a:rPr sz="1900" spc="470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можна</a:t>
            </a:r>
            <a:r>
              <a:rPr sz="1900" spc="465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було</a:t>
            </a:r>
            <a:r>
              <a:rPr sz="1900" spc="470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порівняти</a:t>
            </a:r>
            <a:r>
              <a:rPr sz="1900" spc="465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їх</a:t>
            </a:r>
            <a:r>
              <a:rPr sz="1900" spc="465" dirty="0">
                <a:latin typeface="Times New Roman"/>
                <a:cs typeface="Times New Roman"/>
              </a:rPr>
              <a:t> </a:t>
            </a:r>
            <a:r>
              <a:rPr sz="1900" spc="-25" dirty="0">
                <a:latin typeface="Times New Roman"/>
                <a:cs typeface="Times New Roman"/>
              </a:rPr>
              <a:t>при </a:t>
            </a:r>
            <a:r>
              <a:rPr sz="1900" spc="-10" dirty="0">
                <a:latin typeface="Times New Roman"/>
                <a:cs typeface="Times New Roman"/>
              </a:rPr>
              <a:t>патології.</a:t>
            </a:r>
            <a:endParaRPr sz="1900">
              <a:latin typeface="Times New Roman"/>
              <a:cs typeface="Times New Roman"/>
            </a:endParaRPr>
          </a:p>
          <a:p>
            <a:pPr marL="239395" indent="-226695" algn="just">
              <a:lnSpc>
                <a:spcPct val="100000"/>
              </a:lnSpc>
              <a:buFont typeface="Microsoft Sans Serif"/>
              <a:buChar char="•"/>
              <a:tabLst>
                <a:tab pos="239395" algn="l"/>
              </a:tabLst>
            </a:pPr>
            <a:r>
              <a:rPr sz="1900" dirty="0">
                <a:latin typeface="Times New Roman"/>
                <a:cs typeface="Times New Roman"/>
              </a:rPr>
              <a:t>Поряд</a:t>
            </a:r>
            <a:r>
              <a:rPr sz="1900" spc="380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з</a:t>
            </a:r>
            <a:r>
              <a:rPr sz="1900" spc="380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цим</a:t>
            </a:r>
            <a:r>
              <a:rPr sz="1900" spc="360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важливим</a:t>
            </a:r>
            <a:r>
              <a:rPr sz="1900" spc="365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завданням,</a:t>
            </a:r>
            <a:r>
              <a:rPr sz="1900" spc="380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зазначені</a:t>
            </a:r>
            <a:r>
              <a:rPr sz="1900" spc="380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науки</a:t>
            </a:r>
            <a:r>
              <a:rPr sz="1900" spc="380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описують</a:t>
            </a:r>
            <a:r>
              <a:rPr sz="1900" spc="385" dirty="0">
                <a:latin typeface="Times New Roman"/>
                <a:cs typeface="Times New Roman"/>
              </a:rPr>
              <a:t> </a:t>
            </a:r>
            <a:r>
              <a:rPr sz="1900" spc="-10" dirty="0">
                <a:latin typeface="Times New Roman"/>
                <a:cs typeface="Times New Roman"/>
              </a:rPr>
              <a:t>молекулярні,</a:t>
            </a:r>
            <a:endParaRPr sz="1900">
              <a:latin typeface="Times New Roman"/>
              <a:cs typeface="Times New Roman"/>
            </a:endParaRPr>
          </a:p>
          <a:p>
            <a:pPr marL="12700" algn="just">
              <a:lnSpc>
                <a:spcPct val="100000"/>
              </a:lnSpc>
            </a:pPr>
            <a:r>
              <a:rPr sz="1900" dirty="0">
                <a:latin typeface="Times New Roman"/>
                <a:cs typeface="Times New Roman"/>
              </a:rPr>
              <a:t>клітинні</a:t>
            </a:r>
            <a:r>
              <a:rPr sz="1900" spc="-30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і тканинні</a:t>
            </a:r>
            <a:r>
              <a:rPr sz="1900" spc="-40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процеси,</a:t>
            </a:r>
            <a:r>
              <a:rPr sz="1900" spc="-35" dirty="0">
                <a:latin typeface="Times New Roman"/>
                <a:cs typeface="Times New Roman"/>
              </a:rPr>
              <a:t> </a:t>
            </a:r>
            <a:r>
              <a:rPr sz="1900" spc="-10" dirty="0">
                <a:latin typeface="Times New Roman"/>
                <a:cs typeface="Times New Roman"/>
              </a:rPr>
              <a:t>механізми</a:t>
            </a:r>
            <a:r>
              <a:rPr sz="1900" spc="-25" dirty="0">
                <a:latin typeface="Times New Roman"/>
                <a:cs typeface="Times New Roman"/>
              </a:rPr>
              <a:t> </a:t>
            </a:r>
            <a:r>
              <a:rPr sz="1900" spc="-10" dirty="0">
                <a:latin typeface="Times New Roman"/>
                <a:cs typeface="Times New Roman"/>
              </a:rPr>
              <a:t>формування</a:t>
            </a:r>
            <a:r>
              <a:rPr sz="1900" spc="-30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і</a:t>
            </a:r>
            <a:r>
              <a:rPr sz="1900" spc="-10" dirty="0">
                <a:latin typeface="Times New Roman"/>
                <a:cs typeface="Times New Roman"/>
              </a:rPr>
              <a:t> функціонування</a:t>
            </a:r>
            <a:r>
              <a:rPr sz="1900" spc="-30" dirty="0">
                <a:latin typeface="Times New Roman"/>
                <a:cs typeface="Times New Roman"/>
              </a:rPr>
              <a:t> </a:t>
            </a:r>
            <a:r>
              <a:rPr sz="1900" spc="-10" dirty="0">
                <a:latin typeface="Times New Roman"/>
                <a:cs typeface="Times New Roman"/>
              </a:rPr>
              <a:t>організму</a:t>
            </a:r>
            <a:r>
              <a:rPr sz="1700" spc="-10" dirty="0">
                <a:latin typeface="Calibri"/>
                <a:cs typeface="Calibri"/>
              </a:rPr>
              <a:t>.</a:t>
            </a:r>
            <a:endParaRPr sz="17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-2"/>
            <a:ext cx="12192000" cy="6858000"/>
            <a:chOff x="0" y="-2"/>
            <a:chExt cx="12192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797550" y="-2"/>
              <a:ext cx="6394196" cy="6857999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</p:grpSp>
      <p:sp>
        <p:nvSpPr>
          <p:cNvPr id="5" name="object 5"/>
          <p:cNvSpPr txBox="1"/>
          <p:nvPr/>
        </p:nvSpPr>
        <p:spPr>
          <a:xfrm>
            <a:off x="585317" y="1353693"/>
            <a:ext cx="4628515" cy="27698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indent="229870" algn="just">
              <a:lnSpc>
                <a:spcPct val="100000"/>
              </a:lnSpc>
              <a:spcBef>
                <a:spcPts val="105"/>
              </a:spcBef>
              <a:buFont typeface="Microsoft Sans Serif"/>
              <a:buChar char="•"/>
              <a:tabLst>
                <a:tab pos="242570" algn="l"/>
              </a:tabLst>
            </a:pPr>
            <a:r>
              <a:rPr sz="2000" b="1" i="1" dirty="0">
                <a:latin typeface="Times New Roman"/>
                <a:cs typeface="Times New Roman"/>
              </a:rPr>
              <a:t>Завданнями</a:t>
            </a:r>
            <a:r>
              <a:rPr sz="2000" b="1" i="1" spc="130" dirty="0">
                <a:latin typeface="Times New Roman"/>
                <a:cs typeface="Times New Roman"/>
              </a:rPr>
              <a:t>  </a:t>
            </a:r>
            <a:r>
              <a:rPr sz="2000" b="1" i="1" dirty="0">
                <a:latin typeface="Times New Roman"/>
                <a:cs typeface="Times New Roman"/>
              </a:rPr>
              <a:t>дисципліни</a:t>
            </a:r>
            <a:r>
              <a:rPr sz="2000" b="1" i="1" spc="145" dirty="0">
                <a:latin typeface="Times New Roman"/>
                <a:cs typeface="Times New Roman"/>
              </a:rPr>
              <a:t>  </a:t>
            </a:r>
            <a:r>
              <a:rPr sz="2000" b="1" i="1" spc="-10" dirty="0">
                <a:latin typeface="Times New Roman"/>
                <a:cs typeface="Times New Roman"/>
              </a:rPr>
              <a:t>«Цитологія, </a:t>
            </a:r>
            <a:r>
              <a:rPr sz="2000" b="1" i="1" dirty="0">
                <a:latin typeface="Times New Roman"/>
                <a:cs typeface="Times New Roman"/>
              </a:rPr>
              <a:t>ембріологія,</a:t>
            </a:r>
            <a:r>
              <a:rPr sz="2000" b="1" i="1" spc="60" dirty="0">
                <a:latin typeface="Times New Roman"/>
                <a:cs typeface="Times New Roman"/>
              </a:rPr>
              <a:t> </a:t>
            </a:r>
            <a:r>
              <a:rPr sz="2000" b="1" i="1" dirty="0">
                <a:latin typeface="Times New Roman"/>
                <a:cs typeface="Times New Roman"/>
              </a:rPr>
              <a:t>гістологія»</a:t>
            </a:r>
            <a:r>
              <a:rPr sz="2000" b="1" i="1" spc="6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також</a:t>
            </a:r>
            <a:r>
              <a:rPr sz="2000" spc="7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є</a:t>
            </a:r>
            <a:r>
              <a:rPr sz="2000" spc="6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участь</a:t>
            </a:r>
            <a:r>
              <a:rPr sz="2000" spc="55" dirty="0">
                <a:latin typeface="Times New Roman"/>
                <a:cs typeface="Times New Roman"/>
              </a:rPr>
              <a:t> </a:t>
            </a:r>
            <a:r>
              <a:rPr sz="2000" spc="-50" dirty="0">
                <a:latin typeface="Times New Roman"/>
                <a:cs typeface="Times New Roman"/>
              </a:rPr>
              <a:t>в </a:t>
            </a:r>
            <a:r>
              <a:rPr sz="2000" dirty="0">
                <a:latin typeface="Times New Roman"/>
                <a:cs typeface="Times New Roman"/>
              </a:rPr>
              <a:t>підготовці</a:t>
            </a:r>
            <a:r>
              <a:rPr sz="2000" spc="235" dirty="0">
                <a:latin typeface="Times New Roman"/>
                <a:cs typeface="Times New Roman"/>
              </a:rPr>
              <a:t>   </a:t>
            </a:r>
            <a:r>
              <a:rPr sz="2000" spc="-10" dirty="0">
                <a:latin typeface="Times New Roman"/>
                <a:cs typeface="Times New Roman"/>
              </a:rPr>
              <a:t>лікаря-</a:t>
            </a:r>
            <a:r>
              <a:rPr sz="2000" dirty="0">
                <a:latin typeface="Times New Roman"/>
                <a:cs typeface="Times New Roman"/>
              </a:rPr>
              <a:t>фахівця</a:t>
            </a:r>
            <a:r>
              <a:rPr sz="2000" spc="229" dirty="0">
                <a:latin typeface="Times New Roman"/>
                <a:cs typeface="Times New Roman"/>
              </a:rPr>
              <a:t>   </a:t>
            </a:r>
            <a:r>
              <a:rPr sz="2000" dirty="0">
                <a:latin typeface="Times New Roman"/>
                <a:cs typeface="Times New Roman"/>
              </a:rPr>
              <a:t>з</a:t>
            </a:r>
            <a:r>
              <a:rPr sz="2000" spc="235" dirty="0">
                <a:latin typeface="Times New Roman"/>
                <a:cs typeface="Times New Roman"/>
              </a:rPr>
              <a:t>   </a:t>
            </a:r>
            <a:r>
              <a:rPr sz="2000" spc="-10" dirty="0">
                <a:latin typeface="Times New Roman"/>
                <a:cs typeface="Times New Roman"/>
              </a:rPr>
              <a:t>багажем </a:t>
            </a:r>
            <a:r>
              <a:rPr sz="2000" dirty="0">
                <a:latin typeface="Times New Roman"/>
                <a:cs typeface="Times New Roman"/>
              </a:rPr>
              <a:t>фундаментальних</a:t>
            </a:r>
            <a:r>
              <a:rPr sz="2000" spc="135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теоретичних</a:t>
            </a:r>
            <a:r>
              <a:rPr sz="2000" spc="130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знань,</a:t>
            </a:r>
            <a:r>
              <a:rPr sz="2000" spc="130" dirty="0">
                <a:latin typeface="Times New Roman"/>
                <a:cs typeface="Times New Roman"/>
              </a:rPr>
              <a:t>  </a:t>
            </a:r>
            <a:r>
              <a:rPr sz="2000" spc="-50" dirty="0">
                <a:latin typeface="Times New Roman"/>
                <a:cs typeface="Times New Roman"/>
              </a:rPr>
              <a:t>в </a:t>
            </a:r>
            <a:r>
              <a:rPr sz="2000" dirty="0">
                <a:latin typeface="Times New Roman"/>
                <a:cs typeface="Times New Roman"/>
              </a:rPr>
              <a:t>тому</a:t>
            </a:r>
            <a:r>
              <a:rPr sz="2000" spc="21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числі</a:t>
            </a:r>
            <a:r>
              <a:rPr sz="2000" spc="22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і</a:t>
            </a:r>
            <a:r>
              <a:rPr sz="2000" spc="204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щодо</a:t>
            </a:r>
            <a:r>
              <a:rPr sz="2000" spc="2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мікроскопічної</a:t>
            </a:r>
            <a:r>
              <a:rPr sz="2000" spc="220" dirty="0">
                <a:latin typeface="Times New Roman"/>
                <a:cs typeface="Times New Roman"/>
              </a:rPr>
              <a:t> </a:t>
            </a:r>
            <a:r>
              <a:rPr sz="2000" spc="-20" dirty="0">
                <a:latin typeface="Times New Roman"/>
                <a:cs typeface="Times New Roman"/>
              </a:rPr>
              <a:t>будови </a:t>
            </a:r>
            <a:r>
              <a:rPr sz="2000" dirty="0">
                <a:latin typeface="Times New Roman"/>
                <a:cs typeface="Times New Roman"/>
              </a:rPr>
              <a:t>органів</a:t>
            </a:r>
            <a:r>
              <a:rPr sz="2000" spc="455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і</a:t>
            </a:r>
            <a:r>
              <a:rPr sz="2000" spc="455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тканин,</a:t>
            </a:r>
            <a:r>
              <a:rPr sz="2000" spc="459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функцій</a:t>
            </a:r>
            <a:r>
              <a:rPr sz="2000" spc="455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клітин</a:t>
            </a:r>
            <a:r>
              <a:rPr sz="2000" spc="455" dirty="0">
                <a:latin typeface="Times New Roman"/>
                <a:cs typeface="Times New Roman"/>
              </a:rPr>
              <a:t>  </a:t>
            </a:r>
            <a:r>
              <a:rPr sz="2000" spc="-50" dirty="0">
                <a:latin typeface="Times New Roman"/>
                <a:cs typeface="Times New Roman"/>
              </a:rPr>
              <a:t>і </a:t>
            </a:r>
            <a:r>
              <a:rPr sz="2000" dirty="0">
                <a:latin typeface="Times New Roman"/>
                <a:cs typeface="Times New Roman"/>
              </a:rPr>
              <a:t>клітинних</a:t>
            </a:r>
            <a:r>
              <a:rPr sz="2000" spc="290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систем,</a:t>
            </a:r>
            <a:r>
              <a:rPr sz="2000" spc="290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а</a:t>
            </a:r>
            <a:r>
              <a:rPr sz="2000" spc="285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також</a:t>
            </a:r>
            <a:r>
              <a:rPr sz="2000" spc="290" dirty="0">
                <a:latin typeface="Times New Roman"/>
                <a:cs typeface="Times New Roman"/>
              </a:rPr>
              <a:t>  </a:t>
            </a:r>
            <a:r>
              <a:rPr sz="2000" spc="-10" dirty="0">
                <a:latin typeface="Times New Roman"/>
                <a:cs typeface="Times New Roman"/>
              </a:rPr>
              <a:t>можливих </a:t>
            </a:r>
            <a:r>
              <a:rPr sz="2000" dirty="0">
                <a:latin typeface="Times New Roman"/>
                <a:cs typeface="Times New Roman"/>
              </a:rPr>
              <a:t>реакцій</a:t>
            </a:r>
            <a:r>
              <a:rPr sz="2000" spc="290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у</a:t>
            </a:r>
            <a:r>
              <a:rPr sz="2000" spc="295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відповідь</a:t>
            </a:r>
            <a:r>
              <a:rPr sz="2000" spc="285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на</a:t>
            </a:r>
            <a:r>
              <a:rPr sz="2000" spc="290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фізіологічні</a:t>
            </a:r>
            <a:r>
              <a:rPr sz="2000" spc="290" dirty="0">
                <a:latin typeface="Times New Roman"/>
                <a:cs typeface="Times New Roman"/>
              </a:rPr>
              <a:t>  </a:t>
            </a:r>
            <a:r>
              <a:rPr sz="2000" spc="-50" dirty="0">
                <a:latin typeface="Times New Roman"/>
                <a:cs typeface="Times New Roman"/>
              </a:rPr>
              <a:t>і </a:t>
            </a:r>
            <a:r>
              <a:rPr sz="2000" spc="-10" dirty="0">
                <a:latin typeface="Times New Roman"/>
                <a:cs typeface="Times New Roman"/>
              </a:rPr>
              <a:t>патологічні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впливи.</a:t>
            </a:r>
            <a:endParaRPr sz="20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5468620" cy="6858000"/>
          </a:xfrm>
          <a:custGeom>
            <a:avLst/>
            <a:gdLst/>
            <a:ahLst/>
            <a:cxnLst/>
            <a:rect l="l" t="t" r="r" b="b"/>
            <a:pathLst>
              <a:path w="5468620" h="6858000">
                <a:moveTo>
                  <a:pt x="5468493" y="0"/>
                </a:moveTo>
                <a:lnTo>
                  <a:pt x="0" y="0"/>
                </a:lnTo>
                <a:lnTo>
                  <a:pt x="0" y="6858000"/>
                </a:lnTo>
                <a:lnTo>
                  <a:pt x="5468493" y="6858000"/>
                </a:lnTo>
                <a:lnTo>
                  <a:pt x="5468493" y="0"/>
                </a:lnTo>
                <a:close/>
              </a:path>
            </a:pathLst>
          </a:custGeom>
          <a:solidFill>
            <a:srgbClr val="6B415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828852" y="1218057"/>
            <a:ext cx="3810635" cy="3715385"/>
          </a:xfrm>
          <a:prstGeom prst="rect">
            <a:avLst/>
          </a:prstGeom>
        </p:spPr>
        <p:txBody>
          <a:bodyPr vert="horz" wrap="square" lIns="0" tIns="80010" rIns="0" bIns="0" rtlCol="0">
            <a:spAutoFit/>
          </a:bodyPr>
          <a:lstStyle/>
          <a:p>
            <a:pPr marL="12700" marR="5080" algn="ctr">
              <a:lnSpc>
                <a:spcPct val="90000"/>
              </a:lnSpc>
              <a:spcBef>
                <a:spcPts val="630"/>
              </a:spcBef>
            </a:pPr>
            <a:r>
              <a:rPr sz="4400" spc="-10" dirty="0">
                <a:solidFill>
                  <a:srgbClr val="FFFFFF"/>
                </a:solidFill>
                <a:latin typeface="Times New Roman"/>
                <a:cs typeface="Times New Roman"/>
              </a:rPr>
              <a:t>Основні положення </a:t>
            </a:r>
            <a:r>
              <a:rPr sz="4400" dirty="0">
                <a:solidFill>
                  <a:srgbClr val="FFFFFF"/>
                </a:solidFill>
                <a:latin typeface="Times New Roman"/>
                <a:cs typeface="Times New Roman"/>
              </a:rPr>
              <a:t>клітинної</a:t>
            </a:r>
            <a:r>
              <a:rPr sz="4400" spc="-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4400" spc="-10" dirty="0">
                <a:solidFill>
                  <a:srgbClr val="FFFFFF"/>
                </a:solidFill>
                <a:latin typeface="Times New Roman"/>
                <a:cs typeface="Times New Roman"/>
              </a:rPr>
              <a:t>теорії </a:t>
            </a:r>
            <a:r>
              <a:rPr sz="4400" dirty="0">
                <a:solidFill>
                  <a:srgbClr val="FFFFFF"/>
                </a:solidFill>
                <a:latin typeface="Times New Roman"/>
                <a:cs typeface="Times New Roman"/>
              </a:rPr>
              <a:t>на</a:t>
            </a:r>
            <a:r>
              <a:rPr sz="4400" spc="-2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4400" spc="-10" dirty="0">
                <a:solidFill>
                  <a:srgbClr val="FFFFFF"/>
                </a:solidFill>
                <a:latin typeface="Times New Roman"/>
                <a:cs typeface="Times New Roman"/>
              </a:rPr>
              <a:t>сучасному </a:t>
            </a:r>
            <a:r>
              <a:rPr sz="4400" dirty="0">
                <a:solidFill>
                  <a:srgbClr val="FFFFFF"/>
                </a:solidFill>
                <a:latin typeface="Times New Roman"/>
                <a:cs typeface="Times New Roman"/>
              </a:rPr>
              <a:t>етапі</a:t>
            </a:r>
            <a:r>
              <a:rPr sz="4400" spc="-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4400" spc="-10" dirty="0">
                <a:solidFill>
                  <a:srgbClr val="FFFFFF"/>
                </a:solidFill>
                <a:latin typeface="Times New Roman"/>
                <a:cs typeface="Times New Roman"/>
              </a:rPr>
              <a:t>розвитку науки.</a:t>
            </a:r>
            <a:endParaRPr sz="4400">
              <a:latin typeface="Times New Roman"/>
              <a:cs typeface="Times New Roman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096000" y="740714"/>
            <a:ext cx="5459476" cy="5377561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504057" y="946531"/>
            <a:ext cx="291719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935990" algn="l"/>
                <a:tab pos="2783205" algn="l"/>
              </a:tabLst>
            </a:pPr>
            <a:r>
              <a:rPr sz="2000" spc="-10" dirty="0">
                <a:latin typeface="Times New Roman"/>
                <a:cs typeface="Times New Roman"/>
              </a:rPr>
              <a:t>теорія,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сформульована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50" dirty="0">
                <a:latin typeface="Times New Roman"/>
                <a:cs typeface="Times New Roman"/>
              </a:rPr>
              <a:t>в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383660" y="1251331"/>
            <a:ext cx="171894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829310" algn="l"/>
              </a:tabLst>
            </a:pPr>
            <a:r>
              <a:rPr sz="2000" spc="-25" dirty="0">
                <a:latin typeface="Times New Roman"/>
                <a:cs typeface="Times New Roman"/>
              </a:rPr>
              <a:t>XIX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століття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085213" y="946531"/>
            <a:ext cx="1253490" cy="94106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indent="227965">
              <a:lnSpc>
                <a:spcPct val="100000"/>
              </a:lnSpc>
              <a:spcBef>
                <a:spcPts val="105"/>
              </a:spcBef>
              <a:buFont typeface="Microsoft Sans Serif"/>
              <a:buChar char="•"/>
              <a:tabLst>
                <a:tab pos="240665" algn="l"/>
              </a:tabLst>
            </a:pPr>
            <a:r>
              <a:rPr sz="2000" spc="-10" dirty="0">
                <a:latin typeface="Times New Roman"/>
                <a:cs typeface="Times New Roman"/>
              </a:rPr>
              <a:t>Клітинна середині </a:t>
            </a:r>
            <a:r>
              <a:rPr sz="2000" b="1" i="1" spc="-10" dirty="0">
                <a:latin typeface="Times New Roman"/>
                <a:cs typeface="Times New Roman"/>
              </a:rPr>
              <a:t>Матіасом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583304" y="1556384"/>
            <a:ext cx="143256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i="1" spc="-10" dirty="0">
                <a:latin typeface="Times New Roman"/>
                <a:cs typeface="Times New Roman"/>
              </a:rPr>
              <a:t>Шлейденом,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345429" y="1251331"/>
            <a:ext cx="1077595" cy="6362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indent="92710">
              <a:lnSpc>
                <a:spcPct val="100000"/>
              </a:lnSpc>
              <a:spcBef>
                <a:spcPts val="105"/>
              </a:spcBef>
            </a:pPr>
            <a:r>
              <a:rPr sz="2000" b="1" i="1" spc="-10" dirty="0">
                <a:latin typeface="Times New Roman"/>
                <a:cs typeface="Times New Roman"/>
              </a:rPr>
              <a:t>вченими </a:t>
            </a:r>
            <a:r>
              <a:rPr sz="2000" b="1" i="1" spc="-35" dirty="0">
                <a:latin typeface="Times New Roman"/>
                <a:cs typeface="Times New Roman"/>
              </a:rPr>
              <a:t>Теодором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085213" y="1861185"/>
            <a:ext cx="433705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i="1" dirty="0">
                <a:latin typeface="Times New Roman"/>
                <a:cs typeface="Times New Roman"/>
              </a:rPr>
              <a:t>Шванном</a:t>
            </a:r>
            <a:r>
              <a:rPr sz="2000" b="1" i="1" spc="270" dirty="0">
                <a:latin typeface="Times New Roman"/>
                <a:cs typeface="Times New Roman"/>
              </a:rPr>
              <a:t> </a:t>
            </a:r>
            <a:r>
              <a:rPr sz="2000" b="1" i="1" dirty="0">
                <a:latin typeface="Times New Roman"/>
                <a:cs typeface="Times New Roman"/>
              </a:rPr>
              <a:t>та</a:t>
            </a:r>
            <a:r>
              <a:rPr sz="2000" b="1" i="1" spc="270" dirty="0">
                <a:latin typeface="Times New Roman"/>
                <a:cs typeface="Times New Roman"/>
              </a:rPr>
              <a:t> </a:t>
            </a:r>
            <a:r>
              <a:rPr sz="2000" b="1" i="1" dirty="0">
                <a:latin typeface="Times New Roman"/>
                <a:cs typeface="Times New Roman"/>
              </a:rPr>
              <a:t>Рудольфом</a:t>
            </a:r>
            <a:r>
              <a:rPr sz="2000" b="1" i="1" spc="275" dirty="0">
                <a:latin typeface="Times New Roman"/>
                <a:cs typeface="Times New Roman"/>
              </a:rPr>
              <a:t> </a:t>
            </a:r>
            <a:r>
              <a:rPr sz="2000" b="1" i="1" dirty="0">
                <a:latin typeface="Times New Roman"/>
                <a:cs typeface="Times New Roman"/>
              </a:rPr>
              <a:t>Вірховом</a:t>
            </a:r>
            <a:r>
              <a:rPr sz="2000" dirty="0">
                <a:latin typeface="Times New Roman"/>
                <a:cs typeface="Times New Roman"/>
              </a:rPr>
              <a:t>,</a:t>
            </a:r>
            <a:r>
              <a:rPr sz="2000" spc="280" dirty="0">
                <a:latin typeface="Times New Roman"/>
                <a:cs typeface="Times New Roman"/>
              </a:rPr>
              <a:t> </a:t>
            </a:r>
            <a:r>
              <a:rPr sz="2000" spc="-50" dirty="0">
                <a:latin typeface="Times New Roman"/>
                <a:cs typeface="Times New Roman"/>
              </a:rPr>
              <a:t>є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152013" y="2165985"/>
            <a:ext cx="327152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421005" algn="l"/>
                <a:tab pos="2571750" algn="l"/>
              </a:tabLst>
            </a:pPr>
            <a:r>
              <a:rPr sz="2000" spc="-50" dirty="0">
                <a:latin typeface="Times New Roman"/>
                <a:cs typeface="Times New Roman"/>
              </a:rPr>
              <a:t>з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основоположних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теорій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085213" y="2165985"/>
            <a:ext cx="912494" cy="94106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2000" spc="-10" dirty="0">
                <a:latin typeface="Times New Roman"/>
                <a:cs typeface="Times New Roman"/>
              </a:rPr>
              <a:t>однією біології.</a:t>
            </a:r>
            <a:endParaRPr sz="2000">
              <a:latin typeface="Times New Roman"/>
              <a:cs typeface="Times New Roman"/>
            </a:endParaRPr>
          </a:p>
          <a:p>
            <a:pPr marL="240665" indent="-227965">
              <a:lnSpc>
                <a:spcPct val="100000"/>
              </a:lnSpc>
              <a:buFont typeface="Microsoft Sans Serif"/>
              <a:buChar char="•"/>
              <a:tabLst>
                <a:tab pos="240665" algn="l"/>
              </a:tabLst>
            </a:pPr>
            <a:r>
              <a:rPr sz="2000" spc="-20" dirty="0">
                <a:latin typeface="Times New Roman"/>
                <a:cs typeface="Times New Roman"/>
              </a:rPr>
              <a:t>Вона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165729" y="2775280"/>
            <a:ext cx="3255645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1503045" algn="l"/>
                <a:tab pos="2131060" algn="l"/>
                <a:tab pos="2739390" algn="l"/>
              </a:tabLst>
            </a:pPr>
            <a:r>
              <a:rPr sz="2000" spc="-10" dirty="0">
                <a:latin typeface="Times New Roman"/>
                <a:cs typeface="Times New Roman"/>
              </a:rPr>
              <a:t>стверджує,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25" dirty="0">
                <a:latin typeface="Times New Roman"/>
                <a:cs typeface="Times New Roman"/>
              </a:rPr>
              <a:t>що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25" dirty="0">
                <a:latin typeface="Times New Roman"/>
                <a:cs typeface="Times New Roman"/>
              </a:rPr>
              <a:t>всі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20" dirty="0">
                <a:latin typeface="Times New Roman"/>
                <a:cs typeface="Times New Roman"/>
              </a:rPr>
              <a:t>живі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085213" y="3080766"/>
            <a:ext cx="433387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dirty="0">
                <a:latin typeface="Times New Roman"/>
                <a:cs typeface="Times New Roman"/>
              </a:rPr>
              <a:t>організми</a:t>
            </a:r>
            <a:r>
              <a:rPr sz="2000" spc="38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складаються</a:t>
            </a:r>
            <a:r>
              <a:rPr sz="2000" spc="38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з</a:t>
            </a:r>
            <a:r>
              <a:rPr sz="2000" spc="38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клітин,</a:t>
            </a:r>
            <a:r>
              <a:rPr sz="2000" spc="38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які</a:t>
            </a:r>
            <a:r>
              <a:rPr sz="2000" spc="370" dirty="0">
                <a:latin typeface="Times New Roman"/>
                <a:cs typeface="Times New Roman"/>
              </a:rPr>
              <a:t> </a:t>
            </a:r>
            <a:r>
              <a:rPr sz="2000" spc="-50" dirty="0">
                <a:latin typeface="Times New Roman"/>
                <a:cs typeface="Times New Roman"/>
              </a:rPr>
              <a:t>є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085213" y="3385565"/>
            <a:ext cx="343281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1888489" algn="l"/>
              </a:tabLst>
            </a:pPr>
            <a:r>
              <a:rPr sz="2000" spc="-10" dirty="0">
                <a:latin typeface="Times New Roman"/>
                <a:cs typeface="Times New Roman"/>
              </a:rPr>
              <a:t>основними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структурними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085213" y="3385565"/>
            <a:ext cx="4337685" cy="94106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indent="4081145" algn="just">
              <a:lnSpc>
                <a:spcPct val="100000"/>
              </a:lnSpc>
              <a:spcBef>
                <a:spcPts val="105"/>
              </a:spcBef>
            </a:pPr>
            <a:r>
              <a:rPr sz="2000" spc="-25" dirty="0">
                <a:latin typeface="Times New Roman"/>
                <a:cs typeface="Times New Roman"/>
              </a:rPr>
              <a:t>та </a:t>
            </a:r>
            <a:r>
              <a:rPr sz="2000" dirty="0">
                <a:latin typeface="Times New Roman"/>
                <a:cs typeface="Times New Roman"/>
              </a:rPr>
              <a:t>функціональними</a:t>
            </a:r>
            <a:r>
              <a:rPr sz="2000" spc="340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одиницями</a:t>
            </a:r>
            <a:r>
              <a:rPr sz="2000" spc="335" dirty="0">
                <a:latin typeface="Times New Roman"/>
                <a:cs typeface="Times New Roman"/>
              </a:rPr>
              <a:t>  </a:t>
            </a:r>
            <a:r>
              <a:rPr sz="2000" spc="-10" dirty="0">
                <a:latin typeface="Times New Roman"/>
                <a:cs typeface="Times New Roman"/>
              </a:rPr>
              <a:t>живих організмів.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085213" y="4300220"/>
            <a:ext cx="4338320" cy="15506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229870" algn="just">
              <a:lnSpc>
                <a:spcPct val="100000"/>
              </a:lnSpc>
              <a:spcBef>
                <a:spcPts val="100"/>
              </a:spcBef>
              <a:buFont typeface="Microsoft Sans Serif"/>
              <a:buChar char="•"/>
              <a:tabLst>
                <a:tab pos="242570" algn="l"/>
              </a:tabLst>
            </a:pPr>
            <a:r>
              <a:rPr sz="2000" dirty="0">
                <a:latin typeface="Times New Roman"/>
                <a:cs typeface="Times New Roman"/>
              </a:rPr>
              <a:t>Клітинна</a:t>
            </a:r>
            <a:r>
              <a:rPr sz="2000" spc="125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теорія</a:t>
            </a:r>
            <a:r>
              <a:rPr sz="2000" spc="135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значно</a:t>
            </a:r>
            <a:r>
              <a:rPr sz="2000" spc="130" dirty="0">
                <a:latin typeface="Times New Roman"/>
                <a:cs typeface="Times New Roman"/>
              </a:rPr>
              <a:t>  </a:t>
            </a:r>
            <a:r>
              <a:rPr sz="2000" spc="-10" dirty="0">
                <a:latin typeface="Times New Roman"/>
                <a:cs typeface="Times New Roman"/>
              </a:rPr>
              <a:t>розширила </a:t>
            </a:r>
            <a:r>
              <a:rPr sz="2000" dirty="0">
                <a:latin typeface="Times New Roman"/>
                <a:cs typeface="Times New Roman"/>
              </a:rPr>
              <a:t>наше</a:t>
            </a:r>
            <a:r>
              <a:rPr sz="2000" spc="1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розуміння</a:t>
            </a:r>
            <a:r>
              <a:rPr sz="2000" spc="18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біологічних</a:t>
            </a:r>
            <a:r>
              <a:rPr sz="2000" spc="16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процесів</a:t>
            </a:r>
            <a:r>
              <a:rPr sz="2000" spc="180" dirty="0">
                <a:latin typeface="Times New Roman"/>
                <a:cs typeface="Times New Roman"/>
              </a:rPr>
              <a:t> </a:t>
            </a:r>
            <a:r>
              <a:rPr sz="2000" spc="-50" dirty="0">
                <a:latin typeface="Times New Roman"/>
                <a:cs typeface="Times New Roman"/>
              </a:rPr>
              <a:t>і </a:t>
            </a:r>
            <a:r>
              <a:rPr sz="2000" dirty="0">
                <a:latin typeface="Times New Roman"/>
                <a:cs typeface="Times New Roman"/>
              </a:rPr>
              <a:t>стала</a:t>
            </a:r>
            <a:r>
              <a:rPr sz="2000" spc="37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основою</a:t>
            </a:r>
            <a:r>
              <a:rPr sz="2000" spc="37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для</a:t>
            </a:r>
            <a:r>
              <a:rPr sz="2000" spc="37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розвитку</a:t>
            </a:r>
            <a:r>
              <a:rPr sz="2000" spc="37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сучасних </a:t>
            </a:r>
            <a:r>
              <a:rPr sz="2000" dirty="0">
                <a:latin typeface="Times New Roman"/>
                <a:cs typeface="Times New Roman"/>
              </a:rPr>
              <a:t>галузей</a:t>
            </a:r>
            <a:r>
              <a:rPr sz="2000" spc="20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біології,</a:t>
            </a:r>
            <a:r>
              <a:rPr sz="2000" spc="20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таких</a:t>
            </a:r>
            <a:r>
              <a:rPr sz="2000" spc="20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як</a:t>
            </a:r>
            <a:r>
              <a:rPr sz="2000" spc="18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молекулярна </a:t>
            </a:r>
            <a:r>
              <a:rPr sz="2000" dirty="0">
                <a:latin typeface="Times New Roman"/>
                <a:cs typeface="Times New Roman"/>
              </a:rPr>
              <a:t>біологія,</a:t>
            </a:r>
            <a:r>
              <a:rPr sz="2000" spc="-7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генетика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та</a:t>
            </a:r>
            <a:r>
              <a:rPr sz="2000" spc="-6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біохімія.</a:t>
            </a:r>
            <a:endParaRPr sz="2000">
              <a:latin typeface="Times New Roman"/>
              <a:cs typeface="Times New Roman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6621271" y="524067"/>
            <a:ext cx="5570855" cy="6334125"/>
            <a:chOff x="6621271" y="524067"/>
            <a:chExt cx="5570855" cy="6334125"/>
          </a:xfrm>
        </p:grpSpPr>
        <p:pic>
          <p:nvPicPr>
            <p:cNvPr id="16" name="object 1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621271" y="1295400"/>
              <a:ext cx="5570728" cy="5562598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6643496" y="1656207"/>
              <a:ext cx="546100" cy="546100"/>
            </a:xfrm>
            <a:custGeom>
              <a:avLst/>
              <a:gdLst/>
              <a:ahLst/>
              <a:cxnLst/>
              <a:rect l="l" t="t" r="r" b="b"/>
              <a:pathLst>
                <a:path w="546100" h="546100">
                  <a:moveTo>
                    <a:pt x="273050" y="0"/>
                  </a:moveTo>
                  <a:lnTo>
                    <a:pt x="223949" y="4396"/>
                  </a:lnTo>
                  <a:lnTo>
                    <a:pt x="177743" y="17074"/>
                  </a:lnTo>
                  <a:lnTo>
                    <a:pt x="135203" y="37262"/>
                  </a:lnTo>
                  <a:lnTo>
                    <a:pt x="97096" y="64193"/>
                  </a:lnTo>
                  <a:lnTo>
                    <a:pt x="64193" y="97096"/>
                  </a:lnTo>
                  <a:lnTo>
                    <a:pt x="37262" y="135203"/>
                  </a:lnTo>
                  <a:lnTo>
                    <a:pt x="17074" y="177743"/>
                  </a:lnTo>
                  <a:lnTo>
                    <a:pt x="4396" y="223949"/>
                  </a:lnTo>
                  <a:lnTo>
                    <a:pt x="0" y="273050"/>
                  </a:lnTo>
                  <a:lnTo>
                    <a:pt x="4396" y="322117"/>
                  </a:lnTo>
                  <a:lnTo>
                    <a:pt x="17074" y="368304"/>
                  </a:lnTo>
                  <a:lnTo>
                    <a:pt x="37262" y="410840"/>
                  </a:lnTo>
                  <a:lnTo>
                    <a:pt x="64193" y="448951"/>
                  </a:lnTo>
                  <a:lnTo>
                    <a:pt x="97096" y="481864"/>
                  </a:lnTo>
                  <a:lnTo>
                    <a:pt x="135203" y="508809"/>
                  </a:lnTo>
                  <a:lnTo>
                    <a:pt x="177743" y="529011"/>
                  </a:lnTo>
                  <a:lnTo>
                    <a:pt x="223949" y="541699"/>
                  </a:lnTo>
                  <a:lnTo>
                    <a:pt x="273050" y="546100"/>
                  </a:lnTo>
                  <a:lnTo>
                    <a:pt x="322117" y="541699"/>
                  </a:lnTo>
                  <a:lnTo>
                    <a:pt x="368304" y="529011"/>
                  </a:lnTo>
                  <a:lnTo>
                    <a:pt x="410840" y="508809"/>
                  </a:lnTo>
                  <a:lnTo>
                    <a:pt x="448951" y="481864"/>
                  </a:lnTo>
                  <a:lnTo>
                    <a:pt x="481864" y="448951"/>
                  </a:lnTo>
                  <a:lnTo>
                    <a:pt x="508809" y="410840"/>
                  </a:lnTo>
                  <a:lnTo>
                    <a:pt x="529011" y="368304"/>
                  </a:lnTo>
                  <a:lnTo>
                    <a:pt x="541699" y="322117"/>
                  </a:lnTo>
                  <a:lnTo>
                    <a:pt x="546100" y="273050"/>
                  </a:lnTo>
                  <a:lnTo>
                    <a:pt x="541699" y="223949"/>
                  </a:lnTo>
                  <a:lnTo>
                    <a:pt x="529011" y="177743"/>
                  </a:lnTo>
                  <a:lnTo>
                    <a:pt x="508809" y="135203"/>
                  </a:lnTo>
                  <a:lnTo>
                    <a:pt x="481864" y="97096"/>
                  </a:lnTo>
                  <a:lnTo>
                    <a:pt x="448951" y="64193"/>
                  </a:lnTo>
                  <a:lnTo>
                    <a:pt x="410840" y="37262"/>
                  </a:lnTo>
                  <a:lnTo>
                    <a:pt x="368304" y="17074"/>
                  </a:lnTo>
                  <a:lnTo>
                    <a:pt x="322117" y="4396"/>
                  </a:lnTo>
                  <a:lnTo>
                    <a:pt x="273050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9462769" y="587567"/>
              <a:ext cx="1659889" cy="2233930"/>
            </a:xfrm>
            <a:custGeom>
              <a:avLst/>
              <a:gdLst/>
              <a:ahLst/>
              <a:cxnLst/>
              <a:rect l="l" t="t" r="r" b="b"/>
              <a:pathLst>
                <a:path w="1659890" h="2233930">
                  <a:moveTo>
                    <a:pt x="0" y="9205"/>
                  </a:moveTo>
                  <a:lnTo>
                    <a:pt x="48132" y="4594"/>
                  </a:lnTo>
                  <a:lnTo>
                    <a:pt x="96052" y="1537"/>
                  </a:lnTo>
                  <a:lnTo>
                    <a:pt x="143735" y="12"/>
                  </a:lnTo>
                  <a:lnTo>
                    <a:pt x="191154" y="0"/>
                  </a:lnTo>
                  <a:lnTo>
                    <a:pt x="238284" y="1478"/>
                  </a:lnTo>
                  <a:lnTo>
                    <a:pt x="285099" y="4429"/>
                  </a:lnTo>
                  <a:lnTo>
                    <a:pt x="331574" y="8829"/>
                  </a:lnTo>
                  <a:lnTo>
                    <a:pt x="377682" y="14660"/>
                  </a:lnTo>
                  <a:lnTo>
                    <a:pt x="423400" y="21901"/>
                  </a:lnTo>
                  <a:lnTo>
                    <a:pt x="468700" y="30531"/>
                  </a:lnTo>
                  <a:lnTo>
                    <a:pt x="513557" y="40530"/>
                  </a:lnTo>
                  <a:lnTo>
                    <a:pt x="557946" y="51878"/>
                  </a:lnTo>
                  <a:lnTo>
                    <a:pt x="601841" y="64553"/>
                  </a:lnTo>
                  <a:lnTo>
                    <a:pt x="645216" y="78536"/>
                  </a:lnTo>
                  <a:lnTo>
                    <a:pt x="688045" y="93805"/>
                  </a:lnTo>
                  <a:lnTo>
                    <a:pt x="730304" y="110342"/>
                  </a:lnTo>
                  <a:lnTo>
                    <a:pt x="771967" y="128124"/>
                  </a:lnTo>
                  <a:lnTo>
                    <a:pt x="813007" y="147132"/>
                  </a:lnTo>
                  <a:lnTo>
                    <a:pt x="853399" y="167344"/>
                  </a:lnTo>
                  <a:lnTo>
                    <a:pt x="893118" y="188742"/>
                  </a:lnTo>
                  <a:lnTo>
                    <a:pt x="932138" y="211304"/>
                  </a:lnTo>
                  <a:lnTo>
                    <a:pt x="970433" y="235009"/>
                  </a:lnTo>
                  <a:lnTo>
                    <a:pt x="1007979" y="259838"/>
                  </a:lnTo>
                  <a:lnTo>
                    <a:pt x="1044748" y="285769"/>
                  </a:lnTo>
                  <a:lnTo>
                    <a:pt x="1080715" y="312783"/>
                  </a:lnTo>
                  <a:lnTo>
                    <a:pt x="1115856" y="340858"/>
                  </a:lnTo>
                  <a:lnTo>
                    <a:pt x="1150144" y="369975"/>
                  </a:lnTo>
                  <a:lnTo>
                    <a:pt x="1183553" y="400113"/>
                  </a:lnTo>
                  <a:lnTo>
                    <a:pt x="1216059" y="431251"/>
                  </a:lnTo>
                  <a:lnTo>
                    <a:pt x="1247635" y="463369"/>
                  </a:lnTo>
                  <a:lnTo>
                    <a:pt x="1278255" y="496447"/>
                  </a:lnTo>
                  <a:lnTo>
                    <a:pt x="1307895" y="530463"/>
                  </a:lnTo>
                  <a:lnTo>
                    <a:pt x="1336529" y="565398"/>
                  </a:lnTo>
                  <a:lnTo>
                    <a:pt x="1364130" y="601232"/>
                  </a:lnTo>
                  <a:lnTo>
                    <a:pt x="1390674" y="637943"/>
                  </a:lnTo>
                  <a:lnTo>
                    <a:pt x="1416134" y="675511"/>
                  </a:lnTo>
                  <a:lnTo>
                    <a:pt x="1440485" y="713916"/>
                  </a:lnTo>
                  <a:lnTo>
                    <a:pt x="1463702" y="753136"/>
                  </a:lnTo>
                  <a:lnTo>
                    <a:pt x="1485759" y="793153"/>
                  </a:lnTo>
                  <a:lnTo>
                    <a:pt x="1506630" y="833945"/>
                  </a:lnTo>
                  <a:lnTo>
                    <a:pt x="1526289" y="875492"/>
                  </a:lnTo>
                  <a:lnTo>
                    <a:pt x="1544711" y="917773"/>
                  </a:lnTo>
                  <a:lnTo>
                    <a:pt x="1561871" y="960768"/>
                  </a:lnTo>
                  <a:lnTo>
                    <a:pt x="1577742" y="1004457"/>
                  </a:lnTo>
                  <a:lnTo>
                    <a:pt x="1592300" y="1048818"/>
                  </a:lnTo>
                  <a:lnTo>
                    <a:pt x="1605518" y="1093832"/>
                  </a:lnTo>
                  <a:lnTo>
                    <a:pt x="1617371" y="1139478"/>
                  </a:lnTo>
                  <a:lnTo>
                    <a:pt x="1627833" y="1185736"/>
                  </a:lnTo>
                  <a:lnTo>
                    <a:pt x="1636879" y="1232584"/>
                  </a:lnTo>
                  <a:lnTo>
                    <a:pt x="1644482" y="1280003"/>
                  </a:lnTo>
                  <a:lnTo>
                    <a:pt x="1650619" y="1327973"/>
                  </a:lnTo>
                  <a:lnTo>
                    <a:pt x="1655320" y="1377583"/>
                  </a:lnTo>
                  <a:lnTo>
                    <a:pt x="1658359" y="1427205"/>
                  </a:lnTo>
                  <a:lnTo>
                    <a:pt x="1659746" y="1476800"/>
                  </a:lnTo>
                  <a:lnTo>
                    <a:pt x="1659487" y="1526328"/>
                  </a:lnTo>
                  <a:lnTo>
                    <a:pt x="1657592" y="1575748"/>
                  </a:lnTo>
                  <a:lnTo>
                    <a:pt x="1654068" y="1625020"/>
                  </a:lnTo>
                  <a:lnTo>
                    <a:pt x="1648924" y="1674104"/>
                  </a:lnTo>
                  <a:lnTo>
                    <a:pt x="1642168" y="1722960"/>
                  </a:lnTo>
                  <a:lnTo>
                    <a:pt x="1633807" y="1771549"/>
                  </a:lnTo>
                  <a:lnTo>
                    <a:pt x="1623852" y="1819829"/>
                  </a:lnTo>
                  <a:lnTo>
                    <a:pt x="1612308" y="1867760"/>
                  </a:lnTo>
                  <a:lnTo>
                    <a:pt x="1599186" y="1915304"/>
                  </a:lnTo>
                  <a:lnTo>
                    <a:pt x="1584493" y="1962419"/>
                  </a:lnTo>
                  <a:lnTo>
                    <a:pt x="1568236" y="2009065"/>
                  </a:lnTo>
                  <a:lnTo>
                    <a:pt x="1550426" y="2055203"/>
                  </a:lnTo>
                  <a:lnTo>
                    <a:pt x="1531069" y="2100791"/>
                  </a:lnTo>
                  <a:lnTo>
                    <a:pt x="1510173" y="2145791"/>
                  </a:lnTo>
                  <a:lnTo>
                    <a:pt x="1487748" y="2190162"/>
                  </a:lnTo>
                  <a:lnTo>
                    <a:pt x="1463802" y="2233864"/>
                  </a:lnTo>
                </a:path>
              </a:pathLst>
            </a:custGeom>
            <a:ln w="127000">
              <a:solidFill>
                <a:srgbClr val="FFC000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9" name="object 1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88607" y="350265"/>
            <a:ext cx="2159635" cy="2024633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07619" y="407924"/>
            <a:ext cx="5741670" cy="5605145"/>
          </a:xfrm>
          <a:prstGeom prst="rect">
            <a:avLst/>
          </a:prstGeom>
        </p:spPr>
        <p:txBody>
          <a:bodyPr vert="horz" wrap="square" lIns="0" tIns="43180" rIns="0" bIns="0" rtlCol="0">
            <a:spAutoFit/>
          </a:bodyPr>
          <a:lstStyle/>
          <a:p>
            <a:pPr marL="12700" marR="5080" algn="just">
              <a:lnSpc>
                <a:spcPct val="90000"/>
              </a:lnSpc>
              <a:spcBef>
                <a:spcPts val="340"/>
              </a:spcBef>
            </a:pPr>
            <a:r>
              <a:rPr sz="2000" dirty="0">
                <a:latin typeface="Times New Roman"/>
                <a:cs typeface="Times New Roman"/>
              </a:rPr>
              <a:t>На</a:t>
            </a:r>
            <a:r>
              <a:rPr sz="2000" spc="1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сучасному</a:t>
            </a:r>
            <a:r>
              <a:rPr sz="2000" spc="1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етапі</a:t>
            </a:r>
            <a:r>
              <a:rPr sz="2000" spc="1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розвитку</a:t>
            </a:r>
            <a:r>
              <a:rPr sz="2000" spc="1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науки</a:t>
            </a:r>
            <a:r>
              <a:rPr sz="2000" spc="1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клітинна</a:t>
            </a:r>
            <a:r>
              <a:rPr sz="2000" spc="13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теорія </a:t>
            </a:r>
            <a:r>
              <a:rPr sz="2000" dirty="0">
                <a:latin typeface="Times New Roman"/>
                <a:cs typeface="Times New Roman"/>
              </a:rPr>
              <a:t>була</a:t>
            </a:r>
            <a:r>
              <a:rPr sz="2000" spc="26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доповнена</a:t>
            </a:r>
            <a:r>
              <a:rPr sz="2000" spc="27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і</a:t>
            </a:r>
            <a:r>
              <a:rPr sz="2000" spc="26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уточнена</a:t>
            </a:r>
            <a:r>
              <a:rPr sz="2000" spc="28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з</a:t>
            </a:r>
            <a:r>
              <a:rPr sz="2000" spc="27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урахуванням</a:t>
            </a:r>
            <a:r>
              <a:rPr sz="2000" spc="28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новітніх </a:t>
            </a:r>
            <a:r>
              <a:rPr sz="2000" dirty="0">
                <a:latin typeface="Times New Roman"/>
                <a:cs typeface="Times New Roman"/>
              </a:rPr>
              <a:t>досягнень</a:t>
            </a:r>
            <a:r>
              <a:rPr sz="2000" spc="400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в</a:t>
            </a:r>
            <a:r>
              <a:rPr sz="2000" spc="409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області</a:t>
            </a:r>
            <a:r>
              <a:rPr sz="2000" spc="395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мікроскопії,</a:t>
            </a:r>
            <a:r>
              <a:rPr sz="2000" spc="400" dirty="0">
                <a:latin typeface="Times New Roman"/>
                <a:cs typeface="Times New Roman"/>
              </a:rPr>
              <a:t>  </a:t>
            </a:r>
            <a:r>
              <a:rPr sz="2000" spc="-10" dirty="0">
                <a:latin typeface="Times New Roman"/>
                <a:cs typeface="Times New Roman"/>
              </a:rPr>
              <a:t>молекулярної </a:t>
            </a:r>
            <a:r>
              <a:rPr sz="2000" dirty="0">
                <a:latin typeface="Times New Roman"/>
                <a:cs typeface="Times New Roman"/>
              </a:rPr>
              <a:t>біології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та</a:t>
            </a:r>
            <a:r>
              <a:rPr sz="2000" spc="-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генетики.</a:t>
            </a:r>
            <a:endParaRPr sz="2000">
              <a:latin typeface="Times New Roman"/>
              <a:cs typeface="Times New Roman"/>
            </a:endParaRPr>
          </a:p>
          <a:p>
            <a:pPr marL="12700" marR="5080" algn="just">
              <a:lnSpc>
                <a:spcPts val="2160"/>
              </a:lnSpc>
              <a:spcBef>
                <a:spcPts val="635"/>
              </a:spcBef>
            </a:pPr>
            <a:r>
              <a:rPr sz="2000" b="1" dirty="0">
                <a:latin typeface="Times New Roman"/>
                <a:cs typeface="Times New Roman"/>
              </a:rPr>
              <a:t>Основні</a:t>
            </a:r>
            <a:r>
              <a:rPr sz="2000" b="1" spc="445" dirty="0">
                <a:latin typeface="Times New Roman"/>
                <a:cs typeface="Times New Roman"/>
              </a:rPr>
              <a:t>    </a:t>
            </a:r>
            <a:r>
              <a:rPr sz="2000" b="1" dirty="0">
                <a:latin typeface="Times New Roman"/>
                <a:cs typeface="Times New Roman"/>
              </a:rPr>
              <a:t>положення</a:t>
            </a:r>
            <a:r>
              <a:rPr sz="2000" b="1" spc="450" dirty="0">
                <a:latin typeface="Times New Roman"/>
                <a:cs typeface="Times New Roman"/>
              </a:rPr>
              <a:t>  </a:t>
            </a:r>
            <a:r>
              <a:rPr sz="2000" b="1" dirty="0">
                <a:latin typeface="Times New Roman"/>
                <a:cs typeface="Times New Roman"/>
              </a:rPr>
              <a:t>клітинної</a:t>
            </a:r>
            <a:r>
              <a:rPr sz="2000" b="1" spc="445" dirty="0">
                <a:latin typeface="Times New Roman"/>
                <a:cs typeface="Times New Roman"/>
              </a:rPr>
              <a:t>  </a:t>
            </a:r>
            <a:r>
              <a:rPr sz="2000" b="1" dirty="0">
                <a:latin typeface="Times New Roman"/>
                <a:cs typeface="Times New Roman"/>
              </a:rPr>
              <a:t>теорії</a:t>
            </a:r>
            <a:r>
              <a:rPr sz="2000" b="1" spc="445" dirty="0">
                <a:latin typeface="Times New Roman"/>
                <a:cs typeface="Times New Roman"/>
              </a:rPr>
              <a:t>  </a:t>
            </a:r>
            <a:r>
              <a:rPr sz="2000" b="1" dirty="0">
                <a:latin typeface="Times New Roman"/>
                <a:cs typeface="Times New Roman"/>
              </a:rPr>
              <a:t>в</a:t>
            </a:r>
            <a:r>
              <a:rPr sz="2000" b="1" spc="445" dirty="0">
                <a:latin typeface="Times New Roman"/>
                <a:cs typeface="Times New Roman"/>
              </a:rPr>
              <a:t>  </a:t>
            </a:r>
            <a:r>
              <a:rPr sz="2000" b="1" spc="-25" dirty="0">
                <a:latin typeface="Times New Roman"/>
                <a:cs typeface="Times New Roman"/>
              </a:rPr>
              <a:t>її </a:t>
            </a:r>
            <a:r>
              <a:rPr sz="2000" b="1" dirty="0">
                <a:latin typeface="Times New Roman"/>
                <a:cs typeface="Times New Roman"/>
              </a:rPr>
              <a:t>сучасному</a:t>
            </a:r>
            <a:r>
              <a:rPr sz="2000" b="1" spc="-100" dirty="0">
                <a:latin typeface="Times New Roman"/>
                <a:cs typeface="Times New Roman"/>
              </a:rPr>
              <a:t> </a:t>
            </a:r>
            <a:r>
              <a:rPr sz="2000" b="1" spc="-10" dirty="0">
                <a:latin typeface="Times New Roman"/>
                <a:cs typeface="Times New Roman"/>
              </a:rPr>
              <a:t>вигляді:</a:t>
            </a:r>
            <a:endParaRPr sz="2000">
              <a:latin typeface="Times New Roman"/>
              <a:cs typeface="Times New Roman"/>
            </a:endParaRPr>
          </a:p>
          <a:p>
            <a:pPr marL="516890" indent="-455930" algn="just">
              <a:lnSpc>
                <a:spcPts val="2280"/>
              </a:lnSpc>
              <a:spcBef>
                <a:spcPts val="325"/>
              </a:spcBef>
              <a:buAutoNum type="arabicPeriod"/>
              <a:tabLst>
                <a:tab pos="516890" algn="l"/>
              </a:tabLst>
            </a:pPr>
            <a:r>
              <a:rPr sz="2000" dirty="0">
                <a:latin typeface="Times New Roman"/>
                <a:cs typeface="Times New Roman"/>
              </a:rPr>
              <a:t>Клітина</a:t>
            </a:r>
            <a:r>
              <a:rPr sz="2000" spc="315" dirty="0">
                <a:latin typeface="Times New Roman"/>
                <a:cs typeface="Times New Roman"/>
              </a:rPr>
              <a:t>   </a:t>
            </a:r>
            <a:r>
              <a:rPr sz="2000" dirty="0">
                <a:latin typeface="Times New Roman"/>
                <a:cs typeface="Times New Roman"/>
              </a:rPr>
              <a:t>є</a:t>
            </a:r>
            <a:r>
              <a:rPr sz="2000" spc="325" dirty="0">
                <a:latin typeface="Times New Roman"/>
                <a:cs typeface="Times New Roman"/>
              </a:rPr>
              <a:t>   </a:t>
            </a:r>
            <a:r>
              <a:rPr sz="2000" dirty="0">
                <a:latin typeface="Times New Roman"/>
                <a:cs typeface="Times New Roman"/>
              </a:rPr>
              <a:t>основною</a:t>
            </a:r>
            <a:r>
              <a:rPr sz="2000" spc="315" dirty="0">
                <a:latin typeface="Times New Roman"/>
                <a:cs typeface="Times New Roman"/>
              </a:rPr>
              <a:t>   </a:t>
            </a:r>
            <a:r>
              <a:rPr sz="2000" dirty="0">
                <a:latin typeface="Times New Roman"/>
                <a:cs typeface="Times New Roman"/>
              </a:rPr>
              <a:t>одиницею</a:t>
            </a:r>
            <a:r>
              <a:rPr sz="2000" spc="325" dirty="0">
                <a:latin typeface="Times New Roman"/>
                <a:cs typeface="Times New Roman"/>
              </a:rPr>
              <a:t>   </a:t>
            </a:r>
            <a:r>
              <a:rPr sz="2000" spc="-10" dirty="0">
                <a:latin typeface="Times New Roman"/>
                <a:cs typeface="Times New Roman"/>
              </a:rPr>
              <a:t>живого</a:t>
            </a:r>
            <a:endParaRPr sz="2000">
              <a:latin typeface="Times New Roman"/>
              <a:cs typeface="Times New Roman"/>
            </a:endParaRPr>
          </a:p>
          <a:p>
            <a:pPr marL="518795">
              <a:lnSpc>
                <a:spcPts val="2280"/>
              </a:lnSpc>
            </a:pPr>
            <a:r>
              <a:rPr sz="2000" spc="-10" dirty="0">
                <a:latin typeface="Times New Roman"/>
                <a:cs typeface="Times New Roman"/>
              </a:rPr>
              <a:t>організму.</a:t>
            </a:r>
            <a:endParaRPr sz="2000">
              <a:latin typeface="Times New Roman"/>
              <a:cs typeface="Times New Roman"/>
            </a:endParaRPr>
          </a:p>
          <a:p>
            <a:pPr marL="518795" indent="-457834">
              <a:lnSpc>
                <a:spcPct val="100000"/>
              </a:lnSpc>
              <a:spcBef>
                <a:spcPts val="360"/>
              </a:spcBef>
              <a:buAutoNum type="arabicPeriod" startAt="2"/>
              <a:tabLst>
                <a:tab pos="518795" algn="l"/>
              </a:tabLst>
            </a:pPr>
            <a:r>
              <a:rPr sz="2000" spc="-25" dirty="0">
                <a:latin typeface="Times New Roman"/>
                <a:cs typeface="Times New Roman"/>
              </a:rPr>
              <a:t>Кожна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клітина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виникає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з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іншої</a:t>
            </a:r>
            <a:r>
              <a:rPr sz="2000" spc="-8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клітини</a:t>
            </a:r>
            <a:endParaRPr sz="2000">
              <a:latin typeface="Times New Roman"/>
              <a:cs typeface="Times New Roman"/>
            </a:endParaRPr>
          </a:p>
          <a:p>
            <a:pPr marL="518795" marR="5715" indent="-457834">
              <a:lnSpc>
                <a:spcPts val="2160"/>
              </a:lnSpc>
              <a:spcBef>
                <a:spcPts val="635"/>
              </a:spcBef>
              <a:buAutoNum type="arabicPeriod" startAt="2"/>
              <a:tabLst>
                <a:tab pos="518795" algn="l"/>
              </a:tabLst>
            </a:pPr>
            <a:r>
              <a:rPr sz="2000" dirty="0">
                <a:latin typeface="Times New Roman"/>
                <a:cs typeface="Times New Roman"/>
              </a:rPr>
              <a:t>Клітини</a:t>
            </a:r>
            <a:r>
              <a:rPr sz="2000" spc="29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мають</a:t>
            </a:r>
            <a:r>
              <a:rPr sz="2000" spc="3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спільну</a:t>
            </a:r>
            <a:r>
              <a:rPr sz="2000" spc="3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хімічну</a:t>
            </a:r>
            <a:r>
              <a:rPr sz="2000" spc="30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та</a:t>
            </a:r>
            <a:r>
              <a:rPr sz="2000" spc="31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структурну основу.</a:t>
            </a:r>
            <a:endParaRPr sz="2000">
              <a:latin typeface="Times New Roman"/>
              <a:cs typeface="Times New Roman"/>
            </a:endParaRPr>
          </a:p>
          <a:p>
            <a:pPr marL="518795" marR="9525" indent="-457834">
              <a:lnSpc>
                <a:spcPts val="2160"/>
              </a:lnSpc>
              <a:spcBef>
                <a:spcPts val="600"/>
              </a:spcBef>
              <a:buAutoNum type="arabicPeriod" startAt="2"/>
              <a:tabLst>
                <a:tab pos="518795" algn="l"/>
              </a:tabLst>
            </a:pPr>
            <a:r>
              <a:rPr sz="2000" dirty="0">
                <a:latin typeface="Times New Roman"/>
                <a:cs typeface="Times New Roman"/>
              </a:rPr>
              <a:t>Клітина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є</a:t>
            </a:r>
            <a:r>
              <a:rPr sz="2000" spc="1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основною</a:t>
            </a:r>
            <a:r>
              <a:rPr sz="2000" spc="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одиницею</a:t>
            </a:r>
            <a:r>
              <a:rPr sz="2000" spc="1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функціонування </a:t>
            </a:r>
            <a:r>
              <a:rPr sz="2000" dirty="0">
                <a:latin typeface="Times New Roman"/>
                <a:cs typeface="Times New Roman"/>
              </a:rPr>
              <a:t>всіх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біологічних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процесів.</a:t>
            </a:r>
            <a:endParaRPr sz="2000">
              <a:latin typeface="Times New Roman"/>
              <a:cs typeface="Times New Roman"/>
            </a:endParaRPr>
          </a:p>
          <a:p>
            <a:pPr marL="518795" marR="9525" indent="-457834">
              <a:lnSpc>
                <a:spcPts val="2160"/>
              </a:lnSpc>
              <a:spcBef>
                <a:spcPts val="600"/>
              </a:spcBef>
              <a:buAutoNum type="arabicPeriod" startAt="2"/>
              <a:tabLst>
                <a:tab pos="518795" algn="l"/>
                <a:tab pos="1911350" algn="l"/>
                <a:tab pos="2444750" algn="l"/>
                <a:tab pos="3574415" algn="l"/>
                <a:tab pos="3963035" algn="l"/>
              </a:tabLst>
            </a:pPr>
            <a:r>
              <a:rPr sz="2000" spc="-10" dirty="0">
                <a:latin typeface="Times New Roman"/>
                <a:cs typeface="Times New Roman"/>
              </a:rPr>
              <a:t>Інформація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25" dirty="0">
                <a:latin typeface="Times New Roman"/>
                <a:cs typeface="Times New Roman"/>
              </a:rPr>
              <a:t>для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розвитку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25" dirty="0">
                <a:latin typeface="Times New Roman"/>
                <a:cs typeface="Times New Roman"/>
              </a:rPr>
              <a:t>та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функціонування </a:t>
            </a:r>
            <a:r>
              <a:rPr sz="2000" dirty="0">
                <a:latin typeface="Times New Roman"/>
                <a:cs typeface="Times New Roman"/>
              </a:rPr>
              <a:t>клітини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зберігається</a:t>
            </a:r>
            <a:r>
              <a:rPr sz="2000" spc="-8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в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генетичному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матеріалі.</a:t>
            </a:r>
            <a:endParaRPr sz="2000">
              <a:latin typeface="Times New Roman"/>
              <a:cs typeface="Times New Roman"/>
            </a:endParaRPr>
          </a:p>
          <a:p>
            <a:pPr marL="518795" indent="-457834">
              <a:lnSpc>
                <a:spcPts val="2280"/>
              </a:lnSpc>
              <a:spcBef>
                <a:spcPts val="330"/>
              </a:spcBef>
              <a:buAutoNum type="arabicPeriod" startAt="2"/>
              <a:tabLst>
                <a:tab pos="518795" algn="l"/>
              </a:tabLst>
            </a:pPr>
            <a:r>
              <a:rPr sz="2000" dirty="0">
                <a:latin typeface="Times New Roman"/>
                <a:cs typeface="Times New Roman"/>
              </a:rPr>
              <a:t>Міжклітинні</a:t>
            </a:r>
            <a:r>
              <a:rPr sz="2000" spc="-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взаємодії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мають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важливе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значення</a:t>
            </a:r>
            <a:endParaRPr sz="2000">
              <a:latin typeface="Times New Roman"/>
              <a:cs typeface="Times New Roman"/>
            </a:endParaRPr>
          </a:p>
          <a:p>
            <a:pPr marL="518795">
              <a:lnSpc>
                <a:spcPts val="2280"/>
              </a:lnSpc>
            </a:pPr>
            <a:r>
              <a:rPr sz="2000" dirty="0">
                <a:latin typeface="Times New Roman"/>
                <a:cs typeface="Times New Roman"/>
              </a:rPr>
              <a:t>для</a:t>
            </a:r>
            <a:r>
              <a:rPr sz="2000" spc="-6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функціонування</a:t>
            </a:r>
            <a:r>
              <a:rPr sz="2000" spc="-1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організмів..</a:t>
            </a:r>
            <a:endParaRPr sz="2000">
              <a:latin typeface="Times New Roman"/>
              <a:cs typeface="Times New Roman"/>
            </a:endParaRPr>
          </a:p>
          <a:p>
            <a:pPr marL="518795" indent="-457834">
              <a:lnSpc>
                <a:spcPct val="100000"/>
              </a:lnSpc>
              <a:spcBef>
                <a:spcPts val="360"/>
              </a:spcBef>
              <a:buAutoNum type="arabicPeriod" startAt="7"/>
              <a:tabLst>
                <a:tab pos="518795" algn="l"/>
              </a:tabLst>
            </a:pPr>
            <a:r>
              <a:rPr sz="2000" dirty="0">
                <a:latin typeface="Times New Roman"/>
                <a:cs typeface="Times New Roman"/>
              </a:rPr>
              <a:t>Спеціалізація</a:t>
            </a:r>
            <a:r>
              <a:rPr sz="2000" spc="-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клітин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та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організація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тканин.</a:t>
            </a:r>
            <a:endParaRPr sz="2000">
              <a:latin typeface="Times New Roman"/>
              <a:cs typeface="Times New Roman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229669" y="12696"/>
            <a:ext cx="5962330" cy="6845302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-2" y="-48"/>
            <a:ext cx="4040758" cy="6858046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738936" y="2721610"/>
            <a:ext cx="2375535" cy="2409190"/>
          </a:xfrm>
          <a:prstGeom prst="rect">
            <a:avLst/>
          </a:prstGeom>
        </p:spPr>
        <p:txBody>
          <a:bodyPr vert="horz" wrap="square" lIns="0" tIns="63500" rIns="0" bIns="0" rtlCol="0">
            <a:spAutoFit/>
          </a:bodyPr>
          <a:lstStyle/>
          <a:p>
            <a:pPr marL="12700" marR="5080">
              <a:lnSpc>
                <a:spcPct val="90000"/>
              </a:lnSpc>
              <a:spcBef>
                <a:spcPts val="500"/>
              </a:spcBef>
            </a:pPr>
            <a:r>
              <a:rPr sz="3400" spc="-10" dirty="0">
                <a:solidFill>
                  <a:srgbClr val="FFFFFF"/>
                </a:solidFill>
                <a:latin typeface="Calibri Light"/>
                <a:cs typeface="Calibri Light"/>
              </a:rPr>
              <a:t>Розвиток гістології, </a:t>
            </a:r>
            <a:r>
              <a:rPr sz="3400" dirty="0">
                <a:solidFill>
                  <a:srgbClr val="FFFFFF"/>
                </a:solidFill>
                <a:latin typeface="Calibri Light"/>
                <a:cs typeface="Calibri Light"/>
              </a:rPr>
              <a:t>цитології</a:t>
            </a:r>
            <a:r>
              <a:rPr sz="3400" spc="-155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3400" spc="-25" dirty="0">
                <a:solidFill>
                  <a:srgbClr val="FFFFFF"/>
                </a:solidFill>
                <a:latin typeface="Calibri Light"/>
                <a:cs typeface="Calibri Light"/>
              </a:rPr>
              <a:t>та </a:t>
            </a:r>
            <a:r>
              <a:rPr sz="3400" spc="-10" dirty="0">
                <a:solidFill>
                  <a:srgbClr val="FFFFFF"/>
                </a:solidFill>
                <a:latin typeface="Calibri Light"/>
                <a:cs typeface="Calibri Light"/>
              </a:rPr>
              <a:t>ембріології</a:t>
            </a:r>
            <a:r>
              <a:rPr sz="3400" spc="-85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3400" spc="-50" dirty="0">
                <a:solidFill>
                  <a:srgbClr val="FFFFFF"/>
                </a:solidFill>
                <a:latin typeface="Calibri Light"/>
                <a:cs typeface="Calibri Light"/>
              </a:rPr>
              <a:t>в </a:t>
            </a:r>
            <a:r>
              <a:rPr sz="3400" spc="-10" dirty="0">
                <a:solidFill>
                  <a:srgbClr val="FFFFFF"/>
                </a:solidFill>
                <a:latin typeface="Calibri Light"/>
                <a:cs typeface="Calibri Light"/>
              </a:rPr>
              <a:t>Україні.</a:t>
            </a:r>
            <a:endParaRPr sz="3400">
              <a:latin typeface="Calibri Light"/>
              <a:cs typeface="Calibri Ligh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35914" y="5468823"/>
            <a:ext cx="1783714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spc="-10" dirty="0">
                <a:solidFill>
                  <a:srgbClr val="FF0000"/>
                </a:solidFill>
                <a:latin typeface="Calibri"/>
                <a:cs typeface="Calibri"/>
              </a:rPr>
              <a:t>САМОСТІЙНО!!!</a:t>
            </a:r>
            <a:endParaRPr sz="2000">
              <a:latin typeface="Calibri"/>
              <a:cs typeface="Calibri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192054" y="1044524"/>
            <a:ext cx="5771935" cy="466974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76603" y="3799408"/>
            <a:ext cx="3092450" cy="173291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ts val="4560"/>
              </a:lnSpc>
              <a:spcBef>
                <a:spcPts val="95"/>
              </a:spcBef>
            </a:pPr>
            <a:r>
              <a:rPr sz="4000" spc="-10" dirty="0">
                <a:latin typeface="Calibri"/>
                <a:cs typeface="Calibri"/>
              </a:rPr>
              <a:t>Методи</a:t>
            </a:r>
            <a:endParaRPr sz="4000">
              <a:latin typeface="Calibri"/>
              <a:cs typeface="Calibri"/>
            </a:endParaRPr>
          </a:p>
          <a:p>
            <a:pPr marL="12065" marR="5080" algn="ctr">
              <a:lnSpc>
                <a:spcPts val="4320"/>
              </a:lnSpc>
              <a:spcBef>
                <a:spcPts val="305"/>
              </a:spcBef>
            </a:pPr>
            <a:r>
              <a:rPr sz="4000" spc="-20" dirty="0">
                <a:latin typeface="Calibri"/>
                <a:cs typeface="Calibri"/>
              </a:rPr>
              <a:t>гістологічного </a:t>
            </a:r>
            <a:r>
              <a:rPr sz="4000" spc="-10" dirty="0">
                <a:latin typeface="Calibri"/>
                <a:cs typeface="Calibri"/>
              </a:rPr>
              <a:t>дослідження</a:t>
            </a:r>
            <a:endParaRPr sz="4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89460" cy="6858000"/>
            <a:chOff x="0" y="0"/>
            <a:chExt cx="1218946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2188952" cy="685800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0" y="0"/>
              <a:ext cx="12189460" cy="6858000"/>
            </a:xfrm>
            <a:custGeom>
              <a:avLst/>
              <a:gdLst/>
              <a:ahLst/>
              <a:cxnLst/>
              <a:rect l="l" t="t" r="r" b="b"/>
              <a:pathLst>
                <a:path w="12189460" h="6858000">
                  <a:moveTo>
                    <a:pt x="12188952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12188952" y="6858000"/>
                  </a:lnTo>
                  <a:lnTo>
                    <a:pt x="12188952" y="0"/>
                  </a:lnTo>
                  <a:close/>
                </a:path>
              </a:pathLst>
            </a:custGeom>
            <a:solidFill>
              <a:srgbClr val="4471C4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538543" y="729170"/>
              <a:ext cx="11099800" cy="5400040"/>
            </a:xfrm>
            <a:custGeom>
              <a:avLst/>
              <a:gdLst/>
              <a:ahLst/>
              <a:cxnLst/>
              <a:rect l="l" t="t" r="r" b="b"/>
              <a:pathLst>
                <a:path w="11099800" h="5400040">
                  <a:moveTo>
                    <a:pt x="11099292" y="0"/>
                  </a:moveTo>
                  <a:lnTo>
                    <a:pt x="0" y="0"/>
                  </a:lnTo>
                  <a:lnTo>
                    <a:pt x="0" y="5399659"/>
                  </a:lnTo>
                  <a:lnTo>
                    <a:pt x="11099292" y="5399659"/>
                  </a:lnTo>
                  <a:lnTo>
                    <a:pt x="1109929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797458" y="976376"/>
            <a:ext cx="5224780" cy="3277870"/>
          </a:xfrm>
          <a:prstGeom prst="rect">
            <a:avLst/>
          </a:prstGeom>
        </p:spPr>
        <p:txBody>
          <a:bodyPr vert="horz" wrap="square" lIns="0" tIns="47625" rIns="0" bIns="0" rtlCol="0">
            <a:spAutoFit/>
          </a:bodyPr>
          <a:lstStyle/>
          <a:p>
            <a:pPr marL="12700" marR="11430" indent="229870" algn="just">
              <a:lnSpc>
                <a:spcPts val="2160"/>
              </a:lnSpc>
              <a:spcBef>
                <a:spcPts val="375"/>
              </a:spcBef>
              <a:buFont typeface="Microsoft Sans Serif"/>
              <a:buChar char="•"/>
              <a:tabLst>
                <a:tab pos="242570" algn="l"/>
              </a:tabLst>
            </a:pPr>
            <a:r>
              <a:rPr sz="2000" dirty="0">
                <a:latin typeface="Times New Roman"/>
                <a:cs typeface="Times New Roman"/>
              </a:rPr>
              <a:t>Сучасна</a:t>
            </a:r>
            <a:r>
              <a:rPr sz="2000" spc="254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гістологія</a:t>
            </a:r>
            <a:r>
              <a:rPr sz="2000" spc="254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має</a:t>
            </a:r>
            <a:r>
              <a:rPr sz="2000" spc="250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широкий</a:t>
            </a:r>
            <a:r>
              <a:rPr sz="2000" spc="250" dirty="0">
                <a:latin typeface="Times New Roman"/>
                <a:cs typeface="Times New Roman"/>
              </a:rPr>
              <a:t>  </a:t>
            </a:r>
            <a:r>
              <a:rPr sz="2000" spc="-10" dirty="0">
                <a:latin typeface="Times New Roman"/>
                <a:cs typeface="Times New Roman"/>
              </a:rPr>
              <a:t>арсенал різноманітних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методів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дослідження.</a:t>
            </a:r>
            <a:endParaRPr sz="2000">
              <a:latin typeface="Times New Roman"/>
              <a:cs typeface="Times New Roman"/>
            </a:endParaRPr>
          </a:p>
          <a:p>
            <a:pPr marL="12700" marR="6985" indent="229870" algn="just">
              <a:lnSpc>
                <a:spcPts val="2160"/>
              </a:lnSpc>
              <a:spcBef>
                <a:spcPts val="805"/>
              </a:spcBef>
              <a:buFont typeface="Microsoft Sans Serif"/>
              <a:buChar char="•"/>
              <a:tabLst>
                <a:tab pos="242570" algn="l"/>
              </a:tabLst>
            </a:pPr>
            <a:r>
              <a:rPr sz="2000" dirty="0">
                <a:latin typeface="Times New Roman"/>
                <a:cs typeface="Times New Roman"/>
              </a:rPr>
              <a:t>Усі</a:t>
            </a:r>
            <a:r>
              <a:rPr sz="2000" spc="3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ці</a:t>
            </a:r>
            <a:r>
              <a:rPr sz="2000" spc="3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методи</a:t>
            </a:r>
            <a:r>
              <a:rPr sz="2000" spc="3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поєднує</a:t>
            </a:r>
            <a:r>
              <a:rPr sz="2000" spc="36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вимога</a:t>
            </a:r>
            <a:r>
              <a:rPr sz="2000" spc="35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застосування </a:t>
            </a:r>
            <a:r>
              <a:rPr sz="2000" dirty="0">
                <a:latin typeface="Times New Roman"/>
                <a:cs typeface="Times New Roman"/>
              </a:rPr>
              <a:t>спеціального</a:t>
            </a:r>
            <a:r>
              <a:rPr sz="2000" spc="229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приладу</a:t>
            </a:r>
            <a:r>
              <a:rPr sz="2000" spc="21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–</a:t>
            </a:r>
            <a:r>
              <a:rPr sz="2000" spc="21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мікроскопа,</a:t>
            </a:r>
            <a:r>
              <a:rPr sz="2000" spc="22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і</a:t>
            </a:r>
            <a:r>
              <a:rPr sz="2000" spc="204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тому</a:t>
            </a:r>
            <a:r>
              <a:rPr sz="2000" spc="220" dirty="0">
                <a:latin typeface="Times New Roman"/>
                <a:cs typeface="Times New Roman"/>
              </a:rPr>
              <a:t> </a:t>
            </a:r>
            <a:r>
              <a:rPr sz="2000" spc="-25" dirty="0">
                <a:latin typeface="Times New Roman"/>
                <a:cs typeface="Times New Roman"/>
              </a:rPr>
              <a:t>всі </a:t>
            </a:r>
            <a:r>
              <a:rPr sz="2000" dirty="0">
                <a:latin typeface="Times New Roman"/>
                <a:cs typeface="Times New Roman"/>
              </a:rPr>
              <a:t>вони</a:t>
            </a:r>
            <a:r>
              <a:rPr sz="2000" spc="-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є</a:t>
            </a:r>
            <a:r>
              <a:rPr sz="2000" spc="-5" dirty="0">
                <a:latin typeface="Times New Roman"/>
                <a:cs typeface="Times New Roman"/>
              </a:rPr>
              <a:t> </a:t>
            </a:r>
            <a:r>
              <a:rPr sz="2000" b="1" spc="-10" dirty="0">
                <a:latin typeface="Times New Roman"/>
                <a:cs typeface="Times New Roman"/>
              </a:rPr>
              <a:t>мікроскопічними</a:t>
            </a:r>
            <a:r>
              <a:rPr sz="2000" b="1" spc="-50" dirty="0">
                <a:latin typeface="Times New Roman"/>
                <a:cs typeface="Times New Roman"/>
              </a:rPr>
              <a:t> </a:t>
            </a:r>
            <a:r>
              <a:rPr sz="2000" b="1" spc="-10" dirty="0">
                <a:latin typeface="Times New Roman"/>
                <a:cs typeface="Times New Roman"/>
              </a:rPr>
              <a:t>методами</a:t>
            </a:r>
            <a:r>
              <a:rPr sz="2000" spc="-10" dirty="0">
                <a:latin typeface="Times New Roman"/>
                <a:cs typeface="Times New Roman"/>
              </a:rPr>
              <a:t>.</a:t>
            </a:r>
            <a:endParaRPr sz="2000">
              <a:latin typeface="Times New Roman"/>
              <a:cs typeface="Times New Roman"/>
            </a:endParaRPr>
          </a:p>
          <a:p>
            <a:pPr marL="12700" marR="5080" indent="229870" algn="just">
              <a:lnSpc>
                <a:spcPct val="90000"/>
              </a:lnSpc>
              <a:spcBef>
                <a:spcPts val="760"/>
              </a:spcBef>
              <a:buFont typeface="Microsoft Sans Serif"/>
              <a:buChar char="•"/>
              <a:tabLst>
                <a:tab pos="242570" algn="l"/>
              </a:tabLst>
            </a:pPr>
            <a:r>
              <a:rPr sz="2000" dirty="0">
                <a:latin typeface="Times New Roman"/>
                <a:cs typeface="Times New Roman"/>
              </a:rPr>
              <a:t>Залежно</a:t>
            </a:r>
            <a:r>
              <a:rPr sz="2000" spc="8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від</a:t>
            </a:r>
            <a:r>
              <a:rPr sz="2000" spc="8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стану</a:t>
            </a:r>
            <a:r>
              <a:rPr sz="2000" spc="7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досліджуваного</a:t>
            </a:r>
            <a:r>
              <a:rPr sz="2000" spc="9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об’єкта</a:t>
            </a:r>
            <a:r>
              <a:rPr sz="2000" spc="85" dirty="0">
                <a:latin typeface="Times New Roman"/>
                <a:cs typeface="Times New Roman"/>
              </a:rPr>
              <a:t> </a:t>
            </a:r>
            <a:r>
              <a:rPr sz="2000" spc="-25" dirty="0">
                <a:latin typeface="Times New Roman"/>
                <a:cs typeface="Times New Roman"/>
              </a:rPr>
              <a:t>ці </a:t>
            </a:r>
            <a:r>
              <a:rPr sz="2000" dirty="0">
                <a:latin typeface="Times New Roman"/>
                <a:cs typeface="Times New Roman"/>
              </a:rPr>
              <a:t>методи</a:t>
            </a:r>
            <a:r>
              <a:rPr sz="2000" spc="295" dirty="0">
                <a:latin typeface="Times New Roman"/>
                <a:cs typeface="Times New Roman"/>
              </a:rPr>
              <a:t>    </a:t>
            </a:r>
            <a:r>
              <a:rPr sz="2000" dirty="0">
                <a:latin typeface="Times New Roman"/>
                <a:cs typeface="Times New Roman"/>
              </a:rPr>
              <a:t>поділяють</a:t>
            </a:r>
            <a:r>
              <a:rPr sz="2000" spc="295" dirty="0">
                <a:latin typeface="Times New Roman"/>
                <a:cs typeface="Times New Roman"/>
              </a:rPr>
              <a:t>    </a:t>
            </a:r>
            <a:r>
              <a:rPr sz="2000" dirty="0">
                <a:latin typeface="Times New Roman"/>
                <a:cs typeface="Times New Roman"/>
              </a:rPr>
              <a:t>на</a:t>
            </a:r>
            <a:r>
              <a:rPr sz="2000" spc="295" dirty="0">
                <a:latin typeface="Times New Roman"/>
                <a:cs typeface="Times New Roman"/>
              </a:rPr>
              <a:t>    </a:t>
            </a:r>
            <a:r>
              <a:rPr sz="2000" b="1" dirty="0">
                <a:latin typeface="Times New Roman"/>
                <a:cs typeface="Times New Roman"/>
              </a:rPr>
              <a:t>вітальні</a:t>
            </a:r>
            <a:r>
              <a:rPr sz="2000" b="1" spc="295" dirty="0">
                <a:latin typeface="Times New Roman"/>
                <a:cs typeface="Times New Roman"/>
              </a:rPr>
              <a:t>    </a:t>
            </a:r>
            <a:r>
              <a:rPr sz="2000" spc="-20" dirty="0">
                <a:latin typeface="Times New Roman"/>
                <a:cs typeface="Times New Roman"/>
              </a:rPr>
              <a:t>(або </a:t>
            </a:r>
            <a:r>
              <a:rPr sz="2000" b="1" dirty="0">
                <a:latin typeface="Times New Roman"/>
                <a:cs typeface="Times New Roman"/>
              </a:rPr>
              <a:t>суправітальні</a:t>
            </a:r>
            <a:r>
              <a:rPr sz="2000" dirty="0">
                <a:latin typeface="Times New Roman"/>
                <a:cs typeface="Times New Roman"/>
              </a:rPr>
              <a:t>),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коли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вивчаються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живі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клітини, </a:t>
            </a:r>
            <a:r>
              <a:rPr sz="2000" dirty="0">
                <a:latin typeface="Times New Roman"/>
                <a:cs typeface="Times New Roman"/>
              </a:rPr>
              <a:t>тканини,</a:t>
            </a:r>
            <a:r>
              <a:rPr sz="2000" spc="130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органи</a:t>
            </a:r>
            <a:r>
              <a:rPr sz="2000" spc="125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і</a:t>
            </a:r>
            <a:r>
              <a:rPr sz="2000" spc="125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навіть</a:t>
            </a:r>
            <a:r>
              <a:rPr sz="2000" spc="135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цілі</a:t>
            </a:r>
            <a:r>
              <a:rPr sz="2000" spc="125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організми,</a:t>
            </a:r>
            <a:r>
              <a:rPr sz="2000" spc="130" dirty="0">
                <a:latin typeface="Times New Roman"/>
                <a:cs typeface="Times New Roman"/>
              </a:rPr>
              <a:t>  </a:t>
            </a:r>
            <a:r>
              <a:rPr sz="2000" spc="-25" dirty="0">
                <a:latin typeface="Times New Roman"/>
                <a:cs typeface="Times New Roman"/>
              </a:rPr>
              <a:t>та </a:t>
            </a:r>
            <a:r>
              <a:rPr sz="2000" b="1" dirty="0">
                <a:latin typeface="Times New Roman"/>
                <a:cs typeface="Times New Roman"/>
              </a:rPr>
              <a:t>поствітальні</a:t>
            </a:r>
            <a:r>
              <a:rPr sz="2000" dirty="0">
                <a:latin typeface="Times New Roman"/>
                <a:cs typeface="Times New Roman"/>
              </a:rPr>
              <a:t>,</a:t>
            </a:r>
            <a:r>
              <a:rPr sz="2000" spc="390" dirty="0">
                <a:latin typeface="Times New Roman"/>
                <a:cs typeface="Times New Roman"/>
              </a:rPr>
              <a:t>   </a:t>
            </a:r>
            <a:r>
              <a:rPr sz="2000" dirty="0">
                <a:latin typeface="Times New Roman"/>
                <a:cs typeface="Times New Roman"/>
              </a:rPr>
              <a:t>коли</a:t>
            </a:r>
            <a:r>
              <a:rPr sz="2000" spc="390" dirty="0">
                <a:latin typeface="Times New Roman"/>
                <a:cs typeface="Times New Roman"/>
              </a:rPr>
              <a:t>   </a:t>
            </a:r>
            <a:r>
              <a:rPr sz="2000" dirty="0">
                <a:latin typeface="Times New Roman"/>
                <a:cs typeface="Times New Roman"/>
              </a:rPr>
              <a:t>досліджують</a:t>
            </a:r>
            <a:r>
              <a:rPr sz="2000" spc="385" dirty="0">
                <a:latin typeface="Times New Roman"/>
                <a:cs typeface="Times New Roman"/>
              </a:rPr>
              <a:t>   </a:t>
            </a:r>
            <a:r>
              <a:rPr sz="2000" spc="-10" dirty="0">
                <a:latin typeface="Times New Roman"/>
                <a:cs typeface="Times New Roman"/>
              </a:rPr>
              <a:t>мертві </a:t>
            </a:r>
            <a:r>
              <a:rPr sz="2000" dirty="0">
                <a:latin typeface="Times New Roman"/>
                <a:cs typeface="Times New Roman"/>
              </a:rPr>
              <a:t>фіксовані</a:t>
            </a:r>
            <a:r>
              <a:rPr sz="2000" spc="-10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об’єкти.</a:t>
            </a:r>
            <a:endParaRPr sz="2000">
              <a:latin typeface="Times New Roman"/>
              <a:cs typeface="Times New Roman"/>
            </a:endParaRP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575679" y="895603"/>
            <a:ext cx="4890515" cy="5057978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-1"/>
            <a:ext cx="12192000" cy="6858000"/>
            <a:chOff x="0" y="-1"/>
            <a:chExt cx="12192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797550" y="-1"/>
              <a:ext cx="6394196" cy="6857998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</p:grpSp>
      <p:sp>
        <p:nvSpPr>
          <p:cNvPr id="5" name="object 5"/>
          <p:cNvSpPr txBox="1"/>
          <p:nvPr/>
        </p:nvSpPr>
        <p:spPr>
          <a:xfrm>
            <a:off x="883716" y="1860931"/>
            <a:ext cx="495744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105"/>
              </a:spcBef>
              <a:buFont typeface="Microsoft Sans Serif"/>
              <a:buChar char="•"/>
              <a:tabLst>
                <a:tab pos="241300" algn="l"/>
              </a:tabLst>
            </a:pPr>
            <a:r>
              <a:rPr sz="2000" dirty="0">
                <a:latin typeface="Times New Roman"/>
                <a:cs typeface="Times New Roman"/>
              </a:rPr>
              <a:t>Становлення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b="1" i="1" dirty="0">
                <a:latin typeface="Times New Roman"/>
                <a:cs typeface="Times New Roman"/>
              </a:rPr>
              <a:t>поствітального</a:t>
            </a:r>
            <a:r>
              <a:rPr sz="2000" b="1" i="1" spc="-65" dirty="0">
                <a:latin typeface="Times New Roman"/>
                <a:cs typeface="Times New Roman"/>
              </a:rPr>
              <a:t> </a:t>
            </a:r>
            <a:r>
              <a:rPr sz="2000" b="1" i="1" dirty="0">
                <a:latin typeface="Times New Roman"/>
                <a:cs typeface="Times New Roman"/>
              </a:rPr>
              <a:t>методу</a:t>
            </a:r>
            <a:r>
              <a:rPr sz="2000" dirty="0">
                <a:latin typeface="Times New Roman"/>
                <a:cs typeface="Times New Roman"/>
              </a:rPr>
              <a:t>,</a:t>
            </a:r>
            <a:r>
              <a:rPr sz="2000" spc="-70" dirty="0">
                <a:latin typeface="Times New Roman"/>
                <a:cs typeface="Times New Roman"/>
              </a:rPr>
              <a:t> </a:t>
            </a:r>
            <a:r>
              <a:rPr sz="2000" spc="-25" dirty="0">
                <a:latin typeface="Times New Roman"/>
                <a:cs typeface="Times New Roman"/>
              </a:rPr>
              <a:t>або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83716" y="2135251"/>
            <a:ext cx="305244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1475740" algn="l"/>
              </a:tabLst>
            </a:pPr>
            <a:r>
              <a:rPr sz="2000" b="1" i="1" spc="-10" dirty="0">
                <a:latin typeface="Times New Roman"/>
                <a:cs typeface="Times New Roman"/>
              </a:rPr>
              <a:t>методу</a:t>
            </a:r>
            <a:r>
              <a:rPr sz="2000" b="1" i="1" dirty="0">
                <a:latin typeface="Times New Roman"/>
                <a:cs typeface="Times New Roman"/>
              </a:rPr>
              <a:t>	</a:t>
            </a:r>
            <a:r>
              <a:rPr sz="2000" b="1" i="1" spc="-10" dirty="0">
                <a:latin typeface="Times New Roman"/>
                <a:cs typeface="Times New Roman"/>
              </a:rPr>
              <a:t>виготовлення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83716" y="2135251"/>
            <a:ext cx="4956810" cy="605155"/>
          </a:xfrm>
          <a:prstGeom prst="rect">
            <a:avLst/>
          </a:prstGeom>
        </p:spPr>
        <p:txBody>
          <a:bodyPr vert="horz" wrap="square" lIns="0" tIns="47625" rIns="0" bIns="0" rtlCol="0">
            <a:spAutoFit/>
          </a:bodyPr>
          <a:lstStyle/>
          <a:p>
            <a:pPr marL="12700" marR="5080" indent="3653154">
              <a:lnSpc>
                <a:spcPts val="2160"/>
              </a:lnSpc>
              <a:spcBef>
                <a:spcPts val="375"/>
              </a:spcBef>
              <a:tabLst>
                <a:tab pos="2016760" algn="l"/>
                <a:tab pos="3656965" algn="l"/>
              </a:tabLst>
            </a:pPr>
            <a:r>
              <a:rPr sz="2000" b="1" i="1" spc="-10" dirty="0">
                <a:latin typeface="Times New Roman"/>
                <a:cs typeface="Times New Roman"/>
              </a:rPr>
              <a:t>постійного гістологічного</a:t>
            </a:r>
            <a:r>
              <a:rPr sz="2000" b="1" i="1" dirty="0">
                <a:latin typeface="Times New Roman"/>
                <a:cs typeface="Times New Roman"/>
              </a:rPr>
              <a:t>	</a:t>
            </a:r>
            <a:r>
              <a:rPr sz="2000" b="1" i="1" spc="-10" dirty="0">
                <a:latin typeface="Times New Roman"/>
                <a:cs typeface="Times New Roman"/>
              </a:rPr>
              <a:t>препарату</a:t>
            </a:r>
            <a:r>
              <a:rPr sz="2000" spc="-10" dirty="0">
                <a:latin typeface="Times New Roman"/>
                <a:cs typeface="Times New Roman"/>
              </a:rPr>
              <a:t>,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відбувалося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83716" y="2683891"/>
            <a:ext cx="4958080" cy="21297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algn="just">
              <a:lnSpc>
                <a:spcPts val="2280"/>
              </a:lnSpc>
              <a:spcBef>
                <a:spcPts val="105"/>
              </a:spcBef>
            </a:pPr>
            <a:r>
              <a:rPr sz="2000" dirty="0">
                <a:latin typeface="Times New Roman"/>
                <a:cs typeface="Times New Roman"/>
              </a:rPr>
              <a:t>паралельно</a:t>
            </a:r>
            <a:r>
              <a:rPr sz="2000" spc="265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із</a:t>
            </a:r>
            <a:r>
              <a:rPr sz="2000" spc="275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становленням</a:t>
            </a:r>
            <a:r>
              <a:rPr sz="2000" spc="275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самої</a:t>
            </a:r>
            <a:r>
              <a:rPr sz="2000" spc="270" dirty="0">
                <a:latin typeface="Times New Roman"/>
                <a:cs typeface="Times New Roman"/>
              </a:rPr>
              <a:t>  </a:t>
            </a:r>
            <a:r>
              <a:rPr sz="2000" spc="-10" dirty="0">
                <a:latin typeface="Times New Roman"/>
                <a:cs typeface="Times New Roman"/>
              </a:rPr>
              <a:t>науки</a:t>
            </a:r>
            <a:endParaRPr sz="2000">
              <a:latin typeface="Times New Roman"/>
              <a:cs typeface="Times New Roman"/>
            </a:endParaRPr>
          </a:p>
          <a:p>
            <a:pPr marL="12700" algn="just">
              <a:lnSpc>
                <a:spcPts val="2280"/>
              </a:lnSpc>
            </a:pPr>
            <a:r>
              <a:rPr sz="2000" dirty="0">
                <a:latin typeface="Times New Roman"/>
                <a:cs typeface="Times New Roman"/>
              </a:rPr>
              <a:t>гістології</a:t>
            </a:r>
            <a:r>
              <a:rPr sz="2000" spc="-9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у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другій</a:t>
            </a:r>
            <a:r>
              <a:rPr sz="2000" spc="-6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половині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ХІХст.</a:t>
            </a:r>
            <a:endParaRPr sz="2000">
              <a:latin typeface="Times New Roman"/>
              <a:cs typeface="Times New Roman"/>
            </a:endParaRPr>
          </a:p>
          <a:p>
            <a:pPr marL="12700" marR="5080" indent="229870" algn="just">
              <a:lnSpc>
                <a:spcPts val="2160"/>
              </a:lnSpc>
              <a:spcBef>
                <a:spcPts val="630"/>
              </a:spcBef>
              <a:buFont typeface="Microsoft Sans Serif"/>
              <a:buChar char="•"/>
              <a:tabLst>
                <a:tab pos="242570" algn="l"/>
              </a:tabLst>
            </a:pPr>
            <a:r>
              <a:rPr sz="2000" dirty="0">
                <a:latin typeface="Times New Roman"/>
                <a:cs typeface="Times New Roman"/>
              </a:rPr>
              <a:t>Його</a:t>
            </a:r>
            <a:r>
              <a:rPr sz="2000" spc="185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називають</a:t>
            </a:r>
            <a:r>
              <a:rPr sz="2000" spc="185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ще</a:t>
            </a:r>
            <a:r>
              <a:rPr sz="2000" spc="180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методом</a:t>
            </a:r>
            <a:r>
              <a:rPr sz="2000" spc="190" dirty="0">
                <a:latin typeface="Times New Roman"/>
                <a:cs typeface="Times New Roman"/>
              </a:rPr>
              <a:t>  </a:t>
            </a:r>
            <a:r>
              <a:rPr sz="2000" spc="-10" dirty="0">
                <a:latin typeface="Times New Roman"/>
                <a:cs typeface="Times New Roman"/>
              </a:rPr>
              <a:t>класичної гістології.</a:t>
            </a:r>
            <a:endParaRPr sz="2000">
              <a:latin typeface="Times New Roman"/>
              <a:cs typeface="Times New Roman"/>
            </a:endParaRPr>
          </a:p>
          <a:p>
            <a:pPr marL="12700" marR="5080" indent="229870" algn="just">
              <a:lnSpc>
                <a:spcPct val="90100"/>
              </a:lnSpc>
              <a:spcBef>
                <a:spcPts val="565"/>
              </a:spcBef>
              <a:buFont typeface="Microsoft Sans Serif"/>
              <a:buChar char="•"/>
              <a:tabLst>
                <a:tab pos="242570" algn="l"/>
              </a:tabLst>
            </a:pPr>
            <a:r>
              <a:rPr sz="2000" dirty="0">
                <a:latin typeface="Times New Roman"/>
                <a:cs typeface="Times New Roman"/>
              </a:rPr>
              <a:t>Цей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метод,</a:t>
            </a:r>
            <a:r>
              <a:rPr sz="2000" spc="-1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що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має</a:t>
            </a:r>
            <a:r>
              <a:rPr sz="2000" spc="-2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назву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b="1" i="1" dirty="0">
                <a:latin typeface="Times New Roman"/>
                <a:cs typeface="Times New Roman"/>
              </a:rPr>
              <a:t>гістологічної</a:t>
            </a:r>
            <a:r>
              <a:rPr sz="2000" b="1" i="1" spc="-25" dirty="0">
                <a:latin typeface="Times New Roman"/>
                <a:cs typeface="Times New Roman"/>
              </a:rPr>
              <a:t> або </a:t>
            </a:r>
            <a:r>
              <a:rPr sz="2000" b="1" i="1" dirty="0">
                <a:latin typeface="Times New Roman"/>
                <a:cs typeface="Times New Roman"/>
              </a:rPr>
              <a:t>мікроскопічної</a:t>
            </a:r>
            <a:r>
              <a:rPr sz="2000" b="1" i="1" spc="350" dirty="0">
                <a:latin typeface="Times New Roman"/>
                <a:cs typeface="Times New Roman"/>
              </a:rPr>
              <a:t>  </a:t>
            </a:r>
            <a:r>
              <a:rPr sz="2000" b="1" i="1" dirty="0">
                <a:latin typeface="Times New Roman"/>
                <a:cs typeface="Times New Roman"/>
              </a:rPr>
              <a:t>техніки</a:t>
            </a:r>
            <a:r>
              <a:rPr sz="2000" dirty="0">
                <a:latin typeface="Times New Roman"/>
                <a:cs typeface="Times New Roman"/>
              </a:rPr>
              <a:t>,</a:t>
            </a:r>
            <a:r>
              <a:rPr sz="2000" spc="365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вимагає</a:t>
            </a:r>
            <a:r>
              <a:rPr sz="2000" spc="375" dirty="0">
                <a:latin typeface="Times New Roman"/>
                <a:cs typeface="Times New Roman"/>
              </a:rPr>
              <a:t>  </a:t>
            </a:r>
            <a:r>
              <a:rPr sz="2000" spc="-10" dirty="0">
                <a:latin typeface="Times New Roman"/>
                <a:cs typeface="Times New Roman"/>
              </a:rPr>
              <a:t>досить </a:t>
            </a:r>
            <a:r>
              <a:rPr sz="2000" dirty="0">
                <a:latin typeface="Times New Roman"/>
                <a:cs typeface="Times New Roman"/>
              </a:rPr>
              <a:t>складної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підготовки</a:t>
            </a:r>
            <a:r>
              <a:rPr sz="2000" spc="-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об’єкта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дослідження.</a:t>
            </a:r>
            <a:endParaRPr sz="20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-1"/>
            <a:ext cx="12192000" cy="6858000"/>
            <a:chOff x="0" y="-1"/>
            <a:chExt cx="12192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797550" y="-1"/>
              <a:ext cx="6394196" cy="6857998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</p:grpSp>
      <p:sp>
        <p:nvSpPr>
          <p:cNvPr id="5" name="object 5"/>
          <p:cNvSpPr txBox="1"/>
          <p:nvPr/>
        </p:nvSpPr>
        <p:spPr>
          <a:xfrm>
            <a:off x="275539" y="1271777"/>
            <a:ext cx="5391785" cy="357822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418465" indent="-342265" algn="just">
              <a:lnSpc>
                <a:spcPts val="2280"/>
              </a:lnSpc>
              <a:spcBef>
                <a:spcPts val="105"/>
              </a:spcBef>
              <a:buClr>
                <a:srgbClr val="FF0000"/>
              </a:buClr>
              <a:buFont typeface="Wingdings"/>
              <a:buChar char=""/>
              <a:tabLst>
                <a:tab pos="418465" algn="l"/>
              </a:tabLst>
            </a:pPr>
            <a:r>
              <a:rPr sz="2000" dirty="0">
                <a:solidFill>
                  <a:srgbClr val="FF0000"/>
                </a:solidFill>
                <a:latin typeface="Times New Roman"/>
                <a:cs typeface="Times New Roman"/>
              </a:rPr>
              <a:t>Перший</a:t>
            </a:r>
            <a:r>
              <a:rPr sz="2000" spc="400" dirty="0">
                <a:solidFill>
                  <a:srgbClr val="FF0000"/>
                </a:solidFill>
                <a:latin typeface="Times New Roman"/>
                <a:cs typeface="Times New Roman"/>
              </a:rPr>
              <a:t>   </a:t>
            </a:r>
            <a:r>
              <a:rPr sz="2000" dirty="0">
                <a:solidFill>
                  <a:srgbClr val="FF0000"/>
                </a:solidFill>
                <a:latin typeface="Times New Roman"/>
                <a:cs typeface="Times New Roman"/>
              </a:rPr>
              <a:t>етап</a:t>
            </a:r>
            <a:r>
              <a:rPr sz="2000" spc="400" dirty="0">
                <a:solidFill>
                  <a:srgbClr val="FF0000"/>
                </a:solidFill>
                <a:latin typeface="Times New Roman"/>
                <a:cs typeface="Times New Roman"/>
              </a:rPr>
              <a:t>   </a:t>
            </a:r>
            <a:r>
              <a:rPr sz="2000" dirty="0">
                <a:solidFill>
                  <a:srgbClr val="FF0000"/>
                </a:solidFill>
                <a:latin typeface="Times New Roman"/>
                <a:cs typeface="Times New Roman"/>
              </a:rPr>
              <a:t>під</a:t>
            </a:r>
            <a:r>
              <a:rPr sz="2000" spc="395" dirty="0">
                <a:solidFill>
                  <a:srgbClr val="FF0000"/>
                </a:solidFill>
                <a:latin typeface="Times New Roman"/>
                <a:cs typeface="Times New Roman"/>
              </a:rPr>
              <a:t>   </a:t>
            </a:r>
            <a:r>
              <a:rPr sz="2000" dirty="0">
                <a:solidFill>
                  <a:srgbClr val="FF0000"/>
                </a:solidFill>
                <a:latin typeface="Times New Roman"/>
                <a:cs typeface="Times New Roman"/>
              </a:rPr>
              <a:t>час</a:t>
            </a:r>
            <a:r>
              <a:rPr sz="2000" spc="400" dirty="0">
                <a:solidFill>
                  <a:srgbClr val="FF0000"/>
                </a:solidFill>
                <a:latin typeface="Times New Roman"/>
                <a:cs typeface="Times New Roman"/>
              </a:rPr>
              <a:t>   </a:t>
            </a:r>
            <a:r>
              <a:rPr sz="2000" spc="-10" dirty="0">
                <a:solidFill>
                  <a:srgbClr val="FF0000"/>
                </a:solidFill>
                <a:latin typeface="Times New Roman"/>
                <a:cs typeface="Times New Roman"/>
              </a:rPr>
              <a:t>виготовлення</a:t>
            </a:r>
            <a:endParaRPr sz="2000">
              <a:latin typeface="Times New Roman"/>
              <a:cs typeface="Times New Roman"/>
            </a:endParaRPr>
          </a:p>
          <a:p>
            <a:pPr marL="189865" algn="just">
              <a:lnSpc>
                <a:spcPts val="2280"/>
              </a:lnSpc>
            </a:pPr>
            <a:r>
              <a:rPr sz="2000" dirty="0">
                <a:solidFill>
                  <a:srgbClr val="FF0000"/>
                </a:solidFill>
                <a:latin typeface="Times New Roman"/>
                <a:cs typeface="Times New Roman"/>
              </a:rPr>
              <a:t>препарату</a:t>
            </a:r>
            <a:r>
              <a:rPr sz="2000" spc="-6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FF0000"/>
                </a:solidFill>
                <a:latin typeface="Times New Roman"/>
                <a:cs typeface="Times New Roman"/>
              </a:rPr>
              <a:t>–</a:t>
            </a:r>
            <a:r>
              <a:rPr sz="2000" spc="-4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000" b="1" spc="-10" dirty="0">
                <a:solidFill>
                  <a:srgbClr val="FF0000"/>
                </a:solidFill>
                <a:latin typeface="Times New Roman"/>
                <a:cs typeface="Times New Roman"/>
              </a:rPr>
              <a:t>одержання</a:t>
            </a:r>
            <a:r>
              <a:rPr sz="2000" b="1" spc="-6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000" b="1" spc="-10" dirty="0">
                <a:solidFill>
                  <a:srgbClr val="FF0000"/>
                </a:solidFill>
                <a:latin typeface="Times New Roman"/>
                <a:cs typeface="Times New Roman"/>
              </a:rPr>
              <a:t>матеріалу</a:t>
            </a:r>
            <a:r>
              <a:rPr sz="2000" spc="-10" dirty="0">
                <a:solidFill>
                  <a:srgbClr val="FF0000"/>
                </a:solidFill>
                <a:latin typeface="Times New Roman"/>
                <a:cs typeface="Times New Roman"/>
              </a:rPr>
              <a:t>.</a:t>
            </a:r>
            <a:endParaRPr sz="2000">
              <a:latin typeface="Times New Roman"/>
              <a:cs typeface="Times New Roman"/>
            </a:endParaRPr>
          </a:p>
          <a:p>
            <a:pPr marL="419100" marR="70485" indent="-342900" algn="just">
              <a:lnSpc>
                <a:spcPts val="2160"/>
              </a:lnSpc>
              <a:spcBef>
                <a:spcPts val="630"/>
              </a:spcBef>
              <a:buFont typeface="Wingdings"/>
              <a:buChar char=""/>
              <a:tabLst>
                <a:tab pos="419100" algn="l"/>
                <a:tab pos="481965" algn="l"/>
              </a:tabLst>
            </a:pPr>
            <a:r>
              <a:rPr sz="2000" dirty="0">
                <a:solidFill>
                  <a:srgbClr val="FF0000"/>
                </a:solidFill>
                <a:latin typeface="Times New Roman"/>
                <a:cs typeface="Times New Roman"/>
              </a:rPr>
              <a:t>	</a:t>
            </a:r>
            <a:r>
              <a:rPr sz="2000" dirty="0">
                <a:latin typeface="Times New Roman"/>
                <a:cs typeface="Times New Roman"/>
              </a:rPr>
              <a:t>Вже</a:t>
            </a:r>
            <a:r>
              <a:rPr sz="2000" spc="1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на</a:t>
            </a:r>
            <a:r>
              <a:rPr sz="2000" spc="1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цьому</a:t>
            </a:r>
            <a:r>
              <a:rPr sz="2000" spc="1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етапі,</a:t>
            </a:r>
            <a:r>
              <a:rPr sz="2000" spc="1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як</a:t>
            </a:r>
            <a:r>
              <a:rPr sz="2000" spc="1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і</a:t>
            </a:r>
            <a:r>
              <a:rPr sz="2000" spc="1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на</a:t>
            </a:r>
            <a:r>
              <a:rPr sz="2000" spc="1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всіх</a:t>
            </a:r>
            <a:r>
              <a:rPr sz="2000" spc="14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наступних, </a:t>
            </a:r>
            <a:r>
              <a:rPr sz="2000" dirty="0">
                <a:latin typeface="Times New Roman"/>
                <a:cs typeface="Times New Roman"/>
              </a:rPr>
              <a:t>слід</a:t>
            </a:r>
            <a:r>
              <a:rPr sz="2000" spc="-10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уникати</a:t>
            </a:r>
            <a:r>
              <a:rPr sz="2000" spc="-6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зайвого</a:t>
            </a:r>
            <a:r>
              <a:rPr sz="2000" spc="-8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травмування</a:t>
            </a:r>
            <a:r>
              <a:rPr sz="2000" spc="-8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об’єкта.</a:t>
            </a:r>
            <a:endParaRPr sz="2000">
              <a:latin typeface="Times New Roman"/>
              <a:cs typeface="Times New Roman"/>
            </a:endParaRPr>
          </a:p>
          <a:p>
            <a:pPr marL="419100" marR="68580" indent="-342900" algn="just">
              <a:lnSpc>
                <a:spcPct val="90000"/>
              </a:lnSpc>
              <a:spcBef>
                <a:spcPts val="570"/>
              </a:spcBef>
              <a:buFont typeface="Wingdings"/>
              <a:buChar char=""/>
              <a:tabLst>
                <a:tab pos="419100" algn="l"/>
              </a:tabLst>
            </a:pPr>
            <a:r>
              <a:rPr sz="2000" dirty="0">
                <a:latin typeface="Times New Roman"/>
                <a:cs typeface="Times New Roman"/>
              </a:rPr>
              <a:t>Тому,</a:t>
            </a:r>
            <a:r>
              <a:rPr sz="2000" spc="434" dirty="0">
                <a:latin typeface="Times New Roman"/>
                <a:cs typeface="Times New Roman"/>
              </a:rPr>
              <a:t>   </a:t>
            </a:r>
            <a:r>
              <a:rPr sz="2000" dirty="0">
                <a:latin typeface="Times New Roman"/>
                <a:cs typeface="Times New Roman"/>
              </a:rPr>
              <a:t>вирізаючи</a:t>
            </a:r>
            <a:r>
              <a:rPr sz="2000" spc="430" dirty="0">
                <a:latin typeface="Times New Roman"/>
                <a:cs typeface="Times New Roman"/>
              </a:rPr>
              <a:t>   </a:t>
            </a:r>
            <a:r>
              <a:rPr sz="2000" dirty="0">
                <a:latin typeface="Times New Roman"/>
                <a:cs typeface="Times New Roman"/>
              </a:rPr>
              <a:t>шматочок</a:t>
            </a:r>
            <a:r>
              <a:rPr sz="2000" spc="430" dirty="0">
                <a:latin typeface="Times New Roman"/>
                <a:cs typeface="Times New Roman"/>
              </a:rPr>
              <a:t>   </a:t>
            </a:r>
            <a:r>
              <a:rPr sz="2000" spc="-10" dirty="0">
                <a:latin typeface="Times New Roman"/>
                <a:cs typeface="Times New Roman"/>
              </a:rPr>
              <a:t>органачи </a:t>
            </a:r>
            <a:r>
              <a:rPr sz="2000" dirty="0">
                <a:latin typeface="Times New Roman"/>
                <a:cs typeface="Times New Roman"/>
              </a:rPr>
              <a:t>тканини,</a:t>
            </a:r>
            <a:r>
              <a:rPr sz="2000" spc="-2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треба</a:t>
            </a:r>
            <a:r>
              <a:rPr sz="2000" spc="-2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брати</a:t>
            </a:r>
            <a:r>
              <a:rPr sz="2000" spc="-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гострі</a:t>
            </a:r>
            <a:r>
              <a:rPr sz="2000" spc="-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ножиці</a:t>
            </a:r>
            <a:r>
              <a:rPr sz="2000" spc="-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або</a:t>
            </a:r>
            <a:r>
              <a:rPr sz="2000" spc="-1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лезо, </a:t>
            </a:r>
            <a:r>
              <a:rPr sz="2000" dirty="0">
                <a:latin typeface="Times New Roman"/>
                <a:cs typeface="Times New Roman"/>
              </a:rPr>
              <a:t>не</a:t>
            </a:r>
            <a:r>
              <a:rPr sz="2000" spc="370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стискати</a:t>
            </a:r>
            <a:r>
              <a:rPr sz="2000" spc="380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тканини</a:t>
            </a:r>
            <a:r>
              <a:rPr sz="2000" spc="370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пінцетом,</a:t>
            </a:r>
            <a:r>
              <a:rPr sz="2000" spc="370" dirty="0">
                <a:latin typeface="Times New Roman"/>
                <a:cs typeface="Times New Roman"/>
              </a:rPr>
              <a:t>  </a:t>
            </a:r>
            <a:r>
              <a:rPr sz="2000" spc="-10" dirty="0">
                <a:latin typeface="Times New Roman"/>
                <a:cs typeface="Times New Roman"/>
              </a:rPr>
              <a:t>шматки </a:t>
            </a:r>
            <a:r>
              <a:rPr sz="2000" dirty="0">
                <a:latin typeface="Times New Roman"/>
                <a:cs typeface="Times New Roman"/>
              </a:rPr>
              <a:t>беруться</a:t>
            </a:r>
            <a:r>
              <a:rPr sz="2000" spc="-8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невеликих</a:t>
            </a:r>
            <a:r>
              <a:rPr sz="2000" spc="-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розмірів</a:t>
            </a:r>
            <a:r>
              <a:rPr sz="2000" spc="-9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–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близько</a:t>
            </a:r>
            <a:r>
              <a:rPr sz="2000" spc="-8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1</a:t>
            </a:r>
            <a:r>
              <a:rPr sz="2000" spc="-65" dirty="0">
                <a:latin typeface="Times New Roman"/>
                <a:cs typeface="Times New Roman"/>
              </a:rPr>
              <a:t> </a:t>
            </a:r>
            <a:r>
              <a:rPr sz="2000" spc="-20" dirty="0">
                <a:latin typeface="Times New Roman"/>
                <a:cs typeface="Times New Roman"/>
              </a:rPr>
              <a:t>см</a:t>
            </a:r>
            <a:r>
              <a:rPr sz="1950" spc="-30" baseline="25641" dirty="0">
                <a:latin typeface="Times New Roman"/>
                <a:cs typeface="Times New Roman"/>
              </a:rPr>
              <a:t>3</a:t>
            </a:r>
            <a:r>
              <a:rPr sz="2000" spc="-20" dirty="0">
                <a:latin typeface="Times New Roman"/>
                <a:cs typeface="Times New Roman"/>
              </a:rPr>
              <a:t>.</a:t>
            </a:r>
            <a:endParaRPr sz="2000">
              <a:latin typeface="Times New Roman"/>
              <a:cs typeface="Times New Roman"/>
            </a:endParaRPr>
          </a:p>
          <a:p>
            <a:pPr marL="419100" marR="68580" indent="-342900" algn="just">
              <a:lnSpc>
                <a:spcPct val="90000"/>
              </a:lnSpc>
              <a:spcBef>
                <a:spcPts val="600"/>
              </a:spcBef>
              <a:buFont typeface="Wingdings"/>
              <a:buChar char=""/>
              <a:tabLst>
                <a:tab pos="419100" algn="l"/>
              </a:tabLst>
            </a:pPr>
            <a:r>
              <a:rPr sz="2000" b="1" i="1" dirty="0">
                <a:latin typeface="Times New Roman"/>
                <a:cs typeface="Times New Roman"/>
              </a:rPr>
              <a:t>Матеріал</a:t>
            </a:r>
            <a:r>
              <a:rPr sz="2000" b="1" i="1" spc="120" dirty="0">
                <a:latin typeface="Times New Roman"/>
                <a:cs typeface="Times New Roman"/>
              </a:rPr>
              <a:t>  </a:t>
            </a:r>
            <a:r>
              <a:rPr sz="2000" b="1" i="1" dirty="0">
                <a:latin typeface="Times New Roman"/>
                <a:cs typeface="Times New Roman"/>
              </a:rPr>
              <a:t>повинен</a:t>
            </a:r>
            <a:r>
              <a:rPr sz="2000" b="1" i="1" spc="120" dirty="0">
                <a:latin typeface="Times New Roman"/>
                <a:cs typeface="Times New Roman"/>
              </a:rPr>
              <a:t>  </a:t>
            </a:r>
            <a:r>
              <a:rPr sz="2000" b="1" i="1" dirty="0">
                <a:latin typeface="Times New Roman"/>
                <a:cs typeface="Times New Roman"/>
              </a:rPr>
              <a:t>бути</a:t>
            </a:r>
            <a:r>
              <a:rPr sz="2000" b="1" i="1" spc="114" dirty="0">
                <a:latin typeface="Times New Roman"/>
                <a:cs typeface="Times New Roman"/>
              </a:rPr>
              <a:t>  </a:t>
            </a:r>
            <a:r>
              <a:rPr sz="2000" b="1" i="1" dirty="0">
                <a:latin typeface="Times New Roman"/>
                <a:cs typeface="Times New Roman"/>
              </a:rPr>
              <a:t>свіжим,</a:t>
            </a:r>
            <a:r>
              <a:rPr sz="2000" b="1" i="1" spc="120" dirty="0">
                <a:latin typeface="Times New Roman"/>
                <a:cs typeface="Times New Roman"/>
              </a:rPr>
              <a:t>  </a:t>
            </a:r>
            <a:r>
              <a:rPr sz="2000" b="1" i="1" spc="-10" dirty="0">
                <a:latin typeface="Times New Roman"/>
                <a:cs typeface="Times New Roman"/>
              </a:rPr>
              <a:t>брати </a:t>
            </a:r>
            <a:r>
              <a:rPr sz="2000" b="1" i="1" dirty="0">
                <a:latin typeface="Times New Roman"/>
                <a:cs typeface="Times New Roman"/>
              </a:rPr>
              <a:t>його</a:t>
            </a:r>
            <a:r>
              <a:rPr sz="2000" b="1" i="1" spc="345" dirty="0">
                <a:latin typeface="Times New Roman"/>
                <a:cs typeface="Times New Roman"/>
              </a:rPr>
              <a:t>   </a:t>
            </a:r>
            <a:r>
              <a:rPr sz="2000" b="1" i="1" dirty="0">
                <a:latin typeface="Times New Roman"/>
                <a:cs typeface="Times New Roman"/>
              </a:rPr>
              <a:t>треба</a:t>
            </a:r>
            <a:r>
              <a:rPr sz="2000" b="1" i="1" spc="350" dirty="0">
                <a:latin typeface="Times New Roman"/>
                <a:cs typeface="Times New Roman"/>
              </a:rPr>
              <a:t>   </a:t>
            </a:r>
            <a:r>
              <a:rPr sz="2000" b="1" i="1" dirty="0">
                <a:latin typeface="Times New Roman"/>
                <a:cs typeface="Times New Roman"/>
              </a:rPr>
              <a:t>якомога</a:t>
            </a:r>
            <a:r>
              <a:rPr sz="2000" b="1" i="1" spc="350" dirty="0">
                <a:latin typeface="Times New Roman"/>
                <a:cs typeface="Times New Roman"/>
              </a:rPr>
              <a:t>   </a:t>
            </a:r>
            <a:r>
              <a:rPr sz="2000" b="1" i="1" dirty="0">
                <a:latin typeface="Times New Roman"/>
                <a:cs typeface="Times New Roman"/>
              </a:rPr>
              <a:t>швидше</a:t>
            </a:r>
            <a:r>
              <a:rPr sz="2000" b="1" i="1" spc="350" dirty="0">
                <a:latin typeface="Times New Roman"/>
                <a:cs typeface="Times New Roman"/>
              </a:rPr>
              <a:t>   </a:t>
            </a:r>
            <a:r>
              <a:rPr sz="2000" b="1" i="1" spc="-10" dirty="0">
                <a:latin typeface="Times New Roman"/>
                <a:cs typeface="Times New Roman"/>
              </a:rPr>
              <a:t>після </a:t>
            </a:r>
            <a:r>
              <a:rPr sz="2000" b="1" i="1" dirty="0">
                <a:latin typeface="Times New Roman"/>
                <a:cs typeface="Times New Roman"/>
              </a:rPr>
              <a:t>евтаназії</a:t>
            </a:r>
            <a:r>
              <a:rPr sz="2000" b="1" i="1" spc="120" dirty="0">
                <a:latin typeface="Times New Roman"/>
                <a:cs typeface="Times New Roman"/>
              </a:rPr>
              <a:t> </a:t>
            </a:r>
            <a:r>
              <a:rPr sz="2000" b="1" i="1" dirty="0">
                <a:latin typeface="Times New Roman"/>
                <a:cs typeface="Times New Roman"/>
              </a:rPr>
              <a:t>експериментальної</a:t>
            </a:r>
            <a:r>
              <a:rPr sz="2000" b="1" i="1" spc="114" dirty="0">
                <a:latin typeface="Times New Roman"/>
                <a:cs typeface="Times New Roman"/>
              </a:rPr>
              <a:t> </a:t>
            </a:r>
            <a:r>
              <a:rPr sz="2000" b="1" i="1" dirty="0">
                <a:latin typeface="Times New Roman"/>
                <a:cs typeface="Times New Roman"/>
              </a:rPr>
              <a:t>тварини</a:t>
            </a:r>
            <a:r>
              <a:rPr sz="2000" b="1" i="1" spc="125" dirty="0">
                <a:latin typeface="Times New Roman"/>
                <a:cs typeface="Times New Roman"/>
              </a:rPr>
              <a:t> </a:t>
            </a:r>
            <a:r>
              <a:rPr sz="2000" b="1" i="1" spc="-25" dirty="0">
                <a:latin typeface="Times New Roman"/>
                <a:cs typeface="Times New Roman"/>
              </a:rPr>
              <a:t>або </a:t>
            </a:r>
            <a:r>
              <a:rPr sz="2000" b="1" i="1" dirty="0">
                <a:latin typeface="Times New Roman"/>
                <a:cs typeface="Times New Roman"/>
              </a:rPr>
              <a:t>смерті</a:t>
            </a:r>
            <a:r>
              <a:rPr sz="2000" b="1" i="1" spc="-85" dirty="0">
                <a:latin typeface="Times New Roman"/>
                <a:cs typeface="Times New Roman"/>
              </a:rPr>
              <a:t> </a:t>
            </a:r>
            <a:r>
              <a:rPr sz="2000" b="1" i="1" spc="-10" dirty="0">
                <a:latin typeface="Times New Roman"/>
                <a:cs typeface="Times New Roman"/>
              </a:rPr>
              <a:t>людини.</a:t>
            </a:r>
            <a:endParaRPr sz="20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-1"/>
            <a:ext cx="12192000" cy="6858000"/>
            <a:chOff x="0" y="-1"/>
            <a:chExt cx="12192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797550" y="-1"/>
              <a:ext cx="6394196" cy="6857998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</p:grpSp>
      <p:sp>
        <p:nvSpPr>
          <p:cNvPr id="5" name="object 5"/>
          <p:cNvSpPr txBox="1"/>
          <p:nvPr/>
        </p:nvSpPr>
        <p:spPr>
          <a:xfrm>
            <a:off x="501497" y="1124152"/>
            <a:ext cx="5395595" cy="3278504"/>
          </a:xfrm>
          <a:prstGeom prst="rect">
            <a:avLst/>
          </a:prstGeom>
        </p:spPr>
        <p:txBody>
          <a:bodyPr vert="horz" wrap="square" lIns="0" tIns="43180" rIns="0" bIns="0" rtlCol="0">
            <a:spAutoFit/>
          </a:bodyPr>
          <a:lstStyle/>
          <a:p>
            <a:pPr marL="127000" marR="5715" indent="-114300" algn="just">
              <a:lnSpc>
                <a:spcPct val="90100"/>
              </a:lnSpc>
              <a:spcBef>
                <a:spcPts val="340"/>
              </a:spcBef>
              <a:buFont typeface="Wingdings"/>
              <a:buChar char=""/>
              <a:tabLst>
                <a:tab pos="127000" algn="l"/>
                <a:tab pos="355600" algn="l"/>
              </a:tabLst>
            </a:pPr>
            <a:r>
              <a:rPr dirty="0"/>
              <a:t>	</a:t>
            </a:r>
            <a:r>
              <a:rPr sz="2000" dirty="0">
                <a:latin typeface="Times New Roman"/>
                <a:cs typeface="Times New Roman"/>
              </a:rPr>
              <a:t>Наступний</a:t>
            </a:r>
            <a:r>
              <a:rPr sz="2000" spc="15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етап</a:t>
            </a:r>
            <a:r>
              <a:rPr sz="2000" spc="25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–</a:t>
            </a:r>
            <a:r>
              <a:rPr sz="2000" spc="20" dirty="0">
                <a:latin typeface="Times New Roman"/>
                <a:cs typeface="Times New Roman"/>
              </a:rPr>
              <a:t>  </a:t>
            </a:r>
            <a:r>
              <a:rPr sz="2000" b="1" dirty="0">
                <a:latin typeface="Times New Roman"/>
                <a:cs typeface="Times New Roman"/>
              </a:rPr>
              <a:t>фіксація</a:t>
            </a:r>
            <a:r>
              <a:rPr sz="2000" b="1" spc="20" dirty="0">
                <a:latin typeface="Times New Roman"/>
                <a:cs typeface="Times New Roman"/>
              </a:rPr>
              <a:t>  </a:t>
            </a:r>
            <a:r>
              <a:rPr sz="2000" b="1" dirty="0">
                <a:latin typeface="Times New Roman"/>
                <a:cs typeface="Times New Roman"/>
              </a:rPr>
              <a:t>матеріалу</a:t>
            </a:r>
            <a:r>
              <a:rPr sz="2000" dirty="0">
                <a:latin typeface="Times New Roman"/>
                <a:cs typeface="Times New Roman"/>
              </a:rPr>
              <a:t>,</a:t>
            </a:r>
            <a:r>
              <a:rPr sz="2000" spc="15" dirty="0">
                <a:latin typeface="Times New Roman"/>
                <a:cs typeface="Times New Roman"/>
              </a:rPr>
              <a:t>  </a:t>
            </a:r>
            <a:r>
              <a:rPr sz="2000" spc="-25" dirty="0">
                <a:latin typeface="Times New Roman"/>
                <a:cs typeface="Times New Roman"/>
              </a:rPr>
              <a:t>яка </a:t>
            </a:r>
            <a:r>
              <a:rPr sz="2000" dirty="0">
                <a:latin typeface="Times New Roman"/>
                <a:cs typeface="Times New Roman"/>
              </a:rPr>
              <a:t>здійснюється</a:t>
            </a:r>
            <a:r>
              <a:rPr sz="2000" spc="405" dirty="0">
                <a:latin typeface="Times New Roman"/>
                <a:cs typeface="Times New Roman"/>
              </a:rPr>
              <a:t>   </a:t>
            </a:r>
            <a:r>
              <a:rPr sz="2000" dirty="0">
                <a:latin typeface="Times New Roman"/>
                <a:cs typeface="Times New Roman"/>
              </a:rPr>
              <a:t>шляхом</a:t>
            </a:r>
            <a:r>
              <a:rPr sz="2000" spc="405" dirty="0">
                <a:latin typeface="Times New Roman"/>
                <a:cs typeface="Times New Roman"/>
              </a:rPr>
              <a:t>   </a:t>
            </a:r>
            <a:r>
              <a:rPr sz="2000" dirty="0">
                <a:latin typeface="Times New Roman"/>
                <a:cs typeface="Times New Roman"/>
              </a:rPr>
              <a:t>занурення</a:t>
            </a:r>
            <a:r>
              <a:rPr sz="2000" spc="409" dirty="0">
                <a:latin typeface="Times New Roman"/>
                <a:cs typeface="Times New Roman"/>
              </a:rPr>
              <a:t>   </a:t>
            </a:r>
            <a:r>
              <a:rPr sz="2000" spc="-10" dirty="0">
                <a:latin typeface="Times New Roman"/>
                <a:cs typeface="Times New Roman"/>
              </a:rPr>
              <a:t>взятого </a:t>
            </a:r>
            <a:r>
              <a:rPr sz="2000" spc="-20" dirty="0">
                <a:latin typeface="Times New Roman"/>
                <a:cs typeface="Times New Roman"/>
              </a:rPr>
              <a:t>шматочка</a:t>
            </a:r>
            <a:r>
              <a:rPr sz="2000" spc="-8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у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фіксувальну</a:t>
            </a:r>
            <a:r>
              <a:rPr sz="2000" spc="-1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рідину.</a:t>
            </a:r>
            <a:endParaRPr sz="2000">
              <a:latin typeface="Times New Roman"/>
              <a:cs typeface="Times New Roman"/>
            </a:endParaRPr>
          </a:p>
          <a:p>
            <a:pPr marL="127000" marR="5080" indent="-114300" algn="just">
              <a:lnSpc>
                <a:spcPct val="90000"/>
              </a:lnSpc>
              <a:spcBef>
                <a:spcPts val="805"/>
              </a:spcBef>
              <a:buFont typeface="Wingdings"/>
              <a:buChar char=""/>
              <a:tabLst>
                <a:tab pos="127000" algn="l"/>
                <a:tab pos="354965" algn="l"/>
              </a:tabLst>
            </a:pPr>
            <a:r>
              <a:rPr sz="2000" dirty="0">
                <a:latin typeface="Times New Roman"/>
                <a:cs typeface="Times New Roman"/>
              </a:rPr>
              <a:t>	Метою</a:t>
            </a:r>
            <a:r>
              <a:rPr sz="2000" spc="295" dirty="0">
                <a:latin typeface="Times New Roman"/>
                <a:cs typeface="Times New Roman"/>
              </a:rPr>
              <a:t>    </a:t>
            </a:r>
            <a:r>
              <a:rPr sz="2000" dirty="0">
                <a:latin typeface="Times New Roman"/>
                <a:cs typeface="Times New Roman"/>
              </a:rPr>
              <a:t>цього</a:t>
            </a:r>
            <a:r>
              <a:rPr sz="2000" spc="305" dirty="0">
                <a:latin typeface="Times New Roman"/>
                <a:cs typeface="Times New Roman"/>
              </a:rPr>
              <a:t>    </a:t>
            </a:r>
            <a:r>
              <a:rPr sz="2000" dirty="0">
                <a:latin typeface="Times New Roman"/>
                <a:cs typeface="Times New Roman"/>
              </a:rPr>
              <a:t>етапу</a:t>
            </a:r>
            <a:r>
              <a:rPr sz="2000" spc="295" dirty="0">
                <a:latin typeface="Times New Roman"/>
                <a:cs typeface="Times New Roman"/>
              </a:rPr>
              <a:t>    </a:t>
            </a:r>
            <a:r>
              <a:rPr sz="2000" dirty="0">
                <a:latin typeface="Times New Roman"/>
                <a:cs typeface="Times New Roman"/>
              </a:rPr>
              <a:t>є</a:t>
            </a:r>
            <a:r>
              <a:rPr sz="2000" spc="300" dirty="0">
                <a:latin typeface="Times New Roman"/>
                <a:cs typeface="Times New Roman"/>
              </a:rPr>
              <a:t>    </a:t>
            </a:r>
            <a:r>
              <a:rPr sz="2000" spc="-10" dirty="0">
                <a:latin typeface="Times New Roman"/>
                <a:cs typeface="Times New Roman"/>
              </a:rPr>
              <a:t>закріплення </a:t>
            </a:r>
            <a:r>
              <a:rPr sz="2000" dirty="0">
                <a:latin typeface="Times New Roman"/>
                <a:cs typeface="Times New Roman"/>
              </a:rPr>
              <a:t>гістологічних</a:t>
            </a:r>
            <a:r>
              <a:rPr sz="2000" spc="30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структур</a:t>
            </a:r>
            <a:r>
              <a:rPr sz="2000" spc="3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і</a:t>
            </a:r>
            <a:r>
              <a:rPr sz="2000" spc="32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макромолекул</a:t>
            </a:r>
            <a:r>
              <a:rPr sz="2000" spc="3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у</a:t>
            </a:r>
            <a:r>
              <a:rPr sz="2000" spc="335" dirty="0">
                <a:latin typeface="Times New Roman"/>
                <a:cs typeface="Times New Roman"/>
              </a:rPr>
              <a:t> </a:t>
            </a:r>
            <a:r>
              <a:rPr sz="2000" spc="-20" dirty="0">
                <a:latin typeface="Times New Roman"/>
                <a:cs typeface="Times New Roman"/>
              </a:rPr>
              <a:t>тому </a:t>
            </a:r>
            <a:r>
              <a:rPr sz="2000" dirty="0">
                <a:latin typeface="Times New Roman"/>
                <a:cs typeface="Times New Roman"/>
              </a:rPr>
              <a:t>місці</a:t>
            </a:r>
            <a:r>
              <a:rPr sz="2000" spc="90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і</a:t>
            </a:r>
            <a:r>
              <a:rPr sz="2000" spc="100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стані,</a:t>
            </a:r>
            <a:r>
              <a:rPr sz="2000" spc="100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у</a:t>
            </a:r>
            <a:r>
              <a:rPr sz="2000" spc="95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якому</a:t>
            </a:r>
            <a:r>
              <a:rPr sz="2000" spc="105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вони</a:t>
            </a:r>
            <a:r>
              <a:rPr sz="2000" spc="95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були</a:t>
            </a:r>
            <a:r>
              <a:rPr sz="2000" spc="90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в</a:t>
            </a:r>
            <a:r>
              <a:rPr sz="2000" spc="110" dirty="0">
                <a:latin typeface="Times New Roman"/>
                <a:cs typeface="Times New Roman"/>
              </a:rPr>
              <a:t>  </a:t>
            </a:r>
            <a:r>
              <a:rPr sz="2000" spc="-10" dirty="0">
                <a:latin typeface="Times New Roman"/>
                <a:cs typeface="Times New Roman"/>
              </a:rPr>
              <a:t>живому об’єкті.</a:t>
            </a:r>
            <a:endParaRPr sz="2000">
              <a:latin typeface="Times New Roman"/>
              <a:cs typeface="Times New Roman"/>
            </a:endParaRPr>
          </a:p>
          <a:p>
            <a:pPr marL="127000" marR="5080" indent="-114300" algn="just">
              <a:lnSpc>
                <a:spcPct val="90000"/>
              </a:lnSpc>
              <a:spcBef>
                <a:spcPts val="795"/>
              </a:spcBef>
              <a:buFont typeface="Wingdings"/>
              <a:buChar char=""/>
              <a:tabLst>
                <a:tab pos="127000" algn="l"/>
                <a:tab pos="354965" algn="l"/>
              </a:tabLst>
            </a:pPr>
            <a:r>
              <a:rPr sz="2000" b="1" i="1" dirty="0">
                <a:latin typeface="Times New Roman"/>
                <a:cs typeface="Times New Roman"/>
              </a:rPr>
              <a:t>	Фіксаторами</a:t>
            </a:r>
            <a:r>
              <a:rPr sz="2000" b="1" i="1" spc="85" dirty="0">
                <a:latin typeface="Times New Roman"/>
                <a:cs typeface="Times New Roman"/>
              </a:rPr>
              <a:t>  </a:t>
            </a:r>
            <a:r>
              <a:rPr sz="2000" b="1" i="1" dirty="0">
                <a:latin typeface="Times New Roman"/>
                <a:cs typeface="Times New Roman"/>
              </a:rPr>
              <a:t>служить</a:t>
            </a:r>
            <a:r>
              <a:rPr sz="2000" b="1" i="1" spc="80" dirty="0">
                <a:latin typeface="Times New Roman"/>
                <a:cs typeface="Times New Roman"/>
              </a:rPr>
              <a:t>  </a:t>
            </a:r>
            <a:r>
              <a:rPr sz="2000" b="1" i="1" dirty="0">
                <a:latin typeface="Times New Roman"/>
                <a:cs typeface="Times New Roman"/>
              </a:rPr>
              <a:t>спирт</a:t>
            </a:r>
            <a:r>
              <a:rPr sz="2000" b="1" i="1" spc="75" dirty="0">
                <a:latin typeface="Times New Roman"/>
                <a:cs typeface="Times New Roman"/>
              </a:rPr>
              <a:t>  </a:t>
            </a:r>
            <a:r>
              <a:rPr sz="2000" b="1" i="1" spc="-10" dirty="0">
                <a:latin typeface="Times New Roman"/>
                <a:cs typeface="Times New Roman"/>
              </a:rPr>
              <a:t>(етиловий, </a:t>
            </a:r>
            <a:r>
              <a:rPr sz="2000" b="1" i="1" dirty="0">
                <a:latin typeface="Times New Roman"/>
                <a:cs typeface="Times New Roman"/>
              </a:rPr>
              <a:t>метиловий),</a:t>
            </a:r>
            <a:r>
              <a:rPr sz="2000" b="1" i="1" spc="130" dirty="0">
                <a:latin typeface="Times New Roman"/>
                <a:cs typeface="Times New Roman"/>
              </a:rPr>
              <a:t> </a:t>
            </a:r>
            <a:r>
              <a:rPr sz="2000" b="1" i="1" dirty="0">
                <a:latin typeface="Times New Roman"/>
                <a:cs typeface="Times New Roman"/>
              </a:rPr>
              <a:t>розчини</a:t>
            </a:r>
            <a:r>
              <a:rPr sz="2000" b="1" i="1" spc="140" dirty="0">
                <a:latin typeface="Times New Roman"/>
                <a:cs typeface="Times New Roman"/>
              </a:rPr>
              <a:t> </a:t>
            </a:r>
            <a:r>
              <a:rPr sz="2000" b="1" i="1" dirty="0">
                <a:latin typeface="Times New Roman"/>
                <a:cs typeface="Times New Roman"/>
              </a:rPr>
              <a:t>формаліну,</a:t>
            </a:r>
            <a:r>
              <a:rPr sz="2000" b="1" i="1" spc="140" dirty="0">
                <a:latin typeface="Times New Roman"/>
                <a:cs typeface="Times New Roman"/>
              </a:rPr>
              <a:t> </a:t>
            </a:r>
            <a:r>
              <a:rPr sz="2000" b="1" i="1" dirty="0">
                <a:latin typeface="Times New Roman"/>
                <a:cs typeface="Times New Roman"/>
              </a:rPr>
              <a:t>солі</a:t>
            </a:r>
            <a:r>
              <a:rPr sz="2000" b="1" i="1" spc="125" dirty="0">
                <a:latin typeface="Times New Roman"/>
                <a:cs typeface="Times New Roman"/>
              </a:rPr>
              <a:t> </a:t>
            </a:r>
            <a:r>
              <a:rPr sz="2000" b="1" i="1" spc="-10" dirty="0">
                <a:latin typeface="Times New Roman"/>
                <a:cs typeface="Times New Roman"/>
              </a:rPr>
              <a:t>важких </a:t>
            </a:r>
            <a:r>
              <a:rPr sz="2000" b="1" i="1" dirty="0">
                <a:latin typeface="Times New Roman"/>
                <a:cs typeface="Times New Roman"/>
              </a:rPr>
              <a:t>металів,</a:t>
            </a:r>
            <a:r>
              <a:rPr sz="2000" b="1" i="1" spc="470" dirty="0">
                <a:latin typeface="Times New Roman"/>
                <a:cs typeface="Times New Roman"/>
              </a:rPr>
              <a:t>   </a:t>
            </a:r>
            <a:r>
              <a:rPr sz="2000" b="1" i="1" dirty="0">
                <a:latin typeface="Times New Roman"/>
                <a:cs typeface="Times New Roman"/>
              </a:rPr>
              <a:t>кислоти</a:t>
            </a:r>
            <a:r>
              <a:rPr sz="2000" b="1" i="1" spc="475" dirty="0">
                <a:latin typeface="Times New Roman"/>
                <a:cs typeface="Times New Roman"/>
              </a:rPr>
              <a:t>   </a:t>
            </a:r>
            <a:r>
              <a:rPr sz="2000" b="1" i="1" dirty="0">
                <a:latin typeface="Times New Roman"/>
                <a:cs typeface="Times New Roman"/>
              </a:rPr>
              <a:t>(оцтова,</a:t>
            </a:r>
            <a:r>
              <a:rPr sz="2000" b="1" i="1" spc="480" dirty="0">
                <a:latin typeface="Times New Roman"/>
                <a:cs typeface="Times New Roman"/>
              </a:rPr>
              <a:t>   </a:t>
            </a:r>
            <a:r>
              <a:rPr sz="2000" b="1" i="1" spc="-10" dirty="0">
                <a:latin typeface="Times New Roman"/>
                <a:cs typeface="Times New Roman"/>
              </a:rPr>
              <a:t>пікринова, осмієва).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15797" y="4722114"/>
            <a:ext cx="4272280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504315" algn="l"/>
                <a:tab pos="2519680" algn="l"/>
                <a:tab pos="3051810" algn="l"/>
              </a:tabLst>
            </a:pPr>
            <a:r>
              <a:rPr sz="2000" spc="-10" dirty="0">
                <a:latin typeface="Times New Roman"/>
                <a:cs typeface="Times New Roman"/>
              </a:rPr>
              <a:t>фіксувальні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суміші,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25" dirty="0">
                <a:latin typeface="Times New Roman"/>
                <a:cs typeface="Times New Roman"/>
              </a:rPr>
              <a:t>які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включають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01497" y="4447794"/>
            <a:ext cx="5394960" cy="6051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07034" marR="5080" indent="-407034" algn="r">
              <a:lnSpc>
                <a:spcPts val="2280"/>
              </a:lnSpc>
              <a:spcBef>
                <a:spcPts val="100"/>
              </a:spcBef>
              <a:buFont typeface="Wingdings"/>
              <a:buChar char=""/>
              <a:tabLst>
                <a:tab pos="407034" algn="l"/>
                <a:tab pos="1645920" algn="l"/>
                <a:tab pos="3694429" algn="l"/>
                <a:tab pos="4556760" algn="l"/>
              </a:tabLst>
            </a:pPr>
            <a:r>
              <a:rPr sz="2000" spc="-10" dirty="0">
                <a:latin typeface="Times New Roman"/>
                <a:cs typeface="Times New Roman"/>
              </a:rPr>
              <a:t>Частіше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застосовуються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різні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складні</a:t>
            </a:r>
            <a:endParaRPr sz="2000">
              <a:latin typeface="Times New Roman"/>
              <a:cs typeface="Times New Roman"/>
            </a:endParaRPr>
          </a:p>
          <a:p>
            <a:pPr marR="6350" algn="r">
              <a:lnSpc>
                <a:spcPts val="2280"/>
              </a:lnSpc>
            </a:pPr>
            <a:r>
              <a:rPr sz="2000" spc="-10" dirty="0">
                <a:latin typeface="Times New Roman"/>
                <a:cs typeface="Times New Roman"/>
              </a:rPr>
              <a:t>названі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15797" y="4996434"/>
            <a:ext cx="4243070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20" dirty="0">
                <a:latin typeface="Times New Roman"/>
                <a:cs typeface="Times New Roman"/>
              </a:rPr>
              <a:t>компоненти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у</a:t>
            </a:r>
            <a:r>
              <a:rPr sz="2000" spc="-1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різних</a:t>
            </a:r>
            <a:r>
              <a:rPr sz="2000" spc="-1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співвідношеннях.</a:t>
            </a:r>
            <a:endParaRPr sz="20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-2"/>
            <a:ext cx="12192000" cy="6858000"/>
            <a:chOff x="0" y="-2"/>
            <a:chExt cx="12192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797550" y="-2"/>
              <a:ext cx="6394196" cy="6857999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</p:grpSp>
      <p:sp>
        <p:nvSpPr>
          <p:cNvPr id="5" name="object 5"/>
          <p:cNvSpPr txBox="1"/>
          <p:nvPr/>
        </p:nvSpPr>
        <p:spPr>
          <a:xfrm>
            <a:off x="624331" y="2301367"/>
            <a:ext cx="107315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105"/>
              </a:spcBef>
              <a:buClr>
                <a:srgbClr val="FF0000"/>
              </a:buClr>
              <a:buFont typeface="Wingdings"/>
              <a:buChar char=""/>
              <a:tabLst>
                <a:tab pos="354965" algn="l"/>
              </a:tabLst>
            </a:pPr>
            <a:r>
              <a:rPr sz="2000" spc="-10" dirty="0">
                <a:solidFill>
                  <a:srgbClr val="FF0000"/>
                </a:solidFill>
                <a:latin typeface="Times New Roman"/>
                <a:cs typeface="Times New Roman"/>
              </a:rPr>
              <a:t>Третій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152904" y="2301367"/>
            <a:ext cx="302133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965200" algn="l"/>
                <a:tab pos="1574800" algn="l"/>
              </a:tabLst>
            </a:pPr>
            <a:r>
              <a:rPr sz="2000" spc="-20" dirty="0">
                <a:solidFill>
                  <a:srgbClr val="FF0000"/>
                </a:solidFill>
                <a:latin typeface="Times New Roman"/>
                <a:cs typeface="Times New Roman"/>
              </a:rPr>
              <a:t>етап</a:t>
            </a:r>
            <a:r>
              <a:rPr sz="2000" dirty="0">
                <a:solidFill>
                  <a:srgbClr val="FF0000"/>
                </a:solidFill>
                <a:latin typeface="Times New Roman"/>
                <a:cs typeface="Times New Roman"/>
              </a:rPr>
              <a:t>	</a:t>
            </a:r>
            <a:r>
              <a:rPr sz="2000" spc="-50" dirty="0">
                <a:solidFill>
                  <a:srgbClr val="FF0000"/>
                </a:solidFill>
                <a:latin typeface="Times New Roman"/>
                <a:cs typeface="Times New Roman"/>
              </a:rPr>
              <a:t>–</a:t>
            </a:r>
            <a:r>
              <a:rPr sz="2000" dirty="0">
                <a:solidFill>
                  <a:srgbClr val="FF0000"/>
                </a:solidFill>
                <a:latin typeface="Times New Roman"/>
                <a:cs typeface="Times New Roman"/>
              </a:rPr>
              <a:t>	</a:t>
            </a:r>
            <a:r>
              <a:rPr sz="2000" b="1" spc="-10" dirty="0">
                <a:solidFill>
                  <a:srgbClr val="FF0000"/>
                </a:solidFill>
                <a:latin typeface="Times New Roman"/>
                <a:cs typeface="Times New Roman"/>
              </a:rPr>
              <a:t>зневоднення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24331" y="2530024"/>
            <a:ext cx="4550410" cy="1276350"/>
          </a:xfrm>
          <a:prstGeom prst="rect">
            <a:avLst/>
          </a:prstGeom>
        </p:spPr>
        <p:txBody>
          <a:bodyPr vert="horz" wrap="square" lIns="0" tIns="58419" rIns="0" bIns="0" rtlCol="0">
            <a:spAutoFit/>
          </a:bodyPr>
          <a:lstStyle/>
          <a:p>
            <a:pPr marL="127000" algn="just">
              <a:lnSpc>
                <a:spcPct val="100000"/>
              </a:lnSpc>
              <a:spcBef>
                <a:spcPts val="459"/>
              </a:spcBef>
            </a:pPr>
            <a:r>
              <a:rPr sz="2000" spc="-10" dirty="0">
                <a:solidFill>
                  <a:srgbClr val="FF0000"/>
                </a:solidFill>
                <a:latin typeface="Times New Roman"/>
                <a:cs typeface="Times New Roman"/>
              </a:rPr>
              <a:t>фіксованого</a:t>
            </a:r>
            <a:r>
              <a:rPr sz="2000" spc="-7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FF0000"/>
                </a:solidFill>
                <a:latin typeface="Times New Roman"/>
                <a:cs typeface="Times New Roman"/>
              </a:rPr>
              <a:t>матеріалу</a:t>
            </a:r>
            <a:r>
              <a:rPr sz="2000" spc="-10" dirty="0">
                <a:latin typeface="Times New Roman"/>
                <a:cs typeface="Times New Roman"/>
              </a:rPr>
              <a:t>.</a:t>
            </a:r>
            <a:endParaRPr sz="2000">
              <a:latin typeface="Times New Roman"/>
              <a:cs typeface="Times New Roman"/>
            </a:endParaRPr>
          </a:p>
          <a:p>
            <a:pPr marL="127000" marR="5080" indent="-114300" algn="just">
              <a:lnSpc>
                <a:spcPts val="2160"/>
              </a:lnSpc>
              <a:spcBef>
                <a:spcPts val="635"/>
              </a:spcBef>
              <a:buFont typeface="Wingdings"/>
              <a:buChar char=""/>
              <a:tabLst>
                <a:tab pos="127000" algn="l"/>
                <a:tab pos="354965" algn="l"/>
              </a:tabLst>
            </a:pPr>
            <a:r>
              <a:rPr sz="2000" dirty="0">
                <a:latin typeface="Times New Roman"/>
                <a:cs typeface="Times New Roman"/>
              </a:rPr>
              <a:t>	Для</a:t>
            </a:r>
            <a:r>
              <a:rPr sz="2000" spc="270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цього</a:t>
            </a:r>
            <a:r>
              <a:rPr sz="2000" spc="270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використовують</a:t>
            </a:r>
            <a:r>
              <a:rPr sz="2000" spc="270" dirty="0">
                <a:latin typeface="Times New Roman"/>
                <a:cs typeface="Times New Roman"/>
              </a:rPr>
              <a:t>  </a:t>
            </a:r>
            <a:r>
              <a:rPr sz="2000" spc="-10" dirty="0">
                <a:latin typeface="Times New Roman"/>
                <a:cs typeface="Times New Roman"/>
              </a:rPr>
              <a:t>спирти </a:t>
            </a:r>
            <a:r>
              <a:rPr sz="2000" dirty="0">
                <a:latin typeface="Times New Roman"/>
                <a:cs typeface="Times New Roman"/>
              </a:rPr>
              <a:t>різних</a:t>
            </a:r>
            <a:r>
              <a:rPr sz="2000" spc="434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концентрацій,</a:t>
            </a:r>
            <a:r>
              <a:rPr sz="2000" spc="434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що</a:t>
            </a:r>
            <a:r>
              <a:rPr sz="2000" spc="440" dirty="0">
                <a:latin typeface="Times New Roman"/>
                <a:cs typeface="Times New Roman"/>
              </a:rPr>
              <a:t>  </a:t>
            </a:r>
            <a:r>
              <a:rPr sz="2000" spc="-10" dirty="0">
                <a:latin typeface="Times New Roman"/>
                <a:cs typeface="Times New Roman"/>
              </a:rPr>
              <a:t>поступово </a:t>
            </a:r>
            <a:r>
              <a:rPr sz="2000" dirty="0">
                <a:latin typeface="Times New Roman"/>
                <a:cs typeface="Times New Roman"/>
              </a:rPr>
              <a:t>зростають</a:t>
            </a:r>
            <a:r>
              <a:rPr sz="2000" spc="-1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від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50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– 70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до 100</a:t>
            </a:r>
            <a:r>
              <a:rPr sz="2000" spc="-10" dirty="0">
                <a:latin typeface="Times New Roman"/>
                <a:cs typeface="Times New Roman"/>
              </a:rPr>
              <a:t> градусів.</a:t>
            </a:r>
            <a:endParaRPr sz="20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0" y="738631"/>
              <a:ext cx="5000625" cy="5401310"/>
            </a:xfrm>
            <a:custGeom>
              <a:avLst/>
              <a:gdLst/>
              <a:ahLst/>
              <a:cxnLst/>
              <a:rect l="l" t="t" r="r" b="b"/>
              <a:pathLst>
                <a:path w="5000625" h="5401310">
                  <a:moveTo>
                    <a:pt x="2299970" y="0"/>
                  </a:moveTo>
                  <a:lnTo>
                    <a:pt x="2248297" y="484"/>
                  </a:lnTo>
                  <a:lnTo>
                    <a:pt x="2196860" y="1932"/>
                  </a:lnTo>
                  <a:lnTo>
                    <a:pt x="2145667" y="4334"/>
                  </a:lnTo>
                  <a:lnTo>
                    <a:pt x="2094727" y="7682"/>
                  </a:lnTo>
                  <a:lnTo>
                    <a:pt x="2044049" y="11968"/>
                  </a:lnTo>
                  <a:lnTo>
                    <a:pt x="1993641" y="17182"/>
                  </a:lnTo>
                  <a:lnTo>
                    <a:pt x="1943511" y="23317"/>
                  </a:lnTo>
                  <a:lnTo>
                    <a:pt x="1893669" y="30362"/>
                  </a:lnTo>
                  <a:lnTo>
                    <a:pt x="1844123" y="38311"/>
                  </a:lnTo>
                  <a:lnTo>
                    <a:pt x="1794882" y="47154"/>
                  </a:lnTo>
                  <a:lnTo>
                    <a:pt x="1745954" y="56883"/>
                  </a:lnTo>
                  <a:lnTo>
                    <a:pt x="1697348" y="67488"/>
                  </a:lnTo>
                  <a:lnTo>
                    <a:pt x="1649072" y="78962"/>
                  </a:lnTo>
                  <a:lnTo>
                    <a:pt x="1601136" y="91296"/>
                  </a:lnTo>
                  <a:lnTo>
                    <a:pt x="1553547" y="104481"/>
                  </a:lnTo>
                  <a:lnTo>
                    <a:pt x="1506315" y="118508"/>
                  </a:lnTo>
                  <a:lnTo>
                    <a:pt x="1459447" y="133369"/>
                  </a:lnTo>
                  <a:lnTo>
                    <a:pt x="1412953" y="149055"/>
                  </a:lnTo>
                  <a:lnTo>
                    <a:pt x="1366842" y="165558"/>
                  </a:lnTo>
                  <a:lnTo>
                    <a:pt x="1321121" y="182869"/>
                  </a:lnTo>
                  <a:lnTo>
                    <a:pt x="1275799" y="200979"/>
                  </a:lnTo>
                  <a:lnTo>
                    <a:pt x="1230886" y="219880"/>
                  </a:lnTo>
                  <a:lnTo>
                    <a:pt x="1186389" y="239564"/>
                  </a:lnTo>
                  <a:lnTo>
                    <a:pt x="1142318" y="260020"/>
                  </a:lnTo>
                  <a:lnTo>
                    <a:pt x="1098680" y="281242"/>
                  </a:lnTo>
                  <a:lnTo>
                    <a:pt x="1055485" y="303220"/>
                  </a:lnTo>
                  <a:lnTo>
                    <a:pt x="1012741" y="325945"/>
                  </a:lnTo>
                  <a:lnTo>
                    <a:pt x="970457" y="349409"/>
                  </a:lnTo>
                  <a:lnTo>
                    <a:pt x="928641" y="373604"/>
                  </a:lnTo>
                  <a:lnTo>
                    <a:pt x="887303" y="398521"/>
                  </a:lnTo>
                  <a:lnTo>
                    <a:pt x="846450" y="424150"/>
                  </a:lnTo>
                  <a:lnTo>
                    <a:pt x="806091" y="450485"/>
                  </a:lnTo>
                  <a:lnTo>
                    <a:pt x="766235" y="477515"/>
                  </a:lnTo>
                  <a:lnTo>
                    <a:pt x="726890" y="505232"/>
                  </a:lnTo>
                  <a:lnTo>
                    <a:pt x="688065" y="533628"/>
                  </a:lnTo>
                  <a:lnTo>
                    <a:pt x="649770" y="562694"/>
                  </a:lnTo>
                  <a:lnTo>
                    <a:pt x="612011" y="592422"/>
                  </a:lnTo>
                  <a:lnTo>
                    <a:pt x="574798" y="622802"/>
                  </a:lnTo>
                  <a:lnTo>
                    <a:pt x="538140" y="653826"/>
                  </a:lnTo>
                  <a:lnTo>
                    <a:pt x="502045" y="685486"/>
                  </a:lnTo>
                  <a:lnTo>
                    <a:pt x="466522" y="717773"/>
                  </a:lnTo>
                  <a:lnTo>
                    <a:pt x="431580" y="750678"/>
                  </a:lnTo>
                  <a:lnTo>
                    <a:pt x="397226" y="784192"/>
                  </a:lnTo>
                  <a:lnTo>
                    <a:pt x="363470" y="818308"/>
                  </a:lnTo>
                  <a:lnTo>
                    <a:pt x="330320" y="853016"/>
                  </a:lnTo>
                  <a:lnTo>
                    <a:pt x="297785" y="888308"/>
                  </a:lnTo>
                  <a:lnTo>
                    <a:pt x="265874" y="924175"/>
                  </a:lnTo>
                  <a:lnTo>
                    <a:pt x="234594" y="960609"/>
                  </a:lnTo>
                  <a:lnTo>
                    <a:pt x="203956" y="997600"/>
                  </a:lnTo>
                  <a:lnTo>
                    <a:pt x="173966" y="1035141"/>
                  </a:lnTo>
                  <a:lnTo>
                    <a:pt x="144635" y="1073222"/>
                  </a:lnTo>
                  <a:lnTo>
                    <a:pt x="115970" y="1111836"/>
                  </a:lnTo>
                  <a:lnTo>
                    <a:pt x="87981" y="1150973"/>
                  </a:lnTo>
                  <a:lnTo>
                    <a:pt x="60675" y="1190625"/>
                  </a:lnTo>
                  <a:lnTo>
                    <a:pt x="0" y="1290446"/>
                  </a:lnTo>
                  <a:lnTo>
                    <a:pt x="0" y="4110481"/>
                  </a:lnTo>
                  <a:lnTo>
                    <a:pt x="60675" y="4210304"/>
                  </a:lnTo>
                  <a:lnTo>
                    <a:pt x="87981" y="4249958"/>
                  </a:lnTo>
                  <a:lnTo>
                    <a:pt x="115970" y="4289097"/>
                  </a:lnTo>
                  <a:lnTo>
                    <a:pt x="144635" y="4327713"/>
                  </a:lnTo>
                  <a:lnTo>
                    <a:pt x="173966" y="4365797"/>
                  </a:lnTo>
                  <a:lnTo>
                    <a:pt x="203956" y="4403340"/>
                  </a:lnTo>
                  <a:lnTo>
                    <a:pt x="234594" y="4440334"/>
                  </a:lnTo>
                  <a:lnTo>
                    <a:pt x="265874" y="4476769"/>
                  </a:lnTo>
                  <a:lnTo>
                    <a:pt x="297785" y="4512638"/>
                  </a:lnTo>
                  <a:lnTo>
                    <a:pt x="330320" y="4547931"/>
                  </a:lnTo>
                  <a:lnTo>
                    <a:pt x="363470" y="4582641"/>
                  </a:lnTo>
                  <a:lnTo>
                    <a:pt x="397226" y="4616758"/>
                  </a:lnTo>
                  <a:lnTo>
                    <a:pt x="431580" y="4650274"/>
                  </a:lnTo>
                  <a:lnTo>
                    <a:pt x="466522" y="4683180"/>
                  </a:lnTo>
                  <a:lnTo>
                    <a:pt x="502045" y="4715468"/>
                  </a:lnTo>
                  <a:lnTo>
                    <a:pt x="538140" y="4747129"/>
                  </a:lnTo>
                  <a:lnTo>
                    <a:pt x="574798" y="4778154"/>
                  </a:lnTo>
                  <a:lnTo>
                    <a:pt x="612011" y="4808535"/>
                  </a:lnTo>
                  <a:lnTo>
                    <a:pt x="649770" y="4838263"/>
                  </a:lnTo>
                  <a:lnTo>
                    <a:pt x="688065" y="4867330"/>
                  </a:lnTo>
                  <a:lnTo>
                    <a:pt x="726890" y="4895726"/>
                  </a:lnTo>
                  <a:lnTo>
                    <a:pt x="766235" y="4923444"/>
                  </a:lnTo>
                  <a:lnTo>
                    <a:pt x="806091" y="4950474"/>
                  </a:lnTo>
                  <a:lnTo>
                    <a:pt x="846450" y="4976809"/>
                  </a:lnTo>
                  <a:lnTo>
                    <a:pt x="887303" y="5002439"/>
                  </a:lnTo>
                  <a:lnTo>
                    <a:pt x="928641" y="5027355"/>
                  </a:lnTo>
                  <a:lnTo>
                    <a:pt x="970457" y="5051550"/>
                  </a:lnTo>
                  <a:lnTo>
                    <a:pt x="1012741" y="5075015"/>
                  </a:lnTo>
                  <a:lnTo>
                    <a:pt x="1055485" y="5097740"/>
                  </a:lnTo>
                  <a:lnTo>
                    <a:pt x="1098680" y="5119718"/>
                  </a:lnTo>
                  <a:lnTo>
                    <a:pt x="1142318" y="5140939"/>
                  </a:lnTo>
                  <a:lnTo>
                    <a:pt x="1186389" y="5161396"/>
                  </a:lnTo>
                  <a:lnTo>
                    <a:pt x="1230886" y="5181079"/>
                  </a:lnTo>
                  <a:lnTo>
                    <a:pt x="1275799" y="5199980"/>
                  </a:lnTo>
                  <a:lnTo>
                    <a:pt x="1321121" y="5218090"/>
                  </a:lnTo>
                  <a:lnTo>
                    <a:pt x="1366842" y="5235400"/>
                  </a:lnTo>
                  <a:lnTo>
                    <a:pt x="1412953" y="5251903"/>
                  </a:lnTo>
                  <a:lnTo>
                    <a:pt x="1459447" y="5267589"/>
                  </a:lnTo>
                  <a:lnTo>
                    <a:pt x="1506315" y="5282450"/>
                  </a:lnTo>
                  <a:lnTo>
                    <a:pt x="1553547" y="5296477"/>
                  </a:lnTo>
                  <a:lnTo>
                    <a:pt x="1601136" y="5309661"/>
                  </a:lnTo>
                  <a:lnTo>
                    <a:pt x="1649072" y="5321994"/>
                  </a:lnTo>
                  <a:lnTo>
                    <a:pt x="1697348" y="5333468"/>
                  </a:lnTo>
                  <a:lnTo>
                    <a:pt x="1745954" y="5344073"/>
                  </a:lnTo>
                  <a:lnTo>
                    <a:pt x="1794882" y="5353801"/>
                  </a:lnTo>
                  <a:lnTo>
                    <a:pt x="1844123" y="5362644"/>
                  </a:lnTo>
                  <a:lnTo>
                    <a:pt x="1893669" y="5370592"/>
                  </a:lnTo>
                  <a:lnTo>
                    <a:pt x="1943511" y="5377638"/>
                  </a:lnTo>
                  <a:lnTo>
                    <a:pt x="1993641" y="5383772"/>
                  </a:lnTo>
                  <a:lnTo>
                    <a:pt x="2044049" y="5388986"/>
                  </a:lnTo>
                  <a:lnTo>
                    <a:pt x="2094727" y="5393272"/>
                  </a:lnTo>
                  <a:lnTo>
                    <a:pt x="2145667" y="5396620"/>
                  </a:lnTo>
                  <a:lnTo>
                    <a:pt x="2196860" y="5399022"/>
                  </a:lnTo>
                  <a:lnTo>
                    <a:pt x="2248297" y="5400469"/>
                  </a:lnTo>
                  <a:lnTo>
                    <a:pt x="2299970" y="5400954"/>
                  </a:lnTo>
                  <a:lnTo>
                    <a:pt x="2348500" y="5400527"/>
                  </a:lnTo>
                  <a:lnTo>
                    <a:pt x="2396823" y="5399249"/>
                  </a:lnTo>
                  <a:lnTo>
                    <a:pt x="2444931" y="5397129"/>
                  </a:lnTo>
                  <a:lnTo>
                    <a:pt x="2492818" y="5394173"/>
                  </a:lnTo>
                  <a:lnTo>
                    <a:pt x="2540477" y="5390389"/>
                  </a:lnTo>
                  <a:lnTo>
                    <a:pt x="2587900" y="5385783"/>
                  </a:lnTo>
                  <a:lnTo>
                    <a:pt x="2635079" y="5380363"/>
                  </a:lnTo>
                  <a:lnTo>
                    <a:pt x="2682009" y="5374136"/>
                  </a:lnTo>
                  <a:lnTo>
                    <a:pt x="2728682" y="5367109"/>
                  </a:lnTo>
                  <a:lnTo>
                    <a:pt x="2775090" y="5359290"/>
                  </a:lnTo>
                  <a:lnTo>
                    <a:pt x="2821227" y="5350684"/>
                  </a:lnTo>
                  <a:lnTo>
                    <a:pt x="2867085" y="5341300"/>
                  </a:lnTo>
                  <a:lnTo>
                    <a:pt x="2912658" y="5331145"/>
                  </a:lnTo>
                  <a:lnTo>
                    <a:pt x="2957937" y="5320225"/>
                  </a:lnTo>
                  <a:lnTo>
                    <a:pt x="3002917" y="5308548"/>
                  </a:lnTo>
                  <a:lnTo>
                    <a:pt x="3047589" y="5296122"/>
                  </a:lnTo>
                  <a:lnTo>
                    <a:pt x="3091947" y="5282952"/>
                  </a:lnTo>
                  <a:lnTo>
                    <a:pt x="3135984" y="5269047"/>
                  </a:lnTo>
                  <a:lnTo>
                    <a:pt x="3179692" y="5254413"/>
                  </a:lnTo>
                  <a:lnTo>
                    <a:pt x="3223064" y="5239058"/>
                  </a:lnTo>
                  <a:lnTo>
                    <a:pt x="3266094" y="5222988"/>
                  </a:lnTo>
                  <a:lnTo>
                    <a:pt x="3308773" y="5206212"/>
                  </a:lnTo>
                  <a:lnTo>
                    <a:pt x="3351095" y="5188735"/>
                  </a:lnTo>
                  <a:lnTo>
                    <a:pt x="3393053" y="5170565"/>
                  </a:lnTo>
                  <a:lnTo>
                    <a:pt x="3434639" y="5151710"/>
                  </a:lnTo>
                  <a:lnTo>
                    <a:pt x="3475847" y="5132177"/>
                  </a:lnTo>
                  <a:lnTo>
                    <a:pt x="3516669" y="5111971"/>
                  </a:lnTo>
                  <a:lnTo>
                    <a:pt x="3557098" y="5091102"/>
                  </a:lnTo>
                  <a:lnTo>
                    <a:pt x="3597127" y="5069575"/>
                  </a:lnTo>
                  <a:lnTo>
                    <a:pt x="3636749" y="5047399"/>
                  </a:lnTo>
                  <a:lnTo>
                    <a:pt x="3675956" y="5024579"/>
                  </a:lnTo>
                  <a:lnTo>
                    <a:pt x="3714742" y="5001124"/>
                  </a:lnTo>
                  <a:lnTo>
                    <a:pt x="3753100" y="4977041"/>
                  </a:lnTo>
                  <a:lnTo>
                    <a:pt x="3791021" y="4952335"/>
                  </a:lnTo>
                  <a:lnTo>
                    <a:pt x="3828500" y="4927016"/>
                  </a:lnTo>
                  <a:lnTo>
                    <a:pt x="3865529" y="4901089"/>
                  </a:lnTo>
                  <a:lnTo>
                    <a:pt x="3902101" y="4874563"/>
                  </a:lnTo>
                  <a:lnTo>
                    <a:pt x="3938208" y="4847443"/>
                  </a:lnTo>
                  <a:lnTo>
                    <a:pt x="3973844" y="4819738"/>
                  </a:lnTo>
                  <a:lnTo>
                    <a:pt x="4009001" y="4791454"/>
                  </a:lnTo>
                  <a:lnTo>
                    <a:pt x="4043673" y="4762599"/>
                  </a:lnTo>
                  <a:lnTo>
                    <a:pt x="4077851" y="4733180"/>
                  </a:lnTo>
                  <a:lnTo>
                    <a:pt x="4111530" y="4703203"/>
                  </a:lnTo>
                  <a:lnTo>
                    <a:pt x="4144701" y="4672676"/>
                  </a:lnTo>
                  <a:lnTo>
                    <a:pt x="4177358" y="4641606"/>
                  </a:lnTo>
                  <a:lnTo>
                    <a:pt x="4209494" y="4610001"/>
                  </a:lnTo>
                  <a:lnTo>
                    <a:pt x="4241101" y="4577867"/>
                  </a:lnTo>
                  <a:lnTo>
                    <a:pt x="4272172" y="4545212"/>
                  </a:lnTo>
                  <a:lnTo>
                    <a:pt x="4302701" y="4512042"/>
                  </a:lnTo>
                  <a:lnTo>
                    <a:pt x="4332679" y="4478365"/>
                  </a:lnTo>
                  <a:lnTo>
                    <a:pt x="4362100" y="4444188"/>
                  </a:lnTo>
                  <a:lnTo>
                    <a:pt x="4390957" y="4409518"/>
                  </a:lnTo>
                  <a:lnTo>
                    <a:pt x="4419242" y="4374363"/>
                  </a:lnTo>
                  <a:lnTo>
                    <a:pt x="4446949" y="4338728"/>
                  </a:lnTo>
                  <a:lnTo>
                    <a:pt x="4474070" y="4302623"/>
                  </a:lnTo>
                  <a:lnTo>
                    <a:pt x="4500599" y="4266053"/>
                  </a:lnTo>
                  <a:lnTo>
                    <a:pt x="4526527" y="4229025"/>
                  </a:lnTo>
                  <a:lnTo>
                    <a:pt x="4551848" y="4191548"/>
                  </a:lnTo>
                  <a:lnTo>
                    <a:pt x="4576554" y="4153628"/>
                  </a:lnTo>
                  <a:lnTo>
                    <a:pt x="4600640" y="4115272"/>
                  </a:lnTo>
                  <a:lnTo>
                    <a:pt x="4624096" y="4076487"/>
                  </a:lnTo>
                  <a:lnTo>
                    <a:pt x="4646917" y="4037281"/>
                  </a:lnTo>
                  <a:lnTo>
                    <a:pt x="4669095" y="3997661"/>
                  </a:lnTo>
                  <a:lnTo>
                    <a:pt x="4690623" y="3957633"/>
                  </a:lnTo>
                  <a:lnTo>
                    <a:pt x="4711494" y="3917206"/>
                  </a:lnTo>
                  <a:lnTo>
                    <a:pt x="4731700" y="3876385"/>
                  </a:lnTo>
                  <a:lnTo>
                    <a:pt x="4751235" y="3835179"/>
                  </a:lnTo>
                  <a:lnTo>
                    <a:pt x="4770092" y="3793594"/>
                  </a:lnTo>
                  <a:lnTo>
                    <a:pt x="4788263" y="3751637"/>
                  </a:lnTo>
                  <a:lnTo>
                    <a:pt x="4805740" y="3709316"/>
                  </a:lnTo>
                  <a:lnTo>
                    <a:pt x="4822518" y="3666638"/>
                  </a:lnTo>
                  <a:lnTo>
                    <a:pt x="4838589" y="3623610"/>
                  </a:lnTo>
                  <a:lnTo>
                    <a:pt x="4853945" y="3580239"/>
                  </a:lnTo>
                  <a:lnTo>
                    <a:pt x="4868580" y="3536532"/>
                  </a:lnTo>
                  <a:lnTo>
                    <a:pt x="4882486" y="3492496"/>
                  </a:lnTo>
                  <a:lnTo>
                    <a:pt x="4895657" y="3448139"/>
                  </a:lnTo>
                  <a:lnTo>
                    <a:pt x="4908085" y="3403468"/>
                  </a:lnTo>
                  <a:lnTo>
                    <a:pt x="4919762" y="3358489"/>
                  </a:lnTo>
                  <a:lnTo>
                    <a:pt x="4930683" y="3313210"/>
                  </a:lnTo>
                  <a:lnTo>
                    <a:pt x="4940839" y="3267639"/>
                  </a:lnTo>
                  <a:lnTo>
                    <a:pt x="4950224" y="3221781"/>
                  </a:lnTo>
                  <a:lnTo>
                    <a:pt x="4958830" y="3175645"/>
                  </a:lnTo>
                  <a:lnTo>
                    <a:pt x="4966650" y="3129237"/>
                  </a:lnTo>
                  <a:lnTo>
                    <a:pt x="4973678" y="3082565"/>
                  </a:lnTo>
                  <a:lnTo>
                    <a:pt x="4979905" y="3035636"/>
                  </a:lnTo>
                  <a:lnTo>
                    <a:pt x="4985326" y="2988456"/>
                  </a:lnTo>
                  <a:lnTo>
                    <a:pt x="4989932" y="2941034"/>
                  </a:lnTo>
                  <a:lnTo>
                    <a:pt x="4993716" y="2893376"/>
                  </a:lnTo>
                  <a:lnTo>
                    <a:pt x="4996672" y="2845489"/>
                  </a:lnTo>
                  <a:lnTo>
                    <a:pt x="4998793" y="2797380"/>
                  </a:lnTo>
                  <a:lnTo>
                    <a:pt x="5000070" y="2749058"/>
                  </a:lnTo>
                  <a:lnTo>
                    <a:pt x="5000498" y="2700528"/>
                  </a:lnTo>
                  <a:lnTo>
                    <a:pt x="5000070" y="2651993"/>
                  </a:lnTo>
                  <a:lnTo>
                    <a:pt x="4998793" y="2603667"/>
                  </a:lnTo>
                  <a:lnTo>
                    <a:pt x="4996672" y="2555554"/>
                  </a:lnTo>
                  <a:lnTo>
                    <a:pt x="4993716" y="2507664"/>
                  </a:lnTo>
                  <a:lnTo>
                    <a:pt x="4989932" y="2460002"/>
                  </a:lnTo>
                  <a:lnTo>
                    <a:pt x="4985326" y="2412576"/>
                  </a:lnTo>
                  <a:lnTo>
                    <a:pt x="4979905" y="2365393"/>
                  </a:lnTo>
                  <a:lnTo>
                    <a:pt x="4973678" y="2318460"/>
                  </a:lnTo>
                  <a:lnTo>
                    <a:pt x="4966650" y="2271785"/>
                  </a:lnTo>
                  <a:lnTo>
                    <a:pt x="4958830" y="2225374"/>
                  </a:lnTo>
                  <a:lnTo>
                    <a:pt x="4950224" y="2179235"/>
                  </a:lnTo>
                  <a:lnTo>
                    <a:pt x="4940839" y="2133374"/>
                  </a:lnTo>
                  <a:lnTo>
                    <a:pt x="4930683" y="2087799"/>
                  </a:lnTo>
                  <a:lnTo>
                    <a:pt x="4919762" y="2042518"/>
                  </a:lnTo>
                  <a:lnTo>
                    <a:pt x="4908085" y="1997536"/>
                  </a:lnTo>
                  <a:lnTo>
                    <a:pt x="4895657" y="1952862"/>
                  </a:lnTo>
                  <a:lnTo>
                    <a:pt x="4882486" y="1908503"/>
                  </a:lnTo>
                  <a:lnTo>
                    <a:pt x="4868580" y="1864465"/>
                  </a:lnTo>
                  <a:lnTo>
                    <a:pt x="4853945" y="1820755"/>
                  </a:lnTo>
                  <a:lnTo>
                    <a:pt x="4838589" y="1777382"/>
                  </a:lnTo>
                  <a:lnTo>
                    <a:pt x="4822518" y="1734352"/>
                  </a:lnTo>
                  <a:lnTo>
                    <a:pt x="4805740" y="1691671"/>
                  </a:lnTo>
                  <a:lnTo>
                    <a:pt x="4788263" y="1649348"/>
                  </a:lnTo>
                  <a:lnTo>
                    <a:pt x="4770092" y="1607390"/>
                  </a:lnTo>
                  <a:lnTo>
                    <a:pt x="4751235" y="1565803"/>
                  </a:lnTo>
                  <a:lnTo>
                    <a:pt x="4731700" y="1524595"/>
                  </a:lnTo>
                  <a:lnTo>
                    <a:pt x="4711494" y="1483772"/>
                  </a:lnTo>
                  <a:lnTo>
                    <a:pt x="4690623" y="1443343"/>
                  </a:lnTo>
                  <a:lnTo>
                    <a:pt x="4669095" y="1403314"/>
                  </a:lnTo>
                  <a:lnTo>
                    <a:pt x="4646917" y="1363692"/>
                  </a:lnTo>
                  <a:lnTo>
                    <a:pt x="4624096" y="1324484"/>
                  </a:lnTo>
                  <a:lnTo>
                    <a:pt x="4600640" y="1285698"/>
                  </a:lnTo>
                  <a:lnTo>
                    <a:pt x="4576554" y="1247341"/>
                  </a:lnTo>
                  <a:lnTo>
                    <a:pt x="4551848" y="1209420"/>
                  </a:lnTo>
                  <a:lnTo>
                    <a:pt x="4526527" y="1171941"/>
                  </a:lnTo>
                  <a:lnTo>
                    <a:pt x="4500599" y="1134913"/>
                  </a:lnTo>
                  <a:lnTo>
                    <a:pt x="4474070" y="1098342"/>
                  </a:lnTo>
                  <a:lnTo>
                    <a:pt x="4446949" y="1062235"/>
                  </a:lnTo>
                  <a:lnTo>
                    <a:pt x="4419242" y="1026600"/>
                  </a:lnTo>
                  <a:lnTo>
                    <a:pt x="4390957" y="991443"/>
                  </a:lnTo>
                  <a:lnTo>
                    <a:pt x="4362100" y="956772"/>
                  </a:lnTo>
                  <a:lnTo>
                    <a:pt x="4332679" y="922594"/>
                  </a:lnTo>
                  <a:lnTo>
                    <a:pt x="4302701" y="888917"/>
                  </a:lnTo>
                  <a:lnTo>
                    <a:pt x="4272172" y="855746"/>
                  </a:lnTo>
                  <a:lnTo>
                    <a:pt x="4241101" y="823090"/>
                  </a:lnTo>
                  <a:lnTo>
                    <a:pt x="4209494" y="790956"/>
                  </a:lnTo>
                  <a:lnTo>
                    <a:pt x="4177358" y="759350"/>
                  </a:lnTo>
                  <a:lnTo>
                    <a:pt x="4144701" y="728279"/>
                  </a:lnTo>
                  <a:lnTo>
                    <a:pt x="4111530" y="697752"/>
                  </a:lnTo>
                  <a:lnTo>
                    <a:pt x="4077851" y="667775"/>
                  </a:lnTo>
                  <a:lnTo>
                    <a:pt x="4043673" y="638355"/>
                  </a:lnTo>
                  <a:lnTo>
                    <a:pt x="4009001" y="609499"/>
                  </a:lnTo>
                  <a:lnTo>
                    <a:pt x="3973844" y="581215"/>
                  </a:lnTo>
                  <a:lnTo>
                    <a:pt x="3938208" y="553510"/>
                  </a:lnTo>
                  <a:lnTo>
                    <a:pt x="3902101" y="526390"/>
                  </a:lnTo>
                  <a:lnTo>
                    <a:pt x="3865529" y="499863"/>
                  </a:lnTo>
                  <a:lnTo>
                    <a:pt x="3828500" y="473936"/>
                  </a:lnTo>
                  <a:lnTo>
                    <a:pt x="3791021" y="448617"/>
                  </a:lnTo>
                  <a:lnTo>
                    <a:pt x="3753100" y="423911"/>
                  </a:lnTo>
                  <a:lnTo>
                    <a:pt x="3714742" y="399827"/>
                  </a:lnTo>
                  <a:lnTo>
                    <a:pt x="3675956" y="376372"/>
                  </a:lnTo>
                  <a:lnTo>
                    <a:pt x="3636749" y="353553"/>
                  </a:lnTo>
                  <a:lnTo>
                    <a:pt x="3597127" y="331376"/>
                  </a:lnTo>
                  <a:lnTo>
                    <a:pt x="3557098" y="309849"/>
                  </a:lnTo>
                  <a:lnTo>
                    <a:pt x="3516669" y="288980"/>
                  </a:lnTo>
                  <a:lnTo>
                    <a:pt x="3475847" y="268775"/>
                  </a:lnTo>
                  <a:lnTo>
                    <a:pt x="3434639" y="249241"/>
                  </a:lnTo>
                  <a:lnTo>
                    <a:pt x="3393053" y="230386"/>
                  </a:lnTo>
                  <a:lnTo>
                    <a:pt x="3351095" y="212217"/>
                  </a:lnTo>
                  <a:lnTo>
                    <a:pt x="3308773" y="194740"/>
                  </a:lnTo>
                  <a:lnTo>
                    <a:pt x="3266094" y="177963"/>
                  </a:lnTo>
                  <a:lnTo>
                    <a:pt x="3223064" y="161894"/>
                  </a:lnTo>
                  <a:lnTo>
                    <a:pt x="3179692" y="146539"/>
                  </a:lnTo>
                  <a:lnTo>
                    <a:pt x="3135984" y="131905"/>
                  </a:lnTo>
                  <a:lnTo>
                    <a:pt x="3091947" y="118000"/>
                  </a:lnTo>
                  <a:lnTo>
                    <a:pt x="3047589" y="104830"/>
                  </a:lnTo>
                  <a:lnTo>
                    <a:pt x="3002917" y="92404"/>
                  </a:lnTo>
                  <a:lnTo>
                    <a:pt x="2957937" y="80727"/>
                  </a:lnTo>
                  <a:lnTo>
                    <a:pt x="2912658" y="69808"/>
                  </a:lnTo>
                  <a:lnTo>
                    <a:pt x="2867085" y="59652"/>
                  </a:lnTo>
                  <a:lnTo>
                    <a:pt x="2821227" y="50268"/>
                  </a:lnTo>
                  <a:lnTo>
                    <a:pt x="2775090" y="41663"/>
                  </a:lnTo>
                  <a:lnTo>
                    <a:pt x="2728682" y="33843"/>
                  </a:lnTo>
                  <a:lnTo>
                    <a:pt x="2682009" y="26816"/>
                  </a:lnTo>
                  <a:lnTo>
                    <a:pt x="2635079" y="20590"/>
                  </a:lnTo>
                  <a:lnTo>
                    <a:pt x="2587900" y="15170"/>
                  </a:lnTo>
                  <a:lnTo>
                    <a:pt x="2540477" y="10564"/>
                  </a:lnTo>
                  <a:lnTo>
                    <a:pt x="2492818" y="6780"/>
                  </a:lnTo>
                  <a:lnTo>
                    <a:pt x="2444931" y="3824"/>
                  </a:lnTo>
                  <a:lnTo>
                    <a:pt x="2396823" y="1704"/>
                  </a:lnTo>
                  <a:lnTo>
                    <a:pt x="2348500" y="427"/>
                  </a:lnTo>
                  <a:lnTo>
                    <a:pt x="229997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9" y="916368"/>
              <a:ext cx="4838045" cy="5054549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5879719" y="1662176"/>
            <a:ext cx="5554345" cy="2602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469265" indent="-456565" algn="just">
              <a:lnSpc>
                <a:spcPts val="2280"/>
              </a:lnSpc>
              <a:spcBef>
                <a:spcPts val="105"/>
              </a:spcBef>
              <a:buClr>
                <a:srgbClr val="FF0000"/>
              </a:buClr>
              <a:buFont typeface="Times New Roman"/>
              <a:buAutoNum type="arabicPeriod"/>
              <a:tabLst>
                <a:tab pos="469265" algn="l"/>
              </a:tabLst>
            </a:pPr>
            <a:r>
              <a:rPr sz="2000" b="1" dirty="0">
                <a:solidFill>
                  <a:srgbClr val="FF0000"/>
                </a:solidFill>
                <a:latin typeface="Times New Roman"/>
                <a:cs typeface="Times New Roman"/>
              </a:rPr>
              <a:t>Етап</a:t>
            </a:r>
            <a:r>
              <a:rPr sz="2000" b="1" spc="-3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000" b="1" dirty="0">
                <a:solidFill>
                  <a:srgbClr val="FF0000"/>
                </a:solidFill>
                <a:latin typeface="Times New Roman"/>
                <a:cs typeface="Times New Roman"/>
              </a:rPr>
              <a:t>ущільнення</a:t>
            </a:r>
            <a:r>
              <a:rPr sz="2000" b="1" spc="-2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FF0000"/>
                </a:solidFill>
                <a:latin typeface="Times New Roman"/>
                <a:cs typeface="Times New Roman"/>
              </a:rPr>
              <a:t>об’єкта</a:t>
            </a:r>
            <a:r>
              <a:rPr sz="2000" dirty="0">
                <a:latin typeface="Times New Roman"/>
                <a:cs typeface="Times New Roman"/>
              </a:rPr>
              <a:t>,</a:t>
            </a:r>
            <a:r>
              <a:rPr sz="2000" spc="-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яке</a:t>
            </a:r>
            <a:r>
              <a:rPr sz="2000" spc="-2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здійснюється</a:t>
            </a:r>
            <a:r>
              <a:rPr sz="2000" spc="-15" dirty="0">
                <a:latin typeface="Times New Roman"/>
                <a:cs typeface="Times New Roman"/>
              </a:rPr>
              <a:t> </a:t>
            </a:r>
            <a:r>
              <a:rPr sz="2000" spc="-50" dirty="0">
                <a:latin typeface="Times New Roman"/>
                <a:cs typeface="Times New Roman"/>
              </a:rPr>
              <a:t>у</a:t>
            </a:r>
            <a:endParaRPr sz="2000">
              <a:latin typeface="Times New Roman"/>
              <a:cs typeface="Times New Roman"/>
            </a:endParaRPr>
          </a:p>
          <a:p>
            <a:pPr marL="241300" algn="just">
              <a:lnSpc>
                <a:spcPts val="2280"/>
              </a:lnSpc>
            </a:pPr>
            <a:r>
              <a:rPr sz="2000" b="1" i="1" dirty="0">
                <a:latin typeface="Times New Roman"/>
                <a:cs typeface="Times New Roman"/>
              </a:rPr>
              <a:t>парафіні,</a:t>
            </a:r>
            <a:r>
              <a:rPr sz="2000" b="1" i="1" spc="-80" dirty="0">
                <a:latin typeface="Times New Roman"/>
                <a:cs typeface="Times New Roman"/>
              </a:rPr>
              <a:t> </a:t>
            </a:r>
            <a:r>
              <a:rPr sz="2000" b="1" i="1" dirty="0">
                <a:latin typeface="Times New Roman"/>
                <a:cs typeface="Times New Roman"/>
              </a:rPr>
              <a:t>целоїдині,</a:t>
            </a:r>
            <a:r>
              <a:rPr sz="2000" b="1" i="1" spc="-80" dirty="0">
                <a:latin typeface="Times New Roman"/>
                <a:cs typeface="Times New Roman"/>
              </a:rPr>
              <a:t> </a:t>
            </a:r>
            <a:r>
              <a:rPr sz="2000" b="1" i="1" dirty="0">
                <a:latin typeface="Times New Roman"/>
                <a:cs typeface="Times New Roman"/>
              </a:rPr>
              <a:t>синтетичних</a:t>
            </a:r>
            <a:r>
              <a:rPr sz="2000" b="1" i="1" spc="-70" dirty="0">
                <a:latin typeface="Times New Roman"/>
                <a:cs typeface="Times New Roman"/>
              </a:rPr>
              <a:t> </a:t>
            </a:r>
            <a:r>
              <a:rPr sz="2000" b="1" i="1" spc="-10" dirty="0">
                <a:latin typeface="Times New Roman"/>
                <a:cs typeface="Times New Roman"/>
              </a:rPr>
              <a:t>смолах.</a:t>
            </a:r>
            <a:endParaRPr sz="2000">
              <a:latin typeface="Times New Roman"/>
              <a:cs typeface="Times New Roman"/>
            </a:endParaRPr>
          </a:p>
          <a:p>
            <a:pPr marL="241300" marR="5080" indent="-228600" algn="just">
              <a:lnSpc>
                <a:spcPct val="90000"/>
              </a:lnSpc>
              <a:spcBef>
                <a:spcPts val="600"/>
              </a:spcBef>
              <a:buAutoNum type="arabicPeriod" startAt="2"/>
              <a:tabLst>
                <a:tab pos="241300" algn="l"/>
                <a:tab pos="533400" algn="l"/>
              </a:tabLst>
            </a:pPr>
            <a:r>
              <a:rPr sz="2000" b="1" i="1" dirty="0">
                <a:latin typeface="Times New Roman"/>
                <a:cs typeface="Times New Roman"/>
              </a:rPr>
              <a:t>	П</a:t>
            </a:r>
            <a:r>
              <a:rPr sz="2000" dirty="0">
                <a:latin typeface="Times New Roman"/>
                <a:cs typeface="Times New Roman"/>
              </a:rPr>
              <a:t>ереважна більшість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цих</a:t>
            </a:r>
            <a:r>
              <a:rPr sz="2000" spc="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речовин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з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водою</a:t>
            </a:r>
            <a:r>
              <a:rPr sz="2000" spc="10" dirty="0">
                <a:latin typeface="Times New Roman"/>
                <a:cs typeface="Times New Roman"/>
              </a:rPr>
              <a:t> </a:t>
            </a:r>
            <a:r>
              <a:rPr sz="2000" spc="-25" dirty="0">
                <a:latin typeface="Times New Roman"/>
                <a:cs typeface="Times New Roman"/>
              </a:rPr>
              <a:t>не </a:t>
            </a:r>
            <a:r>
              <a:rPr sz="2000" dirty="0">
                <a:latin typeface="Times New Roman"/>
                <a:cs typeface="Times New Roman"/>
              </a:rPr>
              <a:t>змішується,</a:t>
            </a:r>
            <a:r>
              <a:rPr sz="2000" spc="250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і</a:t>
            </a:r>
            <a:r>
              <a:rPr sz="2000" spc="240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тому</a:t>
            </a:r>
            <a:r>
              <a:rPr sz="2000" spc="250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для</a:t>
            </a:r>
            <a:r>
              <a:rPr sz="2000" spc="245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просочування</a:t>
            </a:r>
            <a:r>
              <a:rPr sz="2000" spc="254" dirty="0">
                <a:latin typeface="Times New Roman"/>
                <a:cs typeface="Times New Roman"/>
              </a:rPr>
              <a:t>  </a:t>
            </a:r>
            <a:r>
              <a:rPr sz="2000" spc="-20" dirty="0">
                <a:latin typeface="Times New Roman"/>
                <a:cs typeface="Times New Roman"/>
              </a:rPr>
              <a:t>ними </a:t>
            </a:r>
            <a:r>
              <a:rPr sz="2000" dirty="0">
                <a:latin typeface="Times New Roman"/>
                <a:cs typeface="Times New Roman"/>
              </a:rPr>
              <a:t>матеріалу</a:t>
            </a:r>
            <a:r>
              <a:rPr sz="2000" spc="3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необхідно</a:t>
            </a:r>
            <a:r>
              <a:rPr sz="2000" spc="3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ретельно</a:t>
            </a:r>
            <a:r>
              <a:rPr sz="2000" spc="3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видалити</a:t>
            </a:r>
            <a:r>
              <a:rPr sz="2000" spc="36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воду</a:t>
            </a:r>
            <a:r>
              <a:rPr sz="2000" spc="330" dirty="0">
                <a:latin typeface="Times New Roman"/>
                <a:cs typeface="Times New Roman"/>
              </a:rPr>
              <a:t> </a:t>
            </a:r>
            <a:r>
              <a:rPr sz="2000" spc="-50" dirty="0">
                <a:latin typeface="Times New Roman"/>
                <a:cs typeface="Times New Roman"/>
              </a:rPr>
              <a:t>з </a:t>
            </a:r>
            <a:r>
              <a:rPr sz="2000" dirty="0">
                <a:latin typeface="Times New Roman"/>
                <a:cs typeface="Times New Roman"/>
              </a:rPr>
              <a:t>тканини,</a:t>
            </a:r>
            <a:r>
              <a:rPr sz="2000" spc="420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а</a:t>
            </a:r>
            <a:r>
              <a:rPr sz="2000" spc="420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потім</a:t>
            </a:r>
            <a:r>
              <a:rPr sz="2000" spc="415" dirty="0">
                <a:latin typeface="Times New Roman"/>
                <a:cs typeface="Times New Roman"/>
              </a:rPr>
              <a:t>  </a:t>
            </a:r>
            <a:r>
              <a:rPr sz="2000" b="1" i="1" dirty="0">
                <a:latin typeface="Times New Roman"/>
                <a:cs typeface="Times New Roman"/>
              </a:rPr>
              <a:t>просочити</a:t>
            </a:r>
            <a:r>
              <a:rPr sz="2000" b="1" i="1" spc="420" dirty="0">
                <a:latin typeface="Times New Roman"/>
                <a:cs typeface="Times New Roman"/>
              </a:rPr>
              <a:t>  </a:t>
            </a:r>
            <a:r>
              <a:rPr sz="2000" b="1" i="1" dirty="0">
                <a:latin typeface="Times New Roman"/>
                <a:cs typeface="Times New Roman"/>
              </a:rPr>
              <a:t>її</a:t>
            </a:r>
            <a:r>
              <a:rPr sz="2000" b="1" i="1" spc="415" dirty="0">
                <a:latin typeface="Times New Roman"/>
                <a:cs typeface="Times New Roman"/>
              </a:rPr>
              <a:t>  </a:t>
            </a:r>
            <a:r>
              <a:rPr sz="2000" b="1" i="1" spc="-10" dirty="0">
                <a:latin typeface="Times New Roman"/>
                <a:cs typeface="Times New Roman"/>
              </a:rPr>
              <a:t>ксилолом </a:t>
            </a:r>
            <a:r>
              <a:rPr sz="2000" b="1" i="1" dirty="0">
                <a:latin typeface="Times New Roman"/>
                <a:cs typeface="Times New Roman"/>
              </a:rPr>
              <a:t>(толуолом,</a:t>
            </a:r>
            <a:r>
              <a:rPr sz="2000" b="1" i="1" spc="75" dirty="0">
                <a:latin typeface="Times New Roman"/>
                <a:cs typeface="Times New Roman"/>
              </a:rPr>
              <a:t>  </a:t>
            </a:r>
            <a:r>
              <a:rPr sz="2000" b="1" i="1" dirty="0">
                <a:latin typeface="Times New Roman"/>
                <a:cs typeface="Times New Roman"/>
              </a:rPr>
              <a:t>бензолом),</a:t>
            </a:r>
            <a:r>
              <a:rPr sz="2000" b="1" i="1" spc="80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тобто</a:t>
            </a:r>
            <a:r>
              <a:rPr sz="2000" spc="75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речовиною,</a:t>
            </a:r>
            <a:r>
              <a:rPr sz="2000" spc="80" dirty="0">
                <a:latin typeface="Times New Roman"/>
                <a:cs typeface="Times New Roman"/>
              </a:rPr>
              <a:t>  </a:t>
            </a:r>
            <a:r>
              <a:rPr sz="2000" spc="-25" dirty="0">
                <a:latin typeface="Times New Roman"/>
                <a:cs typeface="Times New Roman"/>
              </a:rPr>
              <a:t>яка </a:t>
            </a:r>
            <a:r>
              <a:rPr sz="2000" dirty="0">
                <a:latin typeface="Times New Roman"/>
                <a:cs typeface="Times New Roman"/>
              </a:rPr>
              <a:t>добре</a:t>
            </a:r>
            <a:r>
              <a:rPr sz="2000" spc="27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розчиняє</a:t>
            </a:r>
            <a:r>
              <a:rPr sz="2000" spc="27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парафін,</a:t>
            </a:r>
            <a:r>
              <a:rPr sz="2000" spc="27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а</a:t>
            </a:r>
            <a:r>
              <a:rPr sz="2000" spc="26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також</a:t>
            </a:r>
            <a:r>
              <a:rPr sz="2000" spc="27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змішується</a:t>
            </a:r>
            <a:r>
              <a:rPr sz="2000" spc="270" dirty="0">
                <a:latin typeface="Times New Roman"/>
                <a:cs typeface="Times New Roman"/>
              </a:rPr>
              <a:t> </a:t>
            </a:r>
            <a:r>
              <a:rPr sz="2000" spc="-25" dirty="0">
                <a:latin typeface="Times New Roman"/>
                <a:cs typeface="Times New Roman"/>
              </a:rPr>
              <a:t>зі </a:t>
            </a:r>
            <a:r>
              <a:rPr sz="2000" dirty="0">
                <a:latin typeface="Times New Roman"/>
                <a:cs typeface="Times New Roman"/>
              </a:rPr>
              <a:t>100-градусним</a:t>
            </a:r>
            <a:r>
              <a:rPr sz="2000" spc="-7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етиловим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спиртом.</a:t>
            </a:r>
            <a:endParaRPr sz="20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-2"/>
            <a:ext cx="12192000" cy="6858000"/>
            <a:chOff x="0" y="-2"/>
            <a:chExt cx="12192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797550" y="-2"/>
              <a:ext cx="6394196" cy="6857999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</p:grpSp>
      <p:sp>
        <p:nvSpPr>
          <p:cNvPr id="5" name="object 5"/>
          <p:cNvSpPr txBox="1"/>
          <p:nvPr/>
        </p:nvSpPr>
        <p:spPr>
          <a:xfrm>
            <a:off x="766978" y="1512596"/>
            <a:ext cx="4552315" cy="2693670"/>
          </a:xfrm>
          <a:prstGeom prst="rect">
            <a:avLst/>
          </a:prstGeom>
        </p:spPr>
        <p:txBody>
          <a:bodyPr vert="horz" wrap="square" lIns="0" tIns="84455" rIns="0" bIns="0" rtlCol="0">
            <a:spAutoFit/>
          </a:bodyPr>
          <a:lstStyle/>
          <a:p>
            <a:pPr marL="355600" indent="-342900" algn="just">
              <a:lnSpc>
                <a:spcPct val="100000"/>
              </a:lnSpc>
              <a:spcBef>
                <a:spcPts val="665"/>
              </a:spcBef>
              <a:buFont typeface="Wingdings"/>
              <a:buChar char=""/>
              <a:tabLst>
                <a:tab pos="355600" algn="l"/>
              </a:tabLst>
            </a:pPr>
            <a:r>
              <a:rPr sz="2000" dirty="0">
                <a:latin typeface="Times New Roman"/>
                <a:cs typeface="Times New Roman"/>
              </a:rPr>
              <a:t>Отримують</a:t>
            </a:r>
            <a:r>
              <a:rPr sz="2000" spc="459" dirty="0">
                <a:latin typeface="Times New Roman"/>
                <a:cs typeface="Times New Roman"/>
              </a:rPr>
              <a:t> </a:t>
            </a:r>
            <a:r>
              <a:rPr sz="2000" b="1" spc="-10" dirty="0">
                <a:latin typeface="Times New Roman"/>
                <a:cs typeface="Times New Roman"/>
              </a:rPr>
              <a:t>парафіновий</a:t>
            </a:r>
            <a:r>
              <a:rPr sz="2000" b="1" spc="-40" dirty="0">
                <a:latin typeface="Times New Roman"/>
                <a:cs typeface="Times New Roman"/>
              </a:rPr>
              <a:t> </a:t>
            </a:r>
            <a:r>
              <a:rPr sz="2000" b="1" spc="-10" dirty="0">
                <a:latin typeface="Times New Roman"/>
                <a:cs typeface="Times New Roman"/>
              </a:rPr>
              <a:t>блок</a:t>
            </a:r>
            <a:r>
              <a:rPr sz="2000" spc="-10" dirty="0">
                <a:latin typeface="Times New Roman"/>
                <a:cs typeface="Times New Roman"/>
              </a:rPr>
              <a:t>.</a:t>
            </a:r>
            <a:endParaRPr sz="2000">
              <a:latin typeface="Times New Roman"/>
              <a:cs typeface="Times New Roman"/>
            </a:endParaRPr>
          </a:p>
          <a:p>
            <a:pPr marL="126364" marR="5080" indent="-114300" algn="just">
              <a:lnSpc>
                <a:spcPct val="89700"/>
              </a:lnSpc>
              <a:spcBef>
                <a:spcPts val="815"/>
              </a:spcBef>
              <a:buFont typeface="Wingdings"/>
              <a:buChar char=""/>
              <a:tabLst>
                <a:tab pos="126364" algn="l"/>
                <a:tab pos="354330" algn="l"/>
              </a:tabLst>
            </a:pPr>
            <a:r>
              <a:rPr sz="2000" dirty="0">
                <a:latin typeface="Times New Roman"/>
                <a:cs typeface="Times New Roman"/>
              </a:rPr>
              <a:t>	Ця</a:t>
            </a:r>
            <a:r>
              <a:rPr sz="2000" spc="19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процедура</a:t>
            </a:r>
            <a:r>
              <a:rPr sz="2000" spc="18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називається</a:t>
            </a:r>
            <a:r>
              <a:rPr sz="2000" spc="185" dirty="0">
                <a:latin typeface="Times New Roman"/>
                <a:cs typeface="Times New Roman"/>
              </a:rPr>
              <a:t> </a:t>
            </a:r>
            <a:r>
              <a:rPr sz="2000" b="1" spc="-10" dirty="0">
                <a:solidFill>
                  <a:srgbClr val="FF0000"/>
                </a:solidFill>
                <a:latin typeface="Times New Roman"/>
                <a:cs typeface="Times New Roman"/>
              </a:rPr>
              <a:t>заливкою. </a:t>
            </a:r>
            <a:r>
              <a:rPr sz="2000" dirty="0">
                <a:latin typeface="Times New Roman"/>
                <a:cs typeface="Times New Roman"/>
              </a:rPr>
              <a:t>Прискорене</a:t>
            </a:r>
            <a:r>
              <a:rPr sz="2000" spc="195" dirty="0">
                <a:latin typeface="Times New Roman"/>
                <a:cs typeface="Times New Roman"/>
              </a:rPr>
              <a:t>   </a:t>
            </a:r>
            <a:r>
              <a:rPr sz="2000" dirty="0">
                <a:latin typeface="Times New Roman"/>
                <a:cs typeface="Times New Roman"/>
              </a:rPr>
              <a:t>ущільнення</a:t>
            </a:r>
            <a:r>
              <a:rPr sz="2000" spc="210" dirty="0">
                <a:latin typeface="Times New Roman"/>
                <a:cs typeface="Times New Roman"/>
              </a:rPr>
              <a:t>   </a:t>
            </a:r>
            <a:r>
              <a:rPr sz="2000" spc="-10" dirty="0">
                <a:latin typeface="Times New Roman"/>
                <a:cs typeface="Times New Roman"/>
              </a:rPr>
              <a:t>досягається </a:t>
            </a:r>
            <a:r>
              <a:rPr sz="2000" dirty="0">
                <a:latin typeface="Times New Roman"/>
                <a:cs typeface="Times New Roman"/>
              </a:rPr>
              <a:t>шляхом</a:t>
            </a:r>
            <a:r>
              <a:rPr sz="2000" spc="440" dirty="0">
                <a:latin typeface="Times New Roman"/>
                <a:cs typeface="Times New Roman"/>
              </a:rPr>
              <a:t>   </a:t>
            </a:r>
            <a:r>
              <a:rPr sz="2000" dirty="0">
                <a:latin typeface="Times New Roman"/>
                <a:cs typeface="Times New Roman"/>
              </a:rPr>
              <a:t>заморожування</a:t>
            </a:r>
            <a:r>
              <a:rPr sz="2000" spc="455" dirty="0">
                <a:latin typeface="Times New Roman"/>
                <a:cs typeface="Times New Roman"/>
              </a:rPr>
              <a:t>   </a:t>
            </a:r>
            <a:r>
              <a:rPr sz="2000" spc="-10" dirty="0">
                <a:latin typeface="Times New Roman"/>
                <a:cs typeface="Times New Roman"/>
              </a:rPr>
              <a:t>шматочків </a:t>
            </a:r>
            <a:r>
              <a:rPr sz="2000" dirty="0">
                <a:latin typeface="Times New Roman"/>
                <a:cs typeface="Times New Roman"/>
              </a:rPr>
              <a:t>тканини</a:t>
            </a:r>
            <a:r>
              <a:rPr sz="2000" spc="204" dirty="0">
                <a:latin typeface="Times New Roman"/>
                <a:cs typeface="Times New Roman"/>
              </a:rPr>
              <a:t>   </a:t>
            </a:r>
            <a:r>
              <a:rPr sz="2000" dirty="0">
                <a:latin typeface="Times New Roman"/>
                <a:cs typeface="Times New Roman"/>
              </a:rPr>
              <a:t>сухим</a:t>
            </a:r>
            <a:r>
              <a:rPr sz="2000" spc="215" dirty="0">
                <a:latin typeface="Times New Roman"/>
                <a:cs typeface="Times New Roman"/>
              </a:rPr>
              <a:t>   </a:t>
            </a:r>
            <a:r>
              <a:rPr sz="2000" dirty="0">
                <a:latin typeface="Times New Roman"/>
                <a:cs typeface="Times New Roman"/>
              </a:rPr>
              <a:t>льодом</a:t>
            </a:r>
            <a:r>
              <a:rPr sz="2000" spc="210" dirty="0">
                <a:latin typeface="Times New Roman"/>
                <a:cs typeface="Times New Roman"/>
              </a:rPr>
              <a:t>   </a:t>
            </a:r>
            <a:r>
              <a:rPr sz="2000" spc="-10" dirty="0">
                <a:latin typeface="Times New Roman"/>
                <a:cs typeface="Times New Roman"/>
              </a:rPr>
              <a:t>(двоокисом </a:t>
            </a:r>
            <a:r>
              <a:rPr sz="2000" dirty="0">
                <a:latin typeface="Times New Roman"/>
                <a:cs typeface="Times New Roman"/>
              </a:rPr>
              <a:t>вуглецю)</a:t>
            </a:r>
            <a:r>
              <a:rPr sz="2000" spc="340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або</a:t>
            </a:r>
            <a:r>
              <a:rPr sz="2000" spc="340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рідким</a:t>
            </a:r>
            <a:r>
              <a:rPr sz="2000" spc="340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азотом,</a:t>
            </a:r>
            <a:r>
              <a:rPr sz="2000" spc="335" dirty="0">
                <a:latin typeface="Times New Roman"/>
                <a:cs typeface="Times New Roman"/>
              </a:rPr>
              <a:t>  </a:t>
            </a:r>
            <a:r>
              <a:rPr sz="2000" spc="-10" dirty="0">
                <a:latin typeface="Times New Roman"/>
                <a:cs typeface="Times New Roman"/>
              </a:rPr>
              <a:t>однак </a:t>
            </a:r>
            <a:r>
              <a:rPr sz="2000" dirty="0">
                <a:latin typeface="Times New Roman"/>
                <a:cs typeface="Times New Roman"/>
              </a:rPr>
              <a:t>структура</a:t>
            </a:r>
            <a:r>
              <a:rPr sz="2000" spc="3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досліджуваних</a:t>
            </a:r>
            <a:r>
              <a:rPr sz="2000" spc="34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гістологічних </a:t>
            </a:r>
            <a:r>
              <a:rPr sz="2000" dirty="0">
                <a:latin typeface="Times New Roman"/>
                <a:cs typeface="Times New Roman"/>
              </a:rPr>
              <a:t>об’єктів</a:t>
            </a:r>
            <a:r>
              <a:rPr sz="2000" spc="375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зберігається</a:t>
            </a:r>
            <a:r>
              <a:rPr sz="2000" spc="385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у</a:t>
            </a:r>
            <a:r>
              <a:rPr sz="2000" spc="375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такому</a:t>
            </a:r>
            <a:r>
              <a:rPr sz="2000" spc="380" dirty="0">
                <a:latin typeface="Times New Roman"/>
                <a:cs typeface="Times New Roman"/>
              </a:rPr>
              <a:t>  </a:t>
            </a:r>
            <a:r>
              <a:rPr sz="2000" spc="-20" dirty="0">
                <a:latin typeface="Times New Roman"/>
                <a:cs typeface="Times New Roman"/>
              </a:rPr>
              <a:t>разі </a:t>
            </a:r>
            <a:r>
              <a:rPr sz="2000" spc="-10" dirty="0">
                <a:latin typeface="Times New Roman"/>
                <a:cs typeface="Times New Roman"/>
              </a:rPr>
              <a:t>гірше</a:t>
            </a:r>
            <a:r>
              <a:rPr sz="2000" spc="-10" dirty="0">
                <a:latin typeface="Calibri"/>
                <a:cs typeface="Calibri"/>
              </a:rPr>
              <a:t>.</a:t>
            </a:r>
            <a:endParaRPr sz="2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-2"/>
            <a:ext cx="12192000" cy="6858000"/>
            <a:chOff x="0" y="-2"/>
            <a:chExt cx="12192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797550" y="-2"/>
              <a:ext cx="6394196" cy="6857999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</p:grpSp>
      <p:sp>
        <p:nvSpPr>
          <p:cNvPr id="5" name="object 5"/>
          <p:cNvSpPr txBox="1"/>
          <p:nvPr/>
        </p:nvSpPr>
        <p:spPr>
          <a:xfrm>
            <a:off x="835863" y="779780"/>
            <a:ext cx="167195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105"/>
              </a:spcBef>
              <a:buFont typeface="Wingdings"/>
              <a:buChar char=""/>
              <a:tabLst>
                <a:tab pos="354965" algn="l"/>
              </a:tabLst>
            </a:pPr>
            <a:r>
              <a:rPr sz="2000" spc="-20" dirty="0">
                <a:latin typeface="Times New Roman"/>
                <a:cs typeface="Times New Roman"/>
              </a:rPr>
              <a:t>Ущільнення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847848" y="779780"/>
            <a:ext cx="277304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1430020" algn="l"/>
                <a:tab pos="2144395" algn="l"/>
              </a:tabLst>
            </a:pPr>
            <a:r>
              <a:rPr sz="2000" spc="-10" dirty="0">
                <a:latin typeface="Times New Roman"/>
                <a:cs typeface="Times New Roman"/>
              </a:rPr>
              <a:t>матеріалу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25" dirty="0">
                <a:latin typeface="Times New Roman"/>
                <a:cs typeface="Times New Roman"/>
              </a:rPr>
              <a:t>дає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20" dirty="0">
                <a:latin typeface="Times New Roman"/>
                <a:cs typeface="Times New Roman"/>
              </a:rPr>
              <a:t>змогу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950163" y="1084580"/>
            <a:ext cx="467233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dirty="0">
                <a:latin typeface="Times New Roman"/>
                <a:cs typeface="Times New Roman"/>
              </a:rPr>
              <a:t>виготовити</a:t>
            </a:r>
            <a:r>
              <a:rPr sz="2000" spc="3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з</a:t>
            </a:r>
            <a:r>
              <a:rPr sz="2000" spc="3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нього</a:t>
            </a:r>
            <a:r>
              <a:rPr sz="2000" spc="3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тонкі</a:t>
            </a:r>
            <a:r>
              <a:rPr sz="2000" spc="3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(завтовшки</a:t>
            </a:r>
            <a:r>
              <a:rPr sz="2000" spc="32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5-</a:t>
            </a:r>
            <a:r>
              <a:rPr sz="2000" spc="-50" dirty="0">
                <a:latin typeface="Times New Roman"/>
                <a:cs typeface="Times New Roman"/>
              </a:rPr>
              <a:t>7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950163" y="1389380"/>
            <a:ext cx="252603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779145" algn="l"/>
                <a:tab pos="1899285" algn="l"/>
              </a:tabLst>
            </a:pPr>
            <a:r>
              <a:rPr sz="2000" spc="-20" dirty="0">
                <a:latin typeface="Times New Roman"/>
                <a:cs typeface="Times New Roman"/>
              </a:rPr>
              <a:t>мкм)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півтонкі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(0,5-</a:t>
            </a:r>
            <a:r>
              <a:rPr sz="2000" spc="-50" dirty="0">
                <a:latin typeface="Times New Roman"/>
                <a:cs typeface="Times New Roman"/>
              </a:rPr>
              <a:t>1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950163" y="1694433"/>
            <a:ext cx="178435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spc="-20" dirty="0">
                <a:latin typeface="Times New Roman"/>
                <a:cs typeface="Times New Roman"/>
              </a:rPr>
              <a:t>використовують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477259" y="1389380"/>
            <a:ext cx="2144395" cy="6362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indent="208279">
              <a:lnSpc>
                <a:spcPct val="100000"/>
              </a:lnSpc>
              <a:spcBef>
                <a:spcPts val="105"/>
              </a:spcBef>
              <a:tabLst>
                <a:tab pos="986155" algn="l"/>
                <a:tab pos="1152525" algn="l"/>
                <a:tab pos="1819910" algn="l"/>
              </a:tabLst>
            </a:pPr>
            <a:r>
              <a:rPr sz="2000" spc="-20" dirty="0">
                <a:latin typeface="Times New Roman"/>
                <a:cs typeface="Times New Roman"/>
              </a:rPr>
              <a:t>мкм)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зрізи,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25" dirty="0">
                <a:latin typeface="Times New Roman"/>
                <a:cs typeface="Times New Roman"/>
              </a:rPr>
              <a:t>які для</a:t>
            </a:r>
            <a:r>
              <a:rPr sz="2000" dirty="0">
                <a:latin typeface="Times New Roman"/>
                <a:cs typeface="Times New Roman"/>
              </a:rPr>
              <a:t>		</a:t>
            </a:r>
            <a:r>
              <a:rPr sz="2000" spc="-20" dirty="0">
                <a:latin typeface="Times New Roman"/>
                <a:cs typeface="Times New Roman"/>
              </a:rPr>
              <a:t>світлової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35863" y="1999233"/>
            <a:ext cx="4786630" cy="36842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0" marR="5080" algn="just">
              <a:lnSpc>
                <a:spcPct val="100000"/>
              </a:lnSpc>
              <a:spcBef>
                <a:spcPts val="105"/>
              </a:spcBef>
            </a:pPr>
            <a:r>
              <a:rPr sz="2000" dirty="0">
                <a:latin typeface="Times New Roman"/>
                <a:cs typeface="Times New Roman"/>
              </a:rPr>
              <a:t>мікроскопії;  для</a:t>
            </a:r>
            <a:r>
              <a:rPr sz="2000" spc="5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електронної</a:t>
            </a:r>
            <a:r>
              <a:rPr sz="2000" spc="5" dirty="0">
                <a:latin typeface="Times New Roman"/>
                <a:cs typeface="Times New Roman"/>
              </a:rPr>
              <a:t>  </a:t>
            </a:r>
            <a:r>
              <a:rPr sz="2000" spc="-10" dirty="0">
                <a:latin typeface="Times New Roman"/>
                <a:cs typeface="Times New Roman"/>
              </a:rPr>
              <a:t>мікроскопії </a:t>
            </a:r>
            <a:r>
              <a:rPr sz="2000" dirty="0">
                <a:latin typeface="Times New Roman"/>
                <a:cs typeface="Times New Roman"/>
              </a:rPr>
              <a:t>використовують</a:t>
            </a:r>
            <a:r>
              <a:rPr sz="2000" spc="25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ультратонкі</a:t>
            </a:r>
            <a:r>
              <a:rPr sz="2000" spc="20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зрізи</a:t>
            </a:r>
            <a:r>
              <a:rPr sz="2000" spc="20" dirty="0">
                <a:latin typeface="Times New Roman"/>
                <a:cs typeface="Times New Roman"/>
              </a:rPr>
              <a:t>  </a:t>
            </a:r>
            <a:r>
              <a:rPr sz="2000" spc="-10" dirty="0">
                <a:latin typeface="Times New Roman"/>
                <a:cs typeface="Times New Roman"/>
              </a:rPr>
              <a:t>(0,05- </a:t>
            </a:r>
            <a:r>
              <a:rPr sz="2000" dirty="0">
                <a:latin typeface="Times New Roman"/>
                <a:cs typeface="Times New Roman"/>
              </a:rPr>
              <a:t>0,2</a:t>
            </a:r>
            <a:r>
              <a:rPr sz="2000" spc="-10" dirty="0">
                <a:latin typeface="Times New Roman"/>
                <a:cs typeface="Times New Roman"/>
              </a:rPr>
              <a:t> мкм).</a:t>
            </a:r>
            <a:endParaRPr sz="2000">
              <a:latin typeface="Times New Roman"/>
              <a:cs typeface="Times New Roman"/>
            </a:endParaRPr>
          </a:p>
          <a:p>
            <a:pPr marL="127000" marR="5715" indent="-114300" algn="just">
              <a:lnSpc>
                <a:spcPct val="100000"/>
              </a:lnSpc>
              <a:buFont typeface="Wingdings"/>
              <a:buChar char=""/>
              <a:tabLst>
                <a:tab pos="127000" algn="l"/>
                <a:tab pos="354965" algn="l"/>
              </a:tabLst>
            </a:pPr>
            <a:r>
              <a:rPr sz="2000" dirty="0">
                <a:latin typeface="Times New Roman"/>
                <a:cs typeface="Times New Roman"/>
              </a:rPr>
              <a:t>	Виготовлення</a:t>
            </a:r>
            <a:r>
              <a:rPr sz="2000" spc="310" dirty="0">
                <a:latin typeface="Times New Roman"/>
                <a:cs typeface="Times New Roman"/>
              </a:rPr>
              <a:t>   </a:t>
            </a:r>
            <a:r>
              <a:rPr sz="2000" dirty="0">
                <a:latin typeface="Times New Roman"/>
                <a:cs typeface="Times New Roman"/>
              </a:rPr>
              <a:t>зрізів</a:t>
            </a:r>
            <a:r>
              <a:rPr sz="2000" spc="305" dirty="0">
                <a:latin typeface="Times New Roman"/>
                <a:cs typeface="Times New Roman"/>
              </a:rPr>
              <a:t>   </a:t>
            </a:r>
            <a:r>
              <a:rPr sz="2000" dirty="0">
                <a:latin typeface="Times New Roman"/>
                <a:cs typeface="Times New Roman"/>
              </a:rPr>
              <a:t>проводять</a:t>
            </a:r>
            <a:r>
              <a:rPr sz="2000" spc="300" dirty="0">
                <a:latin typeface="Times New Roman"/>
                <a:cs typeface="Times New Roman"/>
              </a:rPr>
              <a:t>   </a:t>
            </a:r>
            <a:r>
              <a:rPr sz="2000" spc="-25" dirty="0">
                <a:latin typeface="Times New Roman"/>
                <a:cs typeface="Times New Roman"/>
              </a:rPr>
              <a:t>на </a:t>
            </a:r>
            <a:r>
              <a:rPr sz="2000" dirty="0">
                <a:latin typeface="Times New Roman"/>
                <a:cs typeface="Times New Roman"/>
              </a:rPr>
              <a:t>спеціальних</a:t>
            </a:r>
            <a:r>
              <a:rPr sz="2000" spc="2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приладах</a:t>
            </a:r>
            <a:r>
              <a:rPr sz="2000" spc="22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–</a:t>
            </a:r>
            <a:r>
              <a:rPr sz="2000" spc="229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мікротомах</a:t>
            </a:r>
            <a:r>
              <a:rPr sz="2000" b="1" spc="220" dirty="0">
                <a:latin typeface="Times New Roman"/>
                <a:cs typeface="Times New Roman"/>
              </a:rPr>
              <a:t> </a:t>
            </a:r>
            <a:r>
              <a:rPr sz="2000" spc="-20" dirty="0">
                <a:latin typeface="Times New Roman"/>
                <a:cs typeface="Times New Roman"/>
              </a:rPr>
              <a:t>(для </a:t>
            </a:r>
            <a:r>
              <a:rPr sz="2000" dirty="0">
                <a:latin typeface="Times New Roman"/>
                <a:cs typeface="Times New Roman"/>
              </a:rPr>
              <a:t>світлової</a:t>
            </a:r>
            <a:r>
              <a:rPr sz="2000" spc="29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мікроскопії)</a:t>
            </a:r>
            <a:r>
              <a:rPr sz="2000" spc="32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і</a:t>
            </a:r>
            <a:r>
              <a:rPr sz="2000" spc="30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ультрамікротомах </a:t>
            </a:r>
            <a:r>
              <a:rPr sz="2000" dirty="0">
                <a:latin typeface="Times New Roman"/>
                <a:cs typeface="Times New Roman"/>
              </a:rPr>
              <a:t>(для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електронної</a:t>
            </a:r>
            <a:r>
              <a:rPr sz="2000" spc="-2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мікроскопії).</a:t>
            </a:r>
            <a:endParaRPr sz="2000">
              <a:latin typeface="Times New Roman"/>
              <a:cs typeface="Times New Roman"/>
            </a:endParaRPr>
          </a:p>
          <a:p>
            <a:pPr marL="127000" marR="5080" indent="-114300" algn="just">
              <a:lnSpc>
                <a:spcPct val="100000"/>
              </a:lnSpc>
              <a:buFont typeface="Wingdings"/>
              <a:buChar char=""/>
              <a:tabLst>
                <a:tab pos="127000" algn="l"/>
                <a:tab pos="354965" algn="l"/>
              </a:tabLst>
            </a:pPr>
            <a:r>
              <a:rPr sz="2000" dirty="0">
                <a:latin typeface="Times New Roman"/>
                <a:cs typeface="Times New Roman"/>
              </a:rPr>
              <a:t>	Тонкий,</a:t>
            </a:r>
            <a:r>
              <a:rPr sz="2000" spc="270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півтонкий</a:t>
            </a:r>
            <a:r>
              <a:rPr sz="2000" spc="270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або</a:t>
            </a:r>
            <a:r>
              <a:rPr sz="2000" spc="270" dirty="0">
                <a:latin typeface="Times New Roman"/>
                <a:cs typeface="Times New Roman"/>
              </a:rPr>
              <a:t>  </a:t>
            </a:r>
            <a:r>
              <a:rPr sz="2000" spc="-10" dirty="0">
                <a:latin typeface="Times New Roman"/>
                <a:cs typeface="Times New Roman"/>
              </a:rPr>
              <a:t>ультратонкий </a:t>
            </a:r>
            <a:r>
              <a:rPr sz="2000" dirty="0">
                <a:latin typeface="Times New Roman"/>
                <a:cs typeface="Times New Roman"/>
              </a:rPr>
              <a:t>зрізи</a:t>
            </a:r>
            <a:r>
              <a:rPr sz="2000" spc="114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є</a:t>
            </a:r>
            <a:r>
              <a:rPr sz="2000" spc="1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прозорими</a:t>
            </a:r>
            <a:r>
              <a:rPr sz="2000" spc="12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для</a:t>
            </a:r>
            <a:r>
              <a:rPr sz="2000" spc="1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світлових</a:t>
            </a:r>
            <a:r>
              <a:rPr sz="2000" spc="13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променів </a:t>
            </a:r>
            <a:r>
              <a:rPr sz="2000" dirty="0">
                <a:latin typeface="Times New Roman"/>
                <a:cs typeface="Times New Roman"/>
              </a:rPr>
              <a:t>або</a:t>
            </a:r>
            <a:r>
              <a:rPr sz="2000" spc="5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пучка</a:t>
            </a:r>
            <a:r>
              <a:rPr sz="2000" spc="10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електронів</a:t>
            </a:r>
            <a:r>
              <a:rPr sz="2000" spc="10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об’єктами</a:t>
            </a:r>
            <a:r>
              <a:rPr sz="2000" spc="15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і  </a:t>
            </a:r>
            <a:r>
              <a:rPr sz="2000" spc="-10" dirty="0">
                <a:latin typeface="Times New Roman"/>
                <a:cs typeface="Times New Roman"/>
              </a:rPr>
              <a:t>дають </a:t>
            </a:r>
            <a:r>
              <a:rPr sz="2000" dirty="0">
                <a:latin typeface="Times New Roman"/>
                <a:cs typeface="Times New Roman"/>
              </a:rPr>
              <a:t>можливість</a:t>
            </a:r>
            <a:r>
              <a:rPr sz="2000" spc="20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вивчення</a:t>
            </a:r>
            <a:r>
              <a:rPr sz="2000" spc="204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їх</a:t>
            </a:r>
            <a:r>
              <a:rPr sz="2000" spc="2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під</a:t>
            </a:r>
            <a:r>
              <a:rPr sz="2000" spc="204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відповідними мікроскопами.</a:t>
            </a:r>
            <a:endParaRPr sz="20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2191999" cy="6857997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0" y="998219"/>
              <a:ext cx="6017260" cy="5859780"/>
            </a:xfrm>
            <a:custGeom>
              <a:avLst/>
              <a:gdLst/>
              <a:ahLst/>
              <a:cxnLst/>
              <a:rect l="l" t="t" r="r" b="b"/>
              <a:pathLst>
                <a:path w="6017260" h="5859780">
                  <a:moveTo>
                    <a:pt x="2830322" y="0"/>
                  </a:moveTo>
                  <a:lnTo>
                    <a:pt x="2779069" y="401"/>
                  </a:lnTo>
                  <a:lnTo>
                    <a:pt x="2728016" y="1601"/>
                  </a:lnTo>
                  <a:lnTo>
                    <a:pt x="2677168" y="3594"/>
                  </a:lnTo>
                  <a:lnTo>
                    <a:pt x="2626531" y="6373"/>
                  </a:lnTo>
                  <a:lnTo>
                    <a:pt x="2576111" y="9933"/>
                  </a:lnTo>
                  <a:lnTo>
                    <a:pt x="2525914" y="14269"/>
                  </a:lnTo>
                  <a:lnTo>
                    <a:pt x="2475945" y="19373"/>
                  </a:lnTo>
                  <a:lnTo>
                    <a:pt x="2426211" y="25240"/>
                  </a:lnTo>
                  <a:lnTo>
                    <a:pt x="2376718" y="31864"/>
                  </a:lnTo>
                  <a:lnTo>
                    <a:pt x="2327470" y="39239"/>
                  </a:lnTo>
                  <a:lnTo>
                    <a:pt x="2278475" y="47360"/>
                  </a:lnTo>
                  <a:lnTo>
                    <a:pt x="2229739" y="56219"/>
                  </a:lnTo>
                  <a:lnTo>
                    <a:pt x="2181266" y="65812"/>
                  </a:lnTo>
                  <a:lnTo>
                    <a:pt x="2133063" y="76132"/>
                  </a:lnTo>
                  <a:lnTo>
                    <a:pt x="2085135" y="87174"/>
                  </a:lnTo>
                  <a:lnTo>
                    <a:pt x="2037489" y="98931"/>
                  </a:lnTo>
                  <a:lnTo>
                    <a:pt x="1990131" y="111397"/>
                  </a:lnTo>
                  <a:lnTo>
                    <a:pt x="1943066" y="124567"/>
                  </a:lnTo>
                  <a:lnTo>
                    <a:pt x="1896300" y="138434"/>
                  </a:lnTo>
                  <a:lnTo>
                    <a:pt x="1849839" y="152993"/>
                  </a:lnTo>
                  <a:lnTo>
                    <a:pt x="1803690" y="168237"/>
                  </a:lnTo>
                  <a:lnTo>
                    <a:pt x="1757857" y="184162"/>
                  </a:lnTo>
                  <a:lnTo>
                    <a:pt x="1712346" y="200760"/>
                  </a:lnTo>
                  <a:lnTo>
                    <a:pt x="1667165" y="218026"/>
                  </a:lnTo>
                  <a:lnTo>
                    <a:pt x="1622317" y="235953"/>
                  </a:lnTo>
                  <a:lnTo>
                    <a:pt x="1577810" y="254537"/>
                  </a:lnTo>
                  <a:lnTo>
                    <a:pt x="1533650" y="273770"/>
                  </a:lnTo>
                  <a:lnTo>
                    <a:pt x="1489841" y="293648"/>
                  </a:lnTo>
                  <a:lnTo>
                    <a:pt x="1446390" y="314163"/>
                  </a:lnTo>
                  <a:lnTo>
                    <a:pt x="1403304" y="335311"/>
                  </a:lnTo>
                  <a:lnTo>
                    <a:pt x="1360586" y="357085"/>
                  </a:lnTo>
                  <a:lnTo>
                    <a:pt x="1318245" y="379479"/>
                  </a:lnTo>
                  <a:lnTo>
                    <a:pt x="1276285" y="402487"/>
                  </a:lnTo>
                  <a:lnTo>
                    <a:pt x="1234712" y="426104"/>
                  </a:lnTo>
                  <a:lnTo>
                    <a:pt x="1193532" y="450323"/>
                  </a:lnTo>
                  <a:lnTo>
                    <a:pt x="1152752" y="475138"/>
                  </a:lnTo>
                  <a:lnTo>
                    <a:pt x="1112376" y="500544"/>
                  </a:lnTo>
                  <a:lnTo>
                    <a:pt x="1072412" y="526534"/>
                  </a:lnTo>
                  <a:lnTo>
                    <a:pt x="1032864" y="553103"/>
                  </a:lnTo>
                  <a:lnTo>
                    <a:pt x="993738" y="580245"/>
                  </a:lnTo>
                  <a:lnTo>
                    <a:pt x="955041" y="607953"/>
                  </a:lnTo>
                  <a:lnTo>
                    <a:pt x="916778" y="636222"/>
                  </a:lnTo>
                  <a:lnTo>
                    <a:pt x="878956" y="665046"/>
                  </a:lnTo>
                  <a:lnTo>
                    <a:pt x="841579" y="694418"/>
                  </a:lnTo>
                  <a:lnTo>
                    <a:pt x="804655" y="724334"/>
                  </a:lnTo>
                  <a:lnTo>
                    <a:pt x="768188" y="754786"/>
                  </a:lnTo>
                  <a:lnTo>
                    <a:pt x="732186" y="785769"/>
                  </a:lnTo>
                  <a:lnTo>
                    <a:pt x="696652" y="817277"/>
                  </a:lnTo>
                  <a:lnTo>
                    <a:pt x="661594" y="849305"/>
                  </a:lnTo>
                  <a:lnTo>
                    <a:pt x="627018" y="881845"/>
                  </a:lnTo>
                  <a:lnTo>
                    <a:pt x="592928" y="914893"/>
                  </a:lnTo>
                  <a:lnTo>
                    <a:pt x="559332" y="948442"/>
                  </a:lnTo>
                  <a:lnTo>
                    <a:pt x="526235" y="982486"/>
                  </a:lnTo>
                  <a:lnTo>
                    <a:pt x="493642" y="1017019"/>
                  </a:lnTo>
                  <a:lnTo>
                    <a:pt x="461560" y="1052036"/>
                  </a:lnTo>
                  <a:lnTo>
                    <a:pt x="429995" y="1087531"/>
                  </a:lnTo>
                  <a:lnTo>
                    <a:pt x="398952" y="1123496"/>
                  </a:lnTo>
                  <a:lnTo>
                    <a:pt x="368438" y="1159928"/>
                  </a:lnTo>
                  <a:lnTo>
                    <a:pt x="338458" y="1196819"/>
                  </a:lnTo>
                  <a:lnTo>
                    <a:pt x="309017" y="1234163"/>
                  </a:lnTo>
                  <a:lnTo>
                    <a:pt x="280123" y="1271955"/>
                  </a:lnTo>
                  <a:lnTo>
                    <a:pt x="251781" y="1310189"/>
                  </a:lnTo>
                  <a:lnTo>
                    <a:pt x="223996" y="1348859"/>
                  </a:lnTo>
                  <a:lnTo>
                    <a:pt x="196775" y="1387959"/>
                  </a:lnTo>
                  <a:lnTo>
                    <a:pt x="170123" y="1427482"/>
                  </a:lnTo>
                  <a:lnTo>
                    <a:pt x="144047" y="1467423"/>
                  </a:lnTo>
                  <a:lnTo>
                    <a:pt x="118552" y="1507777"/>
                  </a:lnTo>
                  <a:lnTo>
                    <a:pt x="93644" y="1548536"/>
                  </a:lnTo>
                  <a:lnTo>
                    <a:pt x="69328" y="1589696"/>
                  </a:lnTo>
                  <a:lnTo>
                    <a:pt x="45612" y="1631250"/>
                  </a:lnTo>
                  <a:lnTo>
                    <a:pt x="22501" y="1673191"/>
                  </a:lnTo>
                  <a:lnTo>
                    <a:pt x="0" y="1715515"/>
                  </a:lnTo>
                  <a:lnTo>
                    <a:pt x="0" y="4654410"/>
                  </a:lnTo>
                  <a:lnTo>
                    <a:pt x="23713" y="4698931"/>
                  </a:lnTo>
                  <a:lnTo>
                    <a:pt x="48069" y="4743023"/>
                  </a:lnTo>
                  <a:lnTo>
                    <a:pt x="73062" y="4786679"/>
                  </a:lnTo>
                  <a:lnTo>
                    <a:pt x="98689" y="4829891"/>
                  </a:lnTo>
                  <a:lnTo>
                    <a:pt x="124944" y="4872654"/>
                  </a:lnTo>
                  <a:lnTo>
                    <a:pt x="151822" y="4914960"/>
                  </a:lnTo>
                  <a:lnTo>
                    <a:pt x="179321" y="4956802"/>
                  </a:lnTo>
                  <a:lnTo>
                    <a:pt x="207434" y="4998174"/>
                  </a:lnTo>
                  <a:lnTo>
                    <a:pt x="236158" y="5039069"/>
                  </a:lnTo>
                  <a:lnTo>
                    <a:pt x="265488" y="5079480"/>
                  </a:lnTo>
                  <a:lnTo>
                    <a:pt x="295419" y="5119401"/>
                  </a:lnTo>
                  <a:lnTo>
                    <a:pt x="325947" y="5158824"/>
                  </a:lnTo>
                  <a:lnTo>
                    <a:pt x="357067" y="5197742"/>
                  </a:lnTo>
                  <a:lnTo>
                    <a:pt x="388775" y="5236150"/>
                  </a:lnTo>
                  <a:lnTo>
                    <a:pt x="421066" y="5274040"/>
                  </a:lnTo>
                  <a:lnTo>
                    <a:pt x="453937" y="5311406"/>
                  </a:lnTo>
                  <a:lnTo>
                    <a:pt x="487381" y="5348240"/>
                  </a:lnTo>
                  <a:lnTo>
                    <a:pt x="521395" y="5384535"/>
                  </a:lnTo>
                  <a:lnTo>
                    <a:pt x="555974" y="5420286"/>
                  </a:lnTo>
                  <a:lnTo>
                    <a:pt x="591114" y="5455486"/>
                  </a:lnTo>
                  <a:lnTo>
                    <a:pt x="626811" y="5490126"/>
                  </a:lnTo>
                  <a:lnTo>
                    <a:pt x="663058" y="5524202"/>
                  </a:lnTo>
                  <a:lnTo>
                    <a:pt x="699853" y="5557705"/>
                  </a:lnTo>
                  <a:lnTo>
                    <a:pt x="737191" y="5590629"/>
                  </a:lnTo>
                  <a:lnTo>
                    <a:pt x="775066" y="5622968"/>
                  </a:lnTo>
                  <a:lnTo>
                    <a:pt x="813476" y="5654714"/>
                  </a:lnTo>
                  <a:lnTo>
                    <a:pt x="852414" y="5685861"/>
                  </a:lnTo>
                  <a:lnTo>
                    <a:pt x="891876" y="5716402"/>
                  </a:lnTo>
                  <a:lnTo>
                    <a:pt x="931859" y="5746330"/>
                  </a:lnTo>
                  <a:lnTo>
                    <a:pt x="972357" y="5775639"/>
                  </a:lnTo>
                  <a:lnTo>
                    <a:pt x="1013366" y="5804321"/>
                  </a:lnTo>
                  <a:lnTo>
                    <a:pt x="1054882" y="5832370"/>
                  </a:lnTo>
                  <a:lnTo>
                    <a:pt x="1096899" y="5859779"/>
                  </a:lnTo>
                  <a:lnTo>
                    <a:pt x="4559173" y="5859779"/>
                  </a:lnTo>
                  <a:lnTo>
                    <a:pt x="4599379" y="5833231"/>
                  </a:lnTo>
                  <a:lnTo>
                    <a:pt x="4639162" y="5806100"/>
                  </a:lnTo>
                  <a:lnTo>
                    <a:pt x="4678516" y="5778391"/>
                  </a:lnTo>
                  <a:lnTo>
                    <a:pt x="4717434" y="5750111"/>
                  </a:lnTo>
                  <a:lnTo>
                    <a:pt x="4755910" y="5721265"/>
                  </a:lnTo>
                  <a:lnTo>
                    <a:pt x="4793938" y="5691860"/>
                  </a:lnTo>
                  <a:lnTo>
                    <a:pt x="4831512" y="5661902"/>
                  </a:lnTo>
                  <a:lnTo>
                    <a:pt x="4868625" y="5631398"/>
                  </a:lnTo>
                  <a:lnTo>
                    <a:pt x="4905271" y="5600352"/>
                  </a:lnTo>
                  <a:lnTo>
                    <a:pt x="4941443" y="5568771"/>
                  </a:lnTo>
                  <a:lnTo>
                    <a:pt x="4977135" y="5536662"/>
                  </a:lnTo>
                  <a:lnTo>
                    <a:pt x="5012342" y="5504031"/>
                  </a:lnTo>
                  <a:lnTo>
                    <a:pt x="5047056" y="5470883"/>
                  </a:lnTo>
                  <a:lnTo>
                    <a:pt x="5081272" y="5437224"/>
                  </a:lnTo>
                  <a:lnTo>
                    <a:pt x="5114982" y="5403062"/>
                  </a:lnTo>
                  <a:lnTo>
                    <a:pt x="5148181" y="5368401"/>
                  </a:lnTo>
                  <a:lnTo>
                    <a:pt x="5180863" y="5333249"/>
                  </a:lnTo>
                  <a:lnTo>
                    <a:pt x="5213020" y="5297610"/>
                  </a:lnTo>
                  <a:lnTo>
                    <a:pt x="5244648" y="5261492"/>
                  </a:lnTo>
                  <a:lnTo>
                    <a:pt x="5275738" y="5224901"/>
                  </a:lnTo>
                  <a:lnTo>
                    <a:pt x="5306286" y="5187841"/>
                  </a:lnTo>
                  <a:lnTo>
                    <a:pt x="5336285" y="5150321"/>
                  </a:lnTo>
                  <a:lnTo>
                    <a:pt x="5365728" y="5112345"/>
                  </a:lnTo>
                  <a:lnTo>
                    <a:pt x="5394610" y="5073920"/>
                  </a:lnTo>
                  <a:lnTo>
                    <a:pt x="5422923" y="5035052"/>
                  </a:lnTo>
                  <a:lnTo>
                    <a:pt x="5450662" y="4995747"/>
                  </a:lnTo>
                  <a:lnTo>
                    <a:pt x="5477820" y="4956011"/>
                  </a:lnTo>
                  <a:lnTo>
                    <a:pt x="5504391" y="4915850"/>
                  </a:lnTo>
                  <a:lnTo>
                    <a:pt x="5530369" y="4875271"/>
                  </a:lnTo>
                  <a:lnTo>
                    <a:pt x="5555747" y="4834279"/>
                  </a:lnTo>
                  <a:lnTo>
                    <a:pt x="5580519" y="4792881"/>
                  </a:lnTo>
                  <a:lnTo>
                    <a:pt x="5604679" y="4751082"/>
                  </a:lnTo>
                  <a:lnTo>
                    <a:pt x="5628220" y="4708890"/>
                  </a:lnTo>
                  <a:lnTo>
                    <a:pt x="5651136" y="4666309"/>
                  </a:lnTo>
                  <a:lnTo>
                    <a:pt x="5673421" y="4623347"/>
                  </a:lnTo>
                  <a:lnTo>
                    <a:pt x="5695069" y="4580008"/>
                  </a:lnTo>
                  <a:lnTo>
                    <a:pt x="5716072" y="4536300"/>
                  </a:lnTo>
                  <a:lnTo>
                    <a:pt x="5736426" y="4492229"/>
                  </a:lnTo>
                  <a:lnTo>
                    <a:pt x="5756122" y="4447800"/>
                  </a:lnTo>
                  <a:lnTo>
                    <a:pt x="5775157" y="4403019"/>
                  </a:lnTo>
                  <a:lnTo>
                    <a:pt x="5793522" y="4357893"/>
                  </a:lnTo>
                  <a:lnTo>
                    <a:pt x="5811211" y="4312428"/>
                  </a:lnTo>
                  <a:lnTo>
                    <a:pt x="5828219" y="4266630"/>
                  </a:lnTo>
                  <a:lnTo>
                    <a:pt x="5844539" y="4220506"/>
                  </a:lnTo>
                  <a:lnTo>
                    <a:pt x="5860164" y="4174060"/>
                  </a:lnTo>
                  <a:lnTo>
                    <a:pt x="5875089" y="4127300"/>
                  </a:lnTo>
                  <a:lnTo>
                    <a:pt x="5889306" y="4080231"/>
                  </a:lnTo>
                  <a:lnTo>
                    <a:pt x="5902811" y="4032859"/>
                  </a:lnTo>
                  <a:lnTo>
                    <a:pt x="5915595" y="3985192"/>
                  </a:lnTo>
                  <a:lnTo>
                    <a:pt x="5927654" y="3937234"/>
                  </a:lnTo>
                  <a:lnTo>
                    <a:pt x="5938981" y="3888991"/>
                  </a:lnTo>
                  <a:lnTo>
                    <a:pt x="5949569" y="3840471"/>
                  </a:lnTo>
                  <a:lnTo>
                    <a:pt x="5959412" y="3791679"/>
                  </a:lnTo>
                  <a:lnTo>
                    <a:pt x="5968504" y="3742622"/>
                  </a:lnTo>
                  <a:lnTo>
                    <a:pt x="5976839" y="3693304"/>
                  </a:lnTo>
                  <a:lnTo>
                    <a:pt x="5984409" y="3643733"/>
                  </a:lnTo>
                  <a:lnTo>
                    <a:pt x="5991210" y="3593914"/>
                  </a:lnTo>
                  <a:lnTo>
                    <a:pt x="5997234" y="3543855"/>
                  </a:lnTo>
                  <a:lnTo>
                    <a:pt x="6002475" y="3493559"/>
                  </a:lnTo>
                  <a:lnTo>
                    <a:pt x="6006928" y="3443035"/>
                  </a:lnTo>
                  <a:lnTo>
                    <a:pt x="6010585" y="3392288"/>
                  </a:lnTo>
                  <a:lnTo>
                    <a:pt x="6013440" y="3341324"/>
                  </a:lnTo>
                  <a:lnTo>
                    <a:pt x="6015487" y="3290149"/>
                  </a:lnTo>
                  <a:lnTo>
                    <a:pt x="6016720" y="3238770"/>
                  </a:lnTo>
                  <a:lnTo>
                    <a:pt x="6017133" y="3187191"/>
                  </a:lnTo>
                  <a:lnTo>
                    <a:pt x="6016772" y="3138820"/>
                  </a:lnTo>
                  <a:lnTo>
                    <a:pt x="6015694" y="3090622"/>
                  </a:lnTo>
                  <a:lnTo>
                    <a:pt x="6013904" y="3042603"/>
                  </a:lnTo>
                  <a:lnTo>
                    <a:pt x="6011407" y="2994767"/>
                  </a:lnTo>
                  <a:lnTo>
                    <a:pt x="6008207" y="2947121"/>
                  </a:lnTo>
                  <a:lnTo>
                    <a:pt x="6004310" y="2899668"/>
                  </a:lnTo>
                  <a:lnTo>
                    <a:pt x="5999722" y="2852415"/>
                  </a:lnTo>
                  <a:lnTo>
                    <a:pt x="5994446" y="2805366"/>
                  </a:lnTo>
                  <a:lnTo>
                    <a:pt x="5988489" y="2758526"/>
                  </a:lnTo>
                  <a:lnTo>
                    <a:pt x="5981856" y="2711900"/>
                  </a:lnTo>
                  <a:lnTo>
                    <a:pt x="5974551" y="2665493"/>
                  </a:lnTo>
                  <a:lnTo>
                    <a:pt x="5966580" y="2619311"/>
                  </a:lnTo>
                  <a:lnTo>
                    <a:pt x="5957948" y="2573359"/>
                  </a:lnTo>
                  <a:lnTo>
                    <a:pt x="5948659" y="2527640"/>
                  </a:lnTo>
                  <a:lnTo>
                    <a:pt x="5938720" y="2482162"/>
                  </a:lnTo>
                  <a:lnTo>
                    <a:pt x="5928135" y="2436927"/>
                  </a:lnTo>
                  <a:lnTo>
                    <a:pt x="5916910" y="2391943"/>
                  </a:lnTo>
                  <a:lnTo>
                    <a:pt x="5905049" y="2347213"/>
                  </a:lnTo>
                  <a:lnTo>
                    <a:pt x="5892557" y="2302743"/>
                  </a:lnTo>
                  <a:lnTo>
                    <a:pt x="5879441" y="2258538"/>
                  </a:lnTo>
                  <a:lnTo>
                    <a:pt x="5865704" y="2214603"/>
                  </a:lnTo>
                  <a:lnTo>
                    <a:pt x="5851352" y="2170943"/>
                  </a:lnTo>
                  <a:lnTo>
                    <a:pt x="5836390" y="2127563"/>
                  </a:lnTo>
                  <a:lnTo>
                    <a:pt x="5820823" y="2084468"/>
                  </a:lnTo>
                  <a:lnTo>
                    <a:pt x="5804657" y="2041663"/>
                  </a:lnTo>
                  <a:lnTo>
                    <a:pt x="5787897" y="1999153"/>
                  </a:lnTo>
                  <a:lnTo>
                    <a:pt x="5770546" y="1956944"/>
                  </a:lnTo>
                  <a:lnTo>
                    <a:pt x="5752612" y="1915040"/>
                  </a:lnTo>
                  <a:lnTo>
                    <a:pt x="5734098" y="1873446"/>
                  </a:lnTo>
                  <a:lnTo>
                    <a:pt x="5715011" y="1832168"/>
                  </a:lnTo>
                  <a:lnTo>
                    <a:pt x="5695354" y="1791211"/>
                  </a:lnTo>
                  <a:lnTo>
                    <a:pt x="5675134" y="1750579"/>
                  </a:lnTo>
                  <a:lnTo>
                    <a:pt x="5654355" y="1710278"/>
                  </a:lnTo>
                  <a:lnTo>
                    <a:pt x="5633023" y="1670312"/>
                  </a:lnTo>
                  <a:lnTo>
                    <a:pt x="5611142" y="1630687"/>
                  </a:lnTo>
                  <a:lnTo>
                    <a:pt x="5588718" y="1591408"/>
                  </a:lnTo>
                  <a:lnTo>
                    <a:pt x="5565755" y="1552480"/>
                  </a:lnTo>
                  <a:lnTo>
                    <a:pt x="5542260" y="1513908"/>
                  </a:lnTo>
                  <a:lnTo>
                    <a:pt x="5518237" y="1475697"/>
                  </a:lnTo>
                  <a:lnTo>
                    <a:pt x="5493691" y="1437852"/>
                  </a:lnTo>
                  <a:lnTo>
                    <a:pt x="5468627" y="1400379"/>
                  </a:lnTo>
                  <a:lnTo>
                    <a:pt x="5443051" y="1363281"/>
                  </a:lnTo>
                  <a:lnTo>
                    <a:pt x="5416967" y="1326565"/>
                  </a:lnTo>
                  <a:lnTo>
                    <a:pt x="5390381" y="1290235"/>
                  </a:lnTo>
                  <a:lnTo>
                    <a:pt x="5363298" y="1254297"/>
                  </a:lnTo>
                  <a:lnTo>
                    <a:pt x="5335722" y="1218755"/>
                  </a:lnTo>
                  <a:lnTo>
                    <a:pt x="5307660" y="1183614"/>
                  </a:lnTo>
                  <a:lnTo>
                    <a:pt x="5279116" y="1148880"/>
                  </a:lnTo>
                  <a:lnTo>
                    <a:pt x="5250096" y="1114558"/>
                  </a:lnTo>
                  <a:lnTo>
                    <a:pt x="5220604" y="1080652"/>
                  </a:lnTo>
                  <a:lnTo>
                    <a:pt x="5190645" y="1047169"/>
                  </a:lnTo>
                  <a:lnTo>
                    <a:pt x="5160225" y="1014112"/>
                  </a:lnTo>
                  <a:lnTo>
                    <a:pt x="5129349" y="981487"/>
                  </a:lnTo>
                  <a:lnTo>
                    <a:pt x="5098022" y="949299"/>
                  </a:lnTo>
                  <a:lnTo>
                    <a:pt x="5066249" y="917553"/>
                  </a:lnTo>
                  <a:lnTo>
                    <a:pt x="5034035" y="886254"/>
                  </a:lnTo>
                  <a:lnTo>
                    <a:pt x="5001385" y="855407"/>
                  </a:lnTo>
                  <a:lnTo>
                    <a:pt x="4968305" y="825017"/>
                  </a:lnTo>
                  <a:lnTo>
                    <a:pt x="4934799" y="795090"/>
                  </a:lnTo>
                  <a:lnTo>
                    <a:pt x="4900874" y="765630"/>
                  </a:lnTo>
                  <a:lnTo>
                    <a:pt x="4866532" y="736643"/>
                  </a:lnTo>
                  <a:lnTo>
                    <a:pt x="4831781" y="708133"/>
                  </a:lnTo>
                  <a:lnTo>
                    <a:pt x="4796625" y="680105"/>
                  </a:lnTo>
                  <a:lnTo>
                    <a:pt x="4761069" y="652565"/>
                  </a:lnTo>
                  <a:lnTo>
                    <a:pt x="4725119" y="625518"/>
                  </a:lnTo>
                  <a:lnTo>
                    <a:pt x="4688778" y="598968"/>
                  </a:lnTo>
                  <a:lnTo>
                    <a:pt x="4652054" y="572921"/>
                  </a:lnTo>
                  <a:lnTo>
                    <a:pt x="4614950" y="547382"/>
                  </a:lnTo>
                  <a:lnTo>
                    <a:pt x="4577472" y="522356"/>
                  </a:lnTo>
                  <a:lnTo>
                    <a:pt x="4539624" y="497848"/>
                  </a:lnTo>
                  <a:lnTo>
                    <a:pt x="4501413" y="473863"/>
                  </a:lnTo>
                  <a:lnTo>
                    <a:pt x="4462843" y="450406"/>
                  </a:lnTo>
                  <a:lnTo>
                    <a:pt x="4423919" y="427482"/>
                  </a:lnTo>
                  <a:lnTo>
                    <a:pt x="4384647" y="405096"/>
                  </a:lnTo>
                  <a:lnTo>
                    <a:pt x="4345031" y="383254"/>
                  </a:lnTo>
                  <a:lnTo>
                    <a:pt x="4305077" y="361960"/>
                  </a:lnTo>
                  <a:lnTo>
                    <a:pt x="4264790" y="341219"/>
                  </a:lnTo>
                  <a:lnTo>
                    <a:pt x="4224175" y="321037"/>
                  </a:lnTo>
                  <a:lnTo>
                    <a:pt x="4183236" y="301418"/>
                  </a:lnTo>
                  <a:lnTo>
                    <a:pt x="4141980" y="282368"/>
                  </a:lnTo>
                  <a:lnTo>
                    <a:pt x="4100411" y="263892"/>
                  </a:lnTo>
                  <a:lnTo>
                    <a:pt x="4058535" y="245994"/>
                  </a:lnTo>
                  <a:lnTo>
                    <a:pt x="4016356" y="228680"/>
                  </a:lnTo>
                  <a:lnTo>
                    <a:pt x="3973879" y="211955"/>
                  </a:lnTo>
                  <a:lnTo>
                    <a:pt x="3931111" y="195823"/>
                  </a:lnTo>
                  <a:lnTo>
                    <a:pt x="3888055" y="180291"/>
                  </a:lnTo>
                  <a:lnTo>
                    <a:pt x="3844718" y="165363"/>
                  </a:lnTo>
                  <a:lnTo>
                    <a:pt x="3801103" y="151043"/>
                  </a:lnTo>
                  <a:lnTo>
                    <a:pt x="3757217" y="137338"/>
                  </a:lnTo>
                  <a:lnTo>
                    <a:pt x="3713064" y="124252"/>
                  </a:lnTo>
                  <a:lnTo>
                    <a:pt x="3668650" y="111790"/>
                  </a:lnTo>
                  <a:lnTo>
                    <a:pt x="3623979" y="99958"/>
                  </a:lnTo>
                  <a:lnTo>
                    <a:pt x="3579057" y="88760"/>
                  </a:lnTo>
                  <a:lnTo>
                    <a:pt x="3533889" y="78202"/>
                  </a:lnTo>
                  <a:lnTo>
                    <a:pt x="3488481" y="68288"/>
                  </a:lnTo>
                  <a:lnTo>
                    <a:pt x="3442836" y="59023"/>
                  </a:lnTo>
                  <a:lnTo>
                    <a:pt x="3396960" y="50413"/>
                  </a:lnTo>
                  <a:lnTo>
                    <a:pt x="3350859" y="42463"/>
                  </a:lnTo>
                  <a:lnTo>
                    <a:pt x="3304537" y="35178"/>
                  </a:lnTo>
                  <a:lnTo>
                    <a:pt x="3258001" y="28562"/>
                  </a:lnTo>
                  <a:lnTo>
                    <a:pt x="3211253" y="22622"/>
                  </a:lnTo>
                  <a:lnTo>
                    <a:pt x="3164301" y="17361"/>
                  </a:lnTo>
                  <a:lnTo>
                    <a:pt x="3117149" y="12785"/>
                  </a:lnTo>
                  <a:lnTo>
                    <a:pt x="3069801" y="8900"/>
                  </a:lnTo>
                  <a:lnTo>
                    <a:pt x="3022265" y="5709"/>
                  </a:lnTo>
                  <a:lnTo>
                    <a:pt x="2974543" y="3219"/>
                  </a:lnTo>
                  <a:lnTo>
                    <a:pt x="2926642" y="1434"/>
                  </a:lnTo>
                  <a:lnTo>
                    <a:pt x="2878567" y="359"/>
                  </a:lnTo>
                  <a:lnTo>
                    <a:pt x="2830322" y="0"/>
                  </a:lnTo>
                  <a:close/>
                </a:path>
              </a:pathLst>
            </a:custGeom>
            <a:solidFill>
              <a:srgbClr val="FFFFFF">
                <a:alpha val="749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2287016" y="3337178"/>
              <a:ext cx="935990" cy="0"/>
            </a:xfrm>
            <a:custGeom>
              <a:avLst/>
              <a:gdLst/>
              <a:ahLst/>
              <a:cxnLst/>
              <a:rect l="l" t="t" r="r" b="b"/>
              <a:pathLst>
                <a:path w="935989">
                  <a:moveTo>
                    <a:pt x="0" y="0"/>
                  </a:moveTo>
                  <a:lnTo>
                    <a:pt x="935482" y="0"/>
                  </a:lnTo>
                </a:path>
              </a:pathLst>
            </a:custGeom>
            <a:ln w="25400">
              <a:solidFill>
                <a:srgbClr val="25252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642619" y="3599763"/>
            <a:ext cx="4359275" cy="21609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indent="1270" algn="ctr">
              <a:lnSpc>
                <a:spcPct val="100000"/>
              </a:lnSpc>
              <a:spcBef>
                <a:spcPts val="105"/>
              </a:spcBef>
            </a:pPr>
            <a:r>
              <a:rPr sz="2000" dirty="0">
                <a:latin typeface="Times New Roman"/>
                <a:cs typeface="Times New Roman"/>
              </a:rPr>
              <a:t>Для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того,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щоб</a:t>
            </a:r>
            <a:r>
              <a:rPr sz="2000" spc="-7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розрізняти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структурні </a:t>
            </a:r>
            <a:r>
              <a:rPr sz="2000" dirty="0">
                <a:latin typeface="Times New Roman"/>
                <a:cs typeface="Times New Roman"/>
              </a:rPr>
              <a:t>деталі</a:t>
            </a:r>
            <a:r>
              <a:rPr sz="2000" spc="-2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об’єкта,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більшість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яких</a:t>
            </a:r>
            <a:r>
              <a:rPr sz="2000" spc="-1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не</a:t>
            </a:r>
            <a:r>
              <a:rPr sz="2000" spc="-2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мають природного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spc="-30" dirty="0">
                <a:latin typeface="Times New Roman"/>
                <a:cs typeface="Times New Roman"/>
              </a:rPr>
              <a:t>контрасту,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отриманий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spc="-20" dirty="0">
                <a:latin typeface="Times New Roman"/>
                <a:cs typeface="Times New Roman"/>
              </a:rPr>
              <a:t>зріз </a:t>
            </a:r>
            <a:r>
              <a:rPr sz="2000" dirty="0">
                <a:latin typeface="Times New Roman"/>
                <a:cs typeface="Times New Roman"/>
              </a:rPr>
              <a:t>треба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b="1" i="1" dirty="0">
                <a:solidFill>
                  <a:srgbClr val="FF0000"/>
                </a:solidFill>
                <a:latin typeface="Times New Roman"/>
                <a:cs typeface="Times New Roman"/>
              </a:rPr>
              <a:t>фарбувати</a:t>
            </a:r>
            <a:r>
              <a:rPr sz="2000" b="1" i="1" spc="-6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(для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вивчення</a:t>
            </a:r>
            <a:r>
              <a:rPr sz="2000" spc="-15" dirty="0">
                <a:latin typeface="Times New Roman"/>
                <a:cs typeface="Times New Roman"/>
              </a:rPr>
              <a:t> </a:t>
            </a:r>
            <a:r>
              <a:rPr sz="2000" spc="-25" dirty="0">
                <a:latin typeface="Times New Roman"/>
                <a:cs typeface="Times New Roman"/>
              </a:rPr>
              <a:t>під </a:t>
            </a:r>
            <a:r>
              <a:rPr sz="2000" dirty="0">
                <a:latin typeface="Times New Roman"/>
                <a:cs typeface="Times New Roman"/>
              </a:rPr>
              <a:t>світловим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мікроскопом)</a:t>
            </a:r>
            <a:r>
              <a:rPr sz="2000" spc="-65" dirty="0">
                <a:latin typeface="Times New Roman"/>
                <a:cs typeface="Times New Roman"/>
              </a:rPr>
              <a:t> </a:t>
            </a:r>
            <a:r>
              <a:rPr sz="2000" spc="-25" dirty="0">
                <a:latin typeface="Times New Roman"/>
                <a:cs typeface="Times New Roman"/>
              </a:rPr>
              <a:t>або</a:t>
            </a:r>
            <a:endParaRPr sz="20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5"/>
              </a:spcBef>
            </a:pPr>
            <a:r>
              <a:rPr sz="2000" b="1" i="1" spc="-10" dirty="0">
                <a:solidFill>
                  <a:srgbClr val="FF0000"/>
                </a:solidFill>
                <a:latin typeface="Times New Roman"/>
                <a:cs typeface="Times New Roman"/>
              </a:rPr>
              <a:t>контрастувати</a:t>
            </a:r>
            <a:r>
              <a:rPr sz="2000" b="1" i="1" spc="-6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(для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електронної</a:t>
            </a:r>
            <a:endParaRPr sz="2000">
              <a:latin typeface="Times New Roman"/>
              <a:cs typeface="Times New Roman"/>
            </a:endParaRPr>
          </a:p>
          <a:p>
            <a:pPr marL="1270" algn="ctr">
              <a:lnSpc>
                <a:spcPct val="100000"/>
              </a:lnSpc>
            </a:pPr>
            <a:r>
              <a:rPr sz="2000" spc="-10" dirty="0">
                <a:latin typeface="Times New Roman"/>
                <a:cs typeface="Times New Roman"/>
              </a:rPr>
              <a:t>мікроскопії).</a:t>
            </a:r>
            <a:endParaRPr sz="20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883022" y="0"/>
            <a:ext cx="7308850" cy="3364991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-4762" y="-4762"/>
            <a:ext cx="12197080" cy="6867525"/>
            <a:chOff x="-4762" y="-4762"/>
            <a:chExt cx="12197080" cy="6867525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883022" y="3493008"/>
              <a:ext cx="7308850" cy="3364988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883022" y="0"/>
              <a:ext cx="1304416" cy="6858000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0" y="0"/>
              <a:ext cx="6096000" cy="6858000"/>
            </a:xfrm>
            <a:custGeom>
              <a:avLst/>
              <a:gdLst/>
              <a:ahLst/>
              <a:cxnLst/>
              <a:rect l="l" t="t" r="r" b="b"/>
              <a:pathLst>
                <a:path w="6096000" h="6858000">
                  <a:moveTo>
                    <a:pt x="4883023" y="0"/>
                  </a:moveTo>
                  <a:lnTo>
                    <a:pt x="0" y="0"/>
                  </a:lnTo>
                  <a:lnTo>
                    <a:pt x="0" y="6857999"/>
                  </a:lnTo>
                  <a:lnTo>
                    <a:pt x="4883023" y="6857999"/>
                  </a:lnTo>
                  <a:lnTo>
                    <a:pt x="4946015" y="6788730"/>
                  </a:lnTo>
                  <a:lnTo>
                    <a:pt x="4975063" y="6753210"/>
                  </a:lnTo>
                  <a:lnTo>
                    <a:pt x="5003803" y="6717324"/>
                  </a:lnTo>
                  <a:lnTo>
                    <a:pt x="5032233" y="6681075"/>
                  </a:lnTo>
                  <a:lnTo>
                    <a:pt x="5060350" y="6644466"/>
                  </a:lnTo>
                  <a:lnTo>
                    <a:pt x="5088151" y="6607500"/>
                  </a:lnTo>
                  <a:lnTo>
                    <a:pt x="5115634" y="6570181"/>
                  </a:lnTo>
                  <a:lnTo>
                    <a:pt x="5142796" y="6532511"/>
                  </a:lnTo>
                  <a:lnTo>
                    <a:pt x="5169634" y="6494494"/>
                  </a:lnTo>
                  <a:lnTo>
                    <a:pt x="5196147" y="6456132"/>
                  </a:lnTo>
                  <a:lnTo>
                    <a:pt x="5222331" y="6417430"/>
                  </a:lnTo>
                  <a:lnTo>
                    <a:pt x="5248183" y="6378390"/>
                  </a:lnTo>
                  <a:lnTo>
                    <a:pt x="5273702" y="6339015"/>
                  </a:lnTo>
                  <a:lnTo>
                    <a:pt x="5298884" y="6299308"/>
                  </a:lnTo>
                  <a:lnTo>
                    <a:pt x="5323728" y="6259273"/>
                  </a:lnTo>
                  <a:lnTo>
                    <a:pt x="5348229" y="6218913"/>
                  </a:lnTo>
                  <a:lnTo>
                    <a:pt x="5372387" y="6178231"/>
                  </a:lnTo>
                  <a:lnTo>
                    <a:pt x="5396198" y="6137229"/>
                  </a:lnTo>
                  <a:lnTo>
                    <a:pt x="5419659" y="6095912"/>
                  </a:lnTo>
                  <a:lnTo>
                    <a:pt x="5442768" y="6054282"/>
                  </a:lnTo>
                  <a:lnTo>
                    <a:pt x="5465523" y="6012342"/>
                  </a:lnTo>
                  <a:lnTo>
                    <a:pt x="5487920" y="5970096"/>
                  </a:lnTo>
                  <a:lnTo>
                    <a:pt x="5509958" y="5927547"/>
                  </a:lnTo>
                  <a:lnTo>
                    <a:pt x="5531633" y="5884697"/>
                  </a:lnTo>
                  <a:lnTo>
                    <a:pt x="5552944" y="5841550"/>
                  </a:lnTo>
                  <a:lnTo>
                    <a:pt x="5573886" y="5798110"/>
                  </a:lnTo>
                  <a:lnTo>
                    <a:pt x="5594459" y="5754379"/>
                  </a:lnTo>
                  <a:lnTo>
                    <a:pt x="5614659" y="5710360"/>
                  </a:lnTo>
                  <a:lnTo>
                    <a:pt x="5634483" y="5666057"/>
                  </a:lnTo>
                  <a:lnTo>
                    <a:pt x="5653930" y="5621472"/>
                  </a:lnTo>
                  <a:lnTo>
                    <a:pt x="5672996" y="5576610"/>
                  </a:lnTo>
                  <a:lnTo>
                    <a:pt x="5691678" y="5531472"/>
                  </a:lnTo>
                  <a:lnTo>
                    <a:pt x="5709975" y="5486062"/>
                  </a:lnTo>
                  <a:lnTo>
                    <a:pt x="5727884" y="5440384"/>
                  </a:lnTo>
                  <a:lnTo>
                    <a:pt x="5745402" y="5394440"/>
                  </a:lnTo>
                  <a:lnTo>
                    <a:pt x="5762526" y="5348234"/>
                  </a:lnTo>
                  <a:lnTo>
                    <a:pt x="5779254" y="5301769"/>
                  </a:lnTo>
                  <a:lnTo>
                    <a:pt x="5795584" y="5255047"/>
                  </a:lnTo>
                  <a:lnTo>
                    <a:pt x="5811512" y="5208072"/>
                  </a:lnTo>
                  <a:lnTo>
                    <a:pt x="5827036" y="5160848"/>
                  </a:lnTo>
                  <a:lnTo>
                    <a:pt x="5842153" y="5113377"/>
                  </a:lnTo>
                  <a:lnTo>
                    <a:pt x="5856862" y="5065662"/>
                  </a:lnTo>
                  <a:lnTo>
                    <a:pt x="5871159" y="5017707"/>
                  </a:lnTo>
                  <a:lnTo>
                    <a:pt x="5885041" y="4969514"/>
                  </a:lnTo>
                  <a:lnTo>
                    <a:pt x="5898507" y="4921088"/>
                  </a:lnTo>
                  <a:lnTo>
                    <a:pt x="5911553" y="4872430"/>
                  </a:lnTo>
                  <a:lnTo>
                    <a:pt x="5924177" y="4823545"/>
                  </a:lnTo>
                  <a:lnTo>
                    <a:pt x="5936377" y="4774434"/>
                  </a:lnTo>
                  <a:lnTo>
                    <a:pt x="5948149" y="4725103"/>
                  </a:lnTo>
                  <a:lnTo>
                    <a:pt x="5959491" y="4675553"/>
                  </a:lnTo>
                  <a:lnTo>
                    <a:pt x="5970401" y="4625787"/>
                  </a:lnTo>
                  <a:lnTo>
                    <a:pt x="5980876" y="4575810"/>
                  </a:lnTo>
                  <a:lnTo>
                    <a:pt x="5990913" y="4525623"/>
                  </a:lnTo>
                  <a:lnTo>
                    <a:pt x="6000510" y="4475231"/>
                  </a:lnTo>
                  <a:lnTo>
                    <a:pt x="6009664" y="4424636"/>
                  </a:lnTo>
                  <a:lnTo>
                    <a:pt x="6018373" y="4373841"/>
                  </a:lnTo>
                  <a:lnTo>
                    <a:pt x="6026633" y="4322850"/>
                  </a:lnTo>
                  <a:lnTo>
                    <a:pt x="6034443" y="4271666"/>
                  </a:lnTo>
                  <a:lnTo>
                    <a:pt x="6041800" y="4220292"/>
                  </a:lnTo>
                  <a:lnTo>
                    <a:pt x="6048701" y="4168730"/>
                  </a:lnTo>
                  <a:lnTo>
                    <a:pt x="6055144" y="4116985"/>
                  </a:lnTo>
                  <a:lnTo>
                    <a:pt x="6061125" y="4065059"/>
                  </a:lnTo>
                  <a:lnTo>
                    <a:pt x="6066643" y="4012956"/>
                  </a:lnTo>
                  <a:lnTo>
                    <a:pt x="6071695" y="3960678"/>
                  </a:lnTo>
                  <a:lnTo>
                    <a:pt x="6076277" y="3908229"/>
                  </a:lnTo>
                  <a:lnTo>
                    <a:pt x="6080389" y="3855612"/>
                  </a:lnTo>
                  <a:lnTo>
                    <a:pt x="6084027" y="3802830"/>
                  </a:lnTo>
                  <a:lnTo>
                    <a:pt x="6087187" y="3749886"/>
                  </a:lnTo>
                  <a:lnTo>
                    <a:pt x="6089869" y="3696783"/>
                  </a:lnTo>
                  <a:lnTo>
                    <a:pt x="6092069" y="3643525"/>
                  </a:lnTo>
                  <a:lnTo>
                    <a:pt x="6093785" y="3590114"/>
                  </a:lnTo>
                  <a:lnTo>
                    <a:pt x="6095013" y="3536554"/>
                  </a:lnTo>
                  <a:lnTo>
                    <a:pt x="6095753" y="3482848"/>
                  </a:lnTo>
                  <a:lnTo>
                    <a:pt x="6096000" y="3429000"/>
                  </a:lnTo>
                  <a:lnTo>
                    <a:pt x="6095753" y="3375151"/>
                  </a:lnTo>
                  <a:lnTo>
                    <a:pt x="6095013" y="3321445"/>
                  </a:lnTo>
                  <a:lnTo>
                    <a:pt x="6093785" y="3267885"/>
                  </a:lnTo>
                  <a:lnTo>
                    <a:pt x="6092069" y="3214474"/>
                  </a:lnTo>
                  <a:lnTo>
                    <a:pt x="6089869" y="3161216"/>
                  </a:lnTo>
                  <a:lnTo>
                    <a:pt x="6087187" y="3108114"/>
                  </a:lnTo>
                  <a:lnTo>
                    <a:pt x="6084027" y="3055170"/>
                  </a:lnTo>
                  <a:lnTo>
                    <a:pt x="6080389" y="3002388"/>
                  </a:lnTo>
                  <a:lnTo>
                    <a:pt x="6076277" y="2949771"/>
                  </a:lnTo>
                  <a:lnTo>
                    <a:pt x="6071695" y="2897322"/>
                  </a:lnTo>
                  <a:lnTo>
                    <a:pt x="6066643" y="2845045"/>
                  </a:lnTo>
                  <a:lnTo>
                    <a:pt x="6061125" y="2792941"/>
                  </a:lnTo>
                  <a:lnTo>
                    <a:pt x="6055144" y="2741016"/>
                  </a:lnTo>
                  <a:lnTo>
                    <a:pt x="6048701" y="2689271"/>
                  </a:lnTo>
                  <a:lnTo>
                    <a:pt x="6041800" y="2637709"/>
                  </a:lnTo>
                  <a:lnTo>
                    <a:pt x="6034443" y="2586335"/>
                  </a:lnTo>
                  <a:lnTo>
                    <a:pt x="6026633" y="2535151"/>
                  </a:lnTo>
                  <a:lnTo>
                    <a:pt x="6018373" y="2484160"/>
                  </a:lnTo>
                  <a:lnTo>
                    <a:pt x="6009664" y="2433366"/>
                  </a:lnTo>
                  <a:lnTo>
                    <a:pt x="6000510" y="2382771"/>
                  </a:lnTo>
                  <a:lnTo>
                    <a:pt x="5990913" y="2332379"/>
                  </a:lnTo>
                  <a:lnTo>
                    <a:pt x="5980876" y="2282193"/>
                  </a:lnTo>
                  <a:lnTo>
                    <a:pt x="5970401" y="2232215"/>
                  </a:lnTo>
                  <a:lnTo>
                    <a:pt x="5959491" y="2182450"/>
                  </a:lnTo>
                  <a:lnTo>
                    <a:pt x="5948149" y="2132900"/>
                  </a:lnTo>
                  <a:lnTo>
                    <a:pt x="5936377" y="2083568"/>
                  </a:lnTo>
                  <a:lnTo>
                    <a:pt x="5924177" y="2034458"/>
                  </a:lnTo>
                  <a:lnTo>
                    <a:pt x="5911553" y="1985573"/>
                  </a:lnTo>
                  <a:lnTo>
                    <a:pt x="5898507" y="1936915"/>
                  </a:lnTo>
                  <a:lnTo>
                    <a:pt x="5885041" y="1888489"/>
                  </a:lnTo>
                  <a:lnTo>
                    <a:pt x="5871159" y="1840296"/>
                  </a:lnTo>
                  <a:lnTo>
                    <a:pt x="5856862" y="1792341"/>
                  </a:lnTo>
                  <a:lnTo>
                    <a:pt x="5842153" y="1744626"/>
                  </a:lnTo>
                  <a:lnTo>
                    <a:pt x="5827036" y="1697154"/>
                  </a:lnTo>
                  <a:lnTo>
                    <a:pt x="5811512" y="1649930"/>
                  </a:lnTo>
                  <a:lnTo>
                    <a:pt x="5795584" y="1602955"/>
                  </a:lnTo>
                  <a:lnTo>
                    <a:pt x="5779254" y="1556233"/>
                  </a:lnTo>
                  <a:lnTo>
                    <a:pt x="5762526" y="1509767"/>
                  </a:lnTo>
                  <a:lnTo>
                    <a:pt x="5745402" y="1463560"/>
                  </a:lnTo>
                  <a:lnTo>
                    <a:pt x="5727884" y="1417616"/>
                  </a:lnTo>
                  <a:lnTo>
                    <a:pt x="5709975" y="1371937"/>
                  </a:lnTo>
                  <a:lnTo>
                    <a:pt x="5691678" y="1326527"/>
                  </a:lnTo>
                  <a:lnTo>
                    <a:pt x="5672996" y="1281389"/>
                  </a:lnTo>
                  <a:lnTo>
                    <a:pt x="5653930" y="1236526"/>
                  </a:lnTo>
                  <a:lnTo>
                    <a:pt x="5634483" y="1191941"/>
                  </a:lnTo>
                  <a:lnTo>
                    <a:pt x="5614659" y="1147637"/>
                  </a:lnTo>
                  <a:lnTo>
                    <a:pt x="5594459" y="1103617"/>
                  </a:lnTo>
                  <a:lnTo>
                    <a:pt x="5573886" y="1059885"/>
                  </a:lnTo>
                  <a:lnTo>
                    <a:pt x="5552944" y="1016443"/>
                  </a:lnTo>
                  <a:lnTo>
                    <a:pt x="5531633" y="973296"/>
                  </a:lnTo>
                  <a:lnTo>
                    <a:pt x="5509958" y="930445"/>
                  </a:lnTo>
                  <a:lnTo>
                    <a:pt x="5487920" y="887894"/>
                  </a:lnTo>
                  <a:lnTo>
                    <a:pt x="5465523" y="845647"/>
                  </a:lnTo>
                  <a:lnTo>
                    <a:pt x="5442768" y="803706"/>
                  </a:lnTo>
                  <a:lnTo>
                    <a:pt x="5419659" y="762074"/>
                  </a:lnTo>
                  <a:lnTo>
                    <a:pt x="5396198" y="720756"/>
                  </a:lnTo>
                  <a:lnTo>
                    <a:pt x="5372387" y="679753"/>
                  </a:lnTo>
                  <a:lnTo>
                    <a:pt x="5348229" y="639068"/>
                  </a:lnTo>
                  <a:lnTo>
                    <a:pt x="5323728" y="598706"/>
                  </a:lnTo>
                  <a:lnTo>
                    <a:pt x="5298884" y="558669"/>
                  </a:lnTo>
                  <a:lnTo>
                    <a:pt x="5273702" y="518961"/>
                  </a:lnTo>
                  <a:lnTo>
                    <a:pt x="5248183" y="479584"/>
                  </a:lnTo>
                  <a:lnTo>
                    <a:pt x="5222331" y="440542"/>
                  </a:lnTo>
                  <a:lnTo>
                    <a:pt x="5196147" y="401837"/>
                  </a:lnTo>
                  <a:lnTo>
                    <a:pt x="5169634" y="363473"/>
                  </a:lnTo>
                  <a:lnTo>
                    <a:pt x="5142796" y="325454"/>
                  </a:lnTo>
                  <a:lnTo>
                    <a:pt x="5115634" y="287781"/>
                  </a:lnTo>
                  <a:lnTo>
                    <a:pt x="5088151" y="250459"/>
                  </a:lnTo>
                  <a:lnTo>
                    <a:pt x="5060350" y="213491"/>
                  </a:lnTo>
                  <a:lnTo>
                    <a:pt x="5032233" y="176879"/>
                  </a:lnTo>
                  <a:lnTo>
                    <a:pt x="5003803" y="140627"/>
                  </a:lnTo>
                  <a:lnTo>
                    <a:pt x="4975063" y="104738"/>
                  </a:lnTo>
                  <a:lnTo>
                    <a:pt x="4946015" y="69215"/>
                  </a:lnTo>
                  <a:lnTo>
                    <a:pt x="488302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0" y="0"/>
              <a:ext cx="6096000" cy="6858000"/>
            </a:xfrm>
            <a:custGeom>
              <a:avLst/>
              <a:gdLst/>
              <a:ahLst/>
              <a:cxnLst/>
              <a:rect l="l" t="t" r="r" b="b"/>
              <a:pathLst>
                <a:path w="6096000" h="6858000">
                  <a:moveTo>
                    <a:pt x="0" y="0"/>
                  </a:moveTo>
                  <a:lnTo>
                    <a:pt x="4883023" y="0"/>
                  </a:lnTo>
                  <a:lnTo>
                    <a:pt x="4946015" y="69215"/>
                  </a:lnTo>
                  <a:lnTo>
                    <a:pt x="4975063" y="104738"/>
                  </a:lnTo>
                  <a:lnTo>
                    <a:pt x="5003803" y="140627"/>
                  </a:lnTo>
                  <a:lnTo>
                    <a:pt x="5032233" y="176879"/>
                  </a:lnTo>
                  <a:lnTo>
                    <a:pt x="5060350" y="213491"/>
                  </a:lnTo>
                  <a:lnTo>
                    <a:pt x="5088151" y="250459"/>
                  </a:lnTo>
                  <a:lnTo>
                    <a:pt x="5115634" y="287781"/>
                  </a:lnTo>
                  <a:lnTo>
                    <a:pt x="5142796" y="325454"/>
                  </a:lnTo>
                  <a:lnTo>
                    <a:pt x="5169634" y="363473"/>
                  </a:lnTo>
                  <a:lnTo>
                    <a:pt x="5196147" y="401837"/>
                  </a:lnTo>
                  <a:lnTo>
                    <a:pt x="5222331" y="440542"/>
                  </a:lnTo>
                  <a:lnTo>
                    <a:pt x="5248183" y="479584"/>
                  </a:lnTo>
                  <a:lnTo>
                    <a:pt x="5273702" y="518961"/>
                  </a:lnTo>
                  <a:lnTo>
                    <a:pt x="5298884" y="558669"/>
                  </a:lnTo>
                  <a:lnTo>
                    <a:pt x="5323728" y="598706"/>
                  </a:lnTo>
                  <a:lnTo>
                    <a:pt x="5348229" y="639068"/>
                  </a:lnTo>
                  <a:lnTo>
                    <a:pt x="5372387" y="679753"/>
                  </a:lnTo>
                  <a:lnTo>
                    <a:pt x="5396198" y="720756"/>
                  </a:lnTo>
                  <a:lnTo>
                    <a:pt x="5419659" y="762074"/>
                  </a:lnTo>
                  <a:lnTo>
                    <a:pt x="5442768" y="803706"/>
                  </a:lnTo>
                  <a:lnTo>
                    <a:pt x="5465523" y="845647"/>
                  </a:lnTo>
                  <a:lnTo>
                    <a:pt x="5487920" y="887894"/>
                  </a:lnTo>
                  <a:lnTo>
                    <a:pt x="5509958" y="930445"/>
                  </a:lnTo>
                  <a:lnTo>
                    <a:pt x="5531633" y="973296"/>
                  </a:lnTo>
                  <a:lnTo>
                    <a:pt x="5552944" y="1016443"/>
                  </a:lnTo>
                  <a:lnTo>
                    <a:pt x="5573886" y="1059885"/>
                  </a:lnTo>
                  <a:lnTo>
                    <a:pt x="5594459" y="1103617"/>
                  </a:lnTo>
                  <a:lnTo>
                    <a:pt x="5614659" y="1147637"/>
                  </a:lnTo>
                  <a:lnTo>
                    <a:pt x="5634483" y="1191941"/>
                  </a:lnTo>
                  <a:lnTo>
                    <a:pt x="5653930" y="1236526"/>
                  </a:lnTo>
                  <a:lnTo>
                    <a:pt x="5672996" y="1281389"/>
                  </a:lnTo>
                  <a:lnTo>
                    <a:pt x="5691678" y="1326527"/>
                  </a:lnTo>
                  <a:lnTo>
                    <a:pt x="5709975" y="1371937"/>
                  </a:lnTo>
                  <a:lnTo>
                    <a:pt x="5727884" y="1417616"/>
                  </a:lnTo>
                  <a:lnTo>
                    <a:pt x="5745402" y="1463560"/>
                  </a:lnTo>
                  <a:lnTo>
                    <a:pt x="5762526" y="1509767"/>
                  </a:lnTo>
                  <a:lnTo>
                    <a:pt x="5779254" y="1556233"/>
                  </a:lnTo>
                  <a:lnTo>
                    <a:pt x="5795584" y="1602955"/>
                  </a:lnTo>
                  <a:lnTo>
                    <a:pt x="5811512" y="1649930"/>
                  </a:lnTo>
                  <a:lnTo>
                    <a:pt x="5827036" y="1697154"/>
                  </a:lnTo>
                  <a:lnTo>
                    <a:pt x="5842153" y="1744626"/>
                  </a:lnTo>
                  <a:lnTo>
                    <a:pt x="5856862" y="1792341"/>
                  </a:lnTo>
                  <a:lnTo>
                    <a:pt x="5871159" y="1840296"/>
                  </a:lnTo>
                  <a:lnTo>
                    <a:pt x="5885041" y="1888489"/>
                  </a:lnTo>
                  <a:lnTo>
                    <a:pt x="5898507" y="1936915"/>
                  </a:lnTo>
                  <a:lnTo>
                    <a:pt x="5911553" y="1985573"/>
                  </a:lnTo>
                  <a:lnTo>
                    <a:pt x="5924177" y="2034458"/>
                  </a:lnTo>
                  <a:lnTo>
                    <a:pt x="5936377" y="2083568"/>
                  </a:lnTo>
                  <a:lnTo>
                    <a:pt x="5948149" y="2132900"/>
                  </a:lnTo>
                  <a:lnTo>
                    <a:pt x="5959491" y="2182450"/>
                  </a:lnTo>
                  <a:lnTo>
                    <a:pt x="5970401" y="2232215"/>
                  </a:lnTo>
                  <a:lnTo>
                    <a:pt x="5980876" y="2282193"/>
                  </a:lnTo>
                  <a:lnTo>
                    <a:pt x="5990913" y="2332379"/>
                  </a:lnTo>
                  <a:lnTo>
                    <a:pt x="6000510" y="2382771"/>
                  </a:lnTo>
                  <a:lnTo>
                    <a:pt x="6009664" y="2433366"/>
                  </a:lnTo>
                  <a:lnTo>
                    <a:pt x="6018373" y="2484160"/>
                  </a:lnTo>
                  <a:lnTo>
                    <a:pt x="6026633" y="2535151"/>
                  </a:lnTo>
                  <a:lnTo>
                    <a:pt x="6034443" y="2586335"/>
                  </a:lnTo>
                  <a:lnTo>
                    <a:pt x="6041800" y="2637709"/>
                  </a:lnTo>
                  <a:lnTo>
                    <a:pt x="6048701" y="2689271"/>
                  </a:lnTo>
                  <a:lnTo>
                    <a:pt x="6055144" y="2741016"/>
                  </a:lnTo>
                  <a:lnTo>
                    <a:pt x="6061125" y="2792941"/>
                  </a:lnTo>
                  <a:lnTo>
                    <a:pt x="6066643" y="2845045"/>
                  </a:lnTo>
                  <a:lnTo>
                    <a:pt x="6071695" y="2897322"/>
                  </a:lnTo>
                  <a:lnTo>
                    <a:pt x="6076277" y="2949771"/>
                  </a:lnTo>
                  <a:lnTo>
                    <a:pt x="6080389" y="3002388"/>
                  </a:lnTo>
                  <a:lnTo>
                    <a:pt x="6084027" y="3055170"/>
                  </a:lnTo>
                  <a:lnTo>
                    <a:pt x="6087187" y="3108114"/>
                  </a:lnTo>
                  <a:lnTo>
                    <a:pt x="6089869" y="3161216"/>
                  </a:lnTo>
                  <a:lnTo>
                    <a:pt x="6092069" y="3214474"/>
                  </a:lnTo>
                  <a:lnTo>
                    <a:pt x="6093785" y="3267885"/>
                  </a:lnTo>
                  <a:lnTo>
                    <a:pt x="6095013" y="3321445"/>
                  </a:lnTo>
                  <a:lnTo>
                    <a:pt x="6095753" y="3375151"/>
                  </a:lnTo>
                  <a:lnTo>
                    <a:pt x="6096000" y="3429000"/>
                  </a:lnTo>
                  <a:lnTo>
                    <a:pt x="6095753" y="3482848"/>
                  </a:lnTo>
                  <a:lnTo>
                    <a:pt x="6095013" y="3536554"/>
                  </a:lnTo>
                  <a:lnTo>
                    <a:pt x="6093785" y="3590114"/>
                  </a:lnTo>
                  <a:lnTo>
                    <a:pt x="6092069" y="3643525"/>
                  </a:lnTo>
                  <a:lnTo>
                    <a:pt x="6089869" y="3696783"/>
                  </a:lnTo>
                  <a:lnTo>
                    <a:pt x="6087187" y="3749886"/>
                  </a:lnTo>
                  <a:lnTo>
                    <a:pt x="6084027" y="3802830"/>
                  </a:lnTo>
                  <a:lnTo>
                    <a:pt x="6080389" y="3855612"/>
                  </a:lnTo>
                  <a:lnTo>
                    <a:pt x="6076277" y="3908229"/>
                  </a:lnTo>
                  <a:lnTo>
                    <a:pt x="6071695" y="3960678"/>
                  </a:lnTo>
                  <a:lnTo>
                    <a:pt x="6066643" y="4012956"/>
                  </a:lnTo>
                  <a:lnTo>
                    <a:pt x="6061125" y="4065059"/>
                  </a:lnTo>
                  <a:lnTo>
                    <a:pt x="6055144" y="4116985"/>
                  </a:lnTo>
                  <a:lnTo>
                    <a:pt x="6048701" y="4168730"/>
                  </a:lnTo>
                  <a:lnTo>
                    <a:pt x="6041800" y="4220292"/>
                  </a:lnTo>
                  <a:lnTo>
                    <a:pt x="6034443" y="4271666"/>
                  </a:lnTo>
                  <a:lnTo>
                    <a:pt x="6026633" y="4322850"/>
                  </a:lnTo>
                  <a:lnTo>
                    <a:pt x="6018373" y="4373841"/>
                  </a:lnTo>
                  <a:lnTo>
                    <a:pt x="6009664" y="4424636"/>
                  </a:lnTo>
                  <a:lnTo>
                    <a:pt x="6000510" y="4475231"/>
                  </a:lnTo>
                  <a:lnTo>
                    <a:pt x="5990913" y="4525623"/>
                  </a:lnTo>
                  <a:lnTo>
                    <a:pt x="5980876" y="4575810"/>
                  </a:lnTo>
                  <a:lnTo>
                    <a:pt x="5970401" y="4625787"/>
                  </a:lnTo>
                  <a:lnTo>
                    <a:pt x="5959491" y="4675553"/>
                  </a:lnTo>
                  <a:lnTo>
                    <a:pt x="5948149" y="4725103"/>
                  </a:lnTo>
                  <a:lnTo>
                    <a:pt x="5936377" y="4774434"/>
                  </a:lnTo>
                  <a:lnTo>
                    <a:pt x="5924177" y="4823545"/>
                  </a:lnTo>
                  <a:lnTo>
                    <a:pt x="5911553" y="4872430"/>
                  </a:lnTo>
                  <a:lnTo>
                    <a:pt x="5898507" y="4921088"/>
                  </a:lnTo>
                  <a:lnTo>
                    <a:pt x="5885041" y="4969514"/>
                  </a:lnTo>
                  <a:lnTo>
                    <a:pt x="5871159" y="5017707"/>
                  </a:lnTo>
                  <a:lnTo>
                    <a:pt x="5856862" y="5065662"/>
                  </a:lnTo>
                  <a:lnTo>
                    <a:pt x="5842153" y="5113377"/>
                  </a:lnTo>
                  <a:lnTo>
                    <a:pt x="5827036" y="5160848"/>
                  </a:lnTo>
                  <a:lnTo>
                    <a:pt x="5811512" y="5208072"/>
                  </a:lnTo>
                  <a:lnTo>
                    <a:pt x="5795584" y="5255047"/>
                  </a:lnTo>
                  <a:lnTo>
                    <a:pt x="5779254" y="5301769"/>
                  </a:lnTo>
                  <a:lnTo>
                    <a:pt x="5762526" y="5348234"/>
                  </a:lnTo>
                  <a:lnTo>
                    <a:pt x="5745402" y="5394440"/>
                  </a:lnTo>
                  <a:lnTo>
                    <a:pt x="5727884" y="5440384"/>
                  </a:lnTo>
                  <a:lnTo>
                    <a:pt x="5709975" y="5486062"/>
                  </a:lnTo>
                  <a:lnTo>
                    <a:pt x="5691678" y="5531472"/>
                  </a:lnTo>
                  <a:lnTo>
                    <a:pt x="5672996" y="5576610"/>
                  </a:lnTo>
                  <a:lnTo>
                    <a:pt x="5653930" y="5621472"/>
                  </a:lnTo>
                  <a:lnTo>
                    <a:pt x="5634483" y="5666057"/>
                  </a:lnTo>
                  <a:lnTo>
                    <a:pt x="5614659" y="5710360"/>
                  </a:lnTo>
                  <a:lnTo>
                    <a:pt x="5594459" y="5754379"/>
                  </a:lnTo>
                  <a:lnTo>
                    <a:pt x="5573886" y="5798110"/>
                  </a:lnTo>
                  <a:lnTo>
                    <a:pt x="5552944" y="5841550"/>
                  </a:lnTo>
                  <a:lnTo>
                    <a:pt x="5531633" y="5884697"/>
                  </a:lnTo>
                  <a:lnTo>
                    <a:pt x="5509958" y="5927547"/>
                  </a:lnTo>
                  <a:lnTo>
                    <a:pt x="5487920" y="5970096"/>
                  </a:lnTo>
                  <a:lnTo>
                    <a:pt x="5465523" y="6012342"/>
                  </a:lnTo>
                  <a:lnTo>
                    <a:pt x="5442768" y="6054282"/>
                  </a:lnTo>
                  <a:lnTo>
                    <a:pt x="5419659" y="6095912"/>
                  </a:lnTo>
                  <a:lnTo>
                    <a:pt x="5396198" y="6137229"/>
                  </a:lnTo>
                  <a:lnTo>
                    <a:pt x="5372387" y="6178231"/>
                  </a:lnTo>
                  <a:lnTo>
                    <a:pt x="5348229" y="6218913"/>
                  </a:lnTo>
                  <a:lnTo>
                    <a:pt x="5323728" y="6259273"/>
                  </a:lnTo>
                  <a:lnTo>
                    <a:pt x="5298884" y="6299308"/>
                  </a:lnTo>
                  <a:lnTo>
                    <a:pt x="5273702" y="6339015"/>
                  </a:lnTo>
                  <a:lnTo>
                    <a:pt x="5248183" y="6378390"/>
                  </a:lnTo>
                  <a:lnTo>
                    <a:pt x="5222331" y="6417430"/>
                  </a:lnTo>
                  <a:lnTo>
                    <a:pt x="5196147" y="6456132"/>
                  </a:lnTo>
                  <a:lnTo>
                    <a:pt x="5169634" y="6494494"/>
                  </a:lnTo>
                  <a:lnTo>
                    <a:pt x="5142796" y="6532511"/>
                  </a:lnTo>
                  <a:lnTo>
                    <a:pt x="5115634" y="6570181"/>
                  </a:lnTo>
                  <a:lnTo>
                    <a:pt x="5088151" y="6607500"/>
                  </a:lnTo>
                  <a:lnTo>
                    <a:pt x="5060350" y="6644466"/>
                  </a:lnTo>
                  <a:lnTo>
                    <a:pt x="5032233" y="6681075"/>
                  </a:lnTo>
                  <a:lnTo>
                    <a:pt x="5003803" y="6717324"/>
                  </a:lnTo>
                  <a:lnTo>
                    <a:pt x="4975063" y="6753210"/>
                  </a:lnTo>
                  <a:lnTo>
                    <a:pt x="4946015" y="6788730"/>
                  </a:lnTo>
                  <a:lnTo>
                    <a:pt x="4883023" y="6857999"/>
                  </a:lnTo>
                  <a:lnTo>
                    <a:pt x="0" y="6857999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EEEEE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0" y="0"/>
              <a:ext cx="6087745" cy="6858000"/>
            </a:xfrm>
            <a:custGeom>
              <a:avLst/>
              <a:gdLst/>
              <a:ahLst/>
              <a:cxnLst/>
              <a:rect l="l" t="t" r="r" b="b"/>
              <a:pathLst>
                <a:path w="6087745" h="6858000">
                  <a:moveTo>
                    <a:pt x="4874386" y="0"/>
                  </a:moveTo>
                  <a:lnTo>
                    <a:pt x="0" y="0"/>
                  </a:lnTo>
                  <a:lnTo>
                    <a:pt x="0" y="6857999"/>
                  </a:lnTo>
                  <a:lnTo>
                    <a:pt x="4874386" y="6857999"/>
                  </a:lnTo>
                  <a:lnTo>
                    <a:pt x="4937378" y="6788730"/>
                  </a:lnTo>
                  <a:lnTo>
                    <a:pt x="4966421" y="6753210"/>
                  </a:lnTo>
                  <a:lnTo>
                    <a:pt x="4995156" y="6717324"/>
                  </a:lnTo>
                  <a:lnTo>
                    <a:pt x="5023582" y="6681075"/>
                  </a:lnTo>
                  <a:lnTo>
                    <a:pt x="5051694" y="6644466"/>
                  </a:lnTo>
                  <a:lnTo>
                    <a:pt x="5079491" y="6607500"/>
                  </a:lnTo>
                  <a:lnTo>
                    <a:pt x="5106970" y="6570181"/>
                  </a:lnTo>
                  <a:lnTo>
                    <a:pt x="5134129" y="6532511"/>
                  </a:lnTo>
                  <a:lnTo>
                    <a:pt x="5160964" y="6494494"/>
                  </a:lnTo>
                  <a:lnTo>
                    <a:pt x="5187474" y="6456132"/>
                  </a:lnTo>
                  <a:lnTo>
                    <a:pt x="5213655" y="6417430"/>
                  </a:lnTo>
                  <a:lnTo>
                    <a:pt x="5239505" y="6378390"/>
                  </a:lnTo>
                  <a:lnTo>
                    <a:pt x="5265021" y="6339015"/>
                  </a:lnTo>
                  <a:lnTo>
                    <a:pt x="5290202" y="6299308"/>
                  </a:lnTo>
                  <a:lnTo>
                    <a:pt x="5315043" y="6259273"/>
                  </a:lnTo>
                  <a:lnTo>
                    <a:pt x="5339543" y="6218913"/>
                  </a:lnTo>
                  <a:lnTo>
                    <a:pt x="5363699" y="6178231"/>
                  </a:lnTo>
                  <a:lnTo>
                    <a:pt x="5387508" y="6137229"/>
                  </a:lnTo>
                  <a:lnTo>
                    <a:pt x="5410969" y="6095912"/>
                  </a:lnTo>
                  <a:lnTo>
                    <a:pt x="5434077" y="6054282"/>
                  </a:lnTo>
                  <a:lnTo>
                    <a:pt x="5456831" y="6012342"/>
                  </a:lnTo>
                  <a:lnTo>
                    <a:pt x="5479228" y="5970096"/>
                  </a:lnTo>
                  <a:lnTo>
                    <a:pt x="5501265" y="5927547"/>
                  </a:lnTo>
                  <a:lnTo>
                    <a:pt x="5522940" y="5884697"/>
                  </a:lnTo>
                  <a:lnTo>
                    <a:pt x="5544250" y="5841550"/>
                  </a:lnTo>
                  <a:lnTo>
                    <a:pt x="5565193" y="5798110"/>
                  </a:lnTo>
                  <a:lnTo>
                    <a:pt x="5585766" y="5754379"/>
                  </a:lnTo>
                  <a:lnTo>
                    <a:pt x="5605966" y="5710360"/>
                  </a:lnTo>
                  <a:lnTo>
                    <a:pt x="5625791" y="5666057"/>
                  </a:lnTo>
                  <a:lnTo>
                    <a:pt x="5645238" y="5621472"/>
                  </a:lnTo>
                  <a:lnTo>
                    <a:pt x="5664304" y="5576610"/>
                  </a:lnTo>
                  <a:lnTo>
                    <a:pt x="5682988" y="5531472"/>
                  </a:lnTo>
                  <a:lnTo>
                    <a:pt x="5701286" y="5486062"/>
                  </a:lnTo>
                  <a:lnTo>
                    <a:pt x="5719195" y="5440384"/>
                  </a:lnTo>
                  <a:lnTo>
                    <a:pt x="5736714" y="5394440"/>
                  </a:lnTo>
                  <a:lnTo>
                    <a:pt x="5753840" y="5348234"/>
                  </a:lnTo>
                  <a:lnTo>
                    <a:pt x="5770569" y="5301769"/>
                  </a:lnTo>
                  <a:lnTo>
                    <a:pt x="5786900" y="5255047"/>
                  </a:lnTo>
                  <a:lnTo>
                    <a:pt x="5802829" y="5208072"/>
                  </a:lnTo>
                  <a:lnTo>
                    <a:pt x="5818355" y="5160848"/>
                  </a:lnTo>
                  <a:lnTo>
                    <a:pt x="5833474" y="5113377"/>
                  </a:lnTo>
                  <a:lnTo>
                    <a:pt x="5848184" y="5065662"/>
                  </a:lnTo>
                  <a:lnTo>
                    <a:pt x="5862482" y="5017707"/>
                  </a:lnTo>
                  <a:lnTo>
                    <a:pt x="5876367" y="4969514"/>
                  </a:lnTo>
                  <a:lnTo>
                    <a:pt x="5889834" y="4921088"/>
                  </a:lnTo>
                  <a:lnTo>
                    <a:pt x="5902882" y="4872430"/>
                  </a:lnTo>
                  <a:lnTo>
                    <a:pt x="5915508" y="4823545"/>
                  </a:lnTo>
                  <a:lnTo>
                    <a:pt x="5927709" y="4774434"/>
                  </a:lnTo>
                  <a:lnTo>
                    <a:pt x="5939483" y="4725103"/>
                  </a:lnTo>
                  <a:lnTo>
                    <a:pt x="5950827" y="4675553"/>
                  </a:lnTo>
                  <a:lnTo>
                    <a:pt x="5961738" y="4625787"/>
                  </a:lnTo>
                  <a:lnTo>
                    <a:pt x="5972215" y="4575810"/>
                  </a:lnTo>
                  <a:lnTo>
                    <a:pt x="5982254" y="4525623"/>
                  </a:lnTo>
                  <a:lnTo>
                    <a:pt x="5991852" y="4475231"/>
                  </a:lnTo>
                  <a:lnTo>
                    <a:pt x="6001008" y="4424636"/>
                  </a:lnTo>
                  <a:lnTo>
                    <a:pt x="6009718" y="4373841"/>
                  </a:lnTo>
                  <a:lnTo>
                    <a:pt x="6017981" y="4322850"/>
                  </a:lnTo>
                  <a:lnTo>
                    <a:pt x="6025792" y="4271666"/>
                  </a:lnTo>
                  <a:lnTo>
                    <a:pt x="6033150" y="4220292"/>
                  </a:lnTo>
                  <a:lnTo>
                    <a:pt x="6040053" y="4168730"/>
                  </a:lnTo>
                  <a:lnTo>
                    <a:pt x="6046497" y="4116985"/>
                  </a:lnTo>
                  <a:lnTo>
                    <a:pt x="6052479" y="4065059"/>
                  </a:lnTo>
                  <a:lnTo>
                    <a:pt x="6057999" y="4012956"/>
                  </a:lnTo>
                  <a:lnTo>
                    <a:pt x="6063051" y="3960678"/>
                  </a:lnTo>
                  <a:lnTo>
                    <a:pt x="6067635" y="3908229"/>
                  </a:lnTo>
                  <a:lnTo>
                    <a:pt x="6071748" y="3855612"/>
                  </a:lnTo>
                  <a:lnTo>
                    <a:pt x="6075386" y="3802830"/>
                  </a:lnTo>
                  <a:lnTo>
                    <a:pt x="6078548" y="3749886"/>
                  </a:lnTo>
                  <a:lnTo>
                    <a:pt x="6081231" y="3696783"/>
                  </a:lnTo>
                  <a:lnTo>
                    <a:pt x="6083431" y="3643525"/>
                  </a:lnTo>
                  <a:lnTo>
                    <a:pt x="6085147" y="3590114"/>
                  </a:lnTo>
                  <a:lnTo>
                    <a:pt x="6086376" y="3536554"/>
                  </a:lnTo>
                  <a:lnTo>
                    <a:pt x="6087115" y="3482848"/>
                  </a:lnTo>
                  <a:lnTo>
                    <a:pt x="6087363" y="3429000"/>
                  </a:lnTo>
                  <a:lnTo>
                    <a:pt x="6087115" y="3375151"/>
                  </a:lnTo>
                  <a:lnTo>
                    <a:pt x="6086376" y="3321445"/>
                  </a:lnTo>
                  <a:lnTo>
                    <a:pt x="6085147" y="3267885"/>
                  </a:lnTo>
                  <a:lnTo>
                    <a:pt x="6083431" y="3214474"/>
                  </a:lnTo>
                  <a:lnTo>
                    <a:pt x="6081231" y="3161216"/>
                  </a:lnTo>
                  <a:lnTo>
                    <a:pt x="6078548" y="3108114"/>
                  </a:lnTo>
                  <a:lnTo>
                    <a:pt x="6075386" y="3055170"/>
                  </a:lnTo>
                  <a:lnTo>
                    <a:pt x="6071748" y="3002388"/>
                  </a:lnTo>
                  <a:lnTo>
                    <a:pt x="6067635" y="2949771"/>
                  </a:lnTo>
                  <a:lnTo>
                    <a:pt x="6063051" y="2897322"/>
                  </a:lnTo>
                  <a:lnTo>
                    <a:pt x="6057999" y="2845045"/>
                  </a:lnTo>
                  <a:lnTo>
                    <a:pt x="6052479" y="2792941"/>
                  </a:lnTo>
                  <a:lnTo>
                    <a:pt x="6046497" y="2741016"/>
                  </a:lnTo>
                  <a:lnTo>
                    <a:pt x="6040053" y="2689271"/>
                  </a:lnTo>
                  <a:lnTo>
                    <a:pt x="6033150" y="2637709"/>
                  </a:lnTo>
                  <a:lnTo>
                    <a:pt x="6025792" y="2586335"/>
                  </a:lnTo>
                  <a:lnTo>
                    <a:pt x="6017981" y="2535151"/>
                  </a:lnTo>
                  <a:lnTo>
                    <a:pt x="6009718" y="2484160"/>
                  </a:lnTo>
                  <a:lnTo>
                    <a:pt x="6001008" y="2433366"/>
                  </a:lnTo>
                  <a:lnTo>
                    <a:pt x="5991852" y="2382771"/>
                  </a:lnTo>
                  <a:lnTo>
                    <a:pt x="5982254" y="2332379"/>
                  </a:lnTo>
                  <a:lnTo>
                    <a:pt x="5972215" y="2282193"/>
                  </a:lnTo>
                  <a:lnTo>
                    <a:pt x="5961738" y="2232215"/>
                  </a:lnTo>
                  <a:lnTo>
                    <a:pt x="5950827" y="2182450"/>
                  </a:lnTo>
                  <a:lnTo>
                    <a:pt x="5939483" y="2132900"/>
                  </a:lnTo>
                  <a:lnTo>
                    <a:pt x="5927709" y="2083568"/>
                  </a:lnTo>
                  <a:lnTo>
                    <a:pt x="5915508" y="2034458"/>
                  </a:lnTo>
                  <a:lnTo>
                    <a:pt x="5902882" y="1985573"/>
                  </a:lnTo>
                  <a:lnTo>
                    <a:pt x="5889834" y="1936915"/>
                  </a:lnTo>
                  <a:lnTo>
                    <a:pt x="5876367" y="1888489"/>
                  </a:lnTo>
                  <a:lnTo>
                    <a:pt x="5862482" y="1840296"/>
                  </a:lnTo>
                  <a:lnTo>
                    <a:pt x="5848184" y="1792341"/>
                  </a:lnTo>
                  <a:lnTo>
                    <a:pt x="5833474" y="1744626"/>
                  </a:lnTo>
                  <a:lnTo>
                    <a:pt x="5818355" y="1697154"/>
                  </a:lnTo>
                  <a:lnTo>
                    <a:pt x="5802829" y="1649930"/>
                  </a:lnTo>
                  <a:lnTo>
                    <a:pt x="5786900" y="1602955"/>
                  </a:lnTo>
                  <a:lnTo>
                    <a:pt x="5770569" y="1556233"/>
                  </a:lnTo>
                  <a:lnTo>
                    <a:pt x="5753840" y="1509767"/>
                  </a:lnTo>
                  <a:lnTo>
                    <a:pt x="5736714" y="1463560"/>
                  </a:lnTo>
                  <a:lnTo>
                    <a:pt x="5719195" y="1417616"/>
                  </a:lnTo>
                  <a:lnTo>
                    <a:pt x="5701286" y="1371937"/>
                  </a:lnTo>
                  <a:lnTo>
                    <a:pt x="5682988" y="1326527"/>
                  </a:lnTo>
                  <a:lnTo>
                    <a:pt x="5664304" y="1281389"/>
                  </a:lnTo>
                  <a:lnTo>
                    <a:pt x="5645238" y="1236526"/>
                  </a:lnTo>
                  <a:lnTo>
                    <a:pt x="5625791" y="1191941"/>
                  </a:lnTo>
                  <a:lnTo>
                    <a:pt x="5605966" y="1147637"/>
                  </a:lnTo>
                  <a:lnTo>
                    <a:pt x="5585766" y="1103617"/>
                  </a:lnTo>
                  <a:lnTo>
                    <a:pt x="5565193" y="1059885"/>
                  </a:lnTo>
                  <a:lnTo>
                    <a:pt x="5544250" y="1016443"/>
                  </a:lnTo>
                  <a:lnTo>
                    <a:pt x="5522940" y="973296"/>
                  </a:lnTo>
                  <a:lnTo>
                    <a:pt x="5501265" y="930445"/>
                  </a:lnTo>
                  <a:lnTo>
                    <a:pt x="5479228" y="887894"/>
                  </a:lnTo>
                  <a:lnTo>
                    <a:pt x="5456831" y="845647"/>
                  </a:lnTo>
                  <a:lnTo>
                    <a:pt x="5434077" y="803706"/>
                  </a:lnTo>
                  <a:lnTo>
                    <a:pt x="5410969" y="762074"/>
                  </a:lnTo>
                  <a:lnTo>
                    <a:pt x="5387508" y="720756"/>
                  </a:lnTo>
                  <a:lnTo>
                    <a:pt x="5363699" y="679753"/>
                  </a:lnTo>
                  <a:lnTo>
                    <a:pt x="5339543" y="639068"/>
                  </a:lnTo>
                  <a:lnTo>
                    <a:pt x="5315043" y="598706"/>
                  </a:lnTo>
                  <a:lnTo>
                    <a:pt x="5290202" y="558669"/>
                  </a:lnTo>
                  <a:lnTo>
                    <a:pt x="5265021" y="518961"/>
                  </a:lnTo>
                  <a:lnTo>
                    <a:pt x="5239505" y="479584"/>
                  </a:lnTo>
                  <a:lnTo>
                    <a:pt x="5213655" y="440542"/>
                  </a:lnTo>
                  <a:lnTo>
                    <a:pt x="5187474" y="401837"/>
                  </a:lnTo>
                  <a:lnTo>
                    <a:pt x="5160964" y="363473"/>
                  </a:lnTo>
                  <a:lnTo>
                    <a:pt x="5134129" y="325454"/>
                  </a:lnTo>
                  <a:lnTo>
                    <a:pt x="5106970" y="287781"/>
                  </a:lnTo>
                  <a:lnTo>
                    <a:pt x="5079491" y="250459"/>
                  </a:lnTo>
                  <a:lnTo>
                    <a:pt x="5051694" y="213491"/>
                  </a:lnTo>
                  <a:lnTo>
                    <a:pt x="5023582" y="176879"/>
                  </a:lnTo>
                  <a:lnTo>
                    <a:pt x="4995156" y="140627"/>
                  </a:lnTo>
                  <a:lnTo>
                    <a:pt x="4966421" y="104738"/>
                  </a:lnTo>
                  <a:lnTo>
                    <a:pt x="4937378" y="69215"/>
                  </a:lnTo>
                  <a:lnTo>
                    <a:pt x="487438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517651" y="2401570"/>
            <a:ext cx="4837430" cy="1854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latin typeface="Times New Roman"/>
                <a:cs typeface="Times New Roman"/>
              </a:rPr>
              <a:t>За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хімічними</a:t>
            </a:r>
            <a:r>
              <a:rPr sz="2400" spc="-6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властивостями</a:t>
            </a:r>
            <a:endParaRPr sz="2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2400" dirty="0">
                <a:latin typeface="Times New Roman"/>
                <a:cs typeface="Times New Roman"/>
              </a:rPr>
              <a:t>гістологічні</a:t>
            </a:r>
            <a:r>
              <a:rPr sz="2400" spc="-114" dirty="0">
                <a:latin typeface="Times New Roman"/>
                <a:cs typeface="Times New Roman"/>
              </a:rPr>
              <a:t> </a:t>
            </a:r>
            <a:r>
              <a:rPr sz="2400" b="1" i="1" dirty="0">
                <a:latin typeface="Times New Roman"/>
                <a:cs typeface="Times New Roman"/>
              </a:rPr>
              <a:t>барвники</a:t>
            </a:r>
            <a:r>
              <a:rPr sz="2400" b="1" i="1" spc="-95" dirty="0">
                <a:latin typeface="Times New Roman"/>
                <a:cs typeface="Times New Roman"/>
              </a:rPr>
              <a:t> </a:t>
            </a:r>
            <a:r>
              <a:rPr sz="2400" b="1" i="1" dirty="0">
                <a:latin typeface="Times New Roman"/>
                <a:cs typeface="Times New Roman"/>
              </a:rPr>
              <a:t>поділяють</a:t>
            </a:r>
            <a:r>
              <a:rPr sz="2400" b="1" i="1" spc="-110" dirty="0">
                <a:latin typeface="Times New Roman"/>
                <a:cs typeface="Times New Roman"/>
              </a:rPr>
              <a:t> </a:t>
            </a:r>
            <a:r>
              <a:rPr sz="2400" b="1" i="1" spc="-25" dirty="0">
                <a:latin typeface="Times New Roman"/>
                <a:cs typeface="Times New Roman"/>
              </a:rPr>
              <a:t>на</a:t>
            </a:r>
            <a:endParaRPr sz="2400">
              <a:latin typeface="Times New Roman"/>
              <a:cs typeface="Times New Roman"/>
            </a:endParaRPr>
          </a:p>
          <a:p>
            <a:pPr marL="354965" indent="-342265">
              <a:lnSpc>
                <a:spcPct val="100000"/>
              </a:lnSpc>
              <a:buFont typeface="Wingdings"/>
              <a:buChar char=""/>
              <a:tabLst>
                <a:tab pos="354965" algn="l"/>
              </a:tabLst>
            </a:pPr>
            <a:r>
              <a:rPr sz="2400" b="1" i="1" spc="-10" dirty="0">
                <a:latin typeface="Times New Roman"/>
                <a:cs typeface="Times New Roman"/>
              </a:rPr>
              <a:t>кислі</a:t>
            </a:r>
            <a:endParaRPr sz="2400">
              <a:latin typeface="Times New Roman"/>
              <a:cs typeface="Times New Roman"/>
            </a:endParaRPr>
          </a:p>
          <a:p>
            <a:pPr marL="354965" indent="-342265">
              <a:lnSpc>
                <a:spcPct val="100000"/>
              </a:lnSpc>
              <a:buFont typeface="Wingdings"/>
              <a:buChar char=""/>
              <a:tabLst>
                <a:tab pos="354965" algn="l"/>
              </a:tabLst>
            </a:pPr>
            <a:r>
              <a:rPr sz="2400" b="1" i="1" spc="-10" dirty="0">
                <a:latin typeface="Times New Roman"/>
                <a:cs typeface="Times New Roman"/>
              </a:rPr>
              <a:t>основні</a:t>
            </a:r>
            <a:endParaRPr sz="2400">
              <a:latin typeface="Times New Roman"/>
              <a:cs typeface="Times New Roman"/>
            </a:endParaRPr>
          </a:p>
          <a:p>
            <a:pPr marL="354965" indent="-342265">
              <a:lnSpc>
                <a:spcPct val="100000"/>
              </a:lnSpc>
              <a:buFont typeface="Wingdings"/>
              <a:buChar char=""/>
              <a:tabLst>
                <a:tab pos="354965" algn="l"/>
              </a:tabLst>
            </a:pPr>
            <a:r>
              <a:rPr sz="2400" b="1" i="1" spc="-10" dirty="0">
                <a:latin typeface="Times New Roman"/>
                <a:cs typeface="Times New Roman"/>
              </a:rPr>
              <a:t>нейтральні.</a:t>
            </a:r>
            <a:endParaRPr sz="2400">
              <a:latin typeface="Times New Roman"/>
              <a:cs typeface="Times New Roman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489102" y="625729"/>
            <a:ext cx="5019040" cy="3853815"/>
            <a:chOff x="489102" y="625729"/>
            <a:chExt cx="5019040" cy="3853815"/>
          </a:xfrm>
        </p:grpSpPr>
        <p:sp>
          <p:nvSpPr>
            <p:cNvPr id="11" name="object 11"/>
            <p:cNvSpPr/>
            <p:nvPr/>
          </p:nvSpPr>
          <p:spPr>
            <a:xfrm>
              <a:off x="489102" y="625729"/>
              <a:ext cx="704215" cy="146685"/>
            </a:xfrm>
            <a:custGeom>
              <a:avLst/>
              <a:gdLst/>
              <a:ahLst/>
              <a:cxnLst/>
              <a:rect l="l" t="t" r="r" b="b"/>
              <a:pathLst>
                <a:path w="704215" h="146684">
                  <a:moveTo>
                    <a:pt x="704088" y="0"/>
                  </a:moveTo>
                  <a:lnTo>
                    <a:pt x="0" y="0"/>
                  </a:lnTo>
                  <a:lnTo>
                    <a:pt x="0" y="146303"/>
                  </a:lnTo>
                  <a:lnTo>
                    <a:pt x="704088" y="146303"/>
                  </a:lnTo>
                  <a:lnTo>
                    <a:pt x="704088" y="0"/>
                  </a:lnTo>
                  <a:close/>
                </a:path>
              </a:pathLst>
            </a:custGeom>
            <a:solidFill>
              <a:srgbClr val="EC7C3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489102" y="4461129"/>
              <a:ext cx="5019040" cy="18415"/>
            </a:xfrm>
            <a:custGeom>
              <a:avLst/>
              <a:gdLst/>
              <a:ahLst/>
              <a:cxnLst/>
              <a:rect l="l" t="t" r="r" b="b"/>
              <a:pathLst>
                <a:path w="5019040" h="18414">
                  <a:moveTo>
                    <a:pt x="5019040" y="0"/>
                  </a:moveTo>
                  <a:lnTo>
                    <a:pt x="0" y="0"/>
                  </a:lnTo>
                  <a:lnTo>
                    <a:pt x="0" y="18288"/>
                  </a:lnTo>
                  <a:lnTo>
                    <a:pt x="5019040" y="18288"/>
                  </a:lnTo>
                  <a:lnTo>
                    <a:pt x="5019040" y="0"/>
                  </a:lnTo>
                  <a:close/>
                </a:path>
              </a:pathLst>
            </a:custGeom>
            <a:solidFill>
              <a:srgbClr val="D4D4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-2"/>
            <a:ext cx="12192000" cy="6858000"/>
            <a:chOff x="0" y="-2"/>
            <a:chExt cx="12192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976620" y="-2"/>
              <a:ext cx="6215126" cy="685800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</p:grpSp>
      <p:sp>
        <p:nvSpPr>
          <p:cNvPr id="5" name="object 5"/>
          <p:cNvSpPr txBox="1"/>
          <p:nvPr/>
        </p:nvSpPr>
        <p:spPr>
          <a:xfrm>
            <a:off x="529234" y="1270762"/>
            <a:ext cx="5076190" cy="15506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0" marR="5080" indent="-114300" algn="just">
              <a:lnSpc>
                <a:spcPct val="100000"/>
              </a:lnSpc>
              <a:spcBef>
                <a:spcPts val="105"/>
              </a:spcBef>
              <a:buFont typeface="Wingdings"/>
              <a:buChar char=""/>
              <a:tabLst>
                <a:tab pos="127000" algn="l"/>
                <a:tab pos="354965" algn="l"/>
              </a:tabLst>
            </a:pPr>
            <a:r>
              <a:rPr sz="2000" b="1" i="1" dirty="0">
                <a:latin typeface="Times New Roman"/>
                <a:cs typeface="Times New Roman"/>
              </a:rPr>
              <a:t>Кислі</a:t>
            </a:r>
            <a:r>
              <a:rPr sz="2000" b="1" i="1" spc="240" dirty="0">
                <a:latin typeface="Times New Roman"/>
                <a:cs typeface="Times New Roman"/>
              </a:rPr>
              <a:t>  </a:t>
            </a:r>
            <a:r>
              <a:rPr sz="2000" b="1" i="1" dirty="0">
                <a:latin typeface="Times New Roman"/>
                <a:cs typeface="Times New Roman"/>
              </a:rPr>
              <a:t>барвники</a:t>
            </a:r>
            <a:r>
              <a:rPr sz="2000" b="1" i="1" spc="240" dirty="0">
                <a:latin typeface="Times New Roman"/>
                <a:cs typeface="Times New Roman"/>
              </a:rPr>
              <a:t>  </a:t>
            </a:r>
            <a:r>
              <a:rPr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фарбують</a:t>
            </a:r>
            <a:r>
              <a:rPr sz="2000" i="1" spc="245" dirty="0">
                <a:solidFill>
                  <a:srgbClr val="FF0000"/>
                </a:solidFill>
                <a:latin typeface="Times New Roman"/>
                <a:cs typeface="Times New Roman"/>
              </a:rPr>
              <a:t>  </a:t>
            </a:r>
            <a:r>
              <a:rPr sz="2000" i="1" spc="-10" dirty="0">
                <a:solidFill>
                  <a:srgbClr val="FF0000"/>
                </a:solidFill>
                <a:latin typeface="Times New Roman"/>
                <a:cs typeface="Times New Roman"/>
              </a:rPr>
              <a:t>цитоплазму </a:t>
            </a:r>
            <a:r>
              <a:rPr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клітини,</a:t>
            </a:r>
            <a:r>
              <a:rPr sz="2000" i="1" spc="-5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їх</a:t>
            </a:r>
            <a:r>
              <a:rPr sz="2000" i="1" spc="-2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називають</a:t>
            </a:r>
            <a:r>
              <a:rPr sz="2000" i="1" spc="-4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000" i="1" spc="-10" dirty="0">
                <a:solidFill>
                  <a:srgbClr val="FF0000"/>
                </a:solidFill>
                <a:latin typeface="Times New Roman"/>
                <a:cs typeface="Times New Roman"/>
              </a:rPr>
              <a:t>цитоплазматичними.</a:t>
            </a:r>
            <a:endParaRPr sz="2000">
              <a:latin typeface="Times New Roman"/>
              <a:cs typeface="Times New Roman"/>
            </a:endParaRPr>
          </a:p>
          <a:p>
            <a:pPr marL="127000" marR="5080" indent="-114300" algn="just">
              <a:lnSpc>
                <a:spcPct val="100000"/>
              </a:lnSpc>
              <a:buFont typeface="Wingdings"/>
              <a:buChar char=""/>
              <a:tabLst>
                <a:tab pos="127000" algn="l"/>
                <a:tab pos="354965" algn="l"/>
              </a:tabLst>
            </a:pPr>
            <a:r>
              <a:rPr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Прикладом</a:t>
            </a:r>
            <a:r>
              <a:rPr sz="2000" i="1" spc="5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таких</a:t>
            </a:r>
            <a:r>
              <a:rPr sz="2000" i="1" spc="5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барвників</a:t>
            </a:r>
            <a:r>
              <a:rPr sz="2000" i="1" spc="5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можуть</a:t>
            </a:r>
            <a:r>
              <a:rPr sz="2000" i="1" spc="3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000" i="1" spc="-20" dirty="0">
                <a:solidFill>
                  <a:srgbClr val="FF0000"/>
                </a:solidFill>
                <a:latin typeface="Times New Roman"/>
                <a:cs typeface="Times New Roman"/>
              </a:rPr>
              <a:t>бути </a:t>
            </a:r>
            <a:r>
              <a:rPr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еозин</a:t>
            </a:r>
            <a:r>
              <a:rPr sz="2000" i="1" spc="44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(дає</a:t>
            </a:r>
            <a:r>
              <a:rPr sz="2000" i="1" spc="45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000" i="1" spc="-10" dirty="0">
                <a:solidFill>
                  <a:srgbClr val="FF0000"/>
                </a:solidFill>
                <a:latin typeface="Times New Roman"/>
                <a:cs typeface="Times New Roman"/>
              </a:rPr>
              <a:t>яскраво-</a:t>
            </a:r>
            <a:r>
              <a:rPr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рожевий</a:t>
            </a:r>
            <a:r>
              <a:rPr sz="2000" i="1" spc="45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колір),</a:t>
            </a:r>
            <a:r>
              <a:rPr sz="2000" i="1" spc="459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світлий </a:t>
            </a:r>
            <a:r>
              <a:rPr sz="2000" dirty="0">
                <a:latin typeface="Times New Roman"/>
                <a:cs typeface="Times New Roman"/>
              </a:rPr>
              <a:t>зелений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(дає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зелений</a:t>
            </a:r>
            <a:r>
              <a:rPr sz="2000" spc="-2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колір).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29234" y="2795143"/>
            <a:ext cx="1952625" cy="6356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105"/>
              </a:spcBef>
              <a:buFont typeface="Wingdings"/>
              <a:buChar char=""/>
              <a:tabLst>
                <a:tab pos="354965" algn="l"/>
              </a:tabLst>
            </a:pPr>
            <a:r>
              <a:rPr sz="2000" spc="-10" dirty="0">
                <a:latin typeface="Times New Roman"/>
                <a:cs typeface="Times New Roman"/>
              </a:rPr>
              <a:t>Гістологічні</a:t>
            </a:r>
            <a:endParaRPr sz="2000">
              <a:latin typeface="Times New Roman"/>
              <a:cs typeface="Times New Roman"/>
            </a:endParaRPr>
          </a:p>
          <a:p>
            <a:pPr marL="127000">
              <a:lnSpc>
                <a:spcPct val="100000"/>
              </a:lnSpc>
            </a:pPr>
            <a:r>
              <a:rPr sz="2000" spc="-10" dirty="0">
                <a:latin typeface="Times New Roman"/>
                <a:cs typeface="Times New Roman"/>
              </a:rPr>
              <a:t>зафарбовуватися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614422" y="2795143"/>
            <a:ext cx="2991485" cy="6356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71145" marR="5080" indent="-259079">
              <a:lnSpc>
                <a:spcPct val="100000"/>
              </a:lnSpc>
              <a:spcBef>
                <a:spcPts val="105"/>
              </a:spcBef>
              <a:tabLst>
                <a:tab pos="1590040" algn="l"/>
                <a:tab pos="1623695" algn="l"/>
                <a:tab pos="2330450" algn="l"/>
              </a:tabLst>
            </a:pPr>
            <a:r>
              <a:rPr sz="2000" spc="-10" dirty="0">
                <a:latin typeface="Times New Roman"/>
                <a:cs typeface="Times New Roman"/>
              </a:rPr>
              <a:t>структури,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25" dirty="0">
                <a:latin typeface="Times New Roman"/>
                <a:cs typeface="Times New Roman"/>
              </a:rPr>
              <a:t>що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30" dirty="0">
                <a:latin typeface="Times New Roman"/>
                <a:cs typeface="Times New Roman"/>
              </a:rPr>
              <a:t>здатні </a:t>
            </a:r>
            <a:r>
              <a:rPr sz="2000" spc="-10" dirty="0">
                <a:latin typeface="Times New Roman"/>
                <a:cs typeface="Times New Roman"/>
              </a:rPr>
              <a:t>кислими</a:t>
            </a:r>
            <a:r>
              <a:rPr sz="2000" dirty="0">
                <a:latin typeface="Times New Roman"/>
                <a:cs typeface="Times New Roman"/>
              </a:rPr>
              <a:t>		</a:t>
            </a:r>
            <a:r>
              <a:rPr sz="2000" spc="-10" dirty="0">
                <a:latin typeface="Times New Roman"/>
                <a:cs typeface="Times New Roman"/>
              </a:rPr>
              <a:t>барвниками,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29234" y="3404742"/>
            <a:ext cx="5076190" cy="15506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0">
              <a:lnSpc>
                <a:spcPct val="100000"/>
              </a:lnSpc>
              <a:spcBef>
                <a:spcPts val="105"/>
              </a:spcBef>
              <a:tabLst>
                <a:tab pos="1471295" algn="l"/>
                <a:tab pos="3225800" algn="l"/>
              </a:tabLst>
            </a:pPr>
            <a:r>
              <a:rPr sz="2000" spc="-10" dirty="0">
                <a:latin typeface="Times New Roman"/>
                <a:cs typeface="Times New Roman"/>
              </a:rPr>
              <a:t>називають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оксифільними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(ацидофільними,</a:t>
            </a:r>
            <a:endParaRPr sz="2000">
              <a:latin typeface="Times New Roman"/>
              <a:cs typeface="Times New Roman"/>
            </a:endParaRPr>
          </a:p>
          <a:p>
            <a:pPr marL="127000">
              <a:lnSpc>
                <a:spcPct val="100000"/>
              </a:lnSpc>
            </a:pPr>
            <a:r>
              <a:rPr sz="2000" spc="-10" dirty="0">
                <a:latin typeface="Times New Roman"/>
                <a:cs typeface="Times New Roman"/>
              </a:rPr>
              <a:t>еозинофільними).</a:t>
            </a:r>
            <a:endParaRPr sz="2000">
              <a:latin typeface="Times New Roman"/>
              <a:cs typeface="Times New Roman"/>
            </a:endParaRPr>
          </a:p>
          <a:p>
            <a:pPr marL="127000" marR="5080" indent="-114300" algn="just">
              <a:lnSpc>
                <a:spcPct val="100000"/>
              </a:lnSpc>
              <a:buFont typeface="Wingdings"/>
              <a:buChar char=""/>
              <a:tabLst>
                <a:tab pos="127000" algn="l"/>
                <a:tab pos="354965" algn="l"/>
              </a:tabLst>
            </a:pPr>
            <a:r>
              <a:rPr sz="2000" dirty="0">
                <a:latin typeface="Times New Roman"/>
                <a:cs typeface="Times New Roman"/>
              </a:rPr>
              <a:t>	Це,</a:t>
            </a:r>
            <a:r>
              <a:rPr sz="2000" spc="50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наприклад,</a:t>
            </a:r>
            <a:r>
              <a:rPr sz="2000" spc="50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цитоплазматичні</a:t>
            </a:r>
            <a:r>
              <a:rPr sz="2000" spc="50" dirty="0">
                <a:latin typeface="Times New Roman"/>
                <a:cs typeface="Times New Roman"/>
              </a:rPr>
              <a:t>  </a:t>
            </a:r>
            <a:r>
              <a:rPr sz="2000" spc="-10" dirty="0">
                <a:latin typeface="Times New Roman"/>
                <a:cs typeface="Times New Roman"/>
              </a:rPr>
              <a:t>гранули </a:t>
            </a:r>
            <a:r>
              <a:rPr sz="2000" dirty="0">
                <a:latin typeface="Times New Roman"/>
                <a:cs typeface="Times New Roman"/>
              </a:rPr>
              <a:t>еозинофільних</a:t>
            </a:r>
            <a:r>
              <a:rPr sz="2000" spc="380" dirty="0">
                <a:latin typeface="Times New Roman"/>
                <a:cs typeface="Times New Roman"/>
              </a:rPr>
              <a:t>    </a:t>
            </a:r>
            <a:r>
              <a:rPr sz="2000" dirty="0">
                <a:latin typeface="Times New Roman"/>
                <a:cs typeface="Times New Roman"/>
              </a:rPr>
              <a:t>лейкоцитів,</a:t>
            </a:r>
            <a:r>
              <a:rPr sz="2000" spc="380" dirty="0">
                <a:latin typeface="Times New Roman"/>
                <a:cs typeface="Times New Roman"/>
              </a:rPr>
              <a:t>    </a:t>
            </a:r>
            <a:r>
              <a:rPr sz="2000" spc="-10" dirty="0">
                <a:latin typeface="Times New Roman"/>
                <a:cs typeface="Times New Roman"/>
              </a:rPr>
              <a:t>колагенові </a:t>
            </a:r>
            <a:r>
              <a:rPr sz="2000" dirty="0">
                <a:latin typeface="Times New Roman"/>
                <a:cs typeface="Times New Roman"/>
              </a:rPr>
              <a:t>волокна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spc="-20" dirty="0">
                <a:latin typeface="Times New Roman"/>
                <a:cs typeface="Times New Roman"/>
              </a:rPr>
              <a:t>тощо.</a:t>
            </a:r>
            <a:endParaRPr sz="20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-3"/>
            <a:ext cx="12192000" cy="6858000"/>
            <a:chOff x="0" y="-3"/>
            <a:chExt cx="12192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797550" y="-3"/>
              <a:ext cx="6394196" cy="6857864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</p:grpSp>
      <p:sp>
        <p:nvSpPr>
          <p:cNvPr id="5" name="object 5"/>
          <p:cNvSpPr txBox="1"/>
          <p:nvPr/>
        </p:nvSpPr>
        <p:spPr>
          <a:xfrm>
            <a:off x="3259328" y="651459"/>
            <a:ext cx="1696085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381000" algn="l"/>
              </a:tabLst>
            </a:pPr>
            <a:r>
              <a:rPr sz="2000" spc="-50" dirty="0">
                <a:latin typeface="Times New Roman"/>
                <a:cs typeface="Times New Roman"/>
              </a:rPr>
              <a:t>є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катіонними,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954783" y="651459"/>
            <a:ext cx="3002915" cy="6362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i="1" spc="-10" dirty="0">
                <a:latin typeface="Times New Roman"/>
                <a:cs typeface="Times New Roman"/>
              </a:rPr>
              <a:t>барвники</a:t>
            </a:r>
            <a:endParaRPr sz="2000">
              <a:latin typeface="Times New Roman"/>
              <a:cs typeface="Times New Roman"/>
            </a:endParaRPr>
          </a:p>
          <a:p>
            <a:pPr marL="70485">
              <a:lnSpc>
                <a:spcPct val="100000"/>
              </a:lnSpc>
              <a:tabLst>
                <a:tab pos="1408430" algn="l"/>
                <a:tab pos="1896110" algn="l"/>
                <a:tab pos="2313940" algn="l"/>
              </a:tabLst>
            </a:pPr>
            <a:r>
              <a:rPr sz="2000" spc="-10" dirty="0">
                <a:latin typeface="Times New Roman"/>
                <a:cs typeface="Times New Roman"/>
              </a:rPr>
              <a:t>більшість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25" dirty="0">
                <a:latin typeface="Times New Roman"/>
                <a:cs typeface="Times New Roman"/>
              </a:rPr>
              <a:t>їх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50" dirty="0">
                <a:latin typeface="Times New Roman"/>
                <a:cs typeface="Times New Roman"/>
              </a:rPr>
              <a:t>у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складі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62483" y="651459"/>
            <a:ext cx="1283335" cy="94106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0" marR="5080" indent="-114300" algn="just">
              <a:lnSpc>
                <a:spcPct val="100000"/>
              </a:lnSpc>
              <a:spcBef>
                <a:spcPts val="105"/>
              </a:spcBef>
              <a:buFont typeface="Wingdings"/>
              <a:buChar char=""/>
              <a:tabLst>
                <a:tab pos="127000" algn="l"/>
                <a:tab pos="354965" algn="l"/>
              </a:tabLst>
            </a:pPr>
            <a:r>
              <a:rPr sz="2000" b="1" i="1" spc="-10" dirty="0">
                <a:latin typeface="Times New Roman"/>
                <a:cs typeface="Times New Roman"/>
              </a:rPr>
              <a:t>	Основні </a:t>
            </a:r>
            <a:r>
              <a:rPr sz="2000" spc="-10" dirty="0">
                <a:latin typeface="Times New Roman"/>
                <a:cs typeface="Times New Roman"/>
              </a:rPr>
              <a:t>переважна молекули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846579" y="1261618"/>
            <a:ext cx="311023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640080" algn="l"/>
                <a:tab pos="2018030" algn="l"/>
              </a:tabLst>
            </a:pPr>
            <a:r>
              <a:rPr sz="2000" spc="-25" dirty="0">
                <a:latin typeface="Times New Roman"/>
                <a:cs typeface="Times New Roman"/>
              </a:rPr>
              <a:t>має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позитивно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заряджені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239772" y="1871218"/>
            <a:ext cx="104711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spc="-10" dirty="0">
                <a:latin typeface="Times New Roman"/>
                <a:cs typeface="Times New Roman"/>
              </a:rPr>
              <a:t>барвники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62483" y="1566418"/>
            <a:ext cx="1445895" cy="94106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0">
              <a:lnSpc>
                <a:spcPct val="100000"/>
              </a:lnSpc>
              <a:spcBef>
                <a:spcPts val="105"/>
              </a:spcBef>
            </a:pPr>
            <a:r>
              <a:rPr sz="2000" spc="-10" dirty="0">
                <a:latin typeface="Times New Roman"/>
                <a:cs typeface="Times New Roman"/>
              </a:rPr>
              <a:t>атоми</a:t>
            </a:r>
            <a:r>
              <a:rPr sz="2000" spc="-85" dirty="0">
                <a:latin typeface="Times New Roman"/>
                <a:cs typeface="Times New Roman"/>
              </a:rPr>
              <a:t> </a:t>
            </a:r>
            <a:r>
              <a:rPr sz="2000" spc="-30" dirty="0">
                <a:latin typeface="Times New Roman"/>
                <a:cs typeface="Times New Roman"/>
              </a:rPr>
              <a:t>азоту.</a:t>
            </a:r>
            <a:endParaRPr sz="2000">
              <a:latin typeface="Times New Roman"/>
              <a:cs typeface="Times New Roman"/>
            </a:endParaRPr>
          </a:p>
          <a:p>
            <a:pPr marL="354965" indent="-342265">
              <a:lnSpc>
                <a:spcPct val="100000"/>
              </a:lnSpc>
              <a:buFont typeface="Wingdings"/>
              <a:buChar char=""/>
              <a:tabLst>
                <a:tab pos="354965" algn="l"/>
              </a:tabLst>
            </a:pPr>
            <a:r>
              <a:rPr sz="2000" spc="-10" dirty="0">
                <a:latin typeface="Times New Roman"/>
                <a:cs typeface="Times New Roman"/>
              </a:rPr>
              <a:t>Названі</a:t>
            </a:r>
            <a:endParaRPr sz="2000">
              <a:latin typeface="Times New Roman"/>
              <a:cs typeface="Times New Roman"/>
            </a:endParaRPr>
          </a:p>
          <a:p>
            <a:pPr marL="127000">
              <a:lnSpc>
                <a:spcPct val="100000"/>
              </a:lnSpc>
            </a:pPr>
            <a:r>
              <a:rPr sz="2000" i="1" spc="-10" dirty="0">
                <a:solidFill>
                  <a:srgbClr val="FF0000"/>
                </a:solidFill>
                <a:latin typeface="Times New Roman"/>
                <a:cs typeface="Times New Roman"/>
              </a:rPr>
              <a:t>фарбують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954783" y="1871218"/>
            <a:ext cx="3001645" cy="6362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105"/>
              </a:spcBef>
            </a:pPr>
            <a:r>
              <a:rPr sz="2000" spc="-10" dirty="0">
                <a:latin typeface="Times New Roman"/>
                <a:cs typeface="Times New Roman"/>
              </a:rPr>
              <a:t>вибірково</a:t>
            </a:r>
            <a:endParaRPr sz="2000">
              <a:latin typeface="Times New Roman"/>
              <a:cs typeface="Times New Roman"/>
            </a:endParaRPr>
          </a:p>
          <a:p>
            <a:pPr marR="5080" algn="r">
              <a:lnSpc>
                <a:spcPct val="100000"/>
              </a:lnSpc>
              <a:tabLst>
                <a:tab pos="728345" algn="l"/>
                <a:tab pos="1694180" algn="l"/>
                <a:tab pos="1991360" algn="l"/>
                <a:tab pos="2793365" algn="l"/>
              </a:tabLst>
            </a:pPr>
            <a:r>
              <a:rPr sz="2000" i="1" spc="-20" dirty="0">
                <a:solidFill>
                  <a:srgbClr val="FF0000"/>
                </a:solidFill>
                <a:latin typeface="Times New Roman"/>
                <a:cs typeface="Times New Roman"/>
              </a:rPr>
              <a:t>ядра</a:t>
            </a:r>
            <a:r>
              <a:rPr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	</a:t>
            </a:r>
            <a:r>
              <a:rPr sz="2000" i="1" spc="-10" dirty="0">
                <a:solidFill>
                  <a:srgbClr val="FF0000"/>
                </a:solidFill>
                <a:latin typeface="Times New Roman"/>
                <a:cs typeface="Times New Roman"/>
              </a:rPr>
              <a:t>клітин</a:t>
            </a:r>
            <a:r>
              <a:rPr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	</a:t>
            </a:r>
            <a:r>
              <a:rPr sz="2000" i="1" spc="-50" dirty="0">
                <a:solidFill>
                  <a:srgbClr val="FF0000"/>
                </a:solidFill>
                <a:latin typeface="Times New Roman"/>
                <a:cs typeface="Times New Roman"/>
              </a:rPr>
              <a:t>і</a:t>
            </a:r>
            <a:r>
              <a:rPr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	</a:t>
            </a:r>
            <a:r>
              <a:rPr sz="2000" i="1" spc="-20" dirty="0">
                <a:solidFill>
                  <a:srgbClr val="FF0000"/>
                </a:solidFill>
                <a:latin typeface="Times New Roman"/>
                <a:cs typeface="Times New Roman"/>
              </a:rPr>
              <a:t>тому</a:t>
            </a:r>
            <a:r>
              <a:rPr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	</a:t>
            </a:r>
            <a:r>
              <a:rPr sz="2000" i="1" spc="-25" dirty="0">
                <a:solidFill>
                  <a:srgbClr val="FF0000"/>
                </a:solidFill>
                <a:latin typeface="Times New Roman"/>
                <a:cs typeface="Times New Roman"/>
              </a:rPr>
              <a:t>їх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76783" y="2481199"/>
            <a:ext cx="237998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називають</a:t>
            </a:r>
            <a:r>
              <a:rPr sz="2000" i="1" spc="-11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000" i="1" spc="-10" dirty="0">
                <a:solidFill>
                  <a:srgbClr val="FF0000"/>
                </a:solidFill>
                <a:latin typeface="Times New Roman"/>
                <a:cs typeface="Times New Roman"/>
              </a:rPr>
              <a:t>ядерними</a:t>
            </a:r>
            <a:r>
              <a:rPr sz="2000" spc="-10" dirty="0">
                <a:latin typeface="Times New Roman"/>
                <a:cs typeface="Times New Roman"/>
              </a:rPr>
              <a:t>.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443988" y="2785999"/>
            <a:ext cx="1219200" cy="6356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94970">
              <a:lnSpc>
                <a:spcPct val="100000"/>
              </a:lnSpc>
              <a:spcBef>
                <a:spcPts val="105"/>
              </a:spcBef>
            </a:pPr>
            <a:r>
              <a:rPr sz="2000" spc="-10" dirty="0">
                <a:latin typeface="Times New Roman"/>
                <a:cs typeface="Times New Roman"/>
              </a:rPr>
              <a:t>можуть</a:t>
            </a: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2000" i="1" spc="-10" dirty="0">
                <a:latin typeface="Times New Roman"/>
                <a:cs typeface="Times New Roman"/>
              </a:rPr>
              <a:t>(фарбує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62483" y="2785999"/>
            <a:ext cx="1601470" cy="94106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0" marR="5080" indent="-114300" algn="just">
              <a:lnSpc>
                <a:spcPct val="100000"/>
              </a:lnSpc>
              <a:spcBef>
                <a:spcPts val="105"/>
              </a:spcBef>
              <a:buFont typeface="Wingdings"/>
              <a:buChar char=""/>
              <a:tabLst>
                <a:tab pos="127000" algn="l"/>
                <a:tab pos="354965" algn="l"/>
              </a:tabLst>
            </a:pPr>
            <a:r>
              <a:rPr sz="2000" spc="-10" dirty="0">
                <a:latin typeface="Times New Roman"/>
                <a:cs typeface="Times New Roman"/>
              </a:rPr>
              <a:t>	Прикладом </a:t>
            </a:r>
            <a:r>
              <a:rPr sz="2000" i="1" spc="-20" dirty="0">
                <a:latin typeface="Times New Roman"/>
                <a:cs typeface="Times New Roman"/>
              </a:rPr>
              <a:t>гематоксилін </a:t>
            </a:r>
            <a:r>
              <a:rPr sz="2000" i="1" spc="-10" dirty="0">
                <a:latin typeface="Times New Roman"/>
                <a:cs typeface="Times New Roman"/>
              </a:rPr>
              <a:t>фіолетовий),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418079" y="3395294"/>
            <a:ext cx="1373505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1153795" algn="l"/>
              </a:tabLst>
            </a:pPr>
            <a:r>
              <a:rPr sz="2000" spc="-10" dirty="0">
                <a:latin typeface="Times New Roman"/>
                <a:cs typeface="Times New Roman"/>
              </a:rPr>
              <a:t>кармін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25" dirty="0">
                <a:latin typeface="Times New Roman"/>
                <a:cs typeface="Times New Roman"/>
              </a:rPr>
              <a:t>(в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718052" y="2785999"/>
            <a:ext cx="1238885" cy="94106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105"/>
              </a:spcBef>
            </a:pPr>
            <a:r>
              <a:rPr sz="2000" spc="-20" dirty="0">
                <a:latin typeface="Times New Roman"/>
                <a:cs typeface="Times New Roman"/>
              </a:rPr>
              <a:t>бути</a:t>
            </a:r>
            <a:endParaRPr sz="2000">
              <a:latin typeface="Times New Roman"/>
              <a:cs typeface="Times New Roman"/>
            </a:endParaRPr>
          </a:p>
          <a:p>
            <a:pPr marR="5080" algn="r">
              <a:lnSpc>
                <a:spcPct val="100000"/>
              </a:lnSpc>
              <a:tabLst>
                <a:tab pos="519430" algn="l"/>
              </a:tabLst>
            </a:pPr>
            <a:r>
              <a:rPr sz="2000" i="1" spc="-50" dirty="0">
                <a:latin typeface="Times New Roman"/>
                <a:cs typeface="Times New Roman"/>
              </a:rPr>
              <a:t>у</a:t>
            </a:r>
            <a:r>
              <a:rPr sz="2000" i="1" dirty="0">
                <a:latin typeface="Times New Roman"/>
                <a:cs typeface="Times New Roman"/>
              </a:rPr>
              <a:t>	</a:t>
            </a:r>
            <a:r>
              <a:rPr sz="2000" i="1" spc="-10" dirty="0">
                <a:latin typeface="Times New Roman"/>
                <a:cs typeface="Times New Roman"/>
              </a:rPr>
              <a:t>синьо-</a:t>
            </a:r>
            <a:endParaRPr sz="2000">
              <a:latin typeface="Times New Roman"/>
              <a:cs typeface="Times New Roman"/>
            </a:endParaRPr>
          </a:p>
          <a:p>
            <a:pPr marR="5080" algn="r">
              <a:lnSpc>
                <a:spcPct val="100000"/>
              </a:lnSpc>
            </a:pPr>
            <a:r>
              <a:rPr sz="2000" spc="-10" dirty="0">
                <a:latin typeface="Times New Roman"/>
                <a:cs typeface="Times New Roman"/>
              </a:rPr>
              <a:t>світло-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62483" y="3700652"/>
            <a:ext cx="4495800" cy="21602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0" marR="5715" algn="just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latin typeface="Times New Roman"/>
                <a:cs typeface="Times New Roman"/>
              </a:rPr>
              <a:t>червоний)</a:t>
            </a:r>
            <a:r>
              <a:rPr sz="2000" spc="45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сафранін</a:t>
            </a:r>
            <a:r>
              <a:rPr sz="2000" spc="50" dirty="0">
                <a:latin typeface="Times New Roman"/>
                <a:cs typeface="Times New Roman"/>
              </a:rPr>
              <a:t>  </a:t>
            </a:r>
            <a:r>
              <a:rPr sz="2000" spc="-10" dirty="0">
                <a:latin typeface="Times New Roman"/>
                <a:cs typeface="Times New Roman"/>
              </a:rPr>
              <a:t>(темно-червоний), </a:t>
            </a:r>
            <a:r>
              <a:rPr sz="2000" dirty="0">
                <a:latin typeface="Times New Roman"/>
                <a:cs typeface="Times New Roman"/>
              </a:rPr>
              <a:t>азур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ІІ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(у</a:t>
            </a:r>
            <a:r>
              <a:rPr sz="2000" spc="-1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синій).</a:t>
            </a:r>
            <a:endParaRPr sz="2000">
              <a:latin typeface="Times New Roman"/>
              <a:cs typeface="Times New Roman"/>
            </a:endParaRPr>
          </a:p>
          <a:p>
            <a:pPr marL="127000" marR="5080" indent="-114300" algn="just">
              <a:lnSpc>
                <a:spcPct val="100000"/>
              </a:lnSpc>
              <a:buFont typeface="Wingdings"/>
              <a:buChar char=""/>
              <a:tabLst>
                <a:tab pos="127000" algn="l"/>
                <a:tab pos="354965" algn="l"/>
              </a:tabLst>
            </a:pPr>
            <a:r>
              <a:rPr sz="2000" dirty="0">
                <a:latin typeface="Times New Roman"/>
                <a:cs typeface="Times New Roman"/>
              </a:rPr>
              <a:t>	Гістологічні</a:t>
            </a:r>
            <a:r>
              <a:rPr sz="2000" spc="330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структури,</a:t>
            </a:r>
            <a:r>
              <a:rPr sz="2000" spc="355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що</a:t>
            </a:r>
            <a:r>
              <a:rPr sz="2000" spc="360" dirty="0">
                <a:latin typeface="Times New Roman"/>
                <a:cs typeface="Times New Roman"/>
              </a:rPr>
              <a:t>  </a:t>
            </a:r>
            <a:r>
              <a:rPr sz="2000" spc="-10" dirty="0">
                <a:latin typeface="Times New Roman"/>
                <a:cs typeface="Times New Roman"/>
              </a:rPr>
              <a:t>здатні </a:t>
            </a:r>
            <a:r>
              <a:rPr sz="2000" dirty="0">
                <a:latin typeface="Times New Roman"/>
                <a:cs typeface="Times New Roman"/>
              </a:rPr>
              <a:t>фарбуватися</a:t>
            </a:r>
            <a:r>
              <a:rPr sz="2000" spc="330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основними</a:t>
            </a:r>
            <a:r>
              <a:rPr sz="2000" spc="330" dirty="0">
                <a:latin typeface="Times New Roman"/>
                <a:cs typeface="Times New Roman"/>
              </a:rPr>
              <a:t>  </a:t>
            </a:r>
            <a:r>
              <a:rPr sz="2000" spc="-10" dirty="0">
                <a:latin typeface="Times New Roman"/>
                <a:cs typeface="Times New Roman"/>
              </a:rPr>
              <a:t>барвниками, </a:t>
            </a:r>
            <a:r>
              <a:rPr sz="2000" dirty="0">
                <a:latin typeface="Times New Roman"/>
                <a:cs typeface="Times New Roman"/>
              </a:rPr>
              <a:t>називають</a:t>
            </a:r>
            <a:r>
              <a:rPr sz="2000" spc="-120" dirty="0">
                <a:latin typeface="Times New Roman"/>
                <a:cs typeface="Times New Roman"/>
              </a:rPr>
              <a:t> </a:t>
            </a:r>
            <a:r>
              <a:rPr sz="2000" b="1" spc="-10" dirty="0">
                <a:latin typeface="Times New Roman"/>
                <a:cs typeface="Times New Roman"/>
              </a:rPr>
              <a:t>базофільними</a:t>
            </a:r>
            <a:r>
              <a:rPr sz="2000" spc="-10" dirty="0">
                <a:latin typeface="Times New Roman"/>
                <a:cs typeface="Times New Roman"/>
              </a:rPr>
              <a:t>.</a:t>
            </a:r>
            <a:endParaRPr sz="2000">
              <a:latin typeface="Times New Roman"/>
              <a:cs typeface="Times New Roman"/>
            </a:endParaRPr>
          </a:p>
          <a:p>
            <a:pPr marL="127000" marR="8890" indent="-114300" algn="just">
              <a:lnSpc>
                <a:spcPct val="100000"/>
              </a:lnSpc>
              <a:spcBef>
                <a:spcPts val="5"/>
              </a:spcBef>
              <a:buFont typeface="Wingdings"/>
              <a:buChar char=""/>
              <a:tabLst>
                <a:tab pos="127000" algn="l"/>
                <a:tab pos="354965" algn="l"/>
              </a:tabLst>
            </a:pPr>
            <a:r>
              <a:rPr sz="2000" dirty="0">
                <a:latin typeface="Times New Roman"/>
                <a:cs typeface="Times New Roman"/>
              </a:rPr>
              <a:t>	Це гранули</a:t>
            </a:r>
            <a:r>
              <a:rPr sz="2000" spc="-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у</a:t>
            </a:r>
            <a:r>
              <a:rPr sz="2000" spc="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цитоплазмі</a:t>
            </a:r>
            <a:r>
              <a:rPr sz="2000" spc="-10" dirty="0">
                <a:latin typeface="Times New Roman"/>
                <a:cs typeface="Times New Roman"/>
              </a:rPr>
              <a:t> базофільних лейкоцитів,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ядра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клітин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spc="-20" dirty="0">
                <a:latin typeface="Times New Roman"/>
                <a:cs typeface="Times New Roman"/>
              </a:rPr>
              <a:t>тощо.</a:t>
            </a:r>
            <a:endParaRPr sz="20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394703" y="430136"/>
              <a:ext cx="5584063" cy="5997702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</p:grpSp>
      <p:sp>
        <p:nvSpPr>
          <p:cNvPr id="5" name="object 5"/>
          <p:cNvSpPr txBox="1"/>
          <p:nvPr/>
        </p:nvSpPr>
        <p:spPr>
          <a:xfrm>
            <a:off x="614883" y="553593"/>
            <a:ext cx="5407660" cy="30746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0" marR="5080" indent="-114300" algn="just">
              <a:lnSpc>
                <a:spcPct val="100000"/>
              </a:lnSpc>
              <a:spcBef>
                <a:spcPts val="105"/>
              </a:spcBef>
              <a:buFont typeface="Wingdings"/>
              <a:buChar char=""/>
              <a:tabLst>
                <a:tab pos="127000" algn="l"/>
                <a:tab pos="354965" algn="l"/>
              </a:tabLst>
            </a:pPr>
            <a:r>
              <a:rPr sz="2000" b="1" i="1" dirty="0">
                <a:latin typeface="Times New Roman"/>
                <a:cs typeface="Times New Roman"/>
              </a:rPr>
              <a:t>Нейтральні</a:t>
            </a:r>
            <a:r>
              <a:rPr sz="2000" b="1" i="1" spc="105" dirty="0">
                <a:latin typeface="Times New Roman"/>
                <a:cs typeface="Times New Roman"/>
              </a:rPr>
              <a:t>  </a:t>
            </a:r>
            <a:r>
              <a:rPr sz="2000" b="1" i="1" dirty="0">
                <a:latin typeface="Times New Roman"/>
                <a:cs typeface="Times New Roman"/>
              </a:rPr>
              <a:t>барвники</a:t>
            </a:r>
            <a:r>
              <a:rPr sz="2000" b="1" i="1" spc="110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утворюються</a:t>
            </a:r>
            <a:r>
              <a:rPr sz="2000" spc="114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у</a:t>
            </a:r>
            <a:r>
              <a:rPr sz="2000" spc="105" dirty="0">
                <a:latin typeface="Times New Roman"/>
                <a:cs typeface="Times New Roman"/>
              </a:rPr>
              <a:t>  </a:t>
            </a:r>
            <a:r>
              <a:rPr sz="2000" spc="-20" dirty="0">
                <a:latin typeface="Times New Roman"/>
                <a:cs typeface="Times New Roman"/>
              </a:rPr>
              <a:t>разі </a:t>
            </a:r>
            <a:r>
              <a:rPr sz="2000" dirty="0">
                <a:latin typeface="Times New Roman"/>
                <a:cs typeface="Times New Roman"/>
              </a:rPr>
              <a:t>сполучення</a:t>
            </a:r>
            <a:r>
              <a:rPr sz="2000" spc="270" dirty="0">
                <a:latin typeface="Times New Roman"/>
                <a:cs typeface="Times New Roman"/>
              </a:rPr>
              <a:t>   </a:t>
            </a:r>
            <a:r>
              <a:rPr sz="2000" dirty="0">
                <a:latin typeface="Times New Roman"/>
                <a:cs typeface="Times New Roman"/>
              </a:rPr>
              <a:t>водних</a:t>
            </a:r>
            <a:r>
              <a:rPr sz="2000" spc="270" dirty="0">
                <a:latin typeface="Times New Roman"/>
                <a:cs typeface="Times New Roman"/>
              </a:rPr>
              <a:t>   </a:t>
            </a:r>
            <a:r>
              <a:rPr sz="2000" dirty="0">
                <a:latin typeface="Times New Roman"/>
                <a:cs typeface="Times New Roman"/>
              </a:rPr>
              <a:t>розчинів</a:t>
            </a:r>
            <a:r>
              <a:rPr sz="2000" spc="270" dirty="0">
                <a:latin typeface="Times New Roman"/>
                <a:cs typeface="Times New Roman"/>
              </a:rPr>
              <a:t>   </a:t>
            </a:r>
            <a:r>
              <a:rPr sz="2000" dirty="0">
                <a:latin typeface="Times New Roman"/>
                <a:cs typeface="Times New Roman"/>
              </a:rPr>
              <a:t>кислого</a:t>
            </a:r>
            <a:r>
              <a:rPr sz="2000" spc="270" dirty="0">
                <a:latin typeface="Times New Roman"/>
                <a:cs typeface="Times New Roman"/>
              </a:rPr>
              <a:t>   </a:t>
            </a:r>
            <a:r>
              <a:rPr sz="2000" spc="-25" dirty="0">
                <a:latin typeface="Times New Roman"/>
                <a:cs typeface="Times New Roman"/>
              </a:rPr>
              <a:t>та </a:t>
            </a:r>
            <a:r>
              <a:rPr sz="2000" dirty="0">
                <a:latin typeface="Times New Roman"/>
                <a:cs typeface="Times New Roman"/>
              </a:rPr>
              <a:t>основного</a:t>
            </a:r>
            <a:r>
              <a:rPr sz="2000" spc="415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барвників,</a:t>
            </a:r>
            <a:r>
              <a:rPr sz="2000" spc="409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наприклад,</a:t>
            </a:r>
            <a:r>
              <a:rPr sz="2000" spc="415" dirty="0">
                <a:latin typeface="Times New Roman"/>
                <a:cs typeface="Times New Roman"/>
              </a:rPr>
              <a:t>  </a:t>
            </a:r>
            <a:r>
              <a:rPr sz="2000" spc="-10" dirty="0">
                <a:latin typeface="Times New Roman"/>
                <a:cs typeface="Times New Roman"/>
              </a:rPr>
              <a:t>еозиново- </a:t>
            </a:r>
            <a:r>
              <a:rPr sz="2000" dirty="0">
                <a:latin typeface="Times New Roman"/>
                <a:cs typeface="Times New Roman"/>
              </a:rPr>
              <a:t>кислий</a:t>
            </a:r>
            <a:r>
              <a:rPr sz="2000" spc="-8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метиленовий</a:t>
            </a:r>
            <a:r>
              <a:rPr sz="2000" spc="-8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синій.</a:t>
            </a:r>
            <a:endParaRPr sz="2000">
              <a:latin typeface="Times New Roman"/>
              <a:cs typeface="Times New Roman"/>
            </a:endParaRPr>
          </a:p>
          <a:p>
            <a:pPr marL="127000" marR="9525" indent="-114300" algn="just">
              <a:lnSpc>
                <a:spcPct val="100000"/>
              </a:lnSpc>
              <a:buFont typeface="Wingdings"/>
              <a:buChar char=""/>
              <a:tabLst>
                <a:tab pos="127000" algn="l"/>
                <a:tab pos="354965" algn="l"/>
              </a:tabLst>
            </a:pPr>
            <a:r>
              <a:rPr sz="2000" dirty="0">
                <a:latin typeface="Times New Roman"/>
                <a:cs typeface="Times New Roman"/>
              </a:rPr>
              <a:t>Крім</a:t>
            </a:r>
            <a:r>
              <a:rPr sz="2000" spc="265" dirty="0">
                <a:latin typeface="Times New Roman"/>
                <a:cs typeface="Times New Roman"/>
              </a:rPr>
              <a:t>   </a:t>
            </a:r>
            <a:r>
              <a:rPr sz="2000" dirty="0">
                <a:latin typeface="Times New Roman"/>
                <a:cs typeface="Times New Roman"/>
              </a:rPr>
              <a:t>того,</a:t>
            </a:r>
            <a:r>
              <a:rPr sz="2000" spc="270" dirty="0">
                <a:latin typeface="Times New Roman"/>
                <a:cs typeface="Times New Roman"/>
              </a:rPr>
              <a:t>   </a:t>
            </a:r>
            <a:r>
              <a:rPr sz="2000" dirty="0">
                <a:latin typeface="Times New Roman"/>
                <a:cs typeface="Times New Roman"/>
              </a:rPr>
              <a:t>слід</a:t>
            </a:r>
            <a:r>
              <a:rPr sz="2000" spc="270" dirty="0">
                <a:latin typeface="Times New Roman"/>
                <a:cs typeface="Times New Roman"/>
              </a:rPr>
              <a:t>   </a:t>
            </a:r>
            <a:r>
              <a:rPr sz="2000" dirty="0">
                <a:latin typeface="Times New Roman"/>
                <a:cs typeface="Times New Roman"/>
              </a:rPr>
              <a:t>розрізняти</a:t>
            </a:r>
            <a:r>
              <a:rPr sz="2000" spc="265" dirty="0">
                <a:latin typeface="Times New Roman"/>
                <a:cs typeface="Times New Roman"/>
              </a:rPr>
              <a:t>   </a:t>
            </a:r>
            <a:r>
              <a:rPr sz="2000" spc="-10" dirty="0">
                <a:latin typeface="Times New Roman"/>
                <a:cs typeface="Times New Roman"/>
              </a:rPr>
              <a:t>нейтральні </a:t>
            </a:r>
            <a:r>
              <a:rPr sz="2000" dirty="0">
                <a:latin typeface="Times New Roman"/>
                <a:cs typeface="Times New Roman"/>
              </a:rPr>
              <a:t>барвникові</a:t>
            </a:r>
            <a:r>
              <a:rPr sz="2000" spc="15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суміші,</a:t>
            </a:r>
            <a:r>
              <a:rPr sz="2000" spc="10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коли</a:t>
            </a:r>
            <a:r>
              <a:rPr sz="2000" spc="5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у</a:t>
            </a:r>
            <a:r>
              <a:rPr sz="2000" spc="10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розчині</a:t>
            </a:r>
            <a:r>
              <a:rPr sz="2000" spc="10" dirty="0">
                <a:latin typeface="Times New Roman"/>
                <a:cs typeface="Times New Roman"/>
              </a:rPr>
              <a:t>  </a:t>
            </a:r>
            <a:r>
              <a:rPr sz="2000" spc="-10" dirty="0">
                <a:latin typeface="Times New Roman"/>
                <a:cs typeface="Times New Roman"/>
              </a:rPr>
              <a:t>одночасно </a:t>
            </a:r>
            <a:r>
              <a:rPr sz="2000" dirty="0">
                <a:latin typeface="Times New Roman"/>
                <a:cs typeface="Times New Roman"/>
              </a:rPr>
              <a:t>наявні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основний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та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кислий</a:t>
            </a:r>
            <a:r>
              <a:rPr sz="2000" spc="-2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барвники.</a:t>
            </a:r>
            <a:endParaRPr sz="2000">
              <a:latin typeface="Times New Roman"/>
              <a:cs typeface="Times New Roman"/>
            </a:endParaRPr>
          </a:p>
          <a:p>
            <a:pPr marL="127000" marR="7620" indent="-114300" algn="just">
              <a:lnSpc>
                <a:spcPct val="100000"/>
              </a:lnSpc>
              <a:buFont typeface="Wingdings"/>
              <a:buChar char=""/>
              <a:tabLst>
                <a:tab pos="127000" algn="l"/>
                <a:tab pos="354965" algn="l"/>
              </a:tabLst>
            </a:pPr>
            <a:r>
              <a:rPr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Структури,</a:t>
            </a:r>
            <a:r>
              <a:rPr sz="2000" i="1" spc="280" dirty="0">
                <a:solidFill>
                  <a:srgbClr val="FF0000"/>
                </a:solidFill>
                <a:latin typeface="Times New Roman"/>
                <a:cs typeface="Times New Roman"/>
              </a:rPr>
              <a:t>  </a:t>
            </a:r>
            <a:r>
              <a:rPr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які</a:t>
            </a:r>
            <a:r>
              <a:rPr sz="2000" i="1" spc="275" dirty="0">
                <a:solidFill>
                  <a:srgbClr val="FF0000"/>
                </a:solidFill>
                <a:latin typeface="Times New Roman"/>
                <a:cs typeface="Times New Roman"/>
              </a:rPr>
              <a:t>  </a:t>
            </a:r>
            <a:r>
              <a:rPr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одночасно</a:t>
            </a:r>
            <a:r>
              <a:rPr sz="2000" i="1" spc="295" dirty="0">
                <a:solidFill>
                  <a:srgbClr val="FF0000"/>
                </a:solidFill>
                <a:latin typeface="Times New Roman"/>
                <a:cs typeface="Times New Roman"/>
              </a:rPr>
              <a:t>  </a:t>
            </a:r>
            <a:r>
              <a:rPr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сприймають</a:t>
            </a:r>
            <a:r>
              <a:rPr sz="2000" i="1" spc="285" dirty="0">
                <a:solidFill>
                  <a:srgbClr val="FF0000"/>
                </a:solidFill>
                <a:latin typeface="Times New Roman"/>
                <a:cs typeface="Times New Roman"/>
              </a:rPr>
              <a:t>  </a:t>
            </a:r>
            <a:r>
              <a:rPr sz="2000" i="1" spc="-50" dirty="0">
                <a:solidFill>
                  <a:srgbClr val="FF0000"/>
                </a:solidFill>
                <a:latin typeface="Times New Roman"/>
                <a:cs typeface="Times New Roman"/>
              </a:rPr>
              <a:t>і </a:t>
            </a:r>
            <a:r>
              <a:rPr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основні</a:t>
            </a:r>
            <a:r>
              <a:rPr sz="2000" i="1" spc="285" dirty="0">
                <a:solidFill>
                  <a:srgbClr val="FF0000"/>
                </a:solidFill>
                <a:latin typeface="Times New Roman"/>
                <a:cs typeface="Times New Roman"/>
              </a:rPr>
              <a:t>    </a:t>
            </a:r>
            <a:r>
              <a:rPr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і</a:t>
            </a:r>
            <a:r>
              <a:rPr sz="2000" i="1" spc="280" dirty="0">
                <a:solidFill>
                  <a:srgbClr val="FF0000"/>
                </a:solidFill>
                <a:latin typeface="Times New Roman"/>
                <a:cs typeface="Times New Roman"/>
              </a:rPr>
              <a:t>    </a:t>
            </a:r>
            <a:r>
              <a:rPr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кислі</a:t>
            </a:r>
            <a:r>
              <a:rPr sz="2000" i="1" spc="285" dirty="0">
                <a:solidFill>
                  <a:srgbClr val="FF0000"/>
                </a:solidFill>
                <a:latin typeface="Times New Roman"/>
                <a:cs typeface="Times New Roman"/>
              </a:rPr>
              <a:t>    </a:t>
            </a:r>
            <a:r>
              <a:rPr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барвники,</a:t>
            </a:r>
            <a:r>
              <a:rPr sz="2000" i="1" spc="290" dirty="0">
                <a:solidFill>
                  <a:srgbClr val="FF0000"/>
                </a:solidFill>
                <a:latin typeface="Times New Roman"/>
                <a:cs typeface="Times New Roman"/>
              </a:rPr>
              <a:t>    </a:t>
            </a:r>
            <a:r>
              <a:rPr sz="2000" i="1" spc="-10" dirty="0">
                <a:solidFill>
                  <a:srgbClr val="FF0000"/>
                </a:solidFill>
                <a:latin typeface="Times New Roman"/>
                <a:cs typeface="Times New Roman"/>
              </a:rPr>
              <a:t>називають </a:t>
            </a:r>
            <a:r>
              <a:rPr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нейтрофільними,</a:t>
            </a:r>
            <a:r>
              <a:rPr sz="2000" i="1" spc="-9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або</a:t>
            </a:r>
            <a:r>
              <a:rPr sz="2000" i="1" spc="-5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000" i="1" spc="-10" dirty="0">
                <a:solidFill>
                  <a:srgbClr val="FF0000"/>
                </a:solidFill>
                <a:latin typeface="Times New Roman"/>
                <a:cs typeface="Times New Roman"/>
              </a:rPr>
              <a:t>поліхроматофільними</a:t>
            </a:r>
            <a:r>
              <a:rPr sz="2000" spc="-10" dirty="0">
                <a:latin typeface="Times New Roman"/>
                <a:cs typeface="Times New Roman"/>
              </a:rPr>
              <a:t>.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14883" y="3602227"/>
            <a:ext cx="3994150" cy="635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0" marR="5080" indent="-114300">
              <a:lnSpc>
                <a:spcPct val="100000"/>
              </a:lnSpc>
              <a:spcBef>
                <a:spcPts val="100"/>
              </a:spcBef>
              <a:buFont typeface="Wingdings"/>
              <a:buChar char=""/>
              <a:tabLst>
                <a:tab pos="127000" algn="l"/>
                <a:tab pos="354965" algn="l"/>
                <a:tab pos="2125980" algn="l"/>
                <a:tab pos="2322830" algn="l"/>
                <a:tab pos="3485515" algn="l"/>
              </a:tabLst>
            </a:pPr>
            <a:r>
              <a:rPr sz="2000" spc="-10" dirty="0">
                <a:latin typeface="Times New Roman"/>
                <a:cs typeface="Times New Roman"/>
              </a:rPr>
              <a:t>	Прикладом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можуть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30" dirty="0">
                <a:latin typeface="Times New Roman"/>
                <a:cs typeface="Times New Roman"/>
              </a:rPr>
              <a:t>бути </a:t>
            </a:r>
            <a:r>
              <a:rPr sz="2000" spc="-10" dirty="0">
                <a:latin typeface="Times New Roman"/>
                <a:cs typeface="Times New Roman"/>
              </a:rPr>
              <a:t>нейтрофільних</a:t>
            </a:r>
            <a:r>
              <a:rPr sz="2000" dirty="0">
                <a:latin typeface="Times New Roman"/>
                <a:cs typeface="Times New Roman"/>
              </a:rPr>
              <a:t>		</a:t>
            </a:r>
            <a:r>
              <a:rPr sz="2000" spc="-10" dirty="0">
                <a:latin typeface="Times New Roman"/>
                <a:cs typeface="Times New Roman"/>
              </a:rPr>
              <a:t>лейкоцитів,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740655" y="3602227"/>
            <a:ext cx="1278890" cy="635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389890">
              <a:lnSpc>
                <a:spcPct val="100000"/>
              </a:lnSpc>
              <a:spcBef>
                <a:spcPts val="100"/>
              </a:spcBef>
            </a:pPr>
            <a:r>
              <a:rPr sz="2000" spc="-20" dirty="0">
                <a:latin typeface="Times New Roman"/>
                <a:cs typeface="Times New Roman"/>
              </a:rPr>
              <a:t>гранули </a:t>
            </a:r>
            <a:r>
              <a:rPr sz="2000" spc="-10" dirty="0">
                <a:latin typeface="Times New Roman"/>
                <a:cs typeface="Times New Roman"/>
              </a:rPr>
              <a:t>цитоплазма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14883" y="4211523"/>
            <a:ext cx="5404485" cy="21609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0" algn="just">
              <a:lnSpc>
                <a:spcPct val="100000"/>
              </a:lnSpc>
              <a:spcBef>
                <a:spcPts val="105"/>
              </a:spcBef>
            </a:pPr>
            <a:r>
              <a:rPr sz="2000" spc="-10" dirty="0">
                <a:latin typeface="Times New Roman"/>
                <a:cs typeface="Times New Roman"/>
              </a:rPr>
              <a:t>поліхроматофільних</a:t>
            </a:r>
            <a:r>
              <a:rPr sz="2000" spc="-8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еритробластів</a:t>
            </a:r>
            <a:r>
              <a:rPr sz="2000" spc="-8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тощо.</a:t>
            </a:r>
            <a:endParaRPr sz="2000">
              <a:latin typeface="Times New Roman"/>
              <a:cs typeface="Times New Roman"/>
            </a:endParaRPr>
          </a:p>
          <a:p>
            <a:pPr marL="127000" marR="5080" indent="-114300" algn="just">
              <a:lnSpc>
                <a:spcPct val="100000"/>
              </a:lnSpc>
              <a:buFont typeface="Wingdings"/>
              <a:buChar char=""/>
              <a:tabLst>
                <a:tab pos="127000" algn="l"/>
                <a:tab pos="354965" algn="l"/>
              </a:tabLst>
            </a:pPr>
            <a:r>
              <a:rPr sz="2000" dirty="0">
                <a:latin typeface="Times New Roman"/>
                <a:cs typeface="Times New Roman"/>
              </a:rPr>
              <a:t>	Здатність</a:t>
            </a:r>
            <a:r>
              <a:rPr sz="2000" spc="45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гістологічних</a:t>
            </a:r>
            <a:r>
              <a:rPr sz="2000" spc="55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структур</a:t>
            </a:r>
            <a:r>
              <a:rPr sz="2000" spc="45" dirty="0">
                <a:latin typeface="Times New Roman"/>
                <a:cs typeface="Times New Roman"/>
              </a:rPr>
              <a:t>  </a:t>
            </a:r>
            <a:r>
              <a:rPr sz="2000" spc="-10" dirty="0">
                <a:latin typeface="Times New Roman"/>
                <a:cs typeface="Times New Roman"/>
              </a:rPr>
              <a:t>змінювати </a:t>
            </a:r>
            <a:r>
              <a:rPr sz="2000" dirty="0">
                <a:latin typeface="Times New Roman"/>
                <a:cs typeface="Times New Roman"/>
              </a:rPr>
              <a:t>колір</a:t>
            </a:r>
            <a:r>
              <a:rPr sz="2000" spc="490" dirty="0">
                <a:latin typeface="Times New Roman"/>
                <a:cs typeface="Times New Roman"/>
              </a:rPr>
              <a:t>   </a:t>
            </a:r>
            <a:r>
              <a:rPr sz="2000" dirty="0">
                <a:latin typeface="Times New Roman"/>
                <a:cs typeface="Times New Roman"/>
              </a:rPr>
              <a:t>основного</a:t>
            </a:r>
            <a:r>
              <a:rPr sz="2000" spc="250" dirty="0">
                <a:latin typeface="Times New Roman"/>
                <a:cs typeface="Times New Roman"/>
              </a:rPr>
              <a:t>    </a:t>
            </a:r>
            <a:r>
              <a:rPr sz="2000" dirty="0">
                <a:latin typeface="Times New Roman"/>
                <a:cs typeface="Times New Roman"/>
              </a:rPr>
              <a:t>барвника</a:t>
            </a:r>
            <a:r>
              <a:rPr sz="2000" spc="250" dirty="0">
                <a:latin typeface="Times New Roman"/>
                <a:cs typeface="Times New Roman"/>
              </a:rPr>
              <a:t>    </a:t>
            </a:r>
            <a:r>
              <a:rPr sz="2000" spc="-10" dirty="0">
                <a:latin typeface="Times New Roman"/>
                <a:cs typeface="Times New Roman"/>
              </a:rPr>
              <a:t>позначається </a:t>
            </a:r>
            <a:r>
              <a:rPr sz="2000" dirty="0">
                <a:latin typeface="Times New Roman"/>
                <a:cs typeface="Times New Roman"/>
              </a:rPr>
              <a:t>терміном</a:t>
            </a:r>
            <a:r>
              <a:rPr sz="2000" spc="-105" dirty="0">
                <a:latin typeface="Times New Roman"/>
                <a:cs typeface="Times New Roman"/>
              </a:rPr>
              <a:t> </a:t>
            </a:r>
            <a:r>
              <a:rPr sz="2000" b="1" i="1" spc="-10" dirty="0">
                <a:latin typeface="Times New Roman"/>
                <a:cs typeface="Times New Roman"/>
              </a:rPr>
              <a:t>метахромазія.</a:t>
            </a:r>
            <a:endParaRPr sz="2000">
              <a:latin typeface="Times New Roman"/>
              <a:cs typeface="Times New Roman"/>
            </a:endParaRPr>
          </a:p>
          <a:p>
            <a:pPr marL="127000" marR="5715" indent="-114300" algn="just">
              <a:lnSpc>
                <a:spcPct val="100000"/>
              </a:lnSpc>
              <a:buFont typeface="Wingdings"/>
              <a:buChar char=""/>
              <a:tabLst>
                <a:tab pos="127000" algn="l"/>
                <a:tab pos="354965" algn="l"/>
              </a:tabLst>
            </a:pPr>
            <a:r>
              <a:rPr sz="2000" dirty="0">
                <a:latin typeface="Times New Roman"/>
                <a:cs typeface="Times New Roman"/>
              </a:rPr>
              <a:t>	Метахроматично</a:t>
            </a:r>
            <a:r>
              <a:rPr sz="2000" spc="405" dirty="0">
                <a:latin typeface="Times New Roman"/>
                <a:cs typeface="Times New Roman"/>
              </a:rPr>
              <a:t>   </a:t>
            </a:r>
            <a:r>
              <a:rPr sz="2000" dirty="0">
                <a:latin typeface="Times New Roman"/>
                <a:cs typeface="Times New Roman"/>
              </a:rPr>
              <a:t>фарбується</a:t>
            </a:r>
            <a:r>
              <a:rPr sz="2000" spc="405" dirty="0">
                <a:latin typeface="Times New Roman"/>
                <a:cs typeface="Times New Roman"/>
              </a:rPr>
              <a:t>   </a:t>
            </a:r>
            <a:r>
              <a:rPr sz="2000" spc="-10" dirty="0">
                <a:latin typeface="Times New Roman"/>
                <a:cs typeface="Times New Roman"/>
              </a:rPr>
              <a:t>зернистість </a:t>
            </a:r>
            <a:r>
              <a:rPr sz="2000" dirty="0">
                <a:latin typeface="Times New Roman"/>
                <a:cs typeface="Times New Roman"/>
              </a:rPr>
              <a:t>базофільних</a:t>
            </a:r>
            <a:r>
              <a:rPr sz="2000" spc="20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лейкоцитів,</a:t>
            </a:r>
            <a:r>
              <a:rPr sz="2000" spc="20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міжклітинна</a:t>
            </a:r>
            <a:r>
              <a:rPr sz="2000" spc="19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речовина </a:t>
            </a:r>
            <a:r>
              <a:rPr sz="2000" dirty="0">
                <a:latin typeface="Times New Roman"/>
                <a:cs typeface="Times New Roman"/>
              </a:rPr>
              <a:t>хрящової</a:t>
            </a:r>
            <a:r>
              <a:rPr sz="2000" spc="-10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тканини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spc="-20" dirty="0">
                <a:latin typeface="Times New Roman"/>
                <a:cs typeface="Times New Roman"/>
              </a:rPr>
              <a:t>тощо.</a:t>
            </a:r>
            <a:endParaRPr sz="20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-2"/>
            <a:ext cx="12192000" cy="6858000"/>
            <a:chOff x="0" y="-2"/>
            <a:chExt cx="12192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797550" y="-2"/>
              <a:ext cx="6394196" cy="6857998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</p:grpSp>
      <p:sp>
        <p:nvSpPr>
          <p:cNvPr id="5" name="object 5"/>
          <p:cNvSpPr txBox="1"/>
          <p:nvPr/>
        </p:nvSpPr>
        <p:spPr>
          <a:xfrm>
            <a:off x="708761" y="2095881"/>
            <a:ext cx="454914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105"/>
              </a:spcBef>
              <a:buFont typeface="Wingdings"/>
              <a:buChar char=""/>
              <a:tabLst>
                <a:tab pos="354965" algn="l"/>
                <a:tab pos="1960245" algn="l"/>
                <a:tab pos="3408045" algn="l"/>
              </a:tabLst>
            </a:pPr>
            <a:r>
              <a:rPr sz="2000" spc="-10" dirty="0">
                <a:latin typeface="Times New Roman"/>
                <a:cs typeface="Times New Roman"/>
              </a:rPr>
              <a:t>Препарати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звичайно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фарбують,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23061" y="2400376"/>
            <a:ext cx="2296160" cy="6369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1510665" algn="l"/>
              </a:tabLst>
            </a:pPr>
            <a:r>
              <a:rPr sz="2000" spc="-10" dirty="0">
                <a:latin typeface="Times New Roman"/>
                <a:cs typeface="Times New Roman"/>
              </a:rPr>
              <a:t>поєднуючи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20" dirty="0">
                <a:latin typeface="Times New Roman"/>
                <a:cs typeface="Times New Roman"/>
              </a:rPr>
              <a:t>один</a:t>
            </a: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  <a:tabLst>
                <a:tab pos="1333500" algn="l"/>
              </a:tabLst>
            </a:pPr>
            <a:r>
              <a:rPr sz="2000" spc="-10" dirty="0">
                <a:latin typeface="Times New Roman"/>
                <a:cs typeface="Times New Roman"/>
              </a:rPr>
              <a:t>основний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барвник,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132201" y="2400376"/>
            <a:ext cx="796925" cy="6369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5"/>
              </a:spcBef>
            </a:pPr>
            <a:r>
              <a:rPr sz="2000" spc="-10" dirty="0">
                <a:latin typeface="Times New Roman"/>
                <a:cs typeface="Times New Roman"/>
              </a:rPr>
              <a:t>кислий</a:t>
            </a:r>
            <a:endParaRPr sz="2000">
              <a:latin typeface="Times New Roman"/>
              <a:cs typeface="Times New Roman"/>
            </a:endParaRPr>
          </a:p>
          <a:p>
            <a:pPr marL="40640" algn="ctr">
              <a:lnSpc>
                <a:spcPct val="100000"/>
              </a:lnSpc>
              <a:spcBef>
                <a:spcPts val="5"/>
              </a:spcBef>
            </a:pPr>
            <a:r>
              <a:rPr sz="2000" spc="-25" dirty="0">
                <a:latin typeface="Times New Roman"/>
                <a:cs typeface="Times New Roman"/>
              </a:rPr>
              <a:t>що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982592" y="2400376"/>
            <a:ext cx="1275715" cy="6369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R="5715" algn="r">
              <a:lnSpc>
                <a:spcPct val="100000"/>
              </a:lnSpc>
              <a:spcBef>
                <a:spcPts val="105"/>
              </a:spcBef>
              <a:tabLst>
                <a:tab pos="516890" algn="l"/>
              </a:tabLst>
            </a:pPr>
            <a:r>
              <a:rPr sz="2000" spc="-25" dirty="0">
                <a:latin typeface="Times New Roman"/>
                <a:cs typeface="Times New Roman"/>
              </a:rPr>
              <a:t>та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20" dirty="0">
                <a:latin typeface="Times New Roman"/>
                <a:cs typeface="Times New Roman"/>
              </a:rPr>
              <a:t>один</a:t>
            </a:r>
            <a:endParaRPr sz="2000">
              <a:latin typeface="Times New Roman"/>
              <a:cs typeface="Times New Roman"/>
            </a:endParaRPr>
          </a:p>
          <a:p>
            <a:pPr marR="5080" algn="r">
              <a:lnSpc>
                <a:spcPct val="100000"/>
              </a:lnSpc>
              <a:spcBef>
                <a:spcPts val="5"/>
              </a:spcBef>
              <a:tabLst>
                <a:tab pos="631825" algn="l"/>
              </a:tabLst>
            </a:pPr>
            <a:r>
              <a:rPr sz="2000" spc="-25" dirty="0">
                <a:latin typeface="Times New Roman"/>
                <a:cs typeface="Times New Roman"/>
              </a:rPr>
              <a:t>дає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змогу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23061" y="3010662"/>
            <a:ext cx="332232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1183005" algn="l"/>
                <a:tab pos="2042795" algn="l"/>
              </a:tabLst>
            </a:pPr>
            <a:r>
              <a:rPr sz="2000" spc="-10" dirty="0">
                <a:latin typeface="Times New Roman"/>
                <a:cs typeface="Times New Roman"/>
              </a:rPr>
              <a:t>виявити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ядро,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цитоплазму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412360" y="3010662"/>
            <a:ext cx="84836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532130" algn="l"/>
              </a:tabLst>
            </a:pPr>
            <a:r>
              <a:rPr sz="2000" spc="-25" dirty="0">
                <a:latin typeface="Times New Roman"/>
                <a:cs typeface="Times New Roman"/>
              </a:rPr>
              <a:t>та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25" dirty="0">
                <a:latin typeface="Times New Roman"/>
                <a:cs typeface="Times New Roman"/>
              </a:rPr>
              <a:t>всі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08761" y="3315461"/>
            <a:ext cx="4549140" cy="94106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0">
              <a:lnSpc>
                <a:spcPct val="100000"/>
              </a:lnSpc>
              <a:spcBef>
                <a:spcPts val="105"/>
              </a:spcBef>
            </a:pPr>
            <a:r>
              <a:rPr sz="2000" dirty="0">
                <a:latin typeface="Times New Roman"/>
                <a:cs typeface="Times New Roman"/>
              </a:rPr>
              <a:t>базофільні</a:t>
            </a:r>
            <a:r>
              <a:rPr sz="2000" spc="-6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і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оксифільні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структури.</a:t>
            </a:r>
            <a:endParaRPr sz="2000">
              <a:latin typeface="Times New Roman"/>
              <a:cs typeface="Times New Roman"/>
            </a:endParaRPr>
          </a:p>
          <a:p>
            <a:pPr marL="354965" indent="-342265">
              <a:lnSpc>
                <a:spcPct val="100000"/>
              </a:lnSpc>
              <a:buFont typeface="Wingdings"/>
              <a:buChar char=""/>
              <a:tabLst>
                <a:tab pos="354965" algn="l"/>
                <a:tab pos="1313815" algn="l"/>
                <a:tab pos="1699895" algn="l"/>
                <a:tab pos="3142615" algn="l"/>
              </a:tabLst>
            </a:pPr>
            <a:r>
              <a:rPr sz="2000" spc="-10" dirty="0">
                <a:latin typeface="Times New Roman"/>
                <a:cs typeface="Times New Roman"/>
              </a:rPr>
              <a:t>Одним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25" dirty="0">
                <a:latin typeface="Times New Roman"/>
                <a:cs typeface="Times New Roman"/>
              </a:rPr>
              <a:t>із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найчастіше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поєднуваних</a:t>
            </a:r>
            <a:endParaRPr sz="2000">
              <a:latin typeface="Times New Roman"/>
              <a:cs typeface="Times New Roman"/>
            </a:endParaRPr>
          </a:p>
          <a:p>
            <a:pPr marL="127000">
              <a:lnSpc>
                <a:spcPct val="100000"/>
              </a:lnSpc>
            </a:pPr>
            <a:r>
              <a:rPr sz="2000" dirty="0">
                <a:latin typeface="Times New Roman"/>
                <a:cs typeface="Times New Roman"/>
              </a:rPr>
              <a:t>барвників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є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b="1" i="1" spc="-20" dirty="0">
                <a:latin typeface="Times New Roman"/>
                <a:cs typeface="Times New Roman"/>
              </a:rPr>
              <a:t>гематоксилін</a:t>
            </a:r>
            <a:r>
              <a:rPr sz="2000" b="1" i="1" spc="-65" dirty="0">
                <a:latin typeface="Times New Roman"/>
                <a:cs typeface="Times New Roman"/>
              </a:rPr>
              <a:t> </a:t>
            </a:r>
            <a:r>
              <a:rPr sz="2000" b="1" i="1" dirty="0">
                <a:latin typeface="Times New Roman"/>
                <a:cs typeface="Times New Roman"/>
              </a:rPr>
              <a:t>та</a:t>
            </a:r>
            <a:r>
              <a:rPr sz="2000" b="1" i="1" spc="-20" dirty="0">
                <a:latin typeface="Times New Roman"/>
                <a:cs typeface="Times New Roman"/>
              </a:rPr>
              <a:t> </a:t>
            </a:r>
            <a:r>
              <a:rPr sz="2000" b="1" i="1" spc="-10" dirty="0">
                <a:latin typeface="Times New Roman"/>
                <a:cs typeface="Times New Roman"/>
              </a:rPr>
              <a:t>еозин</a:t>
            </a:r>
            <a:r>
              <a:rPr sz="2000" spc="-10" dirty="0">
                <a:latin typeface="Times New Roman"/>
                <a:cs typeface="Times New Roman"/>
              </a:rPr>
              <a:t>.</a:t>
            </a:r>
            <a:endParaRPr sz="20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05636" y="3388233"/>
            <a:ext cx="4415790" cy="21602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indent="229870" algn="just">
              <a:lnSpc>
                <a:spcPct val="100000"/>
              </a:lnSpc>
              <a:spcBef>
                <a:spcPts val="105"/>
              </a:spcBef>
              <a:buFont typeface="Microsoft Sans Serif"/>
              <a:buChar char="•"/>
              <a:tabLst>
                <a:tab pos="242570" algn="l"/>
              </a:tabLst>
            </a:pPr>
            <a:r>
              <a:rPr sz="2000" dirty="0">
                <a:latin typeface="Times New Roman"/>
                <a:cs typeface="Times New Roman"/>
              </a:rPr>
              <a:t>Крім</a:t>
            </a:r>
            <a:r>
              <a:rPr sz="2000" spc="10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кислих,</a:t>
            </a:r>
            <a:r>
              <a:rPr sz="2000" spc="12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основних</a:t>
            </a:r>
            <a:r>
              <a:rPr sz="2000" spc="114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і</a:t>
            </a:r>
            <a:r>
              <a:rPr sz="2000" spc="11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нейтральних </a:t>
            </a:r>
            <a:r>
              <a:rPr sz="2000" dirty="0">
                <a:latin typeface="Times New Roman"/>
                <a:cs typeface="Times New Roman"/>
              </a:rPr>
              <a:t>барвників</a:t>
            </a:r>
            <a:r>
              <a:rPr sz="2000" spc="235" dirty="0">
                <a:latin typeface="Times New Roman"/>
                <a:cs typeface="Times New Roman"/>
              </a:rPr>
              <a:t>   </a:t>
            </a:r>
            <a:r>
              <a:rPr sz="2000" dirty="0">
                <a:latin typeface="Times New Roman"/>
                <a:cs typeface="Times New Roman"/>
              </a:rPr>
              <a:t>існують</a:t>
            </a:r>
            <a:r>
              <a:rPr sz="2000" spc="240" dirty="0">
                <a:latin typeface="Times New Roman"/>
                <a:cs typeface="Times New Roman"/>
              </a:rPr>
              <a:t>   </a:t>
            </a:r>
            <a:r>
              <a:rPr sz="2000" b="1" dirty="0">
                <a:solidFill>
                  <a:srgbClr val="FF0000"/>
                </a:solidFill>
                <a:latin typeface="Times New Roman"/>
                <a:cs typeface="Times New Roman"/>
              </a:rPr>
              <a:t>спеціальні</a:t>
            </a:r>
            <a:r>
              <a:rPr sz="2000" dirty="0">
                <a:latin typeface="Times New Roman"/>
                <a:cs typeface="Times New Roman"/>
              </a:rPr>
              <a:t>,</a:t>
            </a:r>
            <a:r>
              <a:rPr sz="2000" spc="235" dirty="0">
                <a:latin typeface="Times New Roman"/>
                <a:cs typeface="Times New Roman"/>
              </a:rPr>
              <a:t>   </a:t>
            </a:r>
            <a:r>
              <a:rPr sz="2000" spc="-25" dirty="0">
                <a:latin typeface="Times New Roman"/>
                <a:cs typeface="Times New Roman"/>
              </a:rPr>
              <a:t>які </a:t>
            </a:r>
            <a:r>
              <a:rPr sz="2000" dirty="0">
                <a:latin typeface="Times New Roman"/>
                <a:cs typeface="Times New Roman"/>
              </a:rPr>
              <a:t>використовують</a:t>
            </a:r>
            <a:r>
              <a:rPr sz="2000" spc="30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для</a:t>
            </a:r>
            <a:r>
              <a:rPr sz="2000" spc="29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виявлення</a:t>
            </a:r>
            <a:r>
              <a:rPr sz="2000" spc="30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певних </a:t>
            </a:r>
            <a:r>
              <a:rPr sz="2000" dirty="0">
                <a:latin typeface="Times New Roman"/>
                <a:cs typeface="Times New Roman"/>
              </a:rPr>
              <a:t>речовин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або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структур.</a:t>
            </a:r>
            <a:endParaRPr sz="2000">
              <a:latin typeface="Times New Roman"/>
              <a:cs typeface="Times New Roman"/>
            </a:endParaRPr>
          </a:p>
          <a:p>
            <a:pPr marL="12700" marR="5080" indent="229870" algn="just">
              <a:lnSpc>
                <a:spcPct val="100000"/>
              </a:lnSpc>
              <a:buFont typeface="Microsoft Sans Serif"/>
              <a:buChar char="•"/>
              <a:tabLst>
                <a:tab pos="242570" algn="l"/>
              </a:tabLst>
            </a:pPr>
            <a:r>
              <a:rPr sz="2000" dirty="0">
                <a:latin typeface="Times New Roman"/>
                <a:cs typeface="Times New Roman"/>
              </a:rPr>
              <a:t>Наприклад,</a:t>
            </a:r>
            <a:r>
              <a:rPr sz="2000" spc="229" dirty="0">
                <a:latin typeface="Times New Roman"/>
                <a:cs typeface="Times New Roman"/>
              </a:rPr>
              <a:t> </a:t>
            </a:r>
            <a:r>
              <a:rPr sz="2000" b="1" i="1" dirty="0">
                <a:latin typeface="Times New Roman"/>
                <a:cs typeface="Times New Roman"/>
              </a:rPr>
              <a:t>судан</a:t>
            </a:r>
            <a:r>
              <a:rPr sz="2000" b="1" i="1" spc="229" dirty="0">
                <a:latin typeface="Times New Roman"/>
                <a:cs typeface="Times New Roman"/>
              </a:rPr>
              <a:t> </a:t>
            </a:r>
            <a:r>
              <a:rPr sz="2000" b="1" i="1" dirty="0">
                <a:latin typeface="Times New Roman"/>
                <a:cs typeface="Times New Roman"/>
              </a:rPr>
              <a:t>ІІІ</a:t>
            </a:r>
            <a:r>
              <a:rPr sz="2000" b="1" i="1" spc="229" dirty="0">
                <a:latin typeface="Times New Roman"/>
                <a:cs typeface="Times New Roman"/>
              </a:rPr>
              <a:t> </a:t>
            </a:r>
            <a:r>
              <a:rPr sz="2000" b="1" i="1" dirty="0">
                <a:latin typeface="Times New Roman"/>
                <a:cs typeface="Times New Roman"/>
              </a:rPr>
              <a:t>фарбує</a:t>
            </a:r>
            <a:r>
              <a:rPr sz="2000" b="1" i="1" spc="225" dirty="0">
                <a:latin typeface="Times New Roman"/>
                <a:cs typeface="Times New Roman"/>
              </a:rPr>
              <a:t> </a:t>
            </a:r>
            <a:r>
              <a:rPr sz="2000" b="1" i="1" spc="-10" dirty="0">
                <a:latin typeface="Times New Roman"/>
                <a:cs typeface="Times New Roman"/>
              </a:rPr>
              <a:t>жирові </a:t>
            </a:r>
            <a:r>
              <a:rPr sz="2000" b="1" i="1" dirty="0">
                <a:latin typeface="Times New Roman"/>
                <a:cs typeface="Times New Roman"/>
              </a:rPr>
              <a:t>речовини</a:t>
            </a:r>
            <a:r>
              <a:rPr sz="2000" b="1" i="1" spc="-30" dirty="0">
                <a:latin typeface="Times New Roman"/>
                <a:cs typeface="Times New Roman"/>
              </a:rPr>
              <a:t> </a:t>
            </a:r>
            <a:r>
              <a:rPr sz="2000" b="1" i="1" dirty="0">
                <a:latin typeface="Times New Roman"/>
                <a:cs typeface="Times New Roman"/>
              </a:rPr>
              <a:t>в</a:t>
            </a:r>
            <a:r>
              <a:rPr sz="2000" b="1" i="1" spc="-25" dirty="0">
                <a:latin typeface="Times New Roman"/>
                <a:cs typeface="Times New Roman"/>
              </a:rPr>
              <a:t> </a:t>
            </a:r>
            <a:r>
              <a:rPr sz="2000" b="1" i="1" dirty="0">
                <a:latin typeface="Times New Roman"/>
                <a:cs typeface="Times New Roman"/>
              </a:rPr>
              <a:t>оранжевий</a:t>
            </a:r>
            <a:r>
              <a:rPr sz="2000" b="1" i="1" spc="-15" dirty="0">
                <a:latin typeface="Times New Roman"/>
                <a:cs typeface="Times New Roman"/>
              </a:rPr>
              <a:t> </a:t>
            </a:r>
            <a:r>
              <a:rPr sz="2000" b="1" i="1" spc="-10" dirty="0">
                <a:latin typeface="Times New Roman"/>
                <a:cs typeface="Times New Roman"/>
              </a:rPr>
              <a:t>колір,</a:t>
            </a:r>
            <a:r>
              <a:rPr sz="2000" b="1" i="1" spc="-30" dirty="0">
                <a:latin typeface="Times New Roman"/>
                <a:cs typeface="Times New Roman"/>
              </a:rPr>
              <a:t> </a:t>
            </a:r>
            <a:r>
              <a:rPr sz="2000" b="1" i="1" dirty="0">
                <a:latin typeface="Times New Roman"/>
                <a:cs typeface="Times New Roman"/>
              </a:rPr>
              <a:t>а</a:t>
            </a:r>
            <a:r>
              <a:rPr sz="2000" b="1" i="1" spc="-15" dirty="0">
                <a:latin typeface="Times New Roman"/>
                <a:cs typeface="Times New Roman"/>
              </a:rPr>
              <a:t> </a:t>
            </a:r>
            <a:r>
              <a:rPr sz="2000" b="1" i="1" dirty="0">
                <a:latin typeface="Times New Roman"/>
                <a:cs typeface="Times New Roman"/>
              </a:rPr>
              <a:t>орсеїн</a:t>
            </a:r>
            <a:r>
              <a:rPr sz="2000" b="1" i="1" spc="-30" dirty="0">
                <a:latin typeface="Times New Roman"/>
                <a:cs typeface="Times New Roman"/>
              </a:rPr>
              <a:t> </a:t>
            </a:r>
            <a:r>
              <a:rPr sz="2000" b="1" i="1" spc="-50" dirty="0">
                <a:latin typeface="Times New Roman"/>
                <a:cs typeface="Times New Roman"/>
              </a:rPr>
              <a:t>– </a:t>
            </a:r>
            <a:r>
              <a:rPr sz="2000" b="1" i="1" dirty="0">
                <a:latin typeface="Times New Roman"/>
                <a:cs typeface="Times New Roman"/>
              </a:rPr>
              <a:t>еластині</a:t>
            </a:r>
            <a:r>
              <a:rPr sz="2000" b="1" i="1" spc="-80" dirty="0">
                <a:latin typeface="Times New Roman"/>
                <a:cs typeface="Times New Roman"/>
              </a:rPr>
              <a:t> </a:t>
            </a:r>
            <a:r>
              <a:rPr sz="2000" b="1" i="1" dirty="0">
                <a:latin typeface="Times New Roman"/>
                <a:cs typeface="Times New Roman"/>
              </a:rPr>
              <a:t>волокна</a:t>
            </a:r>
            <a:r>
              <a:rPr sz="2000" b="1" i="1" spc="-80" dirty="0">
                <a:latin typeface="Times New Roman"/>
                <a:cs typeface="Times New Roman"/>
              </a:rPr>
              <a:t> </a:t>
            </a:r>
            <a:r>
              <a:rPr sz="2000" b="1" i="1" dirty="0">
                <a:latin typeface="Times New Roman"/>
                <a:cs typeface="Times New Roman"/>
              </a:rPr>
              <a:t>в</a:t>
            </a:r>
            <a:r>
              <a:rPr sz="2000" b="1" i="1" spc="-50" dirty="0">
                <a:latin typeface="Times New Roman"/>
                <a:cs typeface="Times New Roman"/>
              </a:rPr>
              <a:t> </a:t>
            </a:r>
            <a:r>
              <a:rPr sz="2000" b="1" i="1" spc="-10" dirty="0">
                <a:latin typeface="Times New Roman"/>
                <a:cs typeface="Times New Roman"/>
              </a:rPr>
              <a:t>бурий.</a:t>
            </a:r>
            <a:endParaRPr sz="2000">
              <a:latin typeface="Times New Roman"/>
              <a:cs typeface="Times New Roman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190488" y="566953"/>
            <a:ext cx="5157216" cy="5286121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838200" y="6075972"/>
            <a:ext cx="10509885" cy="55244"/>
            <a:chOff x="838200" y="6075972"/>
            <a:chExt cx="10509885" cy="55244"/>
          </a:xfrm>
        </p:grpSpPr>
        <p:sp>
          <p:nvSpPr>
            <p:cNvPr id="5" name="object 5"/>
            <p:cNvSpPr/>
            <p:nvPr/>
          </p:nvSpPr>
          <p:spPr>
            <a:xfrm>
              <a:off x="5410200" y="6112344"/>
              <a:ext cx="5937885" cy="18415"/>
            </a:xfrm>
            <a:custGeom>
              <a:avLst/>
              <a:gdLst/>
              <a:ahLst/>
              <a:cxnLst/>
              <a:rect l="l" t="t" r="r" b="b"/>
              <a:pathLst>
                <a:path w="5937884" h="18414">
                  <a:moveTo>
                    <a:pt x="0" y="18288"/>
                  </a:moveTo>
                  <a:lnTo>
                    <a:pt x="5937504" y="18288"/>
                  </a:lnTo>
                  <a:lnTo>
                    <a:pt x="5937504" y="0"/>
                  </a:lnTo>
                  <a:lnTo>
                    <a:pt x="0" y="0"/>
                  </a:lnTo>
                  <a:lnTo>
                    <a:pt x="0" y="18288"/>
                  </a:lnTo>
                  <a:close/>
                </a:path>
              </a:pathLst>
            </a:custGeom>
            <a:solidFill>
              <a:srgbClr val="D4D4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838200" y="6075972"/>
              <a:ext cx="4572000" cy="55244"/>
            </a:xfrm>
            <a:custGeom>
              <a:avLst/>
              <a:gdLst/>
              <a:ahLst/>
              <a:cxnLst/>
              <a:rect l="l" t="t" r="r" b="b"/>
              <a:pathLst>
                <a:path w="4572000" h="55245">
                  <a:moveTo>
                    <a:pt x="4572000" y="0"/>
                  </a:moveTo>
                  <a:lnTo>
                    <a:pt x="0" y="0"/>
                  </a:lnTo>
                  <a:lnTo>
                    <a:pt x="0" y="54864"/>
                  </a:lnTo>
                  <a:lnTo>
                    <a:pt x="4572000" y="54864"/>
                  </a:lnTo>
                  <a:lnTo>
                    <a:pt x="4572000" y="0"/>
                  </a:lnTo>
                  <a:close/>
                </a:path>
              </a:pathLst>
            </a:custGeom>
            <a:solidFill>
              <a:srgbClr val="EC7C3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272027" y="871860"/>
            <a:ext cx="1376353" cy="2118750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20040" y="320040"/>
            <a:ext cx="11548745" cy="4303521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321563" y="4782311"/>
            <a:ext cx="11549380" cy="1755775"/>
            <a:chOff x="321563" y="4782311"/>
            <a:chExt cx="11549380" cy="1755775"/>
          </a:xfrm>
        </p:grpSpPr>
        <p:sp>
          <p:nvSpPr>
            <p:cNvPr id="4" name="object 4"/>
            <p:cNvSpPr/>
            <p:nvPr/>
          </p:nvSpPr>
          <p:spPr>
            <a:xfrm>
              <a:off x="321563" y="4782311"/>
              <a:ext cx="11549380" cy="1755775"/>
            </a:xfrm>
            <a:custGeom>
              <a:avLst/>
              <a:gdLst/>
              <a:ahLst/>
              <a:cxnLst/>
              <a:rect l="l" t="t" r="r" b="b"/>
              <a:pathLst>
                <a:path w="11549380" h="1755775">
                  <a:moveTo>
                    <a:pt x="11548872" y="0"/>
                  </a:moveTo>
                  <a:lnTo>
                    <a:pt x="0" y="0"/>
                  </a:lnTo>
                  <a:lnTo>
                    <a:pt x="0" y="1755648"/>
                  </a:lnTo>
                  <a:lnTo>
                    <a:pt x="11548872" y="1755648"/>
                  </a:lnTo>
                  <a:lnTo>
                    <a:pt x="11548872" y="0"/>
                  </a:lnTo>
                  <a:close/>
                </a:path>
              </a:pathLst>
            </a:custGeom>
            <a:solidFill>
              <a:srgbClr val="FFFFFF">
                <a:alpha val="9293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059935" y="5237987"/>
              <a:ext cx="0" cy="914400"/>
            </a:xfrm>
            <a:custGeom>
              <a:avLst/>
              <a:gdLst/>
              <a:ahLst/>
              <a:cxnLst/>
              <a:rect l="l" t="t" r="r" b="b"/>
              <a:pathLst>
                <a:path h="914400">
                  <a:moveTo>
                    <a:pt x="0" y="914387"/>
                  </a:moveTo>
                  <a:lnTo>
                    <a:pt x="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4459351" y="4907026"/>
            <a:ext cx="6819900" cy="1504950"/>
          </a:xfrm>
          <a:prstGeom prst="rect">
            <a:avLst/>
          </a:prstGeom>
        </p:spPr>
        <p:txBody>
          <a:bodyPr vert="horz" wrap="square" lIns="0" tIns="47625" rIns="0" bIns="0" rtlCol="0">
            <a:spAutoFit/>
          </a:bodyPr>
          <a:lstStyle/>
          <a:p>
            <a:pPr marL="12700" marR="6350" indent="229870" algn="just">
              <a:lnSpc>
                <a:spcPts val="2160"/>
              </a:lnSpc>
              <a:spcBef>
                <a:spcPts val="375"/>
              </a:spcBef>
              <a:buFont typeface="Microsoft Sans Serif"/>
              <a:buChar char="•"/>
              <a:tabLst>
                <a:tab pos="242570" algn="l"/>
              </a:tabLst>
            </a:pPr>
            <a:r>
              <a:rPr sz="2000" dirty="0">
                <a:latin typeface="Times New Roman"/>
                <a:cs typeface="Times New Roman"/>
              </a:rPr>
              <a:t>Фарбовані  препарати</a:t>
            </a:r>
            <a:r>
              <a:rPr sz="2000" spc="5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звичайно</a:t>
            </a:r>
            <a:r>
              <a:rPr sz="2000" spc="5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обезводнюють</a:t>
            </a:r>
            <a:r>
              <a:rPr sz="2000" spc="5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у</a:t>
            </a:r>
            <a:r>
              <a:rPr sz="2000" spc="5" dirty="0">
                <a:latin typeface="Times New Roman"/>
                <a:cs typeface="Times New Roman"/>
              </a:rPr>
              <a:t>  </a:t>
            </a:r>
            <a:r>
              <a:rPr sz="2000" spc="-10" dirty="0">
                <a:latin typeface="Times New Roman"/>
                <a:cs typeface="Times New Roman"/>
              </a:rPr>
              <a:t>спиртах, </a:t>
            </a:r>
            <a:r>
              <a:rPr sz="2000" b="1" i="1" dirty="0">
                <a:latin typeface="Times New Roman"/>
                <a:cs typeface="Times New Roman"/>
              </a:rPr>
              <a:t>просвітлюють</a:t>
            </a:r>
            <a:r>
              <a:rPr sz="2000" b="1" i="1" spc="185" dirty="0">
                <a:latin typeface="Times New Roman"/>
                <a:cs typeface="Times New Roman"/>
              </a:rPr>
              <a:t>  </a:t>
            </a:r>
            <a:r>
              <a:rPr sz="2000" b="1" i="1" dirty="0">
                <a:latin typeface="Times New Roman"/>
                <a:cs typeface="Times New Roman"/>
              </a:rPr>
              <a:t>у</a:t>
            </a:r>
            <a:r>
              <a:rPr sz="2000" b="1" i="1" spc="185" dirty="0">
                <a:latin typeface="Times New Roman"/>
                <a:cs typeface="Times New Roman"/>
              </a:rPr>
              <a:t>  </a:t>
            </a:r>
            <a:r>
              <a:rPr sz="2000" b="1" i="1" dirty="0">
                <a:latin typeface="Times New Roman"/>
                <a:cs typeface="Times New Roman"/>
              </a:rPr>
              <a:t>ксилолі</a:t>
            </a:r>
            <a:r>
              <a:rPr sz="2000" b="1" i="1" spc="185" dirty="0">
                <a:latin typeface="Times New Roman"/>
                <a:cs typeface="Times New Roman"/>
              </a:rPr>
              <a:t>  </a:t>
            </a:r>
            <a:r>
              <a:rPr sz="2000" b="1" i="1" dirty="0">
                <a:latin typeface="Times New Roman"/>
                <a:cs typeface="Times New Roman"/>
              </a:rPr>
              <a:t>й,</a:t>
            </a:r>
            <a:r>
              <a:rPr sz="2000" b="1" i="1" spc="190" dirty="0">
                <a:latin typeface="Times New Roman"/>
                <a:cs typeface="Times New Roman"/>
              </a:rPr>
              <a:t>  </a:t>
            </a:r>
            <a:r>
              <a:rPr sz="2000" b="1" i="1" dirty="0">
                <a:latin typeface="Times New Roman"/>
                <a:cs typeface="Times New Roman"/>
              </a:rPr>
              <a:t>заливаючи</a:t>
            </a:r>
            <a:r>
              <a:rPr sz="2000" b="1" i="1" spc="185" dirty="0">
                <a:latin typeface="Times New Roman"/>
                <a:cs typeface="Times New Roman"/>
              </a:rPr>
              <a:t>  </a:t>
            </a:r>
            <a:r>
              <a:rPr sz="2000" b="1" i="1" dirty="0">
                <a:latin typeface="Times New Roman"/>
                <a:cs typeface="Times New Roman"/>
              </a:rPr>
              <a:t>тонким</a:t>
            </a:r>
            <a:r>
              <a:rPr sz="2000" b="1" i="1" spc="185" dirty="0">
                <a:latin typeface="Times New Roman"/>
                <a:cs typeface="Times New Roman"/>
              </a:rPr>
              <a:t>  </a:t>
            </a:r>
            <a:r>
              <a:rPr sz="2000" b="1" i="1" spc="-10" dirty="0">
                <a:latin typeface="Times New Roman"/>
                <a:cs typeface="Times New Roman"/>
              </a:rPr>
              <a:t>шаром канадського</a:t>
            </a:r>
            <a:r>
              <a:rPr sz="2000" b="1" i="1" spc="-90" dirty="0">
                <a:latin typeface="Times New Roman"/>
                <a:cs typeface="Times New Roman"/>
              </a:rPr>
              <a:t> </a:t>
            </a:r>
            <a:r>
              <a:rPr sz="2000" b="1" i="1" dirty="0">
                <a:latin typeface="Times New Roman"/>
                <a:cs typeface="Times New Roman"/>
              </a:rPr>
              <a:t>бальзаму</a:t>
            </a:r>
            <a:r>
              <a:rPr sz="2000" dirty="0">
                <a:latin typeface="Times New Roman"/>
                <a:cs typeface="Times New Roman"/>
              </a:rPr>
              <a:t>,</a:t>
            </a:r>
            <a:r>
              <a:rPr sz="2000" spc="-7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накривають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покривним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склом.</a:t>
            </a:r>
            <a:endParaRPr sz="2000">
              <a:latin typeface="Times New Roman"/>
              <a:cs typeface="Times New Roman"/>
            </a:endParaRPr>
          </a:p>
          <a:p>
            <a:pPr marL="12700" marR="5080" indent="229870" algn="just">
              <a:lnSpc>
                <a:spcPts val="2160"/>
              </a:lnSpc>
              <a:spcBef>
                <a:spcPts val="600"/>
              </a:spcBef>
              <a:buFont typeface="Microsoft Sans Serif"/>
              <a:buChar char="•"/>
              <a:tabLst>
                <a:tab pos="242570" algn="l"/>
              </a:tabLst>
            </a:pPr>
            <a:r>
              <a:rPr sz="2000" dirty="0">
                <a:latin typeface="Times New Roman"/>
                <a:cs typeface="Times New Roman"/>
              </a:rPr>
              <a:t>Після</a:t>
            </a:r>
            <a:r>
              <a:rPr sz="2000" spc="2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висихання</a:t>
            </a:r>
            <a:r>
              <a:rPr sz="2000" spc="254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бальзаму</a:t>
            </a:r>
            <a:r>
              <a:rPr sz="2000" spc="2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отримують</a:t>
            </a:r>
            <a:r>
              <a:rPr sz="2000" spc="2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постійний</a:t>
            </a:r>
            <a:r>
              <a:rPr sz="2000" spc="25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препарат, </a:t>
            </a:r>
            <a:r>
              <a:rPr sz="2000" dirty="0">
                <a:latin typeface="Times New Roman"/>
                <a:cs typeface="Times New Roman"/>
              </a:rPr>
              <a:t>яким</a:t>
            </a:r>
            <a:r>
              <a:rPr sz="2000" spc="-6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можна</a:t>
            </a:r>
            <a:r>
              <a:rPr sz="2000" spc="-65" dirty="0">
                <a:latin typeface="Times New Roman"/>
                <a:cs typeface="Times New Roman"/>
              </a:rPr>
              <a:t> </a:t>
            </a:r>
            <a:r>
              <a:rPr sz="2000" spc="-20" dirty="0">
                <a:latin typeface="Times New Roman"/>
                <a:cs typeface="Times New Roman"/>
              </a:rPr>
              <a:t>користуватися</a:t>
            </a:r>
            <a:r>
              <a:rPr sz="2000" spc="-7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протягом</a:t>
            </a:r>
            <a:r>
              <a:rPr sz="2000" spc="-8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тривалого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часу.</a:t>
            </a:r>
            <a:endParaRPr sz="2000">
              <a:latin typeface="Times New Roman"/>
              <a:cs typeface="Times New Roman"/>
            </a:endParaRP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614042" y="4909540"/>
            <a:ext cx="1473327" cy="1405636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-1"/>
            <a:ext cx="12192000" cy="6858000"/>
            <a:chOff x="0" y="-1"/>
            <a:chExt cx="12192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797550" y="-1"/>
              <a:ext cx="6394196" cy="6857999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</p:grpSp>
      <p:sp>
        <p:nvSpPr>
          <p:cNvPr id="5" name="object 5"/>
          <p:cNvSpPr txBox="1"/>
          <p:nvPr/>
        </p:nvSpPr>
        <p:spPr>
          <a:xfrm>
            <a:off x="805992" y="1674368"/>
            <a:ext cx="454914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105"/>
              </a:spcBef>
              <a:buFont typeface="Wingdings"/>
              <a:buChar char=""/>
              <a:tabLst>
                <a:tab pos="354965" algn="l"/>
                <a:tab pos="937260" algn="l"/>
                <a:tab pos="2508885" algn="l"/>
                <a:tab pos="3938904" algn="l"/>
              </a:tabLst>
            </a:pPr>
            <a:r>
              <a:rPr sz="2000" spc="-25" dirty="0">
                <a:latin typeface="Times New Roman"/>
                <a:cs typeface="Times New Roman"/>
              </a:rPr>
              <a:t>Для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b="1" i="1" spc="-10" dirty="0">
                <a:latin typeface="Times New Roman"/>
                <a:cs typeface="Times New Roman"/>
              </a:rPr>
              <a:t>електронної</a:t>
            </a:r>
            <a:r>
              <a:rPr sz="2000" b="1" i="1" dirty="0">
                <a:latin typeface="Times New Roman"/>
                <a:cs typeface="Times New Roman"/>
              </a:rPr>
              <a:t>	</a:t>
            </a:r>
            <a:r>
              <a:rPr sz="2000" b="1" i="1" spc="-10" dirty="0">
                <a:latin typeface="Times New Roman"/>
                <a:cs typeface="Times New Roman"/>
              </a:rPr>
              <a:t>мікроскопії</a:t>
            </a:r>
            <a:r>
              <a:rPr sz="2000" b="1" i="1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зрізи,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490342" y="1979168"/>
            <a:ext cx="286448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852169" algn="l"/>
              </a:tabLst>
            </a:pPr>
            <a:r>
              <a:rPr sz="2000" spc="-25" dirty="0">
                <a:latin typeface="Times New Roman"/>
                <a:cs typeface="Times New Roman"/>
              </a:rPr>
              <a:t>на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20" dirty="0">
                <a:latin typeface="Times New Roman"/>
                <a:cs typeface="Times New Roman"/>
              </a:rPr>
              <a:t>ультрамікротомах,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423286" y="2283663"/>
            <a:ext cx="2933700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446405" algn="l"/>
                <a:tab pos="1958975" algn="l"/>
              </a:tabLst>
            </a:pPr>
            <a:r>
              <a:rPr sz="2000" spc="-25" dirty="0">
                <a:latin typeface="Times New Roman"/>
                <a:cs typeface="Times New Roman"/>
              </a:rPr>
              <a:t>на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спеціальних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сіточках,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920292" y="1979168"/>
            <a:ext cx="1517650" cy="94106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2000" spc="-10" dirty="0">
                <a:latin typeface="Times New Roman"/>
                <a:cs typeface="Times New Roman"/>
              </a:rPr>
              <a:t>отримані розміщують </a:t>
            </a:r>
            <a:r>
              <a:rPr sz="2000" spc="-20" dirty="0">
                <a:latin typeface="Times New Roman"/>
                <a:cs typeface="Times New Roman"/>
              </a:rPr>
              <a:t>контрастують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792095" y="2589022"/>
            <a:ext cx="256413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1170305" algn="l"/>
                <a:tab pos="2181225" algn="l"/>
              </a:tabLst>
            </a:pPr>
            <a:r>
              <a:rPr sz="2000" spc="-10" dirty="0">
                <a:latin typeface="Times New Roman"/>
                <a:cs typeface="Times New Roman"/>
              </a:rPr>
              <a:t>солями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урану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25" dirty="0">
                <a:latin typeface="Times New Roman"/>
                <a:cs typeface="Times New Roman"/>
              </a:rPr>
              <a:t>або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05992" y="2893822"/>
            <a:ext cx="4550410" cy="15506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0" marR="5080" algn="just">
              <a:lnSpc>
                <a:spcPct val="100000"/>
              </a:lnSpc>
              <a:spcBef>
                <a:spcPts val="105"/>
              </a:spcBef>
            </a:pPr>
            <a:r>
              <a:rPr sz="2000" dirty="0">
                <a:latin typeface="Times New Roman"/>
                <a:cs typeface="Times New Roman"/>
              </a:rPr>
              <a:t>свинцю,</a:t>
            </a:r>
            <a:r>
              <a:rPr sz="2000" spc="-10" dirty="0">
                <a:latin typeface="Times New Roman"/>
                <a:cs typeface="Times New Roman"/>
              </a:rPr>
              <a:t> переглядають</a:t>
            </a:r>
            <a:r>
              <a:rPr sz="2000" spc="-2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через</a:t>
            </a:r>
            <a:r>
              <a:rPr sz="2000" spc="-2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мікроскоп</a:t>
            </a:r>
            <a:r>
              <a:rPr sz="2000" spc="-15" dirty="0">
                <a:latin typeface="Times New Roman"/>
                <a:cs typeface="Times New Roman"/>
              </a:rPr>
              <a:t> </a:t>
            </a:r>
            <a:r>
              <a:rPr sz="2000" spc="-50" dirty="0">
                <a:latin typeface="Times New Roman"/>
                <a:cs typeface="Times New Roman"/>
              </a:rPr>
              <a:t>і </a:t>
            </a:r>
            <a:r>
              <a:rPr sz="2000" spc="-10" dirty="0">
                <a:latin typeface="Times New Roman"/>
                <a:cs typeface="Times New Roman"/>
              </a:rPr>
              <a:t>фотографують.</a:t>
            </a:r>
            <a:endParaRPr sz="2000">
              <a:latin typeface="Times New Roman"/>
              <a:cs typeface="Times New Roman"/>
            </a:endParaRPr>
          </a:p>
          <a:p>
            <a:pPr marL="127000" marR="5080" indent="-114300" algn="just">
              <a:lnSpc>
                <a:spcPct val="100000"/>
              </a:lnSpc>
              <a:buFont typeface="Wingdings"/>
              <a:buChar char=""/>
              <a:tabLst>
                <a:tab pos="127000" algn="l"/>
                <a:tab pos="354965" algn="l"/>
              </a:tabLst>
            </a:pPr>
            <a:r>
              <a:rPr sz="2000" dirty="0">
                <a:latin typeface="Times New Roman"/>
                <a:cs typeface="Times New Roman"/>
              </a:rPr>
              <a:t>	Одержані</a:t>
            </a:r>
            <a:r>
              <a:rPr sz="2000" spc="19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мікрофотографії</a:t>
            </a:r>
            <a:r>
              <a:rPr sz="2000" spc="18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є</a:t>
            </a:r>
            <a:r>
              <a:rPr sz="2000" spc="204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об’єктом </a:t>
            </a:r>
            <a:r>
              <a:rPr sz="2000" dirty="0">
                <a:latin typeface="Times New Roman"/>
                <a:cs typeface="Times New Roman"/>
              </a:rPr>
              <a:t>вивчення</a:t>
            </a:r>
            <a:r>
              <a:rPr sz="2000" spc="254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водночас</a:t>
            </a:r>
            <a:r>
              <a:rPr sz="2000" spc="250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із</a:t>
            </a:r>
            <a:r>
              <a:rPr sz="2000" spc="260" dirty="0">
                <a:latin typeface="Times New Roman"/>
                <a:cs typeface="Times New Roman"/>
              </a:rPr>
              <a:t>  </a:t>
            </a:r>
            <a:r>
              <a:rPr sz="2000" spc="-10" dirty="0">
                <a:latin typeface="Times New Roman"/>
                <a:cs typeface="Times New Roman"/>
              </a:rPr>
              <a:t>гістологічними препаратами.</a:t>
            </a:r>
            <a:endParaRPr sz="20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-2"/>
            <a:ext cx="12192000" cy="6858000"/>
            <a:chOff x="0" y="-2"/>
            <a:chExt cx="12192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797550" y="-2"/>
              <a:ext cx="6394196" cy="6857998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</p:grpSp>
      <p:sp>
        <p:nvSpPr>
          <p:cNvPr id="5" name="object 5"/>
          <p:cNvSpPr txBox="1"/>
          <p:nvPr/>
        </p:nvSpPr>
        <p:spPr>
          <a:xfrm>
            <a:off x="845007" y="1602994"/>
            <a:ext cx="4551045" cy="24650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5"/>
              </a:spcBef>
            </a:pPr>
            <a:r>
              <a:rPr sz="2000" dirty="0">
                <a:latin typeface="Times New Roman"/>
                <a:cs typeface="Times New Roman"/>
              </a:rPr>
              <a:t>Для</a:t>
            </a:r>
            <a:r>
              <a:rPr sz="2000" spc="470" dirty="0">
                <a:latin typeface="Times New Roman"/>
                <a:cs typeface="Times New Roman"/>
              </a:rPr>
              <a:t> </a:t>
            </a:r>
            <a:r>
              <a:rPr sz="2000" b="1" dirty="0">
                <a:solidFill>
                  <a:srgbClr val="FF0000"/>
                </a:solidFill>
                <a:latin typeface="Times New Roman"/>
                <a:cs typeface="Times New Roman"/>
              </a:rPr>
              <a:t>вітального</a:t>
            </a:r>
            <a:r>
              <a:rPr sz="2000" b="1" spc="47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000" b="1" dirty="0">
                <a:solidFill>
                  <a:srgbClr val="FF0000"/>
                </a:solidFill>
                <a:latin typeface="Times New Roman"/>
                <a:cs typeface="Times New Roman"/>
              </a:rPr>
              <a:t>та</a:t>
            </a:r>
            <a:r>
              <a:rPr sz="2000" b="1" spc="47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000" b="1" dirty="0">
                <a:solidFill>
                  <a:srgbClr val="FF0000"/>
                </a:solidFill>
                <a:latin typeface="Times New Roman"/>
                <a:cs typeface="Times New Roman"/>
              </a:rPr>
              <a:t>суправітального</a:t>
            </a:r>
            <a:r>
              <a:rPr sz="2000" dirty="0">
                <a:latin typeface="Times New Roman"/>
                <a:cs typeface="Times New Roman"/>
              </a:rPr>
              <a:t>,</a:t>
            </a:r>
            <a:r>
              <a:rPr sz="2000" spc="470" dirty="0">
                <a:latin typeface="Times New Roman"/>
                <a:cs typeface="Times New Roman"/>
              </a:rPr>
              <a:t> </a:t>
            </a:r>
            <a:r>
              <a:rPr sz="2000" spc="-50" dirty="0">
                <a:latin typeface="Times New Roman"/>
                <a:cs typeface="Times New Roman"/>
              </a:rPr>
              <a:t>а </a:t>
            </a:r>
            <a:r>
              <a:rPr sz="2000" dirty="0">
                <a:latin typeface="Times New Roman"/>
                <a:cs typeface="Times New Roman"/>
              </a:rPr>
              <a:t>також</a:t>
            </a:r>
            <a:r>
              <a:rPr sz="2000" spc="340" dirty="0">
                <a:latin typeface="Times New Roman"/>
                <a:cs typeface="Times New Roman"/>
              </a:rPr>
              <a:t>    </a:t>
            </a:r>
            <a:r>
              <a:rPr sz="2000" b="1" dirty="0">
                <a:solidFill>
                  <a:srgbClr val="FF0000"/>
                </a:solidFill>
                <a:latin typeface="Times New Roman"/>
                <a:cs typeface="Times New Roman"/>
              </a:rPr>
              <a:t>поствітального</a:t>
            </a:r>
            <a:r>
              <a:rPr sz="2000" b="1" spc="340" dirty="0">
                <a:solidFill>
                  <a:srgbClr val="FF0000"/>
                </a:solidFill>
                <a:latin typeface="Times New Roman"/>
                <a:cs typeface="Times New Roman"/>
              </a:rPr>
              <a:t>    </a:t>
            </a:r>
            <a:r>
              <a:rPr sz="2000" spc="-10" dirty="0">
                <a:latin typeface="Times New Roman"/>
                <a:cs typeface="Times New Roman"/>
              </a:rPr>
              <a:t>досліджень </a:t>
            </a:r>
            <a:r>
              <a:rPr sz="2000" dirty="0">
                <a:latin typeface="Times New Roman"/>
                <a:cs typeface="Times New Roman"/>
              </a:rPr>
              <a:t>незафарбованих</a:t>
            </a:r>
            <a:r>
              <a:rPr sz="2000" spc="270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гістологічних</a:t>
            </a:r>
            <a:r>
              <a:rPr sz="2000" spc="270" dirty="0">
                <a:latin typeface="Times New Roman"/>
                <a:cs typeface="Times New Roman"/>
              </a:rPr>
              <a:t>  </a:t>
            </a:r>
            <a:r>
              <a:rPr sz="2000" spc="-10" dirty="0">
                <a:latin typeface="Times New Roman"/>
                <a:cs typeface="Times New Roman"/>
              </a:rPr>
              <a:t>об’єктів </a:t>
            </a:r>
            <a:r>
              <a:rPr sz="2000" dirty="0">
                <a:latin typeface="Times New Roman"/>
                <a:cs typeface="Times New Roman"/>
              </a:rPr>
              <a:t>використовують</a:t>
            </a:r>
            <a:r>
              <a:rPr sz="2000" spc="254" dirty="0">
                <a:latin typeface="Times New Roman"/>
                <a:cs typeface="Times New Roman"/>
              </a:rPr>
              <a:t>    </a:t>
            </a:r>
            <a:r>
              <a:rPr sz="2000" dirty="0">
                <a:latin typeface="Times New Roman"/>
                <a:cs typeface="Times New Roman"/>
              </a:rPr>
              <a:t>низку</a:t>
            </a:r>
            <a:r>
              <a:rPr sz="2000" spc="254" dirty="0">
                <a:latin typeface="Times New Roman"/>
                <a:cs typeface="Times New Roman"/>
              </a:rPr>
              <a:t>    </a:t>
            </a:r>
            <a:r>
              <a:rPr sz="2000" spc="-10" dirty="0">
                <a:latin typeface="Times New Roman"/>
                <a:cs typeface="Times New Roman"/>
              </a:rPr>
              <a:t>спеціальних </a:t>
            </a:r>
            <a:r>
              <a:rPr sz="2000" dirty="0">
                <a:latin typeface="Times New Roman"/>
                <a:cs typeface="Times New Roman"/>
              </a:rPr>
              <a:t>методів</a:t>
            </a:r>
            <a:r>
              <a:rPr sz="2000" spc="-12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світлової</a:t>
            </a:r>
            <a:r>
              <a:rPr sz="2000" spc="-9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мікроскопії</a:t>
            </a:r>
            <a:r>
              <a:rPr sz="2000" spc="-120" dirty="0">
                <a:latin typeface="Times New Roman"/>
                <a:cs typeface="Times New Roman"/>
              </a:rPr>
              <a:t> </a:t>
            </a:r>
            <a:r>
              <a:rPr sz="2000" spc="-50" dirty="0">
                <a:latin typeface="Times New Roman"/>
                <a:cs typeface="Times New Roman"/>
              </a:rPr>
              <a:t>–</a:t>
            </a:r>
            <a:endParaRPr sz="2000">
              <a:latin typeface="Times New Roman"/>
              <a:cs typeface="Times New Roman"/>
            </a:endParaRPr>
          </a:p>
          <a:p>
            <a:pPr marL="354965" indent="-342265">
              <a:lnSpc>
                <a:spcPct val="100000"/>
              </a:lnSpc>
              <a:buFont typeface="Wingdings"/>
              <a:buChar char=""/>
              <a:tabLst>
                <a:tab pos="354965" algn="l"/>
              </a:tabLst>
            </a:pPr>
            <a:r>
              <a:rPr sz="2000" b="1" i="1" spc="-10" dirty="0">
                <a:latin typeface="Times New Roman"/>
                <a:cs typeface="Times New Roman"/>
              </a:rPr>
              <a:t>фазоконтрастну,</a:t>
            </a:r>
            <a:endParaRPr sz="2000">
              <a:latin typeface="Times New Roman"/>
              <a:cs typeface="Times New Roman"/>
            </a:endParaRPr>
          </a:p>
          <a:p>
            <a:pPr marL="354965" indent="-342265">
              <a:lnSpc>
                <a:spcPct val="100000"/>
              </a:lnSpc>
              <a:buFont typeface="Wingdings"/>
              <a:buChar char=""/>
              <a:tabLst>
                <a:tab pos="354965" algn="l"/>
              </a:tabLst>
            </a:pPr>
            <a:r>
              <a:rPr sz="2000" b="1" i="1" spc="-10" dirty="0">
                <a:latin typeface="Times New Roman"/>
                <a:cs typeface="Times New Roman"/>
              </a:rPr>
              <a:t>темнопольову,</a:t>
            </a:r>
            <a:endParaRPr sz="2000">
              <a:latin typeface="Times New Roman"/>
              <a:cs typeface="Times New Roman"/>
            </a:endParaRPr>
          </a:p>
          <a:p>
            <a:pPr marL="354965" indent="-342265">
              <a:lnSpc>
                <a:spcPct val="100000"/>
              </a:lnSpc>
              <a:buFont typeface="Wingdings"/>
              <a:buChar char=""/>
              <a:tabLst>
                <a:tab pos="354965" algn="l"/>
              </a:tabLst>
            </a:pPr>
            <a:r>
              <a:rPr sz="2000" b="1" i="1" spc="-10" dirty="0">
                <a:latin typeface="Times New Roman"/>
                <a:cs typeface="Times New Roman"/>
              </a:rPr>
              <a:t>флюорисцентну.</a:t>
            </a:r>
            <a:endParaRPr sz="2000">
              <a:latin typeface="Times New Roman"/>
              <a:cs typeface="Times New Roman"/>
            </a:endParaRPr>
          </a:p>
        </p:txBody>
      </p:sp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462273" y="3625037"/>
            <a:ext cx="2172970" cy="2172970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083462"/>
            <a:ext cx="87630" cy="673735"/>
          </a:xfrm>
          <a:custGeom>
            <a:avLst/>
            <a:gdLst/>
            <a:ahLst/>
            <a:cxnLst/>
            <a:rect l="l" t="t" r="r" b="b"/>
            <a:pathLst>
              <a:path w="87630" h="673735">
                <a:moveTo>
                  <a:pt x="87363" y="0"/>
                </a:moveTo>
                <a:lnTo>
                  <a:pt x="0" y="0"/>
                </a:lnTo>
                <a:lnTo>
                  <a:pt x="0" y="673455"/>
                </a:lnTo>
                <a:lnTo>
                  <a:pt x="87363" y="673455"/>
                </a:lnTo>
                <a:lnTo>
                  <a:pt x="87363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59346" y="1083462"/>
            <a:ext cx="196215" cy="673735"/>
          </a:xfrm>
          <a:custGeom>
            <a:avLst/>
            <a:gdLst/>
            <a:ahLst/>
            <a:cxnLst/>
            <a:rect l="l" t="t" r="r" b="b"/>
            <a:pathLst>
              <a:path w="196215" h="673735">
                <a:moveTo>
                  <a:pt x="195859" y="0"/>
                </a:moveTo>
                <a:lnTo>
                  <a:pt x="0" y="0"/>
                </a:lnTo>
                <a:lnTo>
                  <a:pt x="0" y="673455"/>
                </a:lnTo>
                <a:lnTo>
                  <a:pt x="195859" y="673455"/>
                </a:lnTo>
                <a:lnTo>
                  <a:pt x="195859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665086" y="2090547"/>
            <a:ext cx="4297680" cy="27940"/>
          </a:xfrm>
          <a:custGeom>
            <a:avLst/>
            <a:gdLst/>
            <a:ahLst/>
            <a:cxnLst/>
            <a:rect l="l" t="t" r="r" b="b"/>
            <a:pathLst>
              <a:path w="4297680" h="27939">
                <a:moveTo>
                  <a:pt x="4297680" y="0"/>
                </a:moveTo>
                <a:lnTo>
                  <a:pt x="0" y="0"/>
                </a:lnTo>
                <a:lnTo>
                  <a:pt x="0" y="27432"/>
                </a:lnTo>
                <a:lnTo>
                  <a:pt x="4297680" y="27432"/>
                </a:lnTo>
                <a:lnTo>
                  <a:pt x="4297680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434136" y="2348230"/>
            <a:ext cx="489648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40665" indent="-227965">
              <a:lnSpc>
                <a:spcPct val="100000"/>
              </a:lnSpc>
              <a:spcBef>
                <a:spcPts val="105"/>
              </a:spcBef>
              <a:buFont typeface="Microsoft Sans Serif"/>
              <a:buChar char="•"/>
              <a:tabLst>
                <a:tab pos="240665" algn="l"/>
                <a:tab pos="1150620" algn="l"/>
                <a:tab pos="2362200" algn="l"/>
                <a:tab pos="3724910" algn="l"/>
              </a:tabLst>
            </a:pPr>
            <a:r>
              <a:rPr sz="2000" b="1" spc="-10" dirty="0">
                <a:latin typeface="Times New Roman"/>
                <a:cs typeface="Times New Roman"/>
              </a:rPr>
              <a:t>Метод</a:t>
            </a:r>
            <a:r>
              <a:rPr sz="2000" b="1" dirty="0">
                <a:latin typeface="Times New Roman"/>
                <a:cs typeface="Times New Roman"/>
              </a:rPr>
              <a:t>	</a:t>
            </a:r>
            <a:r>
              <a:rPr sz="2000" b="1" spc="-10" dirty="0">
                <a:latin typeface="Times New Roman"/>
                <a:cs typeface="Times New Roman"/>
              </a:rPr>
              <a:t>фазового</a:t>
            </a:r>
            <a:r>
              <a:rPr sz="2000" b="1" dirty="0">
                <a:latin typeface="Times New Roman"/>
                <a:cs typeface="Times New Roman"/>
              </a:rPr>
              <a:t>	</a:t>
            </a:r>
            <a:r>
              <a:rPr sz="2000" b="1" spc="-10" dirty="0">
                <a:latin typeface="Times New Roman"/>
                <a:cs typeface="Times New Roman"/>
              </a:rPr>
              <a:t>контрасту</a:t>
            </a:r>
            <a:r>
              <a:rPr sz="2000" b="1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забезпечує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34136" y="2622245"/>
            <a:ext cx="4896485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1424940" algn="l"/>
                <a:tab pos="3251200" algn="l"/>
              </a:tabLst>
            </a:pPr>
            <a:r>
              <a:rPr sz="2000" spc="-10" dirty="0">
                <a:latin typeface="Times New Roman"/>
                <a:cs typeface="Times New Roman"/>
              </a:rPr>
              <a:t>необхідну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контрастність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досліджуваних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34136" y="2897251"/>
            <a:ext cx="489775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2125980" algn="l"/>
                <a:tab pos="3444875" algn="l"/>
                <a:tab pos="4013200" algn="l"/>
              </a:tabLst>
            </a:pPr>
            <a:r>
              <a:rPr sz="2000" spc="-10" dirty="0">
                <a:latin typeface="Times New Roman"/>
                <a:cs typeface="Times New Roman"/>
              </a:rPr>
              <a:t>незафарбованих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структур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25" dirty="0">
                <a:latin typeface="Times New Roman"/>
                <a:cs typeface="Times New Roman"/>
              </a:rPr>
              <a:t>за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рахунок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34136" y="3171570"/>
            <a:ext cx="4897755" cy="879475"/>
          </a:xfrm>
          <a:prstGeom prst="rect">
            <a:avLst/>
          </a:prstGeom>
        </p:spPr>
        <p:txBody>
          <a:bodyPr vert="horz" wrap="square" lIns="0" tIns="47625" rIns="0" bIns="0" rtlCol="0">
            <a:spAutoFit/>
          </a:bodyPr>
          <a:lstStyle/>
          <a:p>
            <a:pPr marL="12700" marR="5080" algn="just">
              <a:lnSpc>
                <a:spcPts val="2160"/>
              </a:lnSpc>
              <a:spcBef>
                <a:spcPts val="375"/>
              </a:spcBef>
            </a:pPr>
            <a:r>
              <a:rPr sz="2000" dirty="0">
                <a:latin typeface="Times New Roman"/>
                <a:cs typeface="Times New Roman"/>
              </a:rPr>
              <a:t>спеціальної</a:t>
            </a:r>
            <a:r>
              <a:rPr sz="2000" spc="9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кільцевої</a:t>
            </a:r>
            <a:r>
              <a:rPr sz="2000" spc="10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діафрагми,</a:t>
            </a:r>
            <a:r>
              <a:rPr sz="2000" spc="9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що</a:t>
            </a:r>
            <a:r>
              <a:rPr sz="2000" spc="10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вміщує </a:t>
            </a:r>
            <a:r>
              <a:rPr sz="2000" dirty="0">
                <a:latin typeface="Times New Roman"/>
                <a:cs typeface="Times New Roman"/>
              </a:rPr>
              <a:t>конденсор,</a:t>
            </a:r>
            <a:r>
              <a:rPr sz="2000" spc="38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і</a:t>
            </a:r>
            <a:r>
              <a:rPr sz="2000" spc="36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так</a:t>
            </a:r>
            <a:r>
              <a:rPr sz="2000" spc="39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званої</a:t>
            </a:r>
            <a:r>
              <a:rPr sz="2000" spc="38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фазової</a:t>
            </a:r>
            <a:r>
              <a:rPr sz="2000" spc="39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пластинки, </a:t>
            </a:r>
            <a:r>
              <a:rPr sz="2000" dirty="0">
                <a:latin typeface="Times New Roman"/>
                <a:cs typeface="Times New Roman"/>
              </a:rPr>
              <a:t>що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міститься</a:t>
            </a:r>
            <a:r>
              <a:rPr sz="2000" spc="-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в</a:t>
            </a:r>
            <a:r>
              <a:rPr sz="2000" spc="-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об’єктиві.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34136" y="3994226"/>
            <a:ext cx="4897755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40665" indent="-227965">
              <a:lnSpc>
                <a:spcPct val="100000"/>
              </a:lnSpc>
              <a:spcBef>
                <a:spcPts val="105"/>
              </a:spcBef>
              <a:buFont typeface="Microsoft Sans Serif"/>
              <a:buChar char="•"/>
              <a:tabLst>
                <a:tab pos="240665" algn="l"/>
                <a:tab pos="1050290" algn="l"/>
                <a:tab pos="2664460" algn="l"/>
                <a:tab pos="3750945" algn="l"/>
              </a:tabLst>
            </a:pPr>
            <a:r>
              <a:rPr sz="2000" spc="-20" dirty="0">
                <a:latin typeface="Times New Roman"/>
                <a:cs typeface="Times New Roman"/>
              </a:rPr>
              <a:t>Така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конструкція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оптики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світлового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34136" y="4269104"/>
            <a:ext cx="4900295" cy="1153795"/>
          </a:xfrm>
          <a:prstGeom prst="rect">
            <a:avLst/>
          </a:prstGeom>
        </p:spPr>
        <p:txBody>
          <a:bodyPr vert="horz" wrap="square" lIns="0" tIns="47625" rIns="0" bIns="0" rtlCol="0">
            <a:spAutoFit/>
          </a:bodyPr>
          <a:lstStyle/>
          <a:p>
            <a:pPr marL="12700" marR="5080" algn="just">
              <a:lnSpc>
                <a:spcPts val="2160"/>
              </a:lnSpc>
              <a:spcBef>
                <a:spcPts val="375"/>
              </a:spcBef>
            </a:pPr>
            <a:r>
              <a:rPr sz="2000" dirty="0">
                <a:latin typeface="Times New Roman"/>
                <a:cs typeface="Times New Roman"/>
              </a:rPr>
              <a:t>мікроскопа</a:t>
            </a:r>
            <a:r>
              <a:rPr sz="2000" spc="1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дає</a:t>
            </a:r>
            <a:r>
              <a:rPr sz="2000" spc="1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змогу</a:t>
            </a:r>
            <a:r>
              <a:rPr sz="2000" spc="1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перетворювати</a:t>
            </a:r>
            <a:r>
              <a:rPr sz="2000" spc="13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фазові </a:t>
            </a:r>
            <a:r>
              <a:rPr sz="2000" dirty="0">
                <a:latin typeface="Times New Roman"/>
                <a:cs typeface="Times New Roman"/>
              </a:rPr>
              <a:t>зміни</a:t>
            </a:r>
            <a:r>
              <a:rPr sz="2000" spc="31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світла,</a:t>
            </a:r>
            <a:r>
              <a:rPr sz="2000" spc="32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що</a:t>
            </a:r>
            <a:r>
              <a:rPr sz="2000" spc="3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проходить</a:t>
            </a:r>
            <a:r>
              <a:rPr sz="2000" spc="3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через</a:t>
            </a:r>
            <a:r>
              <a:rPr sz="2000" spc="31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об’єкт,</a:t>
            </a:r>
            <a:r>
              <a:rPr sz="2000" spc="315" dirty="0">
                <a:latin typeface="Times New Roman"/>
                <a:cs typeface="Times New Roman"/>
              </a:rPr>
              <a:t> </a:t>
            </a:r>
            <a:r>
              <a:rPr sz="2000" spc="-50" dirty="0">
                <a:latin typeface="Times New Roman"/>
                <a:cs typeface="Times New Roman"/>
              </a:rPr>
              <a:t>в </a:t>
            </a:r>
            <a:r>
              <a:rPr sz="2000" dirty="0">
                <a:latin typeface="Times New Roman"/>
                <a:cs typeface="Times New Roman"/>
              </a:rPr>
              <a:t>амплітудні,</a:t>
            </a:r>
            <a:r>
              <a:rPr sz="2000" spc="475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які</a:t>
            </a:r>
            <a:r>
              <a:rPr sz="2000" spc="475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помічає</a:t>
            </a:r>
            <a:r>
              <a:rPr sz="2000" spc="475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око</a:t>
            </a:r>
            <a:r>
              <a:rPr sz="2000" spc="484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як</a:t>
            </a:r>
            <a:r>
              <a:rPr sz="2000" spc="475" dirty="0">
                <a:latin typeface="Times New Roman"/>
                <a:cs typeface="Times New Roman"/>
              </a:rPr>
              <a:t>  </a:t>
            </a:r>
            <a:r>
              <a:rPr sz="2000" spc="-10" dirty="0">
                <a:latin typeface="Times New Roman"/>
                <a:cs typeface="Times New Roman"/>
              </a:rPr>
              <a:t>зміни яскравості.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34136" y="5366105"/>
            <a:ext cx="4898390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40665" indent="-227965">
              <a:lnSpc>
                <a:spcPct val="100000"/>
              </a:lnSpc>
              <a:spcBef>
                <a:spcPts val="105"/>
              </a:spcBef>
              <a:buFont typeface="Microsoft Sans Serif"/>
              <a:buChar char="•"/>
              <a:tabLst>
                <a:tab pos="240665" algn="l"/>
                <a:tab pos="791210" algn="l"/>
                <a:tab pos="2442210" algn="l"/>
                <a:tab pos="3620135" algn="l"/>
              </a:tabLst>
            </a:pPr>
            <a:r>
              <a:rPr sz="2000" b="1" i="1" spc="-50" dirty="0">
                <a:latin typeface="Times New Roman"/>
                <a:cs typeface="Times New Roman"/>
              </a:rPr>
              <a:t>У</a:t>
            </a:r>
            <a:r>
              <a:rPr sz="2000" b="1" i="1" dirty="0">
                <a:latin typeface="Times New Roman"/>
                <a:cs typeface="Times New Roman"/>
              </a:rPr>
              <a:t>	</a:t>
            </a:r>
            <a:r>
              <a:rPr sz="2000" b="1" i="1" spc="-10" dirty="0">
                <a:latin typeface="Times New Roman"/>
                <a:cs typeface="Times New Roman"/>
              </a:rPr>
              <a:t>результаті</a:t>
            </a:r>
            <a:r>
              <a:rPr sz="2000" b="1" i="1" dirty="0">
                <a:latin typeface="Times New Roman"/>
                <a:cs typeface="Times New Roman"/>
              </a:rPr>
              <a:t>	</a:t>
            </a:r>
            <a:r>
              <a:rPr sz="2000" b="1" i="1" spc="-20" dirty="0">
                <a:latin typeface="Times New Roman"/>
                <a:cs typeface="Times New Roman"/>
              </a:rPr>
              <a:t>можна</a:t>
            </a:r>
            <a:r>
              <a:rPr sz="2000" b="1" i="1" dirty="0">
                <a:latin typeface="Times New Roman"/>
                <a:cs typeface="Times New Roman"/>
              </a:rPr>
              <a:t>	</a:t>
            </a:r>
            <a:r>
              <a:rPr sz="2000" b="1" i="1" spc="-10" dirty="0">
                <a:latin typeface="Times New Roman"/>
                <a:cs typeface="Times New Roman"/>
              </a:rPr>
              <a:t>розрізнити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34136" y="5641035"/>
            <a:ext cx="4899025" cy="605155"/>
          </a:xfrm>
          <a:prstGeom prst="rect">
            <a:avLst/>
          </a:prstGeom>
        </p:spPr>
        <p:txBody>
          <a:bodyPr vert="horz" wrap="square" lIns="0" tIns="47625" rIns="0" bIns="0" rtlCol="0">
            <a:spAutoFit/>
          </a:bodyPr>
          <a:lstStyle/>
          <a:p>
            <a:pPr marL="12700" marR="5080">
              <a:lnSpc>
                <a:spcPts val="2160"/>
              </a:lnSpc>
              <a:spcBef>
                <a:spcPts val="375"/>
              </a:spcBef>
              <a:tabLst>
                <a:tab pos="1504315" algn="l"/>
                <a:tab pos="2033270" algn="l"/>
                <a:tab pos="3021330" algn="l"/>
                <a:tab pos="3717290" algn="l"/>
              </a:tabLst>
            </a:pPr>
            <a:r>
              <a:rPr sz="2000" b="1" i="1" spc="-10" dirty="0">
                <a:latin typeface="Times New Roman"/>
                <a:cs typeface="Times New Roman"/>
              </a:rPr>
              <a:t>структури,</a:t>
            </a:r>
            <a:r>
              <a:rPr sz="2000" b="1" i="1" dirty="0">
                <a:latin typeface="Times New Roman"/>
                <a:cs typeface="Times New Roman"/>
              </a:rPr>
              <a:t>	</a:t>
            </a:r>
            <a:r>
              <a:rPr sz="2000" b="1" i="1" spc="-25" dirty="0">
                <a:latin typeface="Times New Roman"/>
                <a:cs typeface="Times New Roman"/>
              </a:rPr>
              <a:t>що</a:t>
            </a:r>
            <a:r>
              <a:rPr sz="2000" b="1" i="1" dirty="0">
                <a:latin typeface="Times New Roman"/>
                <a:cs typeface="Times New Roman"/>
              </a:rPr>
              <a:t>	</a:t>
            </a:r>
            <a:r>
              <a:rPr sz="2000" b="1" i="1" spc="-20" dirty="0">
                <a:latin typeface="Times New Roman"/>
                <a:cs typeface="Times New Roman"/>
              </a:rPr>
              <a:t>мають</a:t>
            </a:r>
            <a:r>
              <a:rPr sz="2000" b="1" i="1" dirty="0">
                <a:latin typeface="Times New Roman"/>
                <a:cs typeface="Times New Roman"/>
              </a:rPr>
              <a:t>	</a:t>
            </a:r>
            <a:r>
              <a:rPr sz="2000" b="1" i="1" spc="-10" dirty="0">
                <a:latin typeface="Times New Roman"/>
                <a:cs typeface="Times New Roman"/>
              </a:rPr>
              <a:t>різні</a:t>
            </a:r>
            <a:r>
              <a:rPr sz="2000" b="1" i="1" dirty="0">
                <a:latin typeface="Times New Roman"/>
                <a:cs typeface="Times New Roman"/>
              </a:rPr>
              <a:t>	</a:t>
            </a:r>
            <a:r>
              <a:rPr sz="2000" b="1" i="1" spc="-10" dirty="0">
                <a:latin typeface="Times New Roman"/>
                <a:cs typeface="Times New Roman"/>
              </a:rPr>
              <a:t>показники заломлення.</a:t>
            </a:r>
            <a:endParaRPr sz="2000">
              <a:latin typeface="Times New Roman"/>
              <a:cs typeface="Times New Roman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5544311" y="0"/>
            <a:ext cx="6647815" cy="6858000"/>
            <a:chOff x="5544311" y="0"/>
            <a:chExt cx="6647815" cy="6858000"/>
          </a:xfrm>
        </p:grpSpPr>
        <p:sp>
          <p:nvSpPr>
            <p:cNvPr id="14" name="object 14"/>
            <p:cNvSpPr/>
            <p:nvPr/>
          </p:nvSpPr>
          <p:spPr>
            <a:xfrm>
              <a:off x="10697717" y="0"/>
              <a:ext cx="1494790" cy="6858000"/>
            </a:xfrm>
            <a:custGeom>
              <a:avLst/>
              <a:gdLst/>
              <a:ahLst/>
              <a:cxnLst/>
              <a:rect l="l" t="t" r="r" b="b"/>
              <a:pathLst>
                <a:path w="1494790" h="6858000">
                  <a:moveTo>
                    <a:pt x="1494281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1494281" y="6858000"/>
                  </a:lnTo>
                  <a:lnTo>
                    <a:pt x="1494281" y="0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544311" y="499884"/>
              <a:ext cx="6283451" cy="6108192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5685789" y="513791"/>
              <a:ext cx="6009640" cy="5835015"/>
            </a:xfrm>
            <a:custGeom>
              <a:avLst/>
              <a:gdLst/>
              <a:ahLst/>
              <a:cxnLst/>
              <a:rect l="l" t="t" r="r" b="b"/>
              <a:pathLst>
                <a:path w="6009640" h="5835015">
                  <a:moveTo>
                    <a:pt x="6009386" y="0"/>
                  </a:moveTo>
                  <a:lnTo>
                    <a:pt x="0" y="0"/>
                  </a:lnTo>
                  <a:lnTo>
                    <a:pt x="0" y="5834634"/>
                  </a:lnTo>
                  <a:lnTo>
                    <a:pt x="6009386" y="5834634"/>
                  </a:lnTo>
                  <a:lnTo>
                    <a:pt x="600938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" name="object 1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977762" y="799325"/>
              <a:ext cx="5425440" cy="5259158"/>
            </a:xfrm>
            <a:prstGeom prst="rect">
              <a:avLst/>
            </a:prstGeom>
          </p:spPr>
        </p:pic>
      </p:grpSp>
      <p:sp>
        <p:nvSpPr>
          <p:cNvPr id="18" name="object 18"/>
          <p:cNvSpPr txBox="1"/>
          <p:nvPr/>
        </p:nvSpPr>
        <p:spPr>
          <a:xfrm>
            <a:off x="5685790" y="513791"/>
            <a:ext cx="6009640" cy="58350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5"/>
              </a:spcBef>
            </a:pPr>
            <a:endParaRPr sz="1400">
              <a:latin typeface="Times New Roman"/>
              <a:cs typeface="Times New Roman"/>
            </a:endParaRPr>
          </a:p>
          <a:p>
            <a:pPr marR="159385" algn="ctr">
              <a:lnSpc>
                <a:spcPct val="100000"/>
              </a:lnSpc>
            </a:pPr>
            <a:r>
              <a:rPr sz="1400" b="1" dirty="0">
                <a:solidFill>
                  <a:srgbClr val="1F2021"/>
                </a:solidFill>
                <a:latin typeface="Times New Roman"/>
                <a:cs typeface="Times New Roman"/>
              </a:rPr>
              <a:t>Зображення</a:t>
            </a:r>
            <a:r>
              <a:rPr sz="1400" b="1" spc="-25" dirty="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1F2021"/>
                </a:solidFill>
                <a:latin typeface="Times New Roman"/>
                <a:cs typeface="Times New Roman"/>
              </a:rPr>
              <a:t>клітини</a:t>
            </a:r>
            <a:r>
              <a:rPr sz="1400" b="1" spc="-20" dirty="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1F2021"/>
                </a:solidFill>
                <a:latin typeface="Times New Roman"/>
                <a:cs typeface="Times New Roman"/>
              </a:rPr>
              <a:t>у</a:t>
            </a:r>
            <a:r>
              <a:rPr sz="1400" b="1" spc="-20" dirty="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1F2021"/>
                </a:solidFill>
                <a:latin typeface="Times New Roman"/>
                <a:cs typeface="Times New Roman"/>
              </a:rPr>
              <a:t>фазовоконтрастному</a:t>
            </a:r>
            <a:r>
              <a:rPr sz="1400" b="1" spc="-45" dirty="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1F2021"/>
                </a:solidFill>
                <a:latin typeface="Times New Roman"/>
                <a:cs typeface="Times New Roman"/>
              </a:rPr>
              <a:t>мікроскопі</a:t>
            </a:r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083462"/>
            <a:ext cx="87630" cy="673735"/>
          </a:xfrm>
          <a:custGeom>
            <a:avLst/>
            <a:gdLst/>
            <a:ahLst/>
            <a:cxnLst/>
            <a:rect l="l" t="t" r="r" b="b"/>
            <a:pathLst>
              <a:path w="87630" h="673735">
                <a:moveTo>
                  <a:pt x="87363" y="0"/>
                </a:moveTo>
                <a:lnTo>
                  <a:pt x="0" y="0"/>
                </a:lnTo>
                <a:lnTo>
                  <a:pt x="0" y="673455"/>
                </a:lnTo>
                <a:lnTo>
                  <a:pt x="87363" y="673455"/>
                </a:lnTo>
                <a:lnTo>
                  <a:pt x="87363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59346" y="1083462"/>
            <a:ext cx="196215" cy="673735"/>
          </a:xfrm>
          <a:custGeom>
            <a:avLst/>
            <a:gdLst/>
            <a:ahLst/>
            <a:cxnLst/>
            <a:rect l="l" t="t" r="r" b="b"/>
            <a:pathLst>
              <a:path w="196215" h="673735">
                <a:moveTo>
                  <a:pt x="195859" y="0"/>
                </a:moveTo>
                <a:lnTo>
                  <a:pt x="0" y="0"/>
                </a:lnTo>
                <a:lnTo>
                  <a:pt x="0" y="673455"/>
                </a:lnTo>
                <a:lnTo>
                  <a:pt x="195859" y="673455"/>
                </a:lnTo>
                <a:lnTo>
                  <a:pt x="195859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665086" y="2090547"/>
            <a:ext cx="4297680" cy="27940"/>
          </a:xfrm>
          <a:custGeom>
            <a:avLst/>
            <a:gdLst/>
            <a:ahLst/>
            <a:cxnLst/>
            <a:rect l="l" t="t" r="r" b="b"/>
            <a:pathLst>
              <a:path w="4297680" h="27939">
                <a:moveTo>
                  <a:pt x="4297680" y="0"/>
                </a:moveTo>
                <a:lnTo>
                  <a:pt x="0" y="0"/>
                </a:lnTo>
                <a:lnTo>
                  <a:pt x="0" y="27432"/>
                </a:lnTo>
                <a:lnTo>
                  <a:pt x="4297680" y="27432"/>
                </a:lnTo>
                <a:lnTo>
                  <a:pt x="4297680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669442" y="2490343"/>
            <a:ext cx="97536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40665" indent="-227965">
              <a:lnSpc>
                <a:spcPct val="100000"/>
              </a:lnSpc>
              <a:spcBef>
                <a:spcPts val="105"/>
              </a:spcBef>
              <a:buFont typeface="Microsoft Sans Serif"/>
              <a:buChar char="•"/>
              <a:tabLst>
                <a:tab pos="240665" algn="l"/>
              </a:tabLst>
            </a:pPr>
            <a:r>
              <a:rPr sz="2000" b="1" spc="-10" dirty="0">
                <a:latin typeface="Times New Roman"/>
                <a:cs typeface="Times New Roman"/>
              </a:rPr>
              <a:t>Метод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826514" y="2490343"/>
            <a:ext cx="171259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spc="-10" dirty="0">
                <a:latin typeface="Times New Roman"/>
                <a:cs typeface="Times New Roman"/>
              </a:rPr>
              <a:t>темнопольової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721100" y="2490343"/>
            <a:ext cx="135255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spc="-10" dirty="0">
                <a:latin typeface="Times New Roman"/>
                <a:cs typeface="Times New Roman"/>
              </a:rPr>
              <a:t>мікроскопії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69442" y="2795143"/>
            <a:ext cx="136207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732155" algn="l"/>
              </a:tabLst>
            </a:pPr>
            <a:r>
              <a:rPr sz="2000" spc="-25" dirty="0">
                <a:latin typeface="Times New Roman"/>
                <a:cs typeface="Times New Roman"/>
              </a:rPr>
              <a:t>дає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змогу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69442" y="3099943"/>
            <a:ext cx="157162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1344930" algn="l"/>
              </a:tabLst>
            </a:pPr>
            <a:r>
              <a:rPr sz="2000" spc="-10" dirty="0">
                <a:latin typeface="Times New Roman"/>
                <a:cs typeface="Times New Roman"/>
              </a:rPr>
              <a:t>структури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25" dirty="0">
                <a:latin typeface="Times New Roman"/>
                <a:cs typeface="Times New Roman"/>
              </a:rPr>
              <a:t>за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373629" y="2795143"/>
            <a:ext cx="972819" cy="6356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spc="-10" dirty="0">
                <a:latin typeface="Times New Roman"/>
                <a:cs typeface="Times New Roman"/>
              </a:rPr>
              <a:t>бачити</a:t>
            </a:r>
            <a:endParaRPr sz="2000">
              <a:latin typeface="Times New Roman"/>
              <a:cs typeface="Times New Roman"/>
            </a:endParaRPr>
          </a:p>
          <a:p>
            <a:pPr marL="88900">
              <a:lnSpc>
                <a:spcPct val="100000"/>
              </a:lnSpc>
            </a:pPr>
            <a:r>
              <a:rPr sz="2000" spc="-10" dirty="0">
                <a:latin typeface="Times New Roman"/>
                <a:cs typeface="Times New Roman"/>
              </a:rPr>
              <a:t>рахунок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483102" y="2795143"/>
            <a:ext cx="1591310" cy="6356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87630" marR="5080" indent="-74930">
              <a:lnSpc>
                <a:spcPct val="100000"/>
              </a:lnSpc>
              <a:spcBef>
                <a:spcPts val="105"/>
              </a:spcBef>
            </a:pPr>
            <a:r>
              <a:rPr sz="2000" spc="-10" dirty="0">
                <a:latin typeface="Times New Roman"/>
                <a:cs typeface="Times New Roman"/>
              </a:rPr>
              <a:t>незафарбовані використання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69442" y="3404438"/>
            <a:ext cx="4402455" cy="6362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2640330" algn="l"/>
              </a:tabLst>
            </a:pPr>
            <a:r>
              <a:rPr sz="2000" spc="-10" dirty="0">
                <a:latin typeface="Times New Roman"/>
                <a:cs typeface="Times New Roman"/>
              </a:rPr>
              <a:t>спеціального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темнопольового</a:t>
            </a: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2000" spc="-10" dirty="0">
                <a:latin typeface="Times New Roman"/>
                <a:cs typeface="Times New Roman"/>
              </a:rPr>
              <a:t>конденсора.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69442" y="4014596"/>
            <a:ext cx="4401185" cy="635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227965">
              <a:lnSpc>
                <a:spcPct val="100000"/>
              </a:lnSpc>
              <a:spcBef>
                <a:spcPts val="100"/>
              </a:spcBef>
              <a:buFont typeface="Microsoft Sans Serif"/>
              <a:buChar char="•"/>
              <a:tabLst>
                <a:tab pos="240665" algn="l"/>
                <a:tab pos="570230" algn="l"/>
                <a:tab pos="1809750" algn="l"/>
                <a:tab pos="2208530" algn="l"/>
                <a:tab pos="3288029" algn="l"/>
                <a:tab pos="3738879" algn="l"/>
              </a:tabLst>
            </a:pPr>
            <a:r>
              <a:rPr sz="2000" spc="-50" dirty="0">
                <a:latin typeface="Times New Roman"/>
                <a:cs typeface="Times New Roman"/>
              </a:rPr>
              <a:t>У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результаті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25" dirty="0">
                <a:latin typeface="Times New Roman"/>
                <a:cs typeface="Times New Roman"/>
              </a:rPr>
              <a:t>на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темному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25" dirty="0">
                <a:latin typeface="Times New Roman"/>
                <a:cs typeface="Times New Roman"/>
              </a:rPr>
              <a:t>тлі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видно </a:t>
            </a:r>
            <a:r>
              <a:rPr sz="2000" dirty="0">
                <a:latin typeface="Times New Roman"/>
                <a:cs typeface="Times New Roman"/>
              </a:rPr>
              <a:t>сріблясті</a:t>
            </a:r>
            <a:r>
              <a:rPr sz="2000" spc="-9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контури</a:t>
            </a:r>
            <a:r>
              <a:rPr sz="2000" spc="-7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об’єктів</a:t>
            </a:r>
            <a:endParaRPr sz="2000">
              <a:latin typeface="Times New Roman"/>
              <a:cs typeface="Times New Roman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5544311" y="0"/>
            <a:ext cx="6647815" cy="6858000"/>
            <a:chOff x="5544311" y="0"/>
            <a:chExt cx="6647815" cy="6858000"/>
          </a:xfrm>
        </p:grpSpPr>
        <p:sp>
          <p:nvSpPr>
            <p:cNvPr id="15" name="object 15"/>
            <p:cNvSpPr/>
            <p:nvPr/>
          </p:nvSpPr>
          <p:spPr>
            <a:xfrm>
              <a:off x="10697717" y="0"/>
              <a:ext cx="1494790" cy="6858000"/>
            </a:xfrm>
            <a:custGeom>
              <a:avLst/>
              <a:gdLst/>
              <a:ahLst/>
              <a:cxnLst/>
              <a:rect l="l" t="t" r="r" b="b"/>
              <a:pathLst>
                <a:path w="1494790" h="6858000">
                  <a:moveTo>
                    <a:pt x="1494281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1494281" y="6858000"/>
                  </a:lnTo>
                  <a:lnTo>
                    <a:pt x="1494281" y="0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544311" y="499884"/>
              <a:ext cx="6283451" cy="6108192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5685789" y="513791"/>
              <a:ext cx="6009640" cy="5835015"/>
            </a:xfrm>
            <a:custGeom>
              <a:avLst/>
              <a:gdLst/>
              <a:ahLst/>
              <a:cxnLst/>
              <a:rect l="l" t="t" r="r" b="b"/>
              <a:pathLst>
                <a:path w="6009640" h="5835015">
                  <a:moveTo>
                    <a:pt x="6009386" y="0"/>
                  </a:moveTo>
                  <a:lnTo>
                    <a:pt x="0" y="0"/>
                  </a:lnTo>
                  <a:lnTo>
                    <a:pt x="0" y="5834634"/>
                  </a:lnTo>
                  <a:lnTo>
                    <a:pt x="6009386" y="5834634"/>
                  </a:lnTo>
                  <a:lnTo>
                    <a:pt x="600938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" name="object 1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977762" y="799325"/>
              <a:ext cx="5425440" cy="5259324"/>
            </a:xfrm>
            <a:prstGeom prst="rect">
              <a:avLst/>
            </a:prstGeom>
          </p:spPr>
        </p:pic>
      </p:grpSp>
      <p:sp>
        <p:nvSpPr>
          <p:cNvPr id="19" name="object 19"/>
          <p:cNvSpPr txBox="1"/>
          <p:nvPr/>
        </p:nvSpPr>
        <p:spPr>
          <a:xfrm>
            <a:off x="5685790" y="513791"/>
            <a:ext cx="6009640" cy="58350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20"/>
              </a:spcBef>
            </a:pPr>
            <a:endParaRPr sz="1400">
              <a:latin typeface="Times New Roman"/>
              <a:cs typeface="Times New Roman"/>
            </a:endParaRPr>
          </a:p>
          <a:p>
            <a:pPr marL="1795145">
              <a:lnSpc>
                <a:spcPct val="100000"/>
              </a:lnSpc>
            </a:pPr>
            <a:r>
              <a:rPr sz="1400" b="1" dirty="0">
                <a:solidFill>
                  <a:srgbClr val="1F2021"/>
                </a:solidFill>
                <a:latin typeface="Times New Roman"/>
                <a:cs typeface="Times New Roman"/>
              </a:rPr>
              <a:t>Зображення</a:t>
            </a:r>
            <a:r>
              <a:rPr sz="1400" b="1" spc="-60" dirty="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1F2021"/>
                </a:solidFill>
                <a:latin typeface="Times New Roman"/>
                <a:cs typeface="Times New Roman"/>
              </a:rPr>
              <a:t>мезіди,</a:t>
            </a:r>
            <a:r>
              <a:rPr sz="1400" b="1" spc="-60" dirty="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1F2021"/>
                </a:solidFill>
                <a:latin typeface="Times New Roman"/>
                <a:cs typeface="Times New Roman"/>
              </a:rPr>
              <a:t>отримане</a:t>
            </a:r>
            <a:r>
              <a:rPr sz="1400" b="1" spc="-60" dirty="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1F2021"/>
                </a:solidFill>
                <a:latin typeface="Times New Roman"/>
                <a:cs typeface="Times New Roman"/>
              </a:rPr>
              <a:t>методом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7938007" y="6300317"/>
            <a:ext cx="218249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10" dirty="0">
                <a:solidFill>
                  <a:srgbClr val="1F2021"/>
                </a:solidFill>
                <a:latin typeface="Times New Roman"/>
                <a:cs typeface="Times New Roman"/>
              </a:rPr>
              <a:t>темнопольової</a:t>
            </a:r>
            <a:r>
              <a:rPr sz="1400" b="1" spc="-5" dirty="0">
                <a:solidFill>
                  <a:srgbClr val="1F2021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1F2021"/>
                </a:solidFill>
                <a:latin typeface="Times New Roman"/>
                <a:cs typeface="Times New Roman"/>
              </a:rPr>
              <a:t>мікроскопії</a:t>
            </a:r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083462"/>
            <a:ext cx="87630" cy="673735"/>
          </a:xfrm>
          <a:custGeom>
            <a:avLst/>
            <a:gdLst/>
            <a:ahLst/>
            <a:cxnLst/>
            <a:rect l="l" t="t" r="r" b="b"/>
            <a:pathLst>
              <a:path w="87630" h="673735">
                <a:moveTo>
                  <a:pt x="87363" y="0"/>
                </a:moveTo>
                <a:lnTo>
                  <a:pt x="0" y="0"/>
                </a:lnTo>
                <a:lnTo>
                  <a:pt x="0" y="673455"/>
                </a:lnTo>
                <a:lnTo>
                  <a:pt x="87363" y="673455"/>
                </a:lnTo>
                <a:lnTo>
                  <a:pt x="87363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59346" y="1083462"/>
            <a:ext cx="196215" cy="673735"/>
          </a:xfrm>
          <a:custGeom>
            <a:avLst/>
            <a:gdLst/>
            <a:ahLst/>
            <a:cxnLst/>
            <a:rect l="l" t="t" r="r" b="b"/>
            <a:pathLst>
              <a:path w="196215" h="673735">
                <a:moveTo>
                  <a:pt x="195859" y="0"/>
                </a:moveTo>
                <a:lnTo>
                  <a:pt x="0" y="0"/>
                </a:lnTo>
                <a:lnTo>
                  <a:pt x="0" y="673455"/>
                </a:lnTo>
                <a:lnTo>
                  <a:pt x="195859" y="673455"/>
                </a:lnTo>
                <a:lnTo>
                  <a:pt x="195859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665086" y="2090547"/>
            <a:ext cx="4297680" cy="27940"/>
          </a:xfrm>
          <a:custGeom>
            <a:avLst/>
            <a:gdLst/>
            <a:ahLst/>
            <a:cxnLst/>
            <a:rect l="l" t="t" r="r" b="b"/>
            <a:pathLst>
              <a:path w="4297680" h="27939">
                <a:moveTo>
                  <a:pt x="4297680" y="0"/>
                </a:moveTo>
                <a:lnTo>
                  <a:pt x="0" y="0"/>
                </a:lnTo>
                <a:lnTo>
                  <a:pt x="0" y="27432"/>
                </a:lnTo>
                <a:lnTo>
                  <a:pt x="4297680" y="27432"/>
                </a:lnTo>
                <a:lnTo>
                  <a:pt x="4297680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669442" y="2532380"/>
            <a:ext cx="4652010" cy="21602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indent="229870" algn="just">
              <a:lnSpc>
                <a:spcPct val="100000"/>
              </a:lnSpc>
              <a:spcBef>
                <a:spcPts val="105"/>
              </a:spcBef>
              <a:buFont typeface="Microsoft Sans Serif"/>
              <a:buChar char="•"/>
              <a:tabLst>
                <a:tab pos="242570" algn="l"/>
                <a:tab pos="2731770" algn="l"/>
              </a:tabLst>
            </a:pPr>
            <a:r>
              <a:rPr sz="2000" b="1" dirty="0">
                <a:latin typeface="Times New Roman"/>
                <a:cs typeface="Times New Roman"/>
              </a:rPr>
              <a:t>Люмінесцентна</a:t>
            </a:r>
            <a:r>
              <a:rPr sz="2000" b="1" spc="345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(або</a:t>
            </a:r>
            <a:r>
              <a:rPr sz="2000" b="1" spc="390" dirty="0">
                <a:latin typeface="Times New Roman"/>
                <a:cs typeface="Times New Roman"/>
              </a:rPr>
              <a:t> </a:t>
            </a:r>
            <a:r>
              <a:rPr sz="2000" b="1" spc="-10" dirty="0">
                <a:latin typeface="Times New Roman"/>
                <a:cs typeface="Times New Roman"/>
              </a:rPr>
              <a:t>флюоресцентна) </a:t>
            </a:r>
            <a:r>
              <a:rPr sz="2000" b="1" dirty="0">
                <a:latin typeface="Times New Roman"/>
                <a:cs typeface="Times New Roman"/>
              </a:rPr>
              <a:t>мікроскопія</a:t>
            </a:r>
            <a:r>
              <a:rPr sz="2000" b="1" spc="400" dirty="0">
                <a:latin typeface="Times New Roman"/>
                <a:cs typeface="Times New Roman"/>
              </a:rPr>
              <a:t>   </a:t>
            </a:r>
            <a:r>
              <a:rPr sz="2000" dirty="0">
                <a:latin typeface="Times New Roman"/>
                <a:cs typeface="Times New Roman"/>
              </a:rPr>
              <a:t>ґрунтується</a:t>
            </a:r>
            <a:r>
              <a:rPr sz="2000" spc="405" dirty="0">
                <a:latin typeface="Times New Roman"/>
                <a:cs typeface="Times New Roman"/>
              </a:rPr>
              <a:t>   </a:t>
            </a:r>
            <a:r>
              <a:rPr sz="2000" dirty="0">
                <a:latin typeface="Times New Roman"/>
                <a:cs typeface="Times New Roman"/>
              </a:rPr>
              <a:t>на</a:t>
            </a:r>
            <a:r>
              <a:rPr sz="2000" spc="409" dirty="0">
                <a:latin typeface="Times New Roman"/>
                <a:cs typeface="Times New Roman"/>
              </a:rPr>
              <a:t>   </a:t>
            </a:r>
            <a:r>
              <a:rPr sz="2000" spc="-10" dirty="0">
                <a:latin typeface="Times New Roman"/>
                <a:cs typeface="Times New Roman"/>
              </a:rPr>
              <a:t>явищі </a:t>
            </a:r>
            <a:r>
              <a:rPr sz="2000" dirty="0">
                <a:latin typeface="Times New Roman"/>
                <a:cs typeface="Times New Roman"/>
              </a:rPr>
              <a:t>люмінесценції,</a:t>
            </a:r>
            <a:r>
              <a:rPr sz="2000" spc="25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тобто</a:t>
            </a:r>
            <a:r>
              <a:rPr sz="2000" spc="25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властивості</a:t>
            </a:r>
            <a:r>
              <a:rPr sz="2000" spc="30" dirty="0">
                <a:latin typeface="Times New Roman"/>
                <a:cs typeface="Times New Roman"/>
              </a:rPr>
              <a:t>  </a:t>
            </a:r>
            <a:r>
              <a:rPr sz="2000" spc="-10" dirty="0">
                <a:latin typeface="Times New Roman"/>
                <a:cs typeface="Times New Roman"/>
              </a:rPr>
              <a:t>живих </a:t>
            </a:r>
            <a:r>
              <a:rPr sz="2000" dirty="0">
                <a:latin typeface="Times New Roman"/>
                <a:cs typeface="Times New Roman"/>
              </a:rPr>
              <a:t>структур</a:t>
            </a:r>
            <a:r>
              <a:rPr sz="2000" spc="41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світитися</a:t>
            </a:r>
            <a:r>
              <a:rPr sz="2000" spc="42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за</a:t>
            </a:r>
            <a:r>
              <a:rPr sz="2000" spc="42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умови</a:t>
            </a:r>
            <a:r>
              <a:rPr sz="2000" spc="42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поглинання променів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25" dirty="0">
                <a:latin typeface="Times New Roman"/>
                <a:cs typeface="Times New Roman"/>
              </a:rPr>
              <a:t>короткохвильової </a:t>
            </a:r>
            <a:r>
              <a:rPr sz="2000" dirty="0">
                <a:latin typeface="Times New Roman"/>
                <a:cs typeface="Times New Roman"/>
              </a:rPr>
              <a:t>(ультрафіолетової,</a:t>
            </a:r>
            <a:r>
              <a:rPr sz="2000" spc="2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фіолетової</a:t>
            </a:r>
            <a:r>
              <a:rPr sz="2000" spc="2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або</a:t>
            </a:r>
            <a:r>
              <a:rPr sz="2000" spc="21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синьої) </a:t>
            </a:r>
            <a:r>
              <a:rPr sz="2000" dirty="0">
                <a:latin typeface="Times New Roman"/>
                <a:cs typeface="Times New Roman"/>
              </a:rPr>
              <a:t>частини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спектра.</a:t>
            </a:r>
            <a:endParaRPr sz="2000">
              <a:latin typeface="Times New Roman"/>
              <a:cs typeface="Times New Roman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5544311" y="0"/>
            <a:ext cx="6647815" cy="6858000"/>
            <a:chOff x="5544311" y="0"/>
            <a:chExt cx="6647815" cy="6858000"/>
          </a:xfrm>
        </p:grpSpPr>
        <p:sp>
          <p:nvSpPr>
            <p:cNvPr id="7" name="object 7"/>
            <p:cNvSpPr/>
            <p:nvPr/>
          </p:nvSpPr>
          <p:spPr>
            <a:xfrm>
              <a:off x="10697717" y="0"/>
              <a:ext cx="1494790" cy="6858000"/>
            </a:xfrm>
            <a:custGeom>
              <a:avLst/>
              <a:gdLst/>
              <a:ahLst/>
              <a:cxnLst/>
              <a:rect l="l" t="t" r="r" b="b"/>
              <a:pathLst>
                <a:path w="1494790" h="6858000">
                  <a:moveTo>
                    <a:pt x="1494281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1494281" y="6858000"/>
                  </a:lnTo>
                  <a:lnTo>
                    <a:pt x="1494281" y="0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544311" y="499884"/>
              <a:ext cx="6283451" cy="6108192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5685789" y="513791"/>
              <a:ext cx="6009640" cy="5835015"/>
            </a:xfrm>
            <a:custGeom>
              <a:avLst/>
              <a:gdLst/>
              <a:ahLst/>
              <a:cxnLst/>
              <a:rect l="l" t="t" r="r" b="b"/>
              <a:pathLst>
                <a:path w="6009640" h="5835015">
                  <a:moveTo>
                    <a:pt x="6009386" y="0"/>
                  </a:moveTo>
                  <a:lnTo>
                    <a:pt x="0" y="0"/>
                  </a:lnTo>
                  <a:lnTo>
                    <a:pt x="0" y="5834634"/>
                  </a:lnTo>
                  <a:lnTo>
                    <a:pt x="6009386" y="5834634"/>
                  </a:lnTo>
                  <a:lnTo>
                    <a:pt x="600938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977762" y="799325"/>
              <a:ext cx="5425440" cy="5259324"/>
            </a:xfrm>
            <a:prstGeom prst="rect">
              <a:avLst/>
            </a:prstGeom>
          </p:spPr>
        </p:pic>
      </p:grpSp>
      <p:sp>
        <p:nvSpPr>
          <p:cNvPr id="11" name="object 11"/>
          <p:cNvSpPr txBox="1"/>
          <p:nvPr/>
        </p:nvSpPr>
        <p:spPr>
          <a:xfrm>
            <a:off x="582269" y="5727293"/>
            <a:ext cx="480314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201821"/>
                </a:solidFill>
                <a:latin typeface="Calibri"/>
                <a:cs typeface="Calibri"/>
              </a:rPr>
              <a:t>Chinese</a:t>
            </a:r>
            <a:r>
              <a:rPr sz="1200" spc="-35" dirty="0">
                <a:solidFill>
                  <a:srgbClr val="201821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201821"/>
                </a:solidFill>
                <a:latin typeface="Calibri"/>
                <a:cs typeface="Calibri"/>
              </a:rPr>
              <a:t>Hamster</a:t>
            </a:r>
            <a:r>
              <a:rPr sz="1200" spc="-35" dirty="0">
                <a:solidFill>
                  <a:srgbClr val="201821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201821"/>
                </a:solidFill>
                <a:latin typeface="Calibri"/>
                <a:cs typeface="Calibri"/>
              </a:rPr>
              <a:t>Ovary</a:t>
            </a:r>
            <a:r>
              <a:rPr sz="1200" spc="-30" dirty="0">
                <a:solidFill>
                  <a:srgbClr val="201821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201821"/>
                </a:solidFill>
                <a:latin typeface="Calibri"/>
                <a:cs typeface="Calibri"/>
              </a:rPr>
              <a:t>(CHO)</a:t>
            </a:r>
            <a:r>
              <a:rPr sz="1200" spc="-25" dirty="0">
                <a:solidFill>
                  <a:srgbClr val="201821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201821"/>
                </a:solidFill>
                <a:latin typeface="Calibri"/>
                <a:cs typeface="Calibri"/>
              </a:rPr>
              <a:t>Cells.</a:t>
            </a:r>
            <a:r>
              <a:rPr sz="1200" spc="-20" dirty="0">
                <a:solidFill>
                  <a:srgbClr val="201821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201821"/>
                </a:solidFill>
                <a:latin typeface="Calibri"/>
                <a:cs typeface="Calibri"/>
              </a:rPr>
              <a:t>These</a:t>
            </a:r>
            <a:r>
              <a:rPr sz="1200" spc="-35" dirty="0">
                <a:solidFill>
                  <a:srgbClr val="201821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201821"/>
                </a:solidFill>
                <a:latin typeface="Calibri"/>
                <a:cs typeface="Calibri"/>
              </a:rPr>
              <a:t>in</a:t>
            </a:r>
            <a:r>
              <a:rPr sz="1200" spc="-35" dirty="0">
                <a:solidFill>
                  <a:srgbClr val="201821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201821"/>
                </a:solidFill>
                <a:latin typeface="Calibri"/>
                <a:cs typeface="Calibri"/>
              </a:rPr>
              <a:t>vitro</a:t>
            </a:r>
            <a:r>
              <a:rPr sz="1200" spc="-35" dirty="0">
                <a:solidFill>
                  <a:srgbClr val="201821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201821"/>
                </a:solidFill>
                <a:latin typeface="Calibri"/>
                <a:cs typeface="Calibri"/>
              </a:rPr>
              <a:t>cells</a:t>
            </a:r>
            <a:r>
              <a:rPr sz="1200" spc="-15" dirty="0">
                <a:solidFill>
                  <a:srgbClr val="201821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201821"/>
                </a:solidFill>
                <a:latin typeface="Calibri"/>
                <a:cs typeface="Calibri"/>
              </a:rPr>
              <a:t>have</a:t>
            </a:r>
            <a:r>
              <a:rPr sz="1200" spc="-35" dirty="0">
                <a:solidFill>
                  <a:srgbClr val="201821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201821"/>
                </a:solidFill>
                <a:latin typeface="Calibri"/>
                <a:cs typeface="Calibri"/>
              </a:rPr>
              <a:t>been</a:t>
            </a:r>
            <a:r>
              <a:rPr sz="1200" spc="-40" dirty="0">
                <a:solidFill>
                  <a:srgbClr val="201821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201821"/>
                </a:solidFill>
                <a:latin typeface="Calibri"/>
                <a:cs typeface="Calibri"/>
              </a:rPr>
              <a:t>fixed</a:t>
            </a:r>
            <a:r>
              <a:rPr sz="1200" spc="-20" dirty="0">
                <a:solidFill>
                  <a:srgbClr val="201821"/>
                </a:solidFill>
                <a:latin typeface="Calibri"/>
                <a:cs typeface="Calibri"/>
              </a:rPr>
              <a:t> with </a:t>
            </a:r>
            <a:r>
              <a:rPr sz="1200" spc="-10" dirty="0">
                <a:solidFill>
                  <a:srgbClr val="201821"/>
                </a:solidFill>
                <a:latin typeface="Calibri"/>
                <a:cs typeface="Calibri"/>
              </a:rPr>
              <a:t>formaldehyde</a:t>
            </a:r>
            <a:r>
              <a:rPr sz="1200" spc="-25" dirty="0">
                <a:solidFill>
                  <a:srgbClr val="201821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201821"/>
                </a:solidFill>
                <a:latin typeface="Calibri"/>
                <a:cs typeface="Calibri"/>
              </a:rPr>
              <a:t>and</a:t>
            </a:r>
            <a:r>
              <a:rPr sz="1200" spc="-10" dirty="0">
                <a:solidFill>
                  <a:srgbClr val="201821"/>
                </a:solidFill>
                <a:latin typeface="Calibri"/>
                <a:cs typeface="Calibri"/>
              </a:rPr>
              <a:t> subsequently</a:t>
            </a:r>
            <a:r>
              <a:rPr sz="1200" spc="-30" dirty="0">
                <a:solidFill>
                  <a:srgbClr val="201821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201821"/>
                </a:solidFill>
                <a:latin typeface="Calibri"/>
                <a:cs typeface="Calibri"/>
              </a:rPr>
              <a:t>stained</a:t>
            </a:r>
            <a:r>
              <a:rPr sz="1200" spc="-20" dirty="0">
                <a:solidFill>
                  <a:srgbClr val="201821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201821"/>
                </a:solidFill>
                <a:latin typeface="Calibri"/>
                <a:cs typeface="Calibri"/>
              </a:rPr>
              <a:t>with Hoechst</a:t>
            </a:r>
            <a:r>
              <a:rPr sz="1200" spc="10" dirty="0">
                <a:solidFill>
                  <a:srgbClr val="201821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201821"/>
                </a:solidFill>
                <a:latin typeface="Calibri"/>
                <a:cs typeface="Calibri"/>
              </a:rPr>
              <a:t>33258</a:t>
            </a:r>
            <a:r>
              <a:rPr sz="1200" spc="25" dirty="0">
                <a:solidFill>
                  <a:srgbClr val="201821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201821"/>
                </a:solidFill>
                <a:latin typeface="Calibri"/>
                <a:cs typeface="Calibri"/>
              </a:rPr>
              <a:t>(bis-</a:t>
            </a:r>
            <a:r>
              <a:rPr sz="1200" spc="-10" dirty="0">
                <a:solidFill>
                  <a:srgbClr val="201821"/>
                </a:solidFill>
                <a:latin typeface="Calibri"/>
                <a:cs typeface="Calibri"/>
              </a:rPr>
              <a:t>benzimide). </a:t>
            </a:r>
            <a:r>
              <a:rPr sz="1200" dirty="0">
                <a:solidFill>
                  <a:srgbClr val="201821"/>
                </a:solidFill>
                <a:latin typeface="Calibri"/>
                <a:cs typeface="Calibri"/>
              </a:rPr>
              <a:t>Hoechst</a:t>
            </a:r>
            <a:r>
              <a:rPr sz="1200" spc="-10" dirty="0">
                <a:solidFill>
                  <a:srgbClr val="201821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201821"/>
                </a:solidFill>
                <a:latin typeface="Calibri"/>
                <a:cs typeface="Calibri"/>
              </a:rPr>
              <a:t>is</a:t>
            </a:r>
            <a:r>
              <a:rPr sz="1200" spc="-5" dirty="0">
                <a:solidFill>
                  <a:srgbClr val="201821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201821"/>
                </a:solidFill>
                <a:latin typeface="Calibri"/>
                <a:cs typeface="Calibri"/>
              </a:rPr>
              <a:t>a</a:t>
            </a:r>
            <a:r>
              <a:rPr sz="1200" spc="-20" dirty="0">
                <a:solidFill>
                  <a:srgbClr val="201821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201821"/>
                </a:solidFill>
                <a:latin typeface="Calibri"/>
                <a:cs typeface="Calibri"/>
              </a:rPr>
              <a:t>florescent</a:t>
            </a:r>
            <a:r>
              <a:rPr sz="1200" spc="-25" dirty="0">
                <a:solidFill>
                  <a:srgbClr val="201821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201821"/>
                </a:solidFill>
                <a:latin typeface="Calibri"/>
                <a:cs typeface="Calibri"/>
              </a:rPr>
              <a:t>dye</a:t>
            </a:r>
            <a:r>
              <a:rPr sz="1200" spc="-20" dirty="0">
                <a:solidFill>
                  <a:srgbClr val="201821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201821"/>
                </a:solidFill>
                <a:latin typeface="Calibri"/>
                <a:cs typeface="Calibri"/>
              </a:rPr>
              <a:t>that</a:t>
            </a:r>
            <a:r>
              <a:rPr sz="1200" spc="-25" dirty="0">
                <a:solidFill>
                  <a:srgbClr val="201821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201821"/>
                </a:solidFill>
                <a:latin typeface="Calibri"/>
                <a:cs typeface="Calibri"/>
              </a:rPr>
              <a:t>penetrates</a:t>
            </a:r>
            <a:r>
              <a:rPr sz="1200" spc="-35" dirty="0">
                <a:solidFill>
                  <a:srgbClr val="201821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201821"/>
                </a:solidFill>
                <a:latin typeface="Calibri"/>
                <a:cs typeface="Calibri"/>
              </a:rPr>
              <a:t>into</a:t>
            </a:r>
            <a:r>
              <a:rPr sz="1200" spc="-30" dirty="0">
                <a:solidFill>
                  <a:srgbClr val="201821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201821"/>
                </a:solidFill>
                <a:latin typeface="Calibri"/>
                <a:cs typeface="Calibri"/>
              </a:rPr>
              <a:t>the</a:t>
            </a:r>
            <a:r>
              <a:rPr sz="1200" spc="-15" dirty="0">
                <a:solidFill>
                  <a:srgbClr val="201821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201821"/>
                </a:solidFill>
                <a:latin typeface="Calibri"/>
                <a:cs typeface="Calibri"/>
              </a:rPr>
              <a:t>nucleus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083462"/>
            <a:ext cx="87630" cy="673735"/>
          </a:xfrm>
          <a:custGeom>
            <a:avLst/>
            <a:gdLst/>
            <a:ahLst/>
            <a:cxnLst/>
            <a:rect l="l" t="t" r="r" b="b"/>
            <a:pathLst>
              <a:path w="87630" h="673735">
                <a:moveTo>
                  <a:pt x="87363" y="0"/>
                </a:moveTo>
                <a:lnTo>
                  <a:pt x="0" y="0"/>
                </a:lnTo>
                <a:lnTo>
                  <a:pt x="0" y="673455"/>
                </a:lnTo>
                <a:lnTo>
                  <a:pt x="87363" y="673455"/>
                </a:lnTo>
                <a:lnTo>
                  <a:pt x="87363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59346" y="1083462"/>
            <a:ext cx="196215" cy="673735"/>
          </a:xfrm>
          <a:custGeom>
            <a:avLst/>
            <a:gdLst/>
            <a:ahLst/>
            <a:cxnLst/>
            <a:rect l="l" t="t" r="r" b="b"/>
            <a:pathLst>
              <a:path w="196215" h="673735">
                <a:moveTo>
                  <a:pt x="195859" y="0"/>
                </a:moveTo>
                <a:lnTo>
                  <a:pt x="0" y="0"/>
                </a:lnTo>
                <a:lnTo>
                  <a:pt x="0" y="673455"/>
                </a:lnTo>
                <a:lnTo>
                  <a:pt x="195859" y="673455"/>
                </a:lnTo>
                <a:lnTo>
                  <a:pt x="195859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665086" y="2090547"/>
            <a:ext cx="4297680" cy="27940"/>
          </a:xfrm>
          <a:custGeom>
            <a:avLst/>
            <a:gdLst/>
            <a:ahLst/>
            <a:cxnLst/>
            <a:rect l="l" t="t" r="r" b="b"/>
            <a:pathLst>
              <a:path w="4297680" h="27939">
                <a:moveTo>
                  <a:pt x="4297680" y="0"/>
                </a:moveTo>
                <a:lnTo>
                  <a:pt x="0" y="0"/>
                </a:lnTo>
                <a:lnTo>
                  <a:pt x="0" y="27432"/>
                </a:lnTo>
                <a:lnTo>
                  <a:pt x="4297680" y="27432"/>
                </a:lnTo>
                <a:lnTo>
                  <a:pt x="4297680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434136" y="2518664"/>
            <a:ext cx="506158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0665" indent="-227965">
              <a:lnSpc>
                <a:spcPct val="100000"/>
              </a:lnSpc>
              <a:spcBef>
                <a:spcPts val="100"/>
              </a:spcBef>
              <a:buFont typeface="Microsoft Sans Serif"/>
              <a:buChar char="•"/>
              <a:tabLst>
                <a:tab pos="240665" algn="l"/>
              </a:tabLst>
            </a:pPr>
            <a:r>
              <a:rPr sz="1800" b="1" dirty="0">
                <a:latin typeface="Times New Roman"/>
                <a:cs typeface="Times New Roman"/>
              </a:rPr>
              <a:t>Гістохімічний</a:t>
            </a:r>
            <a:r>
              <a:rPr sz="1800" b="1" spc="11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метод</a:t>
            </a:r>
            <a:r>
              <a:rPr sz="1800" b="1" spc="114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дає</a:t>
            </a:r>
            <a:r>
              <a:rPr sz="1800" spc="10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можливість</a:t>
            </a:r>
            <a:r>
              <a:rPr sz="1800" spc="11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визначити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tabLst>
                <a:tab pos="1335405" algn="l"/>
                <a:tab pos="1827530" algn="l"/>
                <a:tab pos="2219325" algn="l"/>
                <a:tab pos="2973705" algn="l"/>
                <a:tab pos="3989070" algn="l"/>
                <a:tab pos="4932680" algn="l"/>
              </a:tabLst>
            </a:pPr>
            <a:r>
              <a:rPr sz="1800" spc="-10" dirty="0">
                <a:latin typeface="Times New Roman"/>
                <a:cs typeface="Times New Roman"/>
              </a:rPr>
              <a:t>локалізацію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тих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чи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0" dirty="0">
                <a:latin typeface="Times New Roman"/>
                <a:cs typeface="Times New Roman"/>
              </a:rPr>
              <a:t>інших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хімічних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речовин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50" dirty="0">
                <a:latin typeface="Times New Roman"/>
                <a:cs typeface="Times New Roman"/>
              </a:rPr>
              <a:t>у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34136" y="3067558"/>
            <a:ext cx="506158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imes New Roman"/>
                <a:cs typeface="Times New Roman"/>
              </a:rPr>
              <a:t>різних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структурних</a:t>
            </a:r>
            <a:r>
              <a:rPr sz="1800" spc="-7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компонентах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клітин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і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тканин.</a:t>
            </a:r>
            <a:endParaRPr sz="1800">
              <a:latin typeface="Times New Roman"/>
              <a:cs typeface="Times New Roman"/>
            </a:endParaRPr>
          </a:p>
          <a:p>
            <a:pPr marL="240665" indent="-227965">
              <a:lnSpc>
                <a:spcPct val="100000"/>
              </a:lnSpc>
              <a:buFont typeface="Microsoft Sans Serif"/>
              <a:buChar char="•"/>
              <a:tabLst>
                <a:tab pos="240665" algn="l"/>
              </a:tabLst>
            </a:pPr>
            <a:r>
              <a:rPr sz="1800" dirty="0">
                <a:latin typeface="Times New Roman"/>
                <a:cs typeface="Times New Roman"/>
              </a:rPr>
              <a:t>Гістохімічний</a:t>
            </a:r>
            <a:r>
              <a:rPr sz="1800" spc="3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метод</a:t>
            </a:r>
            <a:r>
              <a:rPr sz="1800" spc="3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дає</a:t>
            </a:r>
            <a:r>
              <a:rPr sz="1800" spc="3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можливість</a:t>
            </a:r>
            <a:r>
              <a:rPr sz="1800" spc="33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визначити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34136" y="3616197"/>
            <a:ext cx="506031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335405" algn="l"/>
                <a:tab pos="1827530" algn="l"/>
                <a:tab pos="2219325" algn="l"/>
                <a:tab pos="2973705" algn="l"/>
                <a:tab pos="3989070" algn="l"/>
                <a:tab pos="4932680" algn="l"/>
              </a:tabLst>
            </a:pPr>
            <a:r>
              <a:rPr sz="1800" spc="-10" dirty="0">
                <a:latin typeface="Times New Roman"/>
                <a:cs typeface="Times New Roman"/>
              </a:rPr>
              <a:t>локалізацію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тих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чи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0" dirty="0">
                <a:latin typeface="Times New Roman"/>
                <a:cs typeface="Times New Roman"/>
              </a:rPr>
              <a:t>інших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хімічних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речовин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50" dirty="0">
                <a:latin typeface="Times New Roman"/>
                <a:cs typeface="Times New Roman"/>
              </a:rPr>
              <a:t>у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34136" y="3890517"/>
            <a:ext cx="5064125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imes New Roman"/>
                <a:cs typeface="Times New Roman"/>
              </a:rPr>
              <a:t>різних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структурних</a:t>
            </a:r>
            <a:r>
              <a:rPr sz="1800" spc="-7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компонентах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клітин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і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тканин.</a:t>
            </a:r>
            <a:endParaRPr sz="1800">
              <a:latin typeface="Times New Roman"/>
              <a:cs typeface="Times New Roman"/>
            </a:endParaRPr>
          </a:p>
          <a:p>
            <a:pPr marL="240665" indent="-227965">
              <a:lnSpc>
                <a:spcPct val="100000"/>
              </a:lnSpc>
              <a:buFont typeface="Microsoft Sans Serif"/>
              <a:buChar char="•"/>
              <a:tabLst>
                <a:tab pos="240665" algn="l"/>
              </a:tabLst>
            </a:pPr>
            <a:r>
              <a:rPr sz="1800" dirty="0">
                <a:latin typeface="Times New Roman"/>
                <a:cs typeface="Times New Roman"/>
              </a:rPr>
              <a:t>Під</a:t>
            </a:r>
            <a:r>
              <a:rPr sz="1800" spc="1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час</a:t>
            </a:r>
            <a:r>
              <a:rPr sz="1800" spc="18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гістохімічних</a:t>
            </a:r>
            <a:r>
              <a:rPr sz="1800" spc="204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досліджень</a:t>
            </a:r>
            <a:r>
              <a:rPr sz="1800" spc="2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речовини,</a:t>
            </a:r>
            <a:r>
              <a:rPr sz="1800" spc="204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що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800" dirty="0">
                <a:latin typeface="Times New Roman"/>
                <a:cs typeface="Times New Roman"/>
              </a:rPr>
              <a:t>входять</a:t>
            </a:r>
            <a:r>
              <a:rPr sz="1800" spc="4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до</a:t>
            </a:r>
            <a:r>
              <a:rPr sz="1800" spc="409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складу</a:t>
            </a:r>
            <a:r>
              <a:rPr sz="1800" spc="4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клітин,</a:t>
            </a:r>
            <a:r>
              <a:rPr sz="1800" spc="4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реагують</a:t>
            </a:r>
            <a:r>
              <a:rPr sz="1800" spc="4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</a:t>
            </a:r>
            <a:r>
              <a:rPr sz="1800" spc="42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хімічними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34136" y="4713858"/>
            <a:ext cx="506222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290955" algn="l"/>
                <a:tab pos="1565275" algn="l"/>
                <a:tab pos="2812415" algn="l"/>
                <a:tab pos="4144010" algn="l"/>
              </a:tabLst>
            </a:pPr>
            <a:r>
              <a:rPr sz="1800" spc="-10" dirty="0">
                <a:latin typeface="Times New Roman"/>
                <a:cs typeface="Times New Roman"/>
              </a:rPr>
              <a:t>реактивами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50" dirty="0">
                <a:latin typeface="Times New Roman"/>
                <a:cs typeface="Times New Roman"/>
              </a:rPr>
              <a:t>й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утворюють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зафарбовані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продукти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34136" y="4988179"/>
            <a:ext cx="5060950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imes New Roman"/>
                <a:cs typeface="Times New Roman"/>
              </a:rPr>
              <a:t>реакції,</a:t>
            </a:r>
            <a:r>
              <a:rPr sz="1800" spc="8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за</a:t>
            </a:r>
            <a:r>
              <a:rPr sz="1800" spc="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якими</a:t>
            </a:r>
            <a:r>
              <a:rPr sz="1800" spc="8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можна</a:t>
            </a:r>
            <a:r>
              <a:rPr sz="1800" spc="8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визначити</a:t>
            </a:r>
            <a:r>
              <a:rPr sz="1800" spc="8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як</a:t>
            </a:r>
            <a:r>
              <a:rPr sz="1800" spc="7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локалізацію, </a:t>
            </a:r>
            <a:r>
              <a:rPr sz="1800" dirty="0">
                <a:latin typeface="Times New Roman"/>
                <a:cs typeface="Times New Roman"/>
              </a:rPr>
              <a:t>так</a:t>
            </a:r>
            <a:r>
              <a:rPr sz="1800" spc="2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і</a:t>
            </a:r>
            <a:r>
              <a:rPr sz="1800" spc="2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(до</a:t>
            </a:r>
            <a:r>
              <a:rPr sz="1800" spc="2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деякої</a:t>
            </a:r>
            <a:r>
              <a:rPr sz="1800" spc="2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міри)</a:t>
            </a:r>
            <a:r>
              <a:rPr sz="1800" spc="2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кількісний</a:t>
            </a:r>
            <a:r>
              <a:rPr sz="1800" spc="2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вміст</a:t>
            </a:r>
            <a:r>
              <a:rPr sz="1800" spc="28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речовин</a:t>
            </a:r>
            <a:r>
              <a:rPr sz="1800" spc="250" dirty="0">
                <a:latin typeface="Times New Roman"/>
                <a:cs typeface="Times New Roman"/>
              </a:rPr>
              <a:t> </a:t>
            </a:r>
            <a:r>
              <a:rPr sz="1800" spc="-50" dirty="0">
                <a:latin typeface="Times New Roman"/>
                <a:cs typeface="Times New Roman"/>
              </a:rPr>
              <a:t>у </a:t>
            </a:r>
            <a:r>
              <a:rPr sz="1800" dirty="0">
                <a:latin typeface="Times New Roman"/>
                <a:cs typeface="Times New Roman"/>
              </a:rPr>
              <a:t>тих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чи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інших</a:t>
            </a:r>
            <a:r>
              <a:rPr sz="1800" spc="-10" dirty="0">
                <a:latin typeface="Times New Roman"/>
                <a:cs typeface="Times New Roman"/>
              </a:rPr>
              <a:t> структурах.</a:t>
            </a:r>
            <a:endParaRPr sz="1800">
              <a:latin typeface="Times New Roman"/>
              <a:cs typeface="Times New Roman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5544311" y="0"/>
            <a:ext cx="6647815" cy="6858000"/>
            <a:chOff x="5544311" y="0"/>
            <a:chExt cx="6647815" cy="6858000"/>
          </a:xfrm>
        </p:grpSpPr>
        <p:sp>
          <p:nvSpPr>
            <p:cNvPr id="12" name="object 12"/>
            <p:cNvSpPr/>
            <p:nvPr/>
          </p:nvSpPr>
          <p:spPr>
            <a:xfrm>
              <a:off x="10697717" y="0"/>
              <a:ext cx="1494790" cy="6858000"/>
            </a:xfrm>
            <a:custGeom>
              <a:avLst/>
              <a:gdLst/>
              <a:ahLst/>
              <a:cxnLst/>
              <a:rect l="l" t="t" r="r" b="b"/>
              <a:pathLst>
                <a:path w="1494790" h="6858000">
                  <a:moveTo>
                    <a:pt x="1494281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1494281" y="6858000"/>
                  </a:lnTo>
                  <a:lnTo>
                    <a:pt x="1494281" y="0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544311" y="499884"/>
              <a:ext cx="6283451" cy="6108192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5685789" y="513791"/>
              <a:ext cx="6009640" cy="5835015"/>
            </a:xfrm>
            <a:custGeom>
              <a:avLst/>
              <a:gdLst/>
              <a:ahLst/>
              <a:cxnLst/>
              <a:rect l="l" t="t" r="r" b="b"/>
              <a:pathLst>
                <a:path w="6009640" h="5835015">
                  <a:moveTo>
                    <a:pt x="6009386" y="0"/>
                  </a:moveTo>
                  <a:lnTo>
                    <a:pt x="0" y="0"/>
                  </a:lnTo>
                  <a:lnTo>
                    <a:pt x="0" y="5834634"/>
                  </a:lnTo>
                  <a:lnTo>
                    <a:pt x="6009386" y="5834634"/>
                  </a:lnTo>
                  <a:lnTo>
                    <a:pt x="600938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977762" y="799401"/>
              <a:ext cx="5425440" cy="5259197"/>
            </a:xfrm>
            <a:prstGeom prst="rect">
              <a:avLst/>
            </a:prstGeom>
          </p:spPr>
        </p:pic>
      </p:grpSp>
      <p:sp>
        <p:nvSpPr>
          <p:cNvPr id="16" name="object 16"/>
          <p:cNvSpPr txBox="1"/>
          <p:nvPr/>
        </p:nvSpPr>
        <p:spPr>
          <a:xfrm>
            <a:off x="5685790" y="513791"/>
            <a:ext cx="6009640" cy="58350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85"/>
              </a:spcBef>
            </a:pPr>
            <a:endParaRPr sz="1400">
              <a:latin typeface="Times New Roman"/>
              <a:cs typeface="Times New Roman"/>
            </a:endParaRPr>
          </a:p>
          <a:p>
            <a:pPr marL="149860" algn="ctr">
              <a:lnSpc>
                <a:spcPct val="100000"/>
              </a:lnSpc>
            </a:pPr>
            <a:r>
              <a:rPr sz="1400" b="1" dirty="0">
                <a:latin typeface="Times New Roman"/>
                <a:cs typeface="Times New Roman"/>
              </a:rPr>
              <a:t>Біопсія</a:t>
            </a:r>
            <a:r>
              <a:rPr sz="1400" b="1" spc="-3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печінки.</a:t>
            </a:r>
            <a:r>
              <a:rPr sz="1400" b="1" spc="10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Фарбування</a:t>
            </a:r>
            <a:r>
              <a:rPr sz="1400" b="1" spc="-3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за</a:t>
            </a:r>
            <a:r>
              <a:rPr sz="1400" b="1" spc="-25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Перлсом</a:t>
            </a:r>
            <a:r>
              <a:rPr sz="1400" b="1" spc="-3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(ув.</a:t>
            </a:r>
            <a:r>
              <a:rPr sz="1400" b="1" spc="-4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×</a:t>
            </a:r>
            <a:r>
              <a:rPr sz="1400" b="1" spc="-15" dirty="0">
                <a:latin typeface="Times New Roman"/>
                <a:cs typeface="Times New Roman"/>
              </a:rPr>
              <a:t> </a:t>
            </a:r>
            <a:r>
              <a:rPr sz="1400" b="1" spc="-20" dirty="0">
                <a:latin typeface="Times New Roman"/>
                <a:cs typeface="Times New Roman"/>
              </a:rPr>
              <a:t>240)</a:t>
            </a:r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083462"/>
            <a:ext cx="87630" cy="673735"/>
          </a:xfrm>
          <a:custGeom>
            <a:avLst/>
            <a:gdLst/>
            <a:ahLst/>
            <a:cxnLst/>
            <a:rect l="l" t="t" r="r" b="b"/>
            <a:pathLst>
              <a:path w="87630" h="673735">
                <a:moveTo>
                  <a:pt x="87363" y="0"/>
                </a:moveTo>
                <a:lnTo>
                  <a:pt x="0" y="0"/>
                </a:lnTo>
                <a:lnTo>
                  <a:pt x="0" y="673455"/>
                </a:lnTo>
                <a:lnTo>
                  <a:pt x="87363" y="673455"/>
                </a:lnTo>
                <a:lnTo>
                  <a:pt x="87363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59346" y="1083462"/>
            <a:ext cx="196215" cy="673735"/>
          </a:xfrm>
          <a:custGeom>
            <a:avLst/>
            <a:gdLst/>
            <a:ahLst/>
            <a:cxnLst/>
            <a:rect l="l" t="t" r="r" b="b"/>
            <a:pathLst>
              <a:path w="196215" h="673735">
                <a:moveTo>
                  <a:pt x="195859" y="0"/>
                </a:moveTo>
                <a:lnTo>
                  <a:pt x="0" y="0"/>
                </a:lnTo>
                <a:lnTo>
                  <a:pt x="0" y="673455"/>
                </a:lnTo>
                <a:lnTo>
                  <a:pt x="195859" y="673455"/>
                </a:lnTo>
                <a:lnTo>
                  <a:pt x="195859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665086" y="2090547"/>
            <a:ext cx="4297680" cy="27940"/>
          </a:xfrm>
          <a:custGeom>
            <a:avLst/>
            <a:gdLst/>
            <a:ahLst/>
            <a:cxnLst/>
            <a:rect l="l" t="t" r="r" b="b"/>
            <a:pathLst>
              <a:path w="4297680" h="27939">
                <a:moveTo>
                  <a:pt x="4297680" y="0"/>
                </a:moveTo>
                <a:lnTo>
                  <a:pt x="0" y="0"/>
                </a:lnTo>
                <a:lnTo>
                  <a:pt x="0" y="27432"/>
                </a:lnTo>
                <a:lnTo>
                  <a:pt x="4297680" y="27432"/>
                </a:lnTo>
                <a:lnTo>
                  <a:pt x="4297680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642010" y="2128773"/>
            <a:ext cx="4673600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227329" algn="just">
              <a:lnSpc>
                <a:spcPct val="100000"/>
              </a:lnSpc>
              <a:spcBef>
                <a:spcPts val="100"/>
              </a:spcBef>
              <a:buFont typeface="Microsoft Sans Serif"/>
              <a:buChar char="•"/>
              <a:tabLst>
                <a:tab pos="240029" algn="l"/>
              </a:tabLst>
            </a:pPr>
            <a:r>
              <a:rPr sz="1800" dirty="0">
                <a:latin typeface="Times New Roman"/>
                <a:cs typeface="Times New Roman"/>
              </a:rPr>
              <a:t>Підґрунтям</a:t>
            </a:r>
            <a:r>
              <a:rPr sz="1800" spc="31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авторадіографічного</a:t>
            </a:r>
            <a:r>
              <a:rPr sz="1800" b="1" spc="32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методу</a:t>
            </a:r>
            <a:r>
              <a:rPr sz="1800" b="1" spc="335" dirty="0">
                <a:latin typeface="Times New Roman"/>
                <a:cs typeface="Times New Roman"/>
              </a:rPr>
              <a:t> </a:t>
            </a:r>
            <a:r>
              <a:rPr sz="1800" spc="-50" dirty="0">
                <a:latin typeface="Times New Roman"/>
                <a:cs typeface="Times New Roman"/>
              </a:rPr>
              <a:t>є </a:t>
            </a:r>
            <a:r>
              <a:rPr sz="1800" dirty="0">
                <a:latin typeface="Times New Roman"/>
                <a:cs typeface="Times New Roman"/>
              </a:rPr>
              <a:t>використання</a:t>
            </a:r>
            <a:r>
              <a:rPr sz="1800" spc="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радіоактивних</a:t>
            </a:r>
            <a:r>
              <a:rPr sz="1800" spc="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ізотопів</a:t>
            </a:r>
            <a:r>
              <a:rPr sz="1800" spc="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і</a:t>
            </a:r>
            <a:r>
              <a:rPr sz="1800" spc="5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мічених </a:t>
            </a:r>
            <a:r>
              <a:rPr sz="1800" dirty="0">
                <a:latin typeface="Times New Roman"/>
                <a:cs typeface="Times New Roman"/>
              </a:rPr>
              <a:t>ними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сполук.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42010" y="2952115"/>
            <a:ext cx="467360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227965">
              <a:lnSpc>
                <a:spcPct val="100000"/>
              </a:lnSpc>
              <a:spcBef>
                <a:spcPts val="100"/>
              </a:spcBef>
              <a:buFont typeface="Microsoft Sans Serif"/>
              <a:buChar char="•"/>
              <a:tabLst>
                <a:tab pos="240665" algn="l"/>
                <a:tab pos="1030605" algn="l"/>
                <a:tab pos="1419225" algn="l"/>
                <a:tab pos="2205990" algn="l"/>
                <a:tab pos="2437130" algn="l"/>
                <a:tab pos="2711450" algn="l"/>
                <a:tab pos="3331845" algn="l"/>
                <a:tab pos="3426460" algn="l"/>
                <a:tab pos="3818254" algn="l"/>
              </a:tabLst>
            </a:pPr>
            <a:r>
              <a:rPr sz="1800" spc="-20" dirty="0">
                <a:latin typeface="Times New Roman"/>
                <a:cs typeface="Times New Roman"/>
              </a:rPr>
              <a:t>Такі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сполуки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вводять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50" dirty="0">
                <a:latin typeface="Times New Roman"/>
                <a:cs typeface="Times New Roman"/>
              </a:rPr>
              <a:t>в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організм піддослідної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тварини,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50" dirty="0">
                <a:latin typeface="Times New Roman"/>
                <a:cs typeface="Times New Roman"/>
              </a:rPr>
              <a:t>а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0" dirty="0">
                <a:latin typeface="Times New Roman"/>
                <a:cs typeface="Times New Roman"/>
              </a:rPr>
              <a:t>потім</a:t>
            </a:r>
            <a:r>
              <a:rPr sz="1800" dirty="0">
                <a:latin typeface="Times New Roman"/>
                <a:cs typeface="Times New Roman"/>
              </a:rPr>
              <a:t>		</a:t>
            </a:r>
            <a:r>
              <a:rPr sz="1800" spc="-10" dirty="0">
                <a:latin typeface="Times New Roman"/>
                <a:cs typeface="Times New Roman"/>
              </a:rPr>
              <a:t>радіоактивні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42010" y="3500754"/>
            <a:ext cx="467233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imes New Roman"/>
                <a:cs typeface="Times New Roman"/>
              </a:rPr>
              <a:t>речовини</a:t>
            </a:r>
            <a:r>
              <a:rPr sz="1800" spc="2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виявляють</a:t>
            </a:r>
            <a:r>
              <a:rPr sz="1800" spc="2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у</a:t>
            </a:r>
            <a:r>
              <a:rPr sz="1800" spc="28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гістологічних</a:t>
            </a:r>
            <a:r>
              <a:rPr sz="1800" spc="2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зрізах</a:t>
            </a:r>
            <a:r>
              <a:rPr sz="1800" spc="250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за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42010" y="3775075"/>
            <a:ext cx="4673600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297305" algn="l"/>
                <a:tab pos="2816860" algn="l"/>
                <a:tab pos="3495040" algn="l"/>
              </a:tabLst>
            </a:pPr>
            <a:r>
              <a:rPr sz="1800" spc="-10" dirty="0">
                <a:latin typeface="Times New Roman"/>
                <a:cs typeface="Times New Roman"/>
              </a:rPr>
              <a:t>допомогою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фотоемульсії,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0" dirty="0">
                <a:latin typeface="Times New Roman"/>
                <a:cs typeface="Times New Roman"/>
              </a:rPr>
              <a:t>якою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покривають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800" dirty="0">
                <a:latin typeface="Times New Roman"/>
                <a:cs typeface="Times New Roman"/>
              </a:rPr>
              <a:t>препарат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і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проявляють.</a:t>
            </a:r>
            <a:endParaRPr sz="1800">
              <a:latin typeface="Times New Roman"/>
              <a:cs typeface="Times New Roman"/>
            </a:endParaRPr>
          </a:p>
          <a:p>
            <a:pPr marL="240665" indent="-227965">
              <a:lnSpc>
                <a:spcPct val="100000"/>
              </a:lnSpc>
              <a:buFont typeface="Microsoft Sans Serif"/>
              <a:buChar char="•"/>
              <a:tabLst>
                <a:tab pos="240665" algn="l"/>
              </a:tabLst>
            </a:pPr>
            <a:r>
              <a:rPr sz="1800" dirty="0">
                <a:latin typeface="Times New Roman"/>
                <a:cs typeface="Times New Roman"/>
              </a:rPr>
              <a:t>У</a:t>
            </a:r>
            <a:r>
              <a:rPr sz="1800" spc="3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тих</a:t>
            </a:r>
            <a:r>
              <a:rPr sz="1800" spc="3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місцях,</a:t>
            </a:r>
            <a:r>
              <a:rPr sz="1800" spc="3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де</a:t>
            </a:r>
            <a:r>
              <a:rPr sz="1800" spc="3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фотоемульсія</a:t>
            </a:r>
            <a:r>
              <a:rPr sz="1800" spc="3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контактує</a:t>
            </a:r>
            <a:r>
              <a:rPr sz="1800" spc="300" dirty="0">
                <a:latin typeface="Times New Roman"/>
                <a:cs typeface="Times New Roman"/>
              </a:rPr>
              <a:t> </a:t>
            </a:r>
            <a:r>
              <a:rPr sz="1800" spc="-50" dirty="0">
                <a:latin typeface="Times New Roman"/>
                <a:cs typeface="Times New Roman"/>
              </a:rPr>
              <a:t>з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42010" y="4598289"/>
            <a:ext cx="46742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951355" algn="l"/>
                <a:tab pos="3566795" algn="l"/>
              </a:tabLst>
            </a:pPr>
            <a:r>
              <a:rPr sz="1800" spc="-10" dirty="0">
                <a:latin typeface="Times New Roman"/>
                <a:cs typeface="Times New Roman"/>
              </a:rPr>
              <a:t>радіоактивною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речовиною,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лишаються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42010" y="4872608"/>
            <a:ext cx="254317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imes New Roman"/>
                <a:cs typeface="Times New Roman"/>
              </a:rPr>
              <a:t>засвічені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ділянки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–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треки.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42010" y="5146928"/>
            <a:ext cx="46742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0665" indent="-227965">
              <a:lnSpc>
                <a:spcPct val="100000"/>
              </a:lnSpc>
              <a:spcBef>
                <a:spcPts val="100"/>
              </a:spcBef>
              <a:buFont typeface="Microsoft Sans Serif"/>
              <a:buChar char="•"/>
              <a:tabLst>
                <a:tab pos="240665" algn="l"/>
                <a:tab pos="835025" algn="l"/>
                <a:tab pos="1818639" algn="l"/>
                <a:tab pos="2614295" algn="l"/>
                <a:tab pos="4103370" algn="l"/>
              </a:tabLst>
            </a:pPr>
            <a:r>
              <a:rPr sz="1800" spc="-25" dirty="0">
                <a:latin typeface="Times New Roman"/>
                <a:cs typeface="Times New Roman"/>
              </a:rPr>
              <a:t>Цим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методом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можна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досліджувати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обмін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42010" y="5421579"/>
            <a:ext cx="467487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748665" algn="l"/>
                <a:tab pos="1132205" algn="l"/>
                <a:tab pos="2751455" algn="l"/>
                <a:tab pos="3660140" algn="l"/>
              </a:tabLst>
            </a:pPr>
            <a:r>
              <a:rPr sz="1800" spc="-20" dirty="0">
                <a:latin typeface="Times New Roman"/>
                <a:cs typeface="Times New Roman"/>
              </a:rPr>
              <a:t>йоду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50" dirty="0">
                <a:latin typeface="Times New Roman"/>
                <a:cs typeface="Times New Roman"/>
              </a:rPr>
              <a:t>в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щитоподібній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залозі,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утворення </a:t>
            </a:r>
            <a:r>
              <a:rPr sz="1800" dirty="0">
                <a:latin typeface="Times New Roman"/>
                <a:cs typeface="Times New Roman"/>
              </a:rPr>
              <a:t>нуклеїнових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кислот,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білків</a:t>
            </a:r>
            <a:r>
              <a:rPr sz="1800" spc="-20" dirty="0">
                <a:latin typeface="Times New Roman"/>
                <a:cs typeface="Times New Roman"/>
              </a:rPr>
              <a:t> тощо.</a:t>
            </a:r>
            <a:endParaRPr sz="1800">
              <a:latin typeface="Times New Roman"/>
              <a:cs typeface="Times New Roman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5544311" y="0"/>
            <a:ext cx="6647815" cy="6858000"/>
            <a:chOff x="5544311" y="0"/>
            <a:chExt cx="6647815" cy="6858000"/>
          </a:xfrm>
        </p:grpSpPr>
        <p:sp>
          <p:nvSpPr>
            <p:cNvPr id="14" name="object 14"/>
            <p:cNvSpPr/>
            <p:nvPr/>
          </p:nvSpPr>
          <p:spPr>
            <a:xfrm>
              <a:off x="10697717" y="0"/>
              <a:ext cx="1494790" cy="6858000"/>
            </a:xfrm>
            <a:custGeom>
              <a:avLst/>
              <a:gdLst/>
              <a:ahLst/>
              <a:cxnLst/>
              <a:rect l="l" t="t" r="r" b="b"/>
              <a:pathLst>
                <a:path w="1494790" h="6858000">
                  <a:moveTo>
                    <a:pt x="1494281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1494281" y="6858000"/>
                  </a:lnTo>
                  <a:lnTo>
                    <a:pt x="1494281" y="0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544311" y="499884"/>
              <a:ext cx="6283451" cy="6108192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5685789" y="513791"/>
              <a:ext cx="6009640" cy="5835015"/>
            </a:xfrm>
            <a:custGeom>
              <a:avLst/>
              <a:gdLst/>
              <a:ahLst/>
              <a:cxnLst/>
              <a:rect l="l" t="t" r="r" b="b"/>
              <a:pathLst>
                <a:path w="6009640" h="5835015">
                  <a:moveTo>
                    <a:pt x="6009386" y="0"/>
                  </a:moveTo>
                  <a:lnTo>
                    <a:pt x="0" y="0"/>
                  </a:lnTo>
                  <a:lnTo>
                    <a:pt x="0" y="5834634"/>
                  </a:lnTo>
                  <a:lnTo>
                    <a:pt x="6009386" y="5834634"/>
                  </a:lnTo>
                  <a:lnTo>
                    <a:pt x="600938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" name="object 1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977762" y="799401"/>
              <a:ext cx="5425440" cy="5259197"/>
            </a:xfrm>
            <a:prstGeom prst="rect">
              <a:avLst/>
            </a:prstGeom>
          </p:spPr>
        </p:pic>
      </p:grpSp>
      <p:sp>
        <p:nvSpPr>
          <p:cNvPr id="18" name="object 18"/>
          <p:cNvSpPr txBox="1"/>
          <p:nvPr/>
        </p:nvSpPr>
        <p:spPr>
          <a:xfrm>
            <a:off x="5685790" y="513791"/>
            <a:ext cx="6009640" cy="58350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910"/>
              </a:spcBef>
            </a:pPr>
            <a:endParaRPr sz="1800">
              <a:latin typeface="Times New Roman"/>
              <a:cs typeface="Times New Roman"/>
            </a:endParaRPr>
          </a:p>
          <a:p>
            <a:pPr marL="92075">
              <a:lnSpc>
                <a:spcPct val="100000"/>
              </a:lnSpc>
              <a:spcBef>
                <a:spcPts val="5"/>
              </a:spcBef>
            </a:pPr>
            <a:r>
              <a:rPr sz="1800" spc="-20" dirty="0">
                <a:solidFill>
                  <a:srgbClr val="1F2021"/>
                </a:solidFill>
                <a:latin typeface="Microsoft Sans Serif"/>
                <a:cs typeface="Microsoft Sans Serif"/>
              </a:rPr>
              <a:t>Авторадіограмма</a:t>
            </a:r>
            <a:r>
              <a:rPr sz="1800" spc="-50" dirty="0">
                <a:solidFill>
                  <a:srgbClr val="1F2021"/>
                </a:solidFill>
                <a:latin typeface="Microsoft Sans Serif"/>
                <a:cs typeface="Microsoft Sans Serif"/>
              </a:rPr>
              <a:t> </a:t>
            </a:r>
            <a:r>
              <a:rPr sz="1800" spc="-25" dirty="0">
                <a:solidFill>
                  <a:srgbClr val="1F2021"/>
                </a:solidFill>
                <a:latin typeface="Microsoft Sans Serif"/>
                <a:cs typeface="Microsoft Sans Serif"/>
              </a:rPr>
              <a:t>зрізу</a:t>
            </a:r>
            <a:r>
              <a:rPr sz="1800" spc="-50" dirty="0">
                <a:solidFill>
                  <a:srgbClr val="1F2021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1F2021"/>
                </a:solidFill>
                <a:latin typeface="Microsoft Sans Serif"/>
                <a:cs typeface="Microsoft Sans Serif"/>
              </a:rPr>
              <a:t>ембріонального</a:t>
            </a:r>
            <a:r>
              <a:rPr sz="1800" spc="-25" dirty="0">
                <a:solidFill>
                  <a:srgbClr val="1F2021"/>
                </a:solidFill>
                <a:latin typeface="Microsoft Sans Serif"/>
                <a:cs typeface="Microsoft Sans Serif"/>
              </a:rPr>
              <a:t> </a:t>
            </a:r>
            <a:r>
              <a:rPr sz="1800" spc="-45" dirty="0">
                <a:solidFill>
                  <a:srgbClr val="1F2021"/>
                </a:solidFill>
                <a:latin typeface="Microsoft Sans Serif"/>
                <a:cs typeface="Microsoft Sans Serif"/>
              </a:rPr>
              <a:t>мозку</a:t>
            </a:r>
            <a:r>
              <a:rPr sz="1800" spc="-55" dirty="0">
                <a:solidFill>
                  <a:srgbClr val="1F2021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1F2021"/>
                </a:solidFill>
                <a:latin typeface="Microsoft Sans Serif"/>
                <a:cs typeface="Microsoft Sans Serif"/>
              </a:rPr>
              <a:t>криси</a:t>
            </a:r>
            <a:r>
              <a:rPr sz="1800" spc="-10" dirty="0">
                <a:solidFill>
                  <a:srgbClr val="1F2021"/>
                </a:solidFill>
                <a:latin typeface="Arial MT"/>
                <a:cs typeface="Arial MT"/>
              </a:rPr>
              <a:t>.</a:t>
            </a:r>
            <a:endParaRPr sz="18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083462"/>
            <a:ext cx="87630" cy="673735"/>
          </a:xfrm>
          <a:custGeom>
            <a:avLst/>
            <a:gdLst/>
            <a:ahLst/>
            <a:cxnLst/>
            <a:rect l="l" t="t" r="r" b="b"/>
            <a:pathLst>
              <a:path w="87630" h="673735">
                <a:moveTo>
                  <a:pt x="87363" y="0"/>
                </a:moveTo>
                <a:lnTo>
                  <a:pt x="0" y="0"/>
                </a:lnTo>
                <a:lnTo>
                  <a:pt x="0" y="673455"/>
                </a:lnTo>
                <a:lnTo>
                  <a:pt x="87363" y="673455"/>
                </a:lnTo>
                <a:lnTo>
                  <a:pt x="87363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59346" y="1083462"/>
            <a:ext cx="196215" cy="673735"/>
          </a:xfrm>
          <a:custGeom>
            <a:avLst/>
            <a:gdLst/>
            <a:ahLst/>
            <a:cxnLst/>
            <a:rect l="l" t="t" r="r" b="b"/>
            <a:pathLst>
              <a:path w="196215" h="673735">
                <a:moveTo>
                  <a:pt x="195859" y="0"/>
                </a:moveTo>
                <a:lnTo>
                  <a:pt x="0" y="0"/>
                </a:lnTo>
                <a:lnTo>
                  <a:pt x="0" y="673455"/>
                </a:lnTo>
                <a:lnTo>
                  <a:pt x="195859" y="673455"/>
                </a:lnTo>
                <a:lnTo>
                  <a:pt x="195859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665086" y="2090547"/>
            <a:ext cx="4297680" cy="27940"/>
          </a:xfrm>
          <a:custGeom>
            <a:avLst/>
            <a:gdLst/>
            <a:ahLst/>
            <a:cxnLst/>
            <a:rect l="l" t="t" r="r" b="b"/>
            <a:pathLst>
              <a:path w="4297680" h="27939">
                <a:moveTo>
                  <a:pt x="4297680" y="0"/>
                </a:moveTo>
                <a:lnTo>
                  <a:pt x="0" y="0"/>
                </a:lnTo>
                <a:lnTo>
                  <a:pt x="0" y="27432"/>
                </a:lnTo>
                <a:lnTo>
                  <a:pt x="4297680" y="27432"/>
                </a:lnTo>
                <a:lnTo>
                  <a:pt x="4297680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430174" y="2168779"/>
            <a:ext cx="5028565" cy="41713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7620" indent="227965" algn="just">
              <a:lnSpc>
                <a:spcPct val="100000"/>
              </a:lnSpc>
              <a:spcBef>
                <a:spcPts val="95"/>
              </a:spcBef>
              <a:buFont typeface="Microsoft Sans Serif"/>
              <a:buChar char="•"/>
              <a:tabLst>
                <a:tab pos="240665" algn="l"/>
              </a:tabLst>
            </a:pPr>
            <a:r>
              <a:rPr sz="1600" b="1" dirty="0">
                <a:latin typeface="Times New Roman"/>
                <a:cs typeface="Times New Roman"/>
              </a:rPr>
              <a:t>Імуногістохімічні</a:t>
            </a:r>
            <a:r>
              <a:rPr sz="1600" b="1" spc="445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методи</a:t>
            </a:r>
            <a:r>
              <a:rPr sz="1600" b="1" spc="4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ґрунтуються</a:t>
            </a:r>
            <a:r>
              <a:rPr sz="1600" spc="45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на</a:t>
            </a:r>
            <a:r>
              <a:rPr sz="1600" spc="43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реакціях </a:t>
            </a:r>
            <a:r>
              <a:rPr sz="1600" spc="-25" dirty="0">
                <a:latin typeface="Times New Roman"/>
                <a:cs typeface="Times New Roman"/>
              </a:rPr>
              <a:t>антиген-</a:t>
            </a:r>
            <a:r>
              <a:rPr sz="1600" spc="-10" dirty="0">
                <a:latin typeface="Times New Roman"/>
                <a:cs typeface="Times New Roman"/>
              </a:rPr>
              <a:t>антитіло.</a:t>
            </a:r>
            <a:endParaRPr sz="1600">
              <a:latin typeface="Times New Roman"/>
              <a:cs typeface="Times New Roman"/>
            </a:endParaRPr>
          </a:p>
          <a:p>
            <a:pPr marL="240665" indent="-227965" algn="just">
              <a:lnSpc>
                <a:spcPct val="100000"/>
              </a:lnSpc>
              <a:buFont typeface="Microsoft Sans Serif"/>
              <a:buChar char="•"/>
              <a:tabLst>
                <a:tab pos="240665" algn="l"/>
              </a:tabLst>
            </a:pPr>
            <a:r>
              <a:rPr sz="1600" spc="-20" dirty="0">
                <a:latin typeface="Times New Roman"/>
                <a:cs typeface="Times New Roman"/>
              </a:rPr>
              <a:t>Кожна</a:t>
            </a:r>
            <a:r>
              <a:rPr sz="1600" spc="-5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клітина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організму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має</a:t>
            </a:r>
            <a:r>
              <a:rPr sz="1600" spc="-5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специфічний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антигенний</a:t>
            </a:r>
            <a:endParaRPr sz="1600">
              <a:latin typeface="Times New Roman"/>
              <a:cs typeface="Times New Roman"/>
            </a:endParaRPr>
          </a:p>
          <a:p>
            <a:pPr marL="12700" algn="just">
              <a:lnSpc>
                <a:spcPct val="100000"/>
              </a:lnSpc>
            </a:pPr>
            <a:r>
              <a:rPr sz="1600" dirty="0">
                <a:latin typeface="Times New Roman"/>
                <a:cs typeface="Times New Roman"/>
              </a:rPr>
              <a:t>склад,</a:t>
            </a:r>
            <a:r>
              <a:rPr sz="1600" spc="-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який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визначається</a:t>
            </a:r>
            <a:r>
              <a:rPr sz="1600" spc="-2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здебільшого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білками.</a:t>
            </a:r>
            <a:endParaRPr sz="1600">
              <a:latin typeface="Times New Roman"/>
              <a:cs typeface="Times New Roman"/>
            </a:endParaRPr>
          </a:p>
          <a:p>
            <a:pPr marL="12700" marR="8890" indent="227965" algn="just">
              <a:lnSpc>
                <a:spcPct val="100000"/>
              </a:lnSpc>
              <a:buFont typeface="Microsoft Sans Serif"/>
              <a:buChar char="•"/>
              <a:tabLst>
                <a:tab pos="240665" algn="l"/>
              </a:tabLst>
            </a:pPr>
            <a:r>
              <a:rPr sz="1600" dirty="0">
                <a:latin typeface="Times New Roman"/>
                <a:cs typeface="Times New Roman"/>
              </a:rPr>
              <a:t>Шляхом</a:t>
            </a:r>
            <a:r>
              <a:rPr sz="1600" spc="41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імунізації</a:t>
            </a:r>
            <a:r>
              <a:rPr sz="1600" spc="43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можна</a:t>
            </a:r>
            <a:r>
              <a:rPr sz="1600" spc="41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отримати,</a:t>
            </a:r>
            <a:r>
              <a:rPr sz="1600" spc="425" dirty="0">
                <a:latin typeface="Times New Roman"/>
                <a:cs typeface="Times New Roman"/>
              </a:rPr>
              <a:t>  </a:t>
            </a:r>
            <a:r>
              <a:rPr sz="1600" spc="-10" dirty="0">
                <a:latin typeface="Times New Roman"/>
                <a:cs typeface="Times New Roman"/>
              </a:rPr>
              <a:t>відповідні </a:t>
            </a:r>
            <a:r>
              <a:rPr sz="1600" dirty="0">
                <a:latin typeface="Times New Roman"/>
                <a:cs typeface="Times New Roman"/>
              </a:rPr>
              <a:t>антигенам,</a:t>
            </a:r>
            <a:r>
              <a:rPr sz="1600" spc="434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специфічні</a:t>
            </a:r>
            <a:r>
              <a:rPr sz="1600" spc="459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антитіла.</a:t>
            </a:r>
            <a:r>
              <a:rPr sz="1600" spc="4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Антитіла</a:t>
            </a:r>
            <a:r>
              <a:rPr sz="1600" spc="4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зв’язують</a:t>
            </a:r>
            <a:r>
              <a:rPr sz="1600" spc="434" dirty="0">
                <a:latin typeface="Times New Roman"/>
                <a:cs typeface="Times New Roman"/>
              </a:rPr>
              <a:t> </a:t>
            </a:r>
            <a:r>
              <a:rPr sz="1600" spc="-50" dirty="0">
                <a:latin typeface="Times New Roman"/>
                <a:cs typeface="Times New Roman"/>
              </a:rPr>
              <a:t>з </a:t>
            </a:r>
            <a:r>
              <a:rPr sz="1600" spc="-20" dirty="0">
                <a:latin typeface="Times New Roman"/>
                <a:cs typeface="Times New Roman"/>
              </a:rPr>
              <a:t>флюорохромами</a:t>
            </a:r>
            <a:r>
              <a:rPr sz="1600" spc="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або</a:t>
            </a:r>
            <a:r>
              <a:rPr sz="1600" spc="-10" dirty="0">
                <a:latin typeface="Times New Roman"/>
                <a:cs typeface="Times New Roman"/>
              </a:rPr>
              <a:t> ферментами.</a:t>
            </a:r>
            <a:endParaRPr sz="1600">
              <a:latin typeface="Times New Roman"/>
              <a:cs typeface="Times New Roman"/>
            </a:endParaRPr>
          </a:p>
          <a:p>
            <a:pPr marL="12700" marR="6350" indent="227965" algn="just">
              <a:lnSpc>
                <a:spcPct val="100000"/>
              </a:lnSpc>
              <a:buFont typeface="Microsoft Sans Serif"/>
              <a:buChar char="•"/>
              <a:tabLst>
                <a:tab pos="240665" algn="l"/>
              </a:tabLst>
            </a:pPr>
            <a:r>
              <a:rPr sz="1600" dirty="0">
                <a:latin typeface="Times New Roman"/>
                <a:cs typeface="Times New Roman"/>
              </a:rPr>
              <a:t>Після</a:t>
            </a:r>
            <a:r>
              <a:rPr sz="1600" spc="285" dirty="0">
                <a:latin typeface="Times New Roman"/>
                <a:cs typeface="Times New Roman"/>
              </a:rPr>
              <a:t>    </a:t>
            </a:r>
            <a:r>
              <a:rPr sz="1600" dirty="0">
                <a:latin typeface="Times New Roman"/>
                <a:cs typeface="Times New Roman"/>
              </a:rPr>
              <a:t>обробки</a:t>
            </a:r>
            <a:r>
              <a:rPr sz="1600" spc="290" dirty="0">
                <a:latin typeface="Times New Roman"/>
                <a:cs typeface="Times New Roman"/>
              </a:rPr>
              <a:t>    </a:t>
            </a:r>
            <a:r>
              <a:rPr sz="1600" dirty="0">
                <a:latin typeface="Times New Roman"/>
                <a:cs typeface="Times New Roman"/>
              </a:rPr>
              <a:t>досліджуваних</a:t>
            </a:r>
            <a:r>
              <a:rPr sz="1600" spc="290" dirty="0">
                <a:latin typeface="Times New Roman"/>
                <a:cs typeface="Times New Roman"/>
              </a:rPr>
              <a:t>    </a:t>
            </a:r>
            <a:r>
              <a:rPr sz="1600" spc="-10" dirty="0">
                <a:latin typeface="Times New Roman"/>
                <a:cs typeface="Times New Roman"/>
              </a:rPr>
              <a:t>гістологічних </a:t>
            </a:r>
            <a:r>
              <a:rPr sz="1600" dirty="0">
                <a:latin typeface="Times New Roman"/>
                <a:cs typeface="Times New Roman"/>
              </a:rPr>
              <a:t>препаратів</a:t>
            </a:r>
            <a:r>
              <a:rPr sz="1600" spc="4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у</a:t>
            </a:r>
            <a:r>
              <a:rPr sz="1600" spc="4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місцях</a:t>
            </a:r>
            <a:r>
              <a:rPr sz="1600" spc="4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локалізації</a:t>
            </a:r>
            <a:r>
              <a:rPr sz="1600" spc="4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відповідних</a:t>
            </a:r>
            <a:r>
              <a:rPr sz="1600" spc="434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антигенів </a:t>
            </a:r>
            <a:r>
              <a:rPr sz="1600" dirty="0">
                <a:latin typeface="Times New Roman"/>
                <a:cs typeface="Times New Roman"/>
              </a:rPr>
              <a:t>концентруються</a:t>
            </a:r>
            <a:r>
              <a:rPr sz="1600" spc="295" dirty="0">
                <a:latin typeface="Times New Roman"/>
                <a:cs typeface="Times New Roman"/>
              </a:rPr>
              <a:t>   </a:t>
            </a:r>
            <a:r>
              <a:rPr sz="1600" dirty="0">
                <a:latin typeface="Times New Roman"/>
                <a:cs typeface="Times New Roman"/>
              </a:rPr>
              <a:t>молекули</a:t>
            </a:r>
            <a:r>
              <a:rPr sz="1600" spc="295" dirty="0">
                <a:latin typeface="Times New Roman"/>
                <a:cs typeface="Times New Roman"/>
              </a:rPr>
              <a:t>   </a:t>
            </a:r>
            <a:r>
              <a:rPr sz="1600" dirty="0">
                <a:latin typeface="Times New Roman"/>
                <a:cs typeface="Times New Roman"/>
              </a:rPr>
              <a:t>мічених</a:t>
            </a:r>
            <a:r>
              <a:rPr sz="1600" spc="295" dirty="0">
                <a:latin typeface="Times New Roman"/>
                <a:cs typeface="Times New Roman"/>
              </a:rPr>
              <a:t>   </a:t>
            </a:r>
            <a:r>
              <a:rPr sz="1600" dirty="0">
                <a:latin typeface="Times New Roman"/>
                <a:cs typeface="Times New Roman"/>
              </a:rPr>
              <a:t>антитіл,</a:t>
            </a:r>
            <a:r>
              <a:rPr sz="1600" spc="295" dirty="0">
                <a:latin typeface="Times New Roman"/>
                <a:cs typeface="Times New Roman"/>
              </a:rPr>
              <a:t>   </a:t>
            </a:r>
            <a:r>
              <a:rPr sz="1600" spc="-25" dirty="0">
                <a:latin typeface="Times New Roman"/>
                <a:cs typeface="Times New Roman"/>
              </a:rPr>
              <a:t>які </a:t>
            </a:r>
            <a:r>
              <a:rPr sz="1600" dirty="0">
                <a:latin typeface="Times New Roman"/>
                <a:cs typeface="Times New Roman"/>
              </a:rPr>
              <a:t>виявляють</a:t>
            </a:r>
            <a:r>
              <a:rPr sz="1600" spc="210" dirty="0">
                <a:latin typeface="Times New Roman"/>
                <a:cs typeface="Times New Roman"/>
              </a:rPr>
              <a:t>   </a:t>
            </a:r>
            <a:r>
              <a:rPr sz="1600" dirty="0">
                <a:latin typeface="Times New Roman"/>
                <a:cs typeface="Times New Roman"/>
              </a:rPr>
              <a:t>або</a:t>
            </a:r>
            <a:r>
              <a:rPr sz="1600" spc="204" dirty="0">
                <a:latin typeface="Times New Roman"/>
                <a:cs typeface="Times New Roman"/>
              </a:rPr>
              <a:t>   </a:t>
            </a:r>
            <a:r>
              <a:rPr sz="1600" dirty="0">
                <a:latin typeface="Times New Roman"/>
                <a:cs typeface="Times New Roman"/>
              </a:rPr>
              <a:t>завдяки</a:t>
            </a:r>
            <a:r>
              <a:rPr sz="1600" spc="210" dirty="0">
                <a:latin typeface="Times New Roman"/>
                <a:cs typeface="Times New Roman"/>
              </a:rPr>
              <a:t>   </a:t>
            </a:r>
            <a:r>
              <a:rPr sz="1600" dirty="0">
                <a:latin typeface="Times New Roman"/>
                <a:cs typeface="Times New Roman"/>
              </a:rPr>
              <a:t>світінню</a:t>
            </a:r>
            <a:r>
              <a:rPr sz="1600" spc="210" dirty="0">
                <a:latin typeface="Times New Roman"/>
                <a:cs typeface="Times New Roman"/>
              </a:rPr>
              <a:t>   </a:t>
            </a:r>
            <a:r>
              <a:rPr sz="1600" spc="-10" dirty="0">
                <a:latin typeface="Times New Roman"/>
                <a:cs typeface="Times New Roman"/>
              </a:rPr>
              <a:t>(люмінесцентна </a:t>
            </a:r>
            <a:r>
              <a:rPr sz="1600" dirty="0">
                <a:latin typeface="Times New Roman"/>
                <a:cs typeface="Times New Roman"/>
              </a:rPr>
              <a:t>мікроскопія),</a:t>
            </a:r>
            <a:r>
              <a:rPr sz="1600" spc="13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або</a:t>
            </a:r>
            <a:r>
              <a:rPr sz="1600" spc="13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на</a:t>
            </a:r>
            <a:r>
              <a:rPr sz="1600" spc="13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основі</a:t>
            </a:r>
            <a:r>
              <a:rPr sz="1600" spc="13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відкладення</a:t>
            </a:r>
            <a:r>
              <a:rPr sz="1600" spc="130" dirty="0">
                <a:latin typeface="Times New Roman"/>
                <a:cs typeface="Times New Roman"/>
              </a:rPr>
              <a:t>  </a:t>
            </a:r>
            <a:r>
              <a:rPr sz="1600" spc="-10" dirty="0">
                <a:latin typeface="Times New Roman"/>
                <a:cs typeface="Times New Roman"/>
              </a:rPr>
              <a:t>фарбованих продуктів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гістохімічної</a:t>
            </a:r>
            <a:r>
              <a:rPr sz="1600" spc="-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реакції</a:t>
            </a:r>
            <a:r>
              <a:rPr sz="1600" spc="-2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(світлова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мікроскопія).</a:t>
            </a:r>
            <a:endParaRPr sz="1600">
              <a:latin typeface="Times New Roman"/>
              <a:cs typeface="Times New Roman"/>
            </a:endParaRPr>
          </a:p>
          <a:p>
            <a:pPr marL="12700" marR="5080" indent="227965" algn="just">
              <a:lnSpc>
                <a:spcPct val="100000"/>
              </a:lnSpc>
              <a:spcBef>
                <a:spcPts val="5"/>
              </a:spcBef>
              <a:buFont typeface="Microsoft Sans Serif"/>
              <a:buChar char="•"/>
              <a:tabLst>
                <a:tab pos="240665" algn="l"/>
              </a:tabLst>
            </a:pPr>
            <a:r>
              <a:rPr sz="1600" dirty="0">
                <a:latin typeface="Times New Roman"/>
                <a:cs typeface="Times New Roman"/>
              </a:rPr>
              <a:t>Цим</a:t>
            </a:r>
            <a:r>
              <a:rPr sz="1600" spc="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методом</a:t>
            </a:r>
            <a:r>
              <a:rPr sz="1600" spc="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теоретично</a:t>
            </a:r>
            <a:r>
              <a:rPr sz="1600" spc="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можна</a:t>
            </a:r>
            <a:r>
              <a:rPr sz="1600" spc="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ідентифікувати</a:t>
            </a:r>
            <a:r>
              <a:rPr sz="1600" spc="4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будь- </a:t>
            </a:r>
            <a:r>
              <a:rPr sz="1600" dirty="0">
                <a:latin typeface="Times New Roman"/>
                <a:cs typeface="Times New Roman"/>
              </a:rPr>
              <a:t>які</a:t>
            </a:r>
            <a:r>
              <a:rPr sz="1600" spc="1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клітини</a:t>
            </a:r>
            <a:r>
              <a:rPr sz="1600" spc="15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або</a:t>
            </a:r>
            <a:r>
              <a:rPr sz="1600" spc="15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речовини,</a:t>
            </a:r>
            <a:r>
              <a:rPr sz="1600" spc="16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продуковані</a:t>
            </a:r>
            <a:r>
              <a:rPr sz="1600" spc="16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тими</a:t>
            </a:r>
            <a:r>
              <a:rPr sz="1600" spc="1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чи</a:t>
            </a:r>
            <a:r>
              <a:rPr sz="1600" spc="15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іншими </a:t>
            </a:r>
            <a:r>
              <a:rPr sz="1600" dirty="0">
                <a:latin typeface="Times New Roman"/>
                <a:cs typeface="Times New Roman"/>
              </a:rPr>
              <a:t>клітинами,</a:t>
            </a:r>
            <a:r>
              <a:rPr sz="1600" spc="8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наприклад,</a:t>
            </a:r>
            <a:r>
              <a:rPr sz="1600" spc="8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гормони,</a:t>
            </a:r>
            <a:r>
              <a:rPr sz="1600" spc="8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на</a:t>
            </a:r>
            <a:r>
              <a:rPr sz="1600" spc="8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які</a:t>
            </a:r>
            <a:r>
              <a:rPr sz="1600" spc="85" dirty="0">
                <a:latin typeface="Times New Roman"/>
                <a:cs typeface="Times New Roman"/>
              </a:rPr>
              <a:t>  </a:t>
            </a:r>
            <a:r>
              <a:rPr sz="1600" spc="-10" dirty="0">
                <a:latin typeface="Times New Roman"/>
                <a:cs typeface="Times New Roman"/>
              </a:rPr>
              <a:t>здійснюються </a:t>
            </a:r>
            <a:r>
              <a:rPr sz="1600" dirty="0">
                <a:latin typeface="Times New Roman"/>
                <a:cs typeface="Times New Roman"/>
              </a:rPr>
              <a:t>вироблення</a:t>
            </a:r>
            <a:r>
              <a:rPr sz="1600" spc="-9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антитіл.</a:t>
            </a:r>
            <a:endParaRPr sz="1600">
              <a:latin typeface="Times New Roman"/>
              <a:cs typeface="Times New Roman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5544311" y="0"/>
            <a:ext cx="6647815" cy="6858000"/>
            <a:chOff x="5544311" y="0"/>
            <a:chExt cx="6647815" cy="6858000"/>
          </a:xfrm>
        </p:grpSpPr>
        <p:sp>
          <p:nvSpPr>
            <p:cNvPr id="7" name="object 7"/>
            <p:cNvSpPr/>
            <p:nvPr/>
          </p:nvSpPr>
          <p:spPr>
            <a:xfrm>
              <a:off x="10697717" y="0"/>
              <a:ext cx="1494790" cy="6858000"/>
            </a:xfrm>
            <a:custGeom>
              <a:avLst/>
              <a:gdLst/>
              <a:ahLst/>
              <a:cxnLst/>
              <a:rect l="l" t="t" r="r" b="b"/>
              <a:pathLst>
                <a:path w="1494790" h="6858000">
                  <a:moveTo>
                    <a:pt x="1494281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1494281" y="6858000"/>
                  </a:lnTo>
                  <a:lnTo>
                    <a:pt x="1494281" y="0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544311" y="499884"/>
              <a:ext cx="6283451" cy="6108192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5685789" y="513791"/>
              <a:ext cx="6009640" cy="5835015"/>
            </a:xfrm>
            <a:custGeom>
              <a:avLst/>
              <a:gdLst/>
              <a:ahLst/>
              <a:cxnLst/>
              <a:rect l="l" t="t" r="r" b="b"/>
              <a:pathLst>
                <a:path w="6009640" h="5835015">
                  <a:moveTo>
                    <a:pt x="6009386" y="0"/>
                  </a:moveTo>
                  <a:lnTo>
                    <a:pt x="0" y="0"/>
                  </a:lnTo>
                  <a:lnTo>
                    <a:pt x="0" y="5834634"/>
                  </a:lnTo>
                  <a:lnTo>
                    <a:pt x="6009386" y="5834634"/>
                  </a:lnTo>
                  <a:lnTo>
                    <a:pt x="600938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977762" y="799350"/>
              <a:ext cx="5425440" cy="5259197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083462"/>
            <a:ext cx="87630" cy="673735"/>
          </a:xfrm>
          <a:custGeom>
            <a:avLst/>
            <a:gdLst/>
            <a:ahLst/>
            <a:cxnLst/>
            <a:rect l="l" t="t" r="r" b="b"/>
            <a:pathLst>
              <a:path w="87630" h="673735">
                <a:moveTo>
                  <a:pt x="87363" y="0"/>
                </a:moveTo>
                <a:lnTo>
                  <a:pt x="0" y="0"/>
                </a:lnTo>
                <a:lnTo>
                  <a:pt x="0" y="673455"/>
                </a:lnTo>
                <a:lnTo>
                  <a:pt x="87363" y="673455"/>
                </a:lnTo>
                <a:lnTo>
                  <a:pt x="87363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59346" y="1083462"/>
            <a:ext cx="196215" cy="673735"/>
          </a:xfrm>
          <a:custGeom>
            <a:avLst/>
            <a:gdLst/>
            <a:ahLst/>
            <a:cxnLst/>
            <a:rect l="l" t="t" r="r" b="b"/>
            <a:pathLst>
              <a:path w="196215" h="673735">
                <a:moveTo>
                  <a:pt x="195859" y="0"/>
                </a:moveTo>
                <a:lnTo>
                  <a:pt x="0" y="0"/>
                </a:lnTo>
                <a:lnTo>
                  <a:pt x="0" y="673455"/>
                </a:lnTo>
                <a:lnTo>
                  <a:pt x="195859" y="673455"/>
                </a:lnTo>
                <a:lnTo>
                  <a:pt x="195859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665086" y="2090547"/>
            <a:ext cx="4297680" cy="27940"/>
          </a:xfrm>
          <a:custGeom>
            <a:avLst/>
            <a:gdLst/>
            <a:ahLst/>
            <a:cxnLst/>
            <a:rect l="l" t="t" r="r" b="b"/>
            <a:pathLst>
              <a:path w="4297680" h="27939">
                <a:moveTo>
                  <a:pt x="4297680" y="0"/>
                </a:moveTo>
                <a:lnTo>
                  <a:pt x="0" y="0"/>
                </a:lnTo>
                <a:lnTo>
                  <a:pt x="0" y="27432"/>
                </a:lnTo>
                <a:lnTo>
                  <a:pt x="4297680" y="27432"/>
                </a:lnTo>
                <a:lnTo>
                  <a:pt x="4297680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669442" y="2418333"/>
            <a:ext cx="276606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40665" indent="-227965">
              <a:lnSpc>
                <a:spcPct val="100000"/>
              </a:lnSpc>
              <a:spcBef>
                <a:spcPts val="95"/>
              </a:spcBef>
              <a:buFont typeface="Microsoft Sans Serif"/>
              <a:buChar char="•"/>
              <a:tabLst>
                <a:tab pos="240665" algn="l"/>
                <a:tab pos="1631314" algn="l"/>
              </a:tabLst>
            </a:pPr>
            <a:r>
              <a:rPr sz="1900" b="1" spc="-10" dirty="0">
                <a:latin typeface="Times New Roman"/>
                <a:cs typeface="Times New Roman"/>
              </a:rPr>
              <a:t>Метод</a:t>
            </a:r>
            <a:r>
              <a:rPr sz="1900" b="1" dirty="0">
                <a:latin typeface="Times New Roman"/>
                <a:cs typeface="Times New Roman"/>
              </a:rPr>
              <a:t>	</a:t>
            </a:r>
            <a:r>
              <a:rPr sz="1900" b="1" spc="-10" dirty="0">
                <a:latin typeface="Times New Roman"/>
                <a:cs typeface="Times New Roman"/>
              </a:rPr>
              <a:t>скануючої</a:t>
            </a:r>
            <a:endParaRPr sz="19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120388" y="2418333"/>
            <a:ext cx="135509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10" dirty="0">
                <a:latin typeface="Times New Roman"/>
                <a:cs typeface="Times New Roman"/>
              </a:rPr>
              <a:t>електронної</a:t>
            </a:r>
            <a:endParaRPr sz="1900">
              <a:latin typeface="Times New Roman"/>
              <a:cs typeface="Times New Roman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5544311" y="0"/>
            <a:ext cx="6647815" cy="6858000"/>
            <a:chOff x="5544311" y="0"/>
            <a:chExt cx="6647815" cy="6858000"/>
          </a:xfrm>
        </p:grpSpPr>
        <p:sp>
          <p:nvSpPr>
            <p:cNvPr id="8" name="object 8"/>
            <p:cNvSpPr/>
            <p:nvPr/>
          </p:nvSpPr>
          <p:spPr>
            <a:xfrm>
              <a:off x="10697717" y="0"/>
              <a:ext cx="1494790" cy="6858000"/>
            </a:xfrm>
            <a:custGeom>
              <a:avLst/>
              <a:gdLst/>
              <a:ahLst/>
              <a:cxnLst/>
              <a:rect l="l" t="t" r="r" b="b"/>
              <a:pathLst>
                <a:path w="1494790" h="6858000">
                  <a:moveTo>
                    <a:pt x="1494281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1494281" y="6858000"/>
                  </a:lnTo>
                  <a:lnTo>
                    <a:pt x="1494281" y="0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544311" y="499884"/>
              <a:ext cx="6283451" cy="6108192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5685789" y="513791"/>
              <a:ext cx="6009640" cy="5835015"/>
            </a:xfrm>
            <a:custGeom>
              <a:avLst/>
              <a:gdLst/>
              <a:ahLst/>
              <a:cxnLst/>
              <a:rect l="l" t="t" r="r" b="b"/>
              <a:pathLst>
                <a:path w="6009640" h="5835015">
                  <a:moveTo>
                    <a:pt x="6009386" y="0"/>
                  </a:moveTo>
                  <a:lnTo>
                    <a:pt x="0" y="0"/>
                  </a:lnTo>
                  <a:lnTo>
                    <a:pt x="0" y="5834634"/>
                  </a:lnTo>
                  <a:lnTo>
                    <a:pt x="6009386" y="5834634"/>
                  </a:lnTo>
                  <a:lnTo>
                    <a:pt x="600938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977762" y="799401"/>
              <a:ext cx="5425440" cy="5259197"/>
            </a:xfrm>
            <a:prstGeom prst="rect">
              <a:avLst/>
            </a:prstGeom>
          </p:spPr>
        </p:pic>
      </p:grpSp>
      <p:sp>
        <p:nvSpPr>
          <p:cNvPr id="12" name="object 12"/>
          <p:cNvSpPr txBox="1"/>
          <p:nvPr/>
        </p:nvSpPr>
        <p:spPr>
          <a:xfrm>
            <a:off x="669442" y="2707589"/>
            <a:ext cx="8981440" cy="373887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4176395" algn="just">
              <a:lnSpc>
                <a:spcPct val="100000"/>
              </a:lnSpc>
              <a:spcBef>
                <a:spcPts val="95"/>
              </a:spcBef>
            </a:pPr>
            <a:r>
              <a:rPr sz="1900" b="1" dirty="0">
                <a:latin typeface="Times New Roman"/>
                <a:cs typeface="Times New Roman"/>
              </a:rPr>
              <a:t>мікроскопії</a:t>
            </a:r>
            <a:r>
              <a:rPr sz="1900" dirty="0">
                <a:latin typeface="Times New Roman"/>
                <a:cs typeface="Times New Roman"/>
              </a:rPr>
              <a:t>.</a:t>
            </a:r>
            <a:r>
              <a:rPr sz="1900" spc="385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Останні</a:t>
            </a:r>
            <a:r>
              <a:rPr sz="1900" spc="395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можна</a:t>
            </a:r>
            <a:r>
              <a:rPr sz="1900" spc="395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побачити</a:t>
            </a:r>
            <a:r>
              <a:rPr sz="1900" spc="385" dirty="0">
                <a:latin typeface="Times New Roman"/>
                <a:cs typeface="Times New Roman"/>
              </a:rPr>
              <a:t> </a:t>
            </a:r>
            <a:r>
              <a:rPr sz="1900" spc="-20" dirty="0">
                <a:latin typeface="Times New Roman"/>
                <a:cs typeface="Times New Roman"/>
              </a:rPr>
              <a:t>лише </a:t>
            </a:r>
            <a:r>
              <a:rPr sz="1900" dirty="0">
                <a:latin typeface="Times New Roman"/>
                <a:cs typeface="Times New Roman"/>
              </a:rPr>
              <a:t>під</a:t>
            </a:r>
            <a:r>
              <a:rPr sz="1900" spc="215" dirty="0">
                <a:latin typeface="Times New Roman"/>
                <a:cs typeface="Times New Roman"/>
              </a:rPr>
              <a:t>   </a:t>
            </a:r>
            <a:r>
              <a:rPr sz="1900" dirty="0">
                <a:latin typeface="Times New Roman"/>
                <a:cs typeface="Times New Roman"/>
              </a:rPr>
              <a:t>електронним</a:t>
            </a:r>
            <a:r>
              <a:rPr sz="1900" spc="215" dirty="0">
                <a:latin typeface="Times New Roman"/>
                <a:cs typeface="Times New Roman"/>
              </a:rPr>
              <a:t>   </a:t>
            </a:r>
            <a:r>
              <a:rPr sz="1900" dirty="0">
                <a:latin typeface="Times New Roman"/>
                <a:cs typeface="Times New Roman"/>
              </a:rPr>
              <a:t>мікроскопом.</a:t>
            </a:r>
            <a:r>
              <a:rPr sz="1900" spc="220" dirty="0">
                <a:latin typeface="Times New Roman"/>
                <a:cs typeface="Times New Roman"/>
              </a:rPr>
              <a:t>   </a:t>
            </a:r>
            <a:r>
              <a:rPr sz="1900" dirty="0">
                <a:latin typeface="Times New Roman"/>
                <a:cs typeface="Times New Roman"/>
              </a:rPr>
              <a:t>Зараз</a:t>
            </a:r>
            <a:r>
              <a:rPr sz="1900" spc="210" dirty="0">
                <a:latin typeface="Times New Roman"/>
                <a:cs typeface="Times New Roman"/>
              </a:rPr>
              <a:t>   </a:t>
            </a:r>
            <a:r>
              <a:rPr sz="1900" spc="-50" dirty="0">
                <a:latin typeface="Times New Roman"/>
                <a:cs typeface="Times New Roman"/>
              </a:rPr>
              <a:t>у </a:t>
            </a:r>
            <a:r>
              <a:rPr sz="1900" dirty="0">
                <a:latin typeface="Times New Roman"/>
                <a:cs typeface="Times New Roman"/>
              </a:rPr>
              <a:t>дослідницькій</a:t>
            </a:r>
            <a:r>
              <a:rPr sz="1900" spc="360" dirty="0">
                <a:latin typeface="Times New Roman"/>
                <a:cs typeface="Times New Roman"/>
              </a:rPr>
              <a:t>     </a:t>
            </a:r>
            <a:r>
              <a:rPr sz="1900" dirty="0">
                <a:latin typeface="Times New Roman"/>
                <a:cs typeface="Times New Roman"/>
              </a:rPr>
              <a:t>роботі</a:t>
            </a:r>
            <a:r>
              <a:rPr sz="1900" spc="360" dirty="0">
                <a:latin typeface="Times New Roman"/>
                <a:cs typeface="Times New Roman"/>
              </a:rPr>
              <a:t>     </a:t>
            </a:r>
            <a:r>
              <a:rPr sz="1900" dirty="0">
                <a:latin typeface="Times New Roman"/>
                <a:cs typeface="Times New Roman"/>
              </a:rPr>
              <a:t>все</a:t>
            </a:r>
            <a:r>
              <a:rPr sz="1900" spc="365" dirty="0">
                <a:latin typeface="Times New Roman"/>
                <a:cs typeface="Times New Roman"/>
              </a:rPr>
              <a:t>     </a:t>
            </a:r>
            <a:r>
              <a:rPr sz="1900" spc="-10" dirty="0">
                <a:latin typeface="Times New Roman"/>
                <a:cs typeface="Times New Roman"/>
              </a:rPr>
              <a:t>ширше </a:t>
            </a:r>
            <a:r>
              <a:rPr sz="1900" dirty="0">
                <a:latin typeface="Times New Roman"/>
                <a:cs typeface="Times New Roman"/>
              </a:rPr>
              <a:t>використовуються</a:t>
            </a:r>
            <a:r>
              <a:rPr sz="1900" spc="180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сканувальні</a:t>
            </a:r>
            <a:r>
              <a:rPr sz="1900" spc="180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(або</a:t>
            </a:r>
            <a:r>
              <a:rPr sz="1900" spc="175" dirty="0">
                <a:latin typeface="Times New Roman"/>
                <a:cs typeface="Times New Roman"/>
              </a:rPr>
              <a:t> </a:t>
            </a:r>
            <a:r>
              <a:rPr sz="1900" spc="-10" dirty="0">
                <a:latin typeface="Times New Roman"/>
                <a:cs typeface="Times New Roman"/>
              </a:rPr>
              <a:t>растрові) </a:t>
            </a:r>
            <a:r>
              <a:rPr sz="1900" dirty="0">
                <a:latin typeface="Times New Roman"/>
                <a:cs typeface="Times New Roman"/>
              </a:rPr>
              <a:t>електронні</a:t>
            </a:r>
            <a:r>
              <a:rPr sz="1900" spc="195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мікроскопи,</a:t>
            </a:r>
            <a:r>
              <a:rPr sz="1900" spc="195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які</a:t>
            </a:r>
            <a:r>
              <a:rPr sz="1900" spc="204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дають</a:t>
            </a:r>
            <a:r>
              <a:rPr sz="1900" spc="200" dirty="0">
                <a:latin typeface="Times New Roman"/>
                <a:cs typeface="Times New Roman"/>
              </a:rPr>
              <a:t> </a:t>
            </a:r>
            <a:r>
              <a:rPr sz="1900" spc="-10" dirty="0">
                <a:latin typeface="Times New Roman"/>
                <a:cs typeface="Times New Roman"/>
              </a:rPr>
              <a:t>тривимірні </a:t>
            </a:r>
            <a:r>
              <a:rPr sz="1900" dirty="0">
                <a:latin typeface="Times New Roman"/>
                <a:cs typeface="Times New Roman"/>
              </a:rPr>
              <a:t>(об’ємні)</a:t>
            </a:r>
            <a:r>
              <a:rPr sz="1900" spc="300" dirty="0">
                <a:latin typeface="Times New Roman"/>
                <a:cs typeface="Times New Roman"/>
              </a:rPr>
              <a:t>  </a:t>
            </a:r>
            <a:r>
              <a:rPr sz="1900" dirty="0">
                <a:latin typeface="Times New Roman"/>
                <a:cs typeface="Times New Roman"/>
              </a:rPr>
              <a:t>зображення</a:t>
            </a:r>
            <a:r>
              <a:rPr sz="1900" spc="300" dirty="0">
                <a:latin typeface="Times New Roman"/>
                <a:cs typeface="Times New Roman"/>
              </a:rPr>
              <a:t>  </a:t>
            </a:r>
            <a:r>
              <a:rPr sz="1900" dirty="0">
                <a:latin typeface="Times New Roman"/>
                <a:cs typeface="Times New Roman"/>
              </a:rPr>
              <a:t>об’єкта.</a:t>
            </a:r>
            <a:r>
              <a:rPr sz="1900" spc="305" dirty="0">
                <a:latin typeface="Times New Roman"/>
                <a:cs typeface="Times New Roman"/>
              </a:rPr>
              <a:t>  </a:t>
            </a:r>
            <a:r>
              <a:rPr sz="1900" spc="-10" dirty="0">
                <a:latin typeface="Times New Roman"/>
                <a:cs typeface="Times New Roman"/>
              </a:rPr>
              <a:t>Важливими </a:t>
            </a:r>
            <a:r>
              <a:rPr sz="1900" dirty="0">
                <a:latin typeface="Times New Roman"/>
                <a:cs typeface="Times New Roman"/>
              </a:rPr>
              <a:t>позитивними</a:t>
            </a:r>
            <a:r>
              <a:rPr sz="1900" spc="-40" dirty="0">
                <a:latin typeface="Times New Roman"/>
                <a:cs typeface="Times New Roman"/>
              </a:rPr>
              <a:t> </a:t>
            </a:r>
            <a:r>
              <a:rPr sz="1900" spc="-10" dirty="0">
                <a:latin typeface="Times New Roman"/>
                <a:cs typeface="Times New Roman"/>
              </a:rPr>
              <a:t>якостями</a:t>
            </a:r>
            <a:r>
              <a:rPr sz="1900" spc="-50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цього</a:t>
            </a:r>
            <a:r>
              <a:rPr sz="1900" spc="-60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виду</a:t>
            </a:r>
            <a:r>
              <a:rPr sz="1900" spc="-45" dirty="0">
                <a:latin typeface="Times New Roman"/>
                <a:cs typeface="Times New Roman"/>
              </a:rPr>
              <a:t> </a:t>
            </a:r>
            <a:r>
              <a:rPr sz="1900" spc="-10" dirty="0">
                <a:latin typeface="Times New Roman"/>
                <a:cs typeface="Times New Roman"/>
              </a:rPr>
              <a:t>мікроскопії </a:t>
            </a:r>
            <a:r>
              <a:rPr sz="1900" dirty="0">
                <a:latin typeface="Times New Roman"/>
                <a:cs typeface="Times New Roman"/>
              </a:rPr>
              <a:t>є</a:t>
            </a:r>
            <a:r>
              <a:rPr sz="1900" spc="170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велика</a:t>
            </a:r>
            <a:r>
              <a:rPr sz="1900" spc="170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глибина</a:t>
            </a:r>
            <a:r>
              <a:rPr sz="1900" spc="170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різкості</a:t>
            </a:r>
            <a:r>
              <a:rPr sz="1900" spc="170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(у</a:t>
            </a:r>
            <a:r>
              <a:rPr sz="1900" spc="170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100</a:t>
            </a:r>
            <a:r>
              <a:rPr sz="1900" spc="170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–</a:t>
            </a:r>
            <a:r>
              <a:rPr sz="1900" spc="170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1000</a:t>
            </a:r>
            <a:r>
              <a:rPr sz="1900" spc="170" dirty="0">
                <a:latin typeface="Times New Roman"/>
                <a:cs typeface="Times New Roman"/>
              </a:rPr>
              <a:t> </a:t>
            </a:r>
            <a:r>
              <a:rPr sz="1900" spc="-10" dirty="0">
                <a:latin typeface="Times New Roman"/>
                <a:cs typeface="Times New Roman"/>
              </a:rPr>
              <a:t>разів </a:t>
            </a:r>
            <a:r>
              <a:rPr sz="1900" dirty="0">
                <a:latin typeface="Times New Roman"/>
                <a:cs typeface="Times New Roman"/>
              </a:rPr>
              <a:t>більша,</a:t>
            </a:r>
            <a:r>
              <a:rPr sz="1900" spc="265" dirty="0">
                <a:latin typeface="Times New Roman"/>
                <a:cs typeface="Times New Roman"/>
              </a:rPr>
              <a:t>   </a:t>
            </a:r>
            <a:r>
              <a:rPr sz="1900" dirty="0">
                <a:latin typeface="Times New Roman"/>
                <a:cs typeface="Times New Roman"/>
              </a:rPr>
              <a:t>ніж</a:t>
            </a:r>
            <a:r>
              <a:rPr sz="1900" spc="270" dirty="0">
                <a:latin typeface="Times New Roman"/>
                <a:cs typeface="Times New Roman"/>
              </a:rPr>
              <a:t>   </a:t>
            </a:r>
            <a:r>
              <a:rPr sz="1900" dirty="0">
                <a:latin typeface="Times New Roman"/>
                <a:cs typeface="Times New Roman"/>
              </a:rPr>
              <a:t>у</a:t>
            </a:r>
            <a:r>
              <a:rPr sz="1900" spc="270" dirty="0">
                <a:latin typeface="Times New Roman"/>
                <a:cs typeface="Times New Roman"/>
              </a:rPr>
              <a:t>   </a:t>
            </a:r>
            <a:r>
              <a:rPr sz="1900" dirty="0">
                <a:latin typeface="Times New Roman"/>
                <a:cs typeface="Times New Roman"/>
              </a:rPr>
              <a:t>світлового</a:t>
            </a:r>
            <a:r>
              <a:rPr sz="1900" spc="270" dirty="0">
                <a:latin typeface="Times New Roman"/>
                <a:cs typeface="Times New Roman"/>
              </a:rPr>
              <a:t>   </a:t>
            </a:r>
            <a:r>
              <a:rPr sz="1900" spc="-10" dirty="0">
                <a:latin typeface="Times New Roman"/>
                <a:cs typeface="Times New Roman"/>
              </a:rPr>
              <a:t>мікроскопа), </a:t>
            </a:r>
            <a:r>
              <a:rPr sz="1900" dirty="0">
                <a:latin typeface="Times New Roman"/>
                <a:cs typeface="Times New Roman"/>
              </a:rPr>
              <a:t>широкий</a:t>
            </a:r>
            <a:r>
              <a:rPr sz="1900" spc="385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діапазон</a:t>
            </a:r>
            <a:r>
              <a:rPr sz="1900" spc="380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зміни</a:t>
            </a:r>
            <a:r>
              <a:rPr sz="1900" spc="370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збільшення</a:t>
            </a:r>
            <a:r>
              <a:rPr sz="1900" spc="370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9від</a:t>
            </a:r>
            <a:r>
              <a:rPr sz="1900" spc="360" dirty="0">
                <a:latin typeface="Times New Roman"/>
                <a:cs typeface="Times New Roman"/>
              </a:rPr>
              <a:t> </a:t>
            </a:r>
            <a:r>
              <a:rPr sz="1900" spc="-25" dirty="0">
                <a:latin typeface="Times New Roman"/>
                <a:cs typeface="Times New Roman"/>
              </a:rPr>
              <a:t>10 </a:t>
            </a:r>
            <a:r>
              <a:rPr sz="1900" dirty="0">
                <a:latin typeface="Times New Roman"/>
                <a:cs typeface="Times New Roman"/>
              </a:rPr>
              <a:t>до</a:t>
            </a:r>
            <a:r>
              <a:rPr sz="1900" spc="25" dirty="0">
                <a:latin typeface="Times New Roman"/>
                <a:cs typeface="Times New Roman"/>
              </a:rPr>
              <a:t>  </a:t>
            </a:r>
            <a:r>
              <a:rPr sz="1900" dirty="0">
                <a:latin typeface="Times New Roman"/>
                <a:cs typeface="Times New Roman"/>
              </a:rPr>
              <a:t>десятків</a:t>
            </a:r>
            <a:r>
              <a:rPr sz="1900" spc="35" dirty="0">
                <a:latin typeface="Times New Roman"/>
                <a:cs typeface="Times New Roman"/>
              </a:rPr>
              <a:t>  </a:t>
            </a:r>
            <a:r>
              <a:rPr sz="1900" dirty="0">
                <a:latin typeface="Times New Roman"/>
                <a:cs typeface="Times New Roman"/>
              </a:rPr>
              <a:t>тисяч</a:t>
            </a:r>
            <a:r>
              <a:rPr sz="1900" spc="25" dirty="0">
                <a:latin typeface="Times New Roman"/>
                <a:cs typeface="Times New Roman"/>
              </a:rPr>
              <a:t>  </a:t>
            </a:r>
            <a:r>
              <a:rPr sz="1900" dirty="0">
                <a:latin typeface="Times New Roman"/>
                <a:cs typeface="Times New Roman"/>
              </a:rPr>
              <a:t>разів)</a:t>
            </a:r>
            <a:r>
              <a:rPr sz="1900" spc="30" dirty="0">
                <a:latin typeface="Times New Roman"/>
                <a:cs typeface="Times New Roman"/>
              </a:rPr>
              <a:t>  </a:t>
            </a:r>
            <a:r>
              <a:rPr sz="1900" dirty="0">
                <a:latin typeface="Times New Roman"/>
                <a:cs typeface="Times New Roman"/>
              </a:rPr>
              <a:t>і</a:t>
            </a:r>
            <a:r>
              <a:rPr sz="1900" spc="20" dirty="0">
                <a:latin typeface="Times New Roman"/>
                <a:cs typeface="Times New Roman"/>
              </a:rPr>
              <a:t>  </a:t>
            </a:r>
            <a:r>
              <a:rPr sz="1900" dirty="0">
                <a:latin typeface="Times New Roman"/>
                <a:cs typeface="Times New Roman"/>
              </a:rPr>
              <a:t>висока</a:t>
            </a:r>
            <a:r>
              <a:rPr sz="1900" spc="25" dirty="0">
                <a:latin typeface="Times New Roman"/>
                <a:cs typeface="Times New Roman"/>
              </a:rPr>
              <a:t>  </a:t>
            </a:r>
            <a:r>
              <a:rPr sz="1900" spc="-10" dirty="0">
                <a:latin typeface="Times New Roman"/>
                <a:cs typeface="Times New Roman"/>
              </a:rPr>
              <a:t>роздільна здатність.</a:t>
            </a:r>
            <a:endParaRPr sz="1900">
              <a:latin typeface="Times New Roman"/>
              <a:cs typeface="Times New Roman"/>
            </a:endParaRPr>
          </a:p>
          <a:p>
            <a:pPr marL="5400040">
              <a:lnSpc>
                <a:spcPts val="1880"/>
              </a:lnSpc>
            </a:pPr>
            <a:r>
              <a:rPr sz="1800" spc="-150" dirty="0">
                <a:solidFill>
                  <a:srgbClr val="333333"/>
                </a:solidFill>
                <a:latin typeface="Verdana"/>
                <a:cs typeface="Verdana"/>
              </a:rPr>
              <a:t>Слизова</a:t>
            </a:r>
            <a:r>
              <a:rPr sz="1800" spc="145" dirty="0">
                <a:solidFill>
                  <a:srgbClr val="333333"/>
                </a:solidFill>
                <a:latin typeface="Verdana"/>
                <a:cs typeface="Verdana"/>
              </a:rPr>
              <a:t> </a:t>
            </a:r>
            <a:r>
              <a:rPr sz="1800" spc="-175" dirty="0">
                <a:solidFill>
                  <a:srgbClr val="333333"/>
                </a:solidFill>
                <a:latin typeface="Verdana"/>
                <a:cs typeface="Verdana"/>
              </a:rPr>
              <a:t>оболонка</a:t>
            </a:r>
            <a:r>
              <a:rPr sz="1800" spc="-195" dirty="0">
                <a:solidFill>
                  <a:srgbClr val="333333"/>
                </a:solidFill>
                <a:latin typeface="Verdana"/>
                <a:cs typeface="Verdana"/>
              </a:rPr>
              <a:t> </a:t>
            </a:r>
            <a:r>
              <a:rPr sz="1800" spc="-180" dirty="0">
                <a:solidFill>
                  <a:srgbClr val="333333"/>
                </a:solidFill>
                <a:latin typeface="Verdana"/>
                <a:cs typeface="Verdana"/>
              </a:rPr>
              <a:t>травного</a:t>
            </a:r>
            <a:r>
              <a:rPr sz="1800" spc="-155" dirty="0">
                <a:solidFill>
                  <a:srgbClr val="333333"/>
                </a:solidFill>
                <a:latin typeface="Verdana"/>
                <a:cs typeface="Verdana"/>
              </a:rPr>
              <a:t> </a:t>
            </a:r>
            <a:r>
              <a:rPr sz="1800" spc="-175" dirty="0">
                <a:solidFill>
                  <a:srgbClr val="333333"/>
                </a:solidFill>
                <a:latin typeface="Verdana"/>
                <a:cs typeface="Verdana"/>
              </a:rPr>
              <a:t>каналу</a:t>
            </a:r>
            <a:endParaRPr sz="18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134897"/>
            <a:ext cx="128270" cy="654050"/>
          </a:xfrm>
          <a:custGeom>
            <a:avLst/>
            <a:gdLst/>
            <a:ahLst/>
            <a:cxnLst/>
            <a:rect l="l" t="t" r="r" b="b"/>
            <a:pathLst>
              <a:path w="128270" h="654050">
                <a:moveTo>
                  <a:pt x="128016" y="0"/>
                </a:moveTo>
                <a:lnTo>
                  <a:pt x="0" y="0"/>
                </a:lnTo>
                <a:lnTo>
                  <a:pt x="0" y="653897"/>
                </a:lnTo>
                <a:lnTo>
                  <a:pt x="128016" y="653897"/>
                </a:lnTo>
                <a:lnTo>
                  <a:pt x="128016" y="0"/>
                </a:lnTo>
                <a:close/>
              </a:path>
            </a:pathLst>
          </a:custGeom>
          <a:solidFill>
            <a:srgbClr val="EC7C3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2967608" y="730250"/>
            <a:ext cx="18415" cy="1463040"/>
          </a:xfrm>
          <a:custGeom>
            <a:avLst/>
            <a:gdLst/>
            <a:ahLst/>
            <a:cxnLst/>
            <a:rect l="l" t="t" r="r" b="b"/>
            <a:pathLst>
              <a:path w="18414" h="1463039">
                <a:moveTo>
                  <a:pt x="18287" y="0"/>
                </a:moveTo>
                <a:lnTo>
                  <a:pt x="0" y="0"/>
                </a:lnTo>
                <a:lnTo>
                  <a:pt x="0" y="1463039"/>
                </a:lnTo>
                <a:lnTo>
                  <a:pt x="18287" y="1463039"/>
                </a:lnTo>
                <a:lnTo>
                  <a:pt x="18287" y="0"/>
                </a:lnTo>
                <a:close/>
              </a:path>
            </a:pathLst>
          </a:custGeom>
          <a:solidFill>
            <a:srgbClr val="D4D4D4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" y="2959607"/>
            <a:ext cx="6400799" cy="3898390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591300" y="-1"/>
            <a:ext cx="5600700" cy="6857997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4054602" y="565150"/>
            <a:ext cx="22606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40" dirty="0">
                <a:solidFill>
                  <a:srgbClr val="333333"/>
                </a:solidFill>
                <a:latin typeface="Verdana"/>
                <a:cs typeface="Verdana"/>
              </a:rPr>
              <a:t>Артерії </a:t>
            </a:r>
            <a:r>
              <a:rPr sz="1800" spc="-20" dirty="0">
                <a:solidFill>
                  <a:srgbClr val="333333"/>
                </a:solidFill>
                <a:latin typeface="Verdana"/>
                <a:cs typeface="Verdana"/>
              </a:rPr>
              <a:t>і</a:t>
            </a:r>
            <a:r>
              <a:rPr sz="1800" spc="-105" dirty="0">
                <a:solidFill>
                  <a:srgbClr val="333333"/>
                </a:solidFill>
                <a:latin typeface="Verdana"/>
                <a:cs typeface="Verdana"/>
              </a:rPr>
              <a:t> </a:t>
            </a:r>
            <a:r>
              <a:rPr sz="1800" spc="-165" dirty="0">
                <a:solidFill>
                  <a:srgbClr val="333333"/>
                </a:solidFill>
                <a:latin typeface="Verdana"/>
                <a:cs typeface="Verdana"/>
              </a:rPr>
              <a:t>клітини</a:t>
            </a:r>
            <a:r>
              <a:rPr sz="1800" spc="-120" dirty="0">
                <a:solidFill>
                  <a:srgbClr val="333333"/>
                </a:solidFill>
                <a:latin typeface="Verdana"/>
                <a:cs typeface="Verdana"/>
              </a:rPr>
              <a:t> </a:t>
            </a:r>
            <a:r>
              <a:rPr sz="1800" spc="-114" dirty="0">
                <a:solidFill>
                  <a:srgbClr val="333333"/>
                </a:solidFill>
                <a:latin typeface="Verdana"/>
                <a:cs typeface="Verdana"/>
              </a:rPr>
              <a:t>крові</a:t>
            </a:r>
            <a:endParaRPr sz="1800">
              <a:latin typeface="Verdana"/>
              <a:cs typeface="Verdan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06756" y="2405633"/>
            <a:ext cx="5736590" cy="2851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700" dirty="0">
                <a:latin typeface="Calibri"/>
                <a:cs typeface="Calibri"/>
              </a:rPr>
              <a:t>Макрофаг</a:t>
            </a:r>
            <a:r>
              <a:rPr sz="1700" spc="-55" dirty="0">
                <a:latin typeface="Calibri"/>
                <a:cs typeface="Calibri"/>
              </a:rPr>
              <a:t> </a:t>
            </a:r>
            <a:r>
              <a:rPr sz="1700" dirty="0">
                <a:latin typeface="Calibri"/>
                <a:cs typeface="Calibri"/>
              </a:rPr>
              <a:t>-</a:t>
            </a:r>
            <a:r>
              <a:rPr sz="1700" spc="-20" dirty="0">
                <a:latin typeface="Calibri"/>
                <a:cs typeface="Calibri"/>
              </a:rPr>
              <a:t> </a:t>
            </a:r>
            <a:r>
              <a:rPr sz="1700" dirty="0">
                <a:latin typeface="Calibri"/>
                <a:cs typeface="Calibri"/>
              </a:rPr>
              <a:t>клітина</a:t>
            </a:r>
            <a:r>
              <a:rPr sz="1700" spc="-40" dirty="0">
                <a:latin typeface="Calibri"/>
                <a:cs typeface="Calibri"/>
              </a:rPr>
              <a:t> </a:t>
            </a:r>
            <a:r>
              <a:rPr sz="1700" spc="-10" dirty="0">
                <a:latin typeface="Calibri"/>
                <a:cs typeface="Calibri"/>
              </a:rPr>
              <a:t>людини</a:t>
            </a:r>
            <a:r>
              <a:rPr sz="1700" spc="-25" dirty="0">
                <a:latin typeface="Calibri"/>
                <a:cs typeface="Calibri"/>
              </a:rPr>
              <a:t> </a:t>
            </a:r>
            <a:r>
              <a:rPr sz="1700" dirty="0">
                <a:latin typeface="Calibri"/>
                <a:cs typeface="Calibri"/>
              </a:rPr>
              <a:t>під</a:t>
            </a:r>
            <a:r>
              <a:rPr sz="1700" spc="-30" dirty="0">
                <a:latin typeface="Calibri"/>
                <a:cs typeface="Calibri"/>
              </a:rPr>
              <a:t> </a:t>
            </a:r>
            <a:r>
              <a:rPr sz="1700" dirty="0">
                <a:latin typeface="Calibri"/>
                <a:cs typeface="Calibri"/>
              </a:rPr>
              <a:t>час</a:t>
            </a:r>
            <a:r>
              <a:rPr sz="1700" spc="-30" dirty="0">
                <a:latin typeface="Calibri"/>
                <a:cs typeface="Calibri"/>
              </a:rPr>
              <a:t> </a:t>
            </a:r>
            <a:r>
              <a:rPr sz="1700" spc="-10" dirty="0">
                <a:latin typeface="Calibri"/>
                <a:cs typeface="Calibri"/>
              </a:rPr>
              <a:t>поглинання</a:t>
            </a:r>
            <a:r>
              <a:rPr sz="1700" spc="-30" dirty="0">
                <a:latin typeface="Calibri"/>
                <a:cs typeface="Calibri"/>
              </a:rPr>
              <a:t> </a:t>
            </a:r>
            <a:r>
              <a:rPr sz="1700" dirty="0">
                <a:latin typeface="Calibri"/>
                <a:cs typeface="Calibri"/>
              </a:rPr>
              <a:t>рослинної</a:t>
            </a:r>
            <a:r>
              <a:rPr sz="1700" spc="-40" dirty="0">
                <a:latin typeface="Calibri"/>
                <a:cs typeface="Calibri"/>
              </a:rPr>
              <a:t> </a:t>
            </a:r>
            <a:r>
              <a:rPr sz="1700" spc="-20" dirty="0">
                <a:latin typeface="Calibri"/>
                <a:cs typeface="Calibri"/>
              </a:rPr>
              <a:t>олії</a:t>
            </a:r>
            <a:endParaRPr sz="17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699323" y="514921"/>
            <a:ext cx="9116060" cy="5569585"/>
            <a:chOff x="1699323" y="514921"/>
            <a:chExt cx="9116060" cy="556958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884970" y="672942"/>
              <a:ext cx="8781475" cy="5271597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1704085" y="519683"/>
              <a:ext cx="9106535" cy="5560060"/>
            </a:xfrm>
            <a:custGeom>
              <a:avLst/>
              <a:gdLst/>
              <a:ahLst/>
              <a:cxnLst/>
              <a:rect l="l" t="t" r="r" b="b"/>
              <a:pathLst>
                <a:path w="9106535" h="5560060">
                  <a:moveTo>
                    <a:pt x="0" y="5559552"/>
                  </a:moveTo>
                  <a:lnTo>
                    <a:pt x="9106281" y="5559552"/>
                  </a:lnTo>
                  <a:lnTo>
                    <a:pt x="9106281" y="0"/>
                  </a:lnTo>
                  <a:lnTo>
                    <a:pt x="0" y="0"/>
                  </a:lnTo>
                  <a:lnTo>
                    <a:pt x="0" y="5559552"/>
                  </a:lnTo>
                  <a:close/>
                </a:path>
              </a:pathLst>
            </a:custGeom>
            <a:ln w="9525">
              <a:solidFill>
                <a:srgbClr val="4471C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60412" y="349313"/>
            <a:ext cx="10767695" cy="3629660"/>
            <a:chOff x="560412" y="349313"/>
            <a:chExt cx="10767695" cy="362966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69937" y="412621"/>
              <a:ext cx="6120257" cy="3185923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565175" y="354075"/>
              <a:ext cx="6130290" cy="3249295"/>
            </a:xfrm>
            <a:custGeom>
              <a:avLst/>
              <a:gdLst/>
              <a:ahLst/>
              <a:cxnLst/>
              <a:rect l="l" t="t" r="r" b="b"/>
              <a:pathLst>
                <a:path w="6130290" h="3249295">
                  <a:moveTo>
                    <a:pt x="0" y="3249295"/>
                  </a:moveTo>
                  <a:lnTo>
                    <a:pt x="6129782" y="3249295"/>
                  </a:lnTo>
                  <a:lnTo>
                    <a:pt x="6129782" y="0"/>
                  </a:lnTo>
                  <a:lnTo>
                    <a:pt x="0" y="0"/>
                  </a:lnTo>
                  <a:lnTo>
                    <a:pt x="0" y="3249295"/>
                  </a:lnTo>
                  <a:close/>
                </a:path>
              </a:pathLst>
            </a:custGeom>
            <a:ln w="9524">
              <a:solidFill>
                <a:srgbClr val="4471C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095999" y="656843"/>
              <a:ext cx="5222240" cy="3312159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6091174" y="652017"/>
              <a:ext cx="5231765" cy="3321685"/>
            </a:xfrm>
            <a:custGeom>
              <a:avLst/>
              <a:gdLst/>
              <a:ahLst/>
              <a:cxnLst/>
              <a:rect l="l" t="t" r="r" b="b"/>
              <a:pathLst>
                <a:path w="5231765" h="3321685">
                  <a:moveTo>
                    <a:pt x="0" y="3321685"/>
                  </a:moveTo>
                  <a:lnTo>
                    <a:pt x="5231764" y="3321685"/>
                  </a:lnTo>
                  <a:lnTo>
                    <a:pt x="5231764" y="0"/>
                  </a:lnTo>
                  <a:lnTo>
                    <a:pt x="0" y="0"/>
                  </a:lnTo>
                  <a:lnTo>
                    <a:pt x="0" y="3321685"/>
                  </a:lnTo>
                  <a:close/>
                </a:path>
              </a:pathLst>
            </a:custGeom>
            <a:ln w="9524">
              <a:solidFill>
                <a:srgbClr val="4471C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" name="object 7"/>
          <p:cNvGrpSpPr/>
          <p:nvPr/>
        </p:nvGrpSpPr>
        <p:grpSpPr>
          <a:xfrm>
            <a:off x="2658935" y="4169841"/>
            <a:ext cx="6600190" cy="2040889"/>
            <a:chOff x="2658935" y="4169841"/>
            <a:chExt cx="6600190" cy="2040889"/>
          </a:xfrm>
        </p:grpSpPr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668397" y="4183900"/>
              <a:ext cx="6581140" cy="2017306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2663698" y="4174604"/>
              <a:ext cx="6590665" cy="2031364"/>
            </a:xfrm>
            <a:custGeom>
              <a:avLst/>
              <a:gdLst/>
              <a:ahLst/>
              <a:cxnLst/>
              <a:rect l="l" t="t" r="r" b="b"/>
              <a:pathLst>
                <a:path w="6590665" h="2031364">
                  <a:moveTo>
                    <a:pt x="0" y="2031364"/>
                  </a:moveTo>
                  <a:lnTo>
                    <a:pt x="6590665" y="2031364"/>
                  </a:lnTo>
                  <a:lnTo>
                    <a:pt x="6590665" y="0"/>
                  </a:lnTo>
                  <a:lnTo>
                    <a:pt x="0" y="0"/>
                  </a:lnTo>
                  <a:lnTo>
                    <a:pt x="0" y="2031364"/>
                  </a:lnTo>
                  <a:close/>
                </a:path>
              </a:pathLst>
            </a:custGeom>
            <a:ln w="9525">
              <a:solidFill>
                <a:srgbClr val="4471C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xfrm>
            <a:off x="228600" y="381000"/>
            <a:ext cx="11709173" cy="58240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7200"/>
              </a:lnSpc>
              <a:spcBef>
                <a:spcPts val="100"/>
              </a:spcBef>
              <a:tabLst>
                <a:tab pos="355600" algn="l"/>
              </a:tabLst>
            </a:pPr>
            <a:r>
              <a:rPr lang="ru-RU" sz="2000" b="1" dirty="0" smtClean="0"/>
              <a:t>РЕКОМЕНДОВАНА ЛІТЕРАТУРА</a:t>
            </a:r>
            <a:endParaRPr lang="ru-RU" sz="2000" b="1" dirty="0"/>
          </a:p>
          <a:p>
            <a:pPr marL="12700" marR="5080" algn="ctr">
              <a:lnSpc>
                <a:spcPct val="107200"/>
              </a:lnSpc>
              <a:spcBef>
                <a:spcPts val="100"/>
              </a:spcBef>
              <a:tabLst>
                <a:tab pos="355600" algn="l"/>
              </a:tabLst>
            </a:pPr>
            <a:r>
              <a:rPr lang="uk-UA" b="1" dirty="0" smtClean="0"/>
              <a:t>Основна</a:t>
            </a:r>
            <a:endParaRPr lang="ru-RU" dirty="0" smtClean="0"/>
          </a:p>
          <a:p>
            <a:pPr marL="355600" marR="5080" indent="-342900">
              <a:lnSpc>
                <a:spcPct val="107200"/>
              </a:lnSpc>
              <a:spcBef>
                <a:spcPts val="100"/>
              </a:spcBef>
              <a:buFontTx/>
              <a:buAutoNum type="arabicPeriod"/>
              <a:tabLst>
                <a:tab pos="355600" algn="l"/>
              </a:tabLst>
            </a:pPr>
            <a:r>
              <a:rPr dirty="0" err="1" smtClean="0"/>
              <a:t>Гістологія</a:t>
            </a:r>
            <a:r>
              <a:rPr lang="ru-RU" dirty="0" smtClean="0"/>
              <a:t>.</a:t>
            </a:r>
            <a:r>
              <a:rPr spc="-20" dirty="0" smtClean="0"/>
              <a:t> </a:t>
            </a:r>
            <a:r>
              <a:rPr dirty="0"/>
              <a:t>Цитологія.</a:t>
            </a:r>
            <a:r>
              <a:rPr spc="-20" dirty="0"/>
              <a:t> </a:t>
            </a:r>
            <a:r>
              <a:rPr dirty="0"/>
              <a:t>Ембріологія</a:t>
            </a:r>
            <a:r>
              <a:rPr spc="-15" dirty="0"/>
              <a:t> </a:t>
            </a:r>
            <a:r>
              <a:rPr dirty="0"/>
              <a:t>:</a:t>
            </a:r>
            <a:r>
              <a:rPr spc="400" dirty="0"/>
              <a:t> </a:t>
            </a:r>
            <a:r>
              <a:rPr dirty="0" err="1" smtClean="0"/>
              <a:t>підручник</a:t>
            </a:r>
            <a:r>
              <a:rPr lang="uk-UA" spc="-15" dirty="0" smtClean="0"/>
              <a:t>.</a:t>
            </a:r>
            <a:r>
              <a:rPr spc="-15" dirty="0" smtClean="0"/>
              <a:t> </a:t>
            </a:r>
            <a:r>
              <a:rPr lang="en-US" spc="-15" dirty="0" smtClean="0"/>
              <a:t>/</a:t>
            </a:r>
            <a:r>
              <a:rPr lang="ru-RU" spc="-15" dirty="0" smtClean="0"/>
              <a:t> за ре</a:t>
            </a:r>
            <a:r>
              <a:rPr lang="uk-UA" spc="-15" dirty="0" smtClean="0"/>
              <a:t>редакцією </a:t>
            </a:r>
            <a:r>
              <a:rPr lang="uk-UA" dirty="0" smtClean="0"/>
              <a:t>Луцик </a:t>
            </a:r>
            <a:r>
              <a:rPr lang="uk-UA" dirty="0"/>
              <a:t>О</a:t>
            </a:r>
            <a:r>
              <a:rPr lang="uk-UA" dirty="0" smtClean="0"/>
              <a:t>. Д</a:t>
            </a:r>
            <a:r>
              <a:rPr lang="uk-UA" dirty="0"/>
              <a:t>., Чайковський Ю</a:t>
            </a:r>
            <a:r>
              <a:rPr lang="uk-UA" dirty="0" smtClean="0"/>
              <a:t>. Б</a:t>
            </a:r>
            <a:r>
              <a:rPr lang="uk-UA" dirty="0"/>
              <a:t>. </a:t>
            </a:r>
            <a:r>
              <a:rPr lang="uk-UA" dirty="0" smtClean="0"/>
              <a:t>Вінниця</a:t>
            </a:r>
            <a:r>
              <a:rPr dirty="0" smtClean="0"/>
              <a:t>:</a:t>
            </a:r>
            <a:r>
              <a:rPr spc="-20" dirty="0" smtClean="0"/>
              <a:t> </a:t>
            </a:r>
            <a:r>
              <a:rPr dirty="0"/>
              <a:t>Нова</a:t>
            </a:r>
            <a:r>
              <a:rPr spc="-20" dirty="0"/>
              <a:t> </a:t>
            </a:r>
            <a:r>
              <a:rPr dirty="0"/>
              <a:t>книга,</a:t>
            </a:r>
            <a:r>
              <a:rPr spc="-15" dirty="0"/>
              <a:t> </a:t>
            </a:r>
            <a:r>
              <a:rPr dirty="0"/>
              <a:t>2018.</a:t>
            </a:r>
            <a:r>
              <a:rPr spc="-15" dirty="0"/>
              <a:t> </a:t>
            </a:r>
            <a:r>
              <a:rPr dirty="0"/>
              <a:t>592</a:t>
            </a:r>
            <a:r>
              <a:rPr spc="-25" dirty="0"/>
              <a:t> </a:t>
            </a:r>
            <a:r>
              <a:rPr spc="-25" dirty="0" smtClean="0"/>
              <a:t>с.</a:t>
            </a:r>
            <a:r>
              <a:rPr lang="ru-RU" u="sng" dirty="0">
                <a:hlinkClick r:id="rId2"/>
              </a:rPr>
              <a:t> </a:t>
            </a:r>
            <a:endParaRPr lang="ru-RU" u="sng" dirty="0" smtClean="0">
              <a:hlinkClick r:id="rId2"/>
            </a:endParaRPr>
          </a:p>
          <a:p>
            <a:pPr marL="355600" marR="5080" indent="-342900">
              <a:lnSpc>
                <a:spcPct val="107200"/>
              </a:lnSpc>
              <a:spcBef>
                <a:spcPts val="100"/>
              </a:spcBef>
              <a:buFontTx/>
              <a:buAutoNum type="arabicPeriod"/>
              <a:tabLst>
                <a:tab pos="355600" algn="l"/>
              </a:tabLst>
            </a:pPr>
            <a:r>
              <a:rPr lang="ru-RU" dirty="0" err="1"/>
              <a:t>Грабовий</a:t>
            </a:r>
            <a:r>
              <a:rPr lang="ru-RU" dirty="0"/>
              <a:t> О</a:t>
            </a:r>
            <a:r>
              <a:rPr lang="ru-RU" dirty="0" smtClean="0"/>
              <a:t>. М</a:t>
            </a:r>
            <a:r>
              <a:rPr lang="ru-RU" dirty="0"/>
              <a:t>., Яременко Л</a:t>
            </a:r>
            <a:r>
              <a:rPr lang="ru-RU" dirty="0" smtClean="0"/>
              <a:t>. М</a:t>
            </a:r>
            <a:r>
              <a:rPr lang="ru-RU" dirty="0"/>
              <a:t>. </a:t>
            </a:r>
            <a:r>
              <a:rPr lang="ru-RU" dirty="0" err="1"/>
              <a:t>Компендіум</a:t>
            </a:r>
            <a:r>
              <a:rPr lang="ru-RU" dirty="0"/>
              <a:t> з </a:t>
            </a:r>
            <a:r>
              <a:rPr lang="ru-RU" dirty="0" err="1"/>
              <a:t>спеціальної</a:t>
            </a:r>
            <a:r>
              <a:rPr lang="ru-RU" dirty="0"/>
              <a:t> </a:t>
            </a:r>
            <a:r>
              <a:rPr lang="ru-RU" dirty="0" err="1"/>
              <a:t>гістології</a:t>
            </a:r>
            <a:r>
              <a:rPr lang="ru-RU" dirty="0"/>
              <a:t> та </a:t>
            </a:r>
            <a:r>
              <a:rPr lang="ru-RU" dirty="0" err="1" smtClean="0"/>
              <a:t>ембріології</a:t>
            </a:r>
            <a:r>
              <a:rPr lang="ru-RU" dirty="0" smtClean="0"/>
              <a:t>.</a:t>
            </a:r>
            <a:r>
              <a:rPr lang="uk-UA" b="1" dirty="0"/>
              <a:t> </a:t>
            </a:r>
            <a:r>
              <a:rPr lang="uk-UA" dirty="0" smtClean="0"/>
              <a:t>Київ: Книга-плюс, </a:t>
            </a:r>
            <a:r>
              <a:rPr lang="uk-UA" dirty="0"/>
              <a:t>2020. </a:t>
            </a:r>
            <a:r>
              <a:rPr lang="uk-UA" dirty="0" smtClean="0"/>
              <a:t>344 с.</a:t>
            </a:r>
            <a:endParaRPr lang="ru-RU" u="sng" dirty="0" smtClean="0"/>
          </a:p>
          <a:p>
            <a:pPr marL="355600" marR="5080" indent="-342900">
              <a:lnSpc>
                <a:spcPct val="107200"/>
              </a:lnSpc>
              <a:spcBef>
                <a:spcPts val="100"/>
              </a:spcBef>
              <a:buFontTx/>
              <a:buAutoNum type="arabicPeriod"/>
              <a:tabLst>
                <a:tab pos="355600" algn="l"/>
              </a:tabLst>
            </a:pPr>
            <a:r>
              <a:rPr lang="uk-UA" dirty="0" err="1" smtClean="0"/>
              <a:t>Вахнюк</a:t>
            </a:r>
            <a:r>
              <a:rPr lang="uk-UA" dirty="0" smtClean="0"/>
              <a:t> Т.</a:t>
            </a:r>
            <a:r>
              <a:rPr lang="ru-RU" dirty="0" smtClean="0"/>
              <a:t> </a:t>
            </a:r>
            <a:r>
              <a:rPr lang="ru-RU" dirty="0" err="1" smtClean="0"/>
              <a:t>Гістологія</a:t>
            </a:r>
            <a:r>
              <a:rPr lang="ru-RU" dirty="0" smtClean="0"/>
              <a:t> з </a:t>
            </a:r>
            <a:r>
              <a:rPr lang="ru-RU" dirty="0" err="1" smtClean="0"/>
              <a:t>технікою</a:t>
            </a:r>
            <a:r>
              <a:rPr lang="ru-RU" dirty="0" smtClean="0"/>
              <a:t> </a:t>
            </a:r>
            <a:r>
              <a:rPr lang="ru-RU" dirty="0" err="1" smtClean="0"/>
              <a:t>гістологічних</a:t>
            </a:r>
            <a:r>
              <a:rPr lang="ru-RU" dirty="0" smtClean="0"/>
              <a:t> досліджень </a:t>
            </a:r>
            <a:r>
              <a:rPr lang="uk-UA" dirty="0" smtClean="0"/>
              <a:t>Київ: Медицина, 2018. 260 с</a:t>
            </a:r>
            <a:r>
              <a:rPr lang="uk-UA" dirty="0" smtClean="0"/>
              <a:t>.</a:t>
            </a:r>
            <a:endParaRPr lang="uk-UA" dirty="0" smtClean="0"/>
          </a:p>
          <a:p>
            <a:pPr marL="355600" marR="5080" indent="-342900">
              <a:lnSpc>
                <a:spcPct val="107200"/>
              </a:lnSpc>
              <a:spcBef>
                <a:spcPts val="100"/>
              </a:spcBef>
              <a:buFontTx/>
              <a:buAutoNum type="arabicPeriod"/>
              <a:tabLst>
                <a:tab pos="355600" algn="l"/>
              </a:tabLst>
            </a:pPr>
            <a:r>
              <a:rPr lang="ru-RU" dirty="0" err="1" smtClean="0"/>
              <a:t>Грабовий</a:t>
            </a:r>
            <a:r>
              <a:rPr lang="ru-RU" dirty="0" smtClean="0"/>
              <a:t> </a:t>
            </a:r>
            <a:r>
              <a:rPr lang="ru-RU" dirty="0"/>
              <a:t>О. М., </a:t>
            </a:r>
            <a:r>
              <a:rPr lang="ru-RU" dirty="0" err="1"/>
              <a:t>Чайковський</a:t>
            </a:r>
            <a:r>
              <a:rPr lang="ru-RU" dirty="0"/>
              <a:t> Ю. Б., Яременко Л. М</a:t>
            </a:r>
            <a:r>
              <a:rPr lang="ru-RU" dirty="0" smtClean="0"/>
              <a:t>.</a:t>
            </a:r>
            <a:r>
              <a:rPr lang="ru-RU" b="1" dirty="0"/>
              <a:t> </a:t>
            </a:r>
            <a:r>
              <a:rPr lang="ru-RU" dirty="0"/>
              <a:t>Практикум з </a:t>
            </a:r>
            <a:r>
              <a:rPr lang="ru-RU" dirty="0" err="1"/>
              <a:t>гістології</a:t>
            </a:r>
            <a:r>
              <a:rPr lang="ru-RU" dirty="0"/>
              <a:t>, </a:t>
            </a:r>
            <a:r>
              <a:rPr lang="ru-RU" dirty="0" err="1"/>
              <a:t>цитології</a:t>
            </a:r>
            <a:r>
              <a:rPr lang="ru-RU" dirty="0"/>
              <a:t> та </a:t>
            </a:r>
            <a:r>
              <a:rPr lang="ru-RU" dirty="0" err="1" smtClean="0"/>
              <a:t>ембріології</a:t>
            </a:r>
            <a:r>
              <a:rPr lang="ru-RU" dirty="0"/>
              <a:t>. </a:t>
            </a:r>
            <a:r>
              <a:rPr lang="ru-RU" dirty="0" err="1" smtClean="0"/>
              <a:t>Київ</a:t>
            </a:r>
            <a:r>
              <a:rPr lang="ru-RU" dirty="0" smtClean="0"/>
              <a:t>: Книга-плюс, 2022. 80 с.</a:t>
            </a:r>
            <a:endParaRPr lang="ru-RU" u="sng" dirty="0"/>
          </a:p>
          <a:p>
            <a:pPr marL="355600" marR="5080" indent="-342900">
              <a:lnSpc>
                <a:spcPct val="107200"/>
              </a:lnSpc>
              <a:spcBef>
                <a:spcPts val="100"/>
              </a:spcBef>
              <a:buFontTx/>
              <a:buAutoNum type="arabicPeriod"/>
              <a:tabLst>
                <a:tab pos="355600" algn="l"/>
              </a:tabLst>
            </a:pPr>
            <a:r>
              <a:rPr lang="ru-RU" dirty="0" smtClean="0"/>
              <a:t>Степаненко О., </a:t>
            </a:r>
            <a:r>
              <a:rPr lang="ru-RU" dirty="0" err="1" smtClean="0"/>
              <a:t>Мар</a:t>
            </a:r>
            <a:r>
              <a:rPr lang="en-US" dirty="0" smtClean="0"/>
              <a:t>’</a:t>
            </a:r>
            <a:r>
              <a:rPr lang="uk-UA" dirty="0" smtClean="0"/>
              <a:t>є</a:t>
            </a:r>
            <a:r>
              <a:rPr lang="ru-RU" dirty="0" err="1" smtClean="0"/>
              <a:t>нко</a:t>
            </a:r>
            <a:r>
              <a:rPr lang="ru-RU" dirty="0" smtClean="0"/>
              <a:t> Н.  </a:t>
            </a:r>
            <a:r>
              <a:rPr lang="ru-RU" dirty="0" err="1" smtClean="0"/>
              <a:t>Гістологія</a:t>
            </a:r>
            <a:r>
              <a:rPr lang="ru-RU" dirty="0"/>
              <a:t>, </a:t>
            </a:r>
            <a:r>
              <a:rPr lang="ru-RU" dirty="0" err="1"/>
              <a:t>цитологія</a:t>
            </a:r>
            <a:r>
              <a:rPr lang="ru-RU" dirty="0"/>
              <a:t> та </a:t>
            </a:r>
            <a:r>
              <a:rPr lang="ru-RU" dirty="0" err="1"/>
              <a:t>ембріологія</a:t>
            </a:r>
            <a:r>
              <a:rPr lang="ru-RU" dirty="0"/>
              <a:t>. Атлас </a:t>
            </a:r>
            <a:r>
              <a:rPr lang="ru-RU" dirty="0" err="1"/>
              <a:t>гістологічних</a:t>
            </a:r>
            <a:r>
              <a:rPr lang="ru-RU" dirty="0"/>
              <a:t> </a:t>
            </a:r>
            <a:r>
              <a:rPr lang="ru-RU" dirty="0" err="1"/>
              <a:t>зображень</a:t>
            </a:r>
            <a:r>
              <a:rPr lang="ru-RU" dirty="0"/>
              <a:t> з </a:t>
            </a:r>
            <a:r>
              <a:rPr lang="ru-RU" dirty="0" err="1" smtClean="0"/>
              <a:t>описами</a:t>
            </a:r>
            <a:r>
              <a:rPr lang="ru-RU" dirty="0" smtClean="0"/>
              <a:t>. </a:t>
            </a:r>
            <a:r>
              <a:rPr lang="uk-UA" dirty="0" smtClean="0"/>
              <a:t>Київ</a:t>
            </a:r>
            <a:r>
              <a:rPr lang="uk-UA" dirty="0"/>
              <a:t>: </a:t>
            </a:r>
            <a:r>
              <a:rPr lang="uk-UA" dirty="0" smtClean="0"/>
              <a:t>Медицина, 2024. </a:t>
            </a:r>
            <a:r>
              <a:rPr lang="uk-UA" dirty="0" smtClean="0"/>
              <a:t>328 </a:t>
            </a:r>
            <a:r>
              <a:rPr lang="uk-UA" dirty="0"/>
              <a:t>с</a:t>
            </a:r>
            <a:r>
              <a:rPr lang="uk-UA" dirty="0" smtClean="0"/>
              <a:t>.</a:t>
            </a:r>
            <a:endParaRPr lang="uk-UA" spc="-25" dirty="0"/>
          </a:p>
          <a:p>
            <a:pPr marL="355600" marR="5080" indent="-342900">
              <a:lnSpc>
                <a:spcPct val="107200"/>
              </a:lnSpc>
              <a:spcBef>
                <a:spcPts val="100"/>
              </a:spcBef>
              <a:buAutoNum type="arabicPeriod"/>
              <a:tabLst>
                <a:tab pos="355600" algn="l"/>
              </a:tabLst>
            </a:pPr>
            <a:r>
              <a:rPr dirty="0" err="1" smtClean="0"/>
              <a:t>Павлина</a:t>
            </a:r>
            <a:r>
              <a:rPr spc="-25" dirty="0" smtClean="0"/>
              <a:t> </a:t>
            </a:r>
            <a:r>
              <a:rPr dirty="0"/>
              <a:t>В.,</a:t>
            </a:r>
            <a:r>
              <a:rPr spc="-15" dirty="0"/>
              <a:t> </a:t>
            </a:r>
            <a:r>
              <a:rPr dirty="0" err="1"/>
              <a:t>Росс</a:t>
            </a:r>
            <a:r>
              <a:rPr spc="-15" dirty="0"/>
              <a:t> </a:t>
            </a:r>
            <a:r>
              <a:rPr spc="-20" dirty="0" smtClean="0"/>
              <a:t>М</a:t>
            </a:r>
            <a:r>
              <a:rPr lang="uk-UA" spc="-20" dirty="0" smtClean="0"/>
              <a:t> </a:t>
            </a:r>
            <a:r>
              <a:rPr spc="-20" dirty="0" smtClean="0"/>
              <a:t>.</a:t>
            </a:r>
            <a:r>
              <a:rPr lang="uk-UA" spc="-20" dirty="0" smtClean="0"/>
              <a:t> </a:t>
            </a:r>
            <a:r>
              <a:rPr spc="-20" dirty="0" smtClean="0"/>
              <a:t>Г</a:t>
            </a:r>
            <a:r>
              <a:rPr spc="-20" dirty="0"/>
              <a:t>.</a:t>
            </a:r>
            <a:r>
              <a:rPr spc="-15" dirty="0"/>
              <a:t> </a:t>
            </a:r>
            <a:r>
              <a:rPr dirty="0"/>
              <a:t>Гістологія:</a:t>
            </a:r>
            <a:r>
              <a:rPr spc="-20" dirty="0"/>
              <a:t> </a:t>
            </a:r>
            <a:r>
              <a:rPr dirty="0"/>
              <a:t>підручник</a:t>
            </a:r>
            <a:r>
              <a:rPr spc="-20" dirty="0"/>
              <a:t> </a:t>
            </a:r>
            <a:r>
              <a:rPr dirty="0"/>
              <a:t>і</a:t>
            </a:r>
            <a:r>
              <a:rPr spc="-20" dirty="0"/>
              <a:t> </a:t>
            </a:r>
            <a:r>
              <a:rPr dirty="0"/>
              <a:t>атлас</a:t>
            </a:r>
            <a:r>
              <a:rPr spc="-20" dirty="0"/>
              <a:t> </a:t>
            </a:r>
            <a:r>
              <a:rPr dirty="0"/>
              <a:t>у</a:t>
            </a:r>
            <a:r>
              <a:rPr spc="-15" dirty="0"/>
              <a:t> </a:t>
            </a:r>
            <a:r>
              <a:rPr spc="-10" dirty="0"/>
              <a:t>2-</a:t>
            </a:r>
            <a:r>
              <a:rPr dirty="0"/>
              <a:t>х</a:t>
            </a:r>
            <a:r>
              <a:rPr spc="-20" dirty="0"/>
              <a:t> </a:t>
            </a:r>
            <a:r>
              <a:rPr dirty="0"/>
              <a:t>томах.</a:t>
            </a:r>
            <a:r>
              <a:rPr spc="-20" dirty="0"/>
              <a:t> </a:t>
            </a:r>
            <a:r>
              <a:rPr spc="-25" dirty="0" err="1" smtClean="0"/>
              <a:t>Том</a:t>
            </a:r>
            <a:r>
              <a:rPr lang="uk-UA" spc="-25" dirty="0" smtClean="0"/>
              <a:t> 1 </a:t>
            </a:r>
            <a:r>
              <a:rPr sz="1800" dirty="0" smtClean="0">
                <a:latin typeface="Times New Roman"/>
                <a:cs typeface="Times New Roman"/>
              </a:rPr>
              <a:t>:</a:t>
            </a:r>
            <a:r>
              <a:rPr sz="1800" spc="-40" dirty="0" smtClean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підручник.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dirty="0" err="1">
                <a:latin typeface="Times New Roman"/>
                <a:cs typeface="Times New Roman"/>
              </a:rPr>
              <a:t>Київ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dirty="0" smtClean="0">
                <a:latin typeface="Times New Roman"/>
                <a:cs typeface="Times New Roman"/>
              </a:rPr>
              <a:t>:</a:t>
            </a:r>
            <a:r>
              <a:rPr lang="uk-UA" spc="-35" dirty="0"/>
              <a:t> </a:t>
            </a:r>
            <a:r>
              <a:rPr sz="1800" dirty="0" err="1" smtClean="0">
                <a:latin typeface="Times New Roman"/>
                <a:cs typeface="Times New Roman"/>
              </a:rPr>
              <a:t>Медицина</a:t>
            </a:r>
            <a:r>
              <a:rPr sz="1800" dirty="0" smtClean="0">
                <a:latin typeface="Times New Roman"/>
                <a:cs typeface="Times New Roman"/>
              </a:rPr>
              <a:t>,</a:t>
            </a:r>
            <a:r>
              <a:rPr sz="1800" spc="-10" dirty="0" smtClean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2021.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480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spc="-25" dirty="0" smtClean="0">
                <a:latin typeface="Times New Roman"/>
                <a:cs typeface="Times New Roman"/>
              </a:rPr>
              <a:t>с.</a:t>
            </a:r>
            <a:endParaRPr lang="uk-UA" dirty="0"/>
          </a:p>
          <a:p>
            <a:pPr marL="355600" marR="5080" indent="-342900">
              <a:lnSpc>
                <a:spcPct val="107200"/>
              </a:lnSpc>
              <a:spcBef>
                <a:spcPts val="100"/>
              </a:spcBef>
              <a:buAutoNum type="arabicPeriod"/>
              <a:tabLst>
                <a:tab pos="355600" algn="l"/>
              </a:tabLst>
            </a:pPr>
            <a:r>
              <a:rPr dirty="0" err="1" smtClean="0"/>
              <a:t>Павлина</a:t>
            </a:r>
            <a:r>
              <a:rPr spc="-25" dirty="0" smtClean="0"/>
              <a:t> </a:t>
            </a:r>
            <a:r>
              <a:rPr dirty="0"/>
              <a:t>В.,</a:t>
            </a:r>
            <a:r>
              <a:rPr spc="-15" dirty="0"/>
              <a:t> </a:t>
            </a:r>
            <a:r>
              <a:rPr dirty="0"/>
              <a:t>Росс</a:t>
            </a:r>
            <a:r>
              <a:rPr spc="-15" dirty="0"/>
              <a:t> </a:t>
            </a:r>
            <a:r>
              <a:rPr spc="-20" dirty="0"/>
              <a:t>М</a:t>
            </a:r>
            <a:r>
              <a:rPr spc="-20" dirty="0" smtClean="0"/>
              <a:t>.</a:t>
            </a:r>
            <a:r>
              <a:rPr lang="uk-UA" spc="-20" dirty="0" smtClean="0"/>
              <a:t> </a:t>
            </a:r>
            <a:r>
              <a:rPr spc="-20" dirty="0" smtClean="0"/>
              <a:t>Г</a:t>
            </a:r>
            <a:r>
              <a:rPr spc="-20" dirty="0"/>
              <a:t>.</a:t>
            </a:r>
            <a:r>
              <a:rPr spc="-15" dirty="0"/>
              <a:t> </a:t>
            </a:r>
            <a:r>
              <a:rPr dirty="0"/>
              <a:t>Гістологія:</a:t>
            </a:r>
            <a:r>
              <a:rPr spc="-20" dirty="0"/>
              <a:t> </a:t>
            </a:r>
            <a:r>
              <a:rPr dirty="0"/>
              <a:t>підручник</a:t>
            </a:r>
            <a:r>
              <a:rPr spc="-20" dirty="0"/>
              <a:t> </a:t>
            </a:r>
            <a:r>
              <a:rPr dirty="0"/>
              <a:t>і</a:t>
            </a:r>
            <a:r>
              <a:rPr spc="-20" dirty="0"/>
              <a:t> </a:t>
            </a:r>
            <a:r>
              <a:rPr dirty="0"/>
              <a:t>атлас</a:t>
            </a:r>
            <a:r>
              <a:rPr spc="-20" dirty="0"/>
              <a:t> </a:t>
            </a:r>
            <a:r>
              <a:rPr dirty="0"/>
              <a:t>у</a:t>
            </a:r>
            <a:r>
              <a:rPr spc="-15" dirty="0"/>
              <a:t> </a:t>
            </a:r>
            <a:r>
              <a:rPr spc="-10" dirty="0"/>
              <a:t>2-</a:t>
            </a:r>
            <a:r>
              <a:rPr dirty="0"/>
              <a:t>х</a:t>
            </a:r>
            <a:r>
              <a:rPr spc="-20" dirty="0"/>
              <a:t> </a:t>
            </a:r>
            <a:r>
              <a:rPr dirty="0"/>
              <a:t>томах.</a:t>
            </a:r>
            <a:r>
              <a:rPr spc="-20" dirty="0"/>
              <a:t> </a:t>
            </a:r>
            <a:r>
              <a:rPr spc="-25" dirty="0" err="1" smtClean="0"/>
              <a:t>Том</a:t>
            </a:r>
            <a:r>
              <a:rPr lang="uk-UA" spc="-25" dirty="0" smtClean="0"/>
              <a:t> </a:t>
            </a:r>
            <a:r>
              <a:rPr dirty="0" smtClean="0"/>
              <a:t>2</a:t>
            </a:r>
            <a:r>
              <a:rPr spc="-15" dirty="0" smtClean="0"/>
              <a:t> </a:t>
            </a:r>
            <a:r>
              <a:rPr dirty="0"/>
              <a:t>:</a:t>
            </a:r>
            <a:r>
              <a:rPr spc="-15" dirty="0"/>
              <a:t> </a:t>
            </a:r>
            <a:r>
              <a:rPr dirty="0"/>
              <a:t>підручник.</a:t>
            </a:r>
            <a:r>
              <a:rPr spc="-35" dirty="0"/>
              <a:t> </a:t>
            </a:r>
            <a:r>
              <a:rPr dirty="0"/>
              <a:t>Київ</a:t>
            </a:r>
            <a:r>
              <a:rPr spc="-10" dirty="0"/>
              <a:t> </a:t>
            </a:r>
            <a:r>
              <a:rPr dirty="0"/>
              <a:t>:</a:t>
            </a:r>
            <a:r>
              <a:rPr spc="-15" dirty="0"/>
              <a:t> </a:t>
            </a:r>
            <a:r>
              <a:rPr spc="-10" dirty="0" err="1" smtClean="0"/>
              <a:t>Медицина</a:t>
            </a:r>
            <a:r>
              <a:rPr spc="-10" dirty="0" smtClean="0"/>
              <a:t>,</a:t>
            </a:r>
            <a:r>
              <a:rPr spc="15" dirty="0" smtClean="0"/>
              <a:t> </a:t>
            </a:r>
            <a:r>
              <a:rPr dirty="0"/>
              <a:t>2021.</a:t>
            </a:r>
            <a:r>
              <a:rPr spc="-15" dirty="0"/>
              <a:t> </a:t>
            </a:r>
            <a:r>
              <a:rPr dirty="0"/>
              <a:t>624</a:t>
            </a:r>
            <a:r>
              <a:rPr spc="-5" dirty="0"/>
              <a:t> </a:t>
            </a:r>
            <a:r>
              <a:rPr spc="-25" dirty="0" smtClean="0"/>
              <a:t>с.</a:t>
            </a:r>
            <a:endParaRPr lang="uk-UA" spc="-25" dirty="0" smtClean="0"/>
          </a:p>
          <a:p>
            <a:pPr marL="355600" marR="5080" indent="-342900">
              <a:lnSpc>
                <a:spcPct val="107200"/>
              </a:lnSpc>
              <a:spcBef>
                <a:spcPts val="100"/>
              </a:spcBef>
              <a:buAutoNum type="arabicPeriod"/>
              <a:tabLst>
                <a:tab pos="355600" algn="l"/>
              </a:tabLst>
            </a:pPr>
            <a:r>
              <a:rPr spc="-10" dirty="0" err="1" smtClean="0"/>
              <a:t>Роллс</a:t>
            </a:r>
            <a:r>
              <a:rPr lang="uk-UA" dirty="0" smtClean="0"/>
              <a:t> </a:t>
            </a:r>
            <a:r>
              <a:rPr lang="uk-UA" dirty="0" err="1" smtClean="0"/>
              <a:t>Дж</a:t>
            </a:r>
            <a:r>
              <a:rPr lang="uk-UA" dirty="0" smtClean="0"/>
              <a:t>. </a:t>
            </a:r>
            <a:r>
              <a:rPr spc="-20" dirty="0" err="1" smtClean="0"/>
              <a:t>Вступ</a:t>
            </a:r>
            <a:r>
              <a:rPr lang="uk-UA" dirty="0"/>
              <a:t> </a:t>
            </a:r>
            <a:r>
              <a:rPr spc="-25" dirty="0" err="1" smtClean="0"/>
              <a:t>до</a:t>
            </a:r>
            <a:r>
              <a:rPr lang="uk-UA" dirty="0"/>
              <a:t> </a:t>
            </a:r>
            <a:r>
              <a:rPr spc="-10" dirty="0" err="1" smtClean="0"/>
              <a:t>обробки</a:t>
            </a:r>
            <a:r>
              <a:rPr lang="uk-UA" dirty="0"/>
              <a:t> </a:t>
            </a:r>
            <a:r>
              <a:rPr spc="-10" dirty="0" err="1" smtClean="0"/>
              <a:t>зразків</a:t>
            </a:r>
            <a:r>
              <a:rPr spc="-10" dirty="0" smtClean="0"/>
              <a:t>.</a:t>
            </a:r>
            <a:r>
              <a:rPr lang="uk-UA" dirty="0"/>
              <a:t> </a:t>
            </a:r>
            <a:r>
              <a:rPr spc="-20" dirty="0" smtClean="0"/>
              <a:t>URL</a:t>
            </a:r>
            <a:r>
              <a:rPr spc="-20" dirty="0"/>
              <a:t>: </a:t>
            </a:r>
            <a:r>
              <a:rPr spc="-10" dirty="0">
                <a:hlinkClick r:id="rId3"/>
              </a:rPr>
              <a:t>https://www.leicabiosystems.com/knowledge-pathway/an-introduction- </a:t>
            </a:r>
            <a:r>
              <a:rPr spc="-10" dirty="0" smtClean="0">
                <a:hlinkClick r:id="rId3"/>
              </a:rPr>
              <a:t>to-specimen-processing/</a:t>
            </a:r>
            <a:endParaRPr lang="uk-UA" spc="-10" dirty="0">
              <a:uFill>
                <a:solidFill>
                  <a:srgbClr val="000000"/>
                </a:solidFill>
              </a:uFill>
            </a:endParaRPr>
          </a:p>
          <a:p>
            <a:pPr marL="355600" marR="5080" indent="-342900">
              <a:lnSpc>
                <a:spcPct val="107200"/>
              </a:lnSpc>
              <a:spcBef>
                <a:spcPts val="100"/>
              </a:spcBef>
              <a:buAutoNum type="arabicPeriod"/>
              <a:tabLst>
                <a:tab pos="355600" algn="l"/>
              </a:tabLst>
            </a:pPr>
            <a:r>
              <a:rPr spc="-10" dirty="0" err="1" smtClean="0">
                <a:uFill>
                  <a:solidFill>
                    <a:srgbClr val="000000"/>
                  </a:solidFill>
                </a:uFill>
              </a:rPr>
              <a:t>Mescher</a:t>
            </a:r>
            <a:r>
              <a:rPr lang="uk-UA" dirty="0">
                <a:uFill>
                  <a:solidFill>
                    <a:srgbClr val="000000"/>
                  </a:solidFill>
                </a:uFill>
              </a:rPr>
              <a:t> </a:t>
            </a:r>
            <a:r>
              <a:rPr spc="-25" dirty="0" smtClean="0">
                <a:uFill>
                  <a:solidFill>
                    <a:srgbClr val="000000"/>
                  </a:solidFill>
                </a:uFill>
              </a:rPr>
              <a:t>A.</a:t>
            </a:r>
            <a:r>
              <a:rPr lang="uk-UA" dirty="0">
                <a:uFill>
                  <a:solidFill>
                    <a:srgbClr val="000000"/>
                  </a:solidFill>
                </a:uFill>
              </a:rPr>
              <a:t> </a:t>
            </a:r>
            <a:r>
              <a:rPr spc="-25" dirty="0" smtClean="0">
                <a:uFill>
                  <a:solidFill>
                    <a:srgbClr val="000000"/>
                  </a:solidFill>
                </a:uFill>
              </a:rPr>
              <a:t>L.</a:t>
            </a:r>
            <a:r>
              <a:rPr lang="uk-UA" dirty="0">
                <a:uFill>
                  <a:solidFill>
                    <a:srgbClr val="000000"/>
                  </a:solidFill>
                </a:uFill>
              </a:rPr>
              <a:t> </a:t>
            </a:r>
            <a:r>
              <a:rPr spc="-10" dirty="0" err="1" smtClean="0">
                <a:uFill>
                  <a:solidFill>
                    <a:srgbClr val="000000"/>
                  </a:solidFill>
                </a:uFill>
              </a:rPr>
              <a:t>Junqueira's</a:t>
            </a:r>
            <a:r>
              <a:rPr dirty="0">
                <a:uFill>
                  <a:solidFill>
                    <a:srgbClr val="000000"/>
                  </a:solidFill>
                </a:uFill>
              </a:rPr>
              <a:t>	</a:t>
            </a:r>
            <a:r>
              <a:rPr lang="uk-UA" dirty="0" smtClean="0">
                <a:uFill>
                  <a:solidFill>
                    <a:srgbClr val="000000"/>
                  </a:solidFill>
                </a:uFill>
              </a:rPr>
              <a:t> </a:t>
            </a:r>
            <a:r>
              <a:rPr spc="-10" dirty="0" smtClean="0">
                <a:uFill>
                  <a:solidFill>
                    <a:srgbClr val="000000"/>
                  </a:solidFill>
                </a:uFill>
              </a:rPr>
              <a:t>Basic</a:t>
            </a:r>
            <a:r>
              <a:rPr lang="uk-UA" dirty="0">
                <a:uFill>
                  <a:solidFill>
                    <a:srgbClr val="000000"/>
                  </a:solidFill>
                </a:uFill>
              </a:rPr>
              <a:t> </a:t>
            </a:r>
            <a:r>
              <a:rPr spc="-10" dirty="0" smtClean="0">
                <a:uFill>
                  <a:solidFill>
                    <a:srgbClr val="000000"/>
                  </a:solidFill>
                </a:uFill>
              </a:rPr>
              <a:t>Histology:</a:t>
            </a:r>
            <a:r>
              <a:rPr lang="uk-UA" dirty="0">
                <a:uFill>
                  <a:solidFill>
                    <a:srgbClr val="000000"/>
                  </a:solidFill>
                </a:uFill>
              </a:rPr>
              <a:t> </a:t>
            </a:r>
            <a:r>
              <a:rPr spc="-20" dirty="0" smtClean="0">
                <a:uFill>
                  <a:solidFill>
                    <a:srgbClr val="000000"/>
                  </a:solidFill>
                </a:uFill>
              </a:rPr>
              <a:t>Text</a:t>
            </a:r>
            <a:r>
              <a:rPr lang="uk-UA" dirty="0">
                <a:uFill>
                  <a:solidFill>
                    <a:srgbClr val="000000"/>
                  </a:solidFill>
                </a:uFill>
              </a:rPr>
              <a:t> </a:t>
            </a:r>
            <a:r>
              <a:rPr spc="-25" dirty="0" smtClean="0">
                <a:uFill>
                  <a:solidFill>
                    <a:srgbClr val="000000"/>
                  </a:solidFill>
                </a:uFill>
              </a:rPr>
              <a:t>and</a:t>
            </a:r>
            <a:r>
              <a:rPr lang="uk-UA" dirty="0">
                <a:uFill>
                  <a:solidFill>
                    <a:srgbClr val="000000"/>
                  </a:solidFill>
                </a:uFill>
              </a:rPr>
              <a:t> </a:t>
            </a:r>
            <a:r>
              <a:rPr spc="-10" dirty="0" smtClean="0">
                <a:uFill>
                  <a:solidFill>
                    <a:srgbClr val="000000"/>
                  </a:solidFill>
                </a:uFill>
              </a:rPr>
              <a:t>Atlas</a:t>
            </a:r>
            <a:r>
              <a:rPr spc="-10" dirty="0" smtClean="0">
                <a:uFill>
                  <a:solidFill>
                    <a:srgbClr val="000000"/>
                  </a:solidFill>
                </a:uFill>
              </a:rPr>
              <a:t>.</a:t>
            </a:r>
            <a:r>
              <a:rPr lang="uk-UA" spc="-10" dirty="0" smtClean="0">
                <a:uFill>
                  <a:solidFill>
                    <a:srgbClr val="000000"/>
                  </a:solidFill>
                </a:uFill>
              </a:rPr>
              <a:t> </a:t>
            </a:r>
            <a:r>
              <a:rPr dirty="0" smtClean="0">
                <a:uFill>
                  <a:solidFill>
                    <a:srgbClr val="000000"/>
                  </a:solidFill>
                </a:uFill>
              </a:rPr>
              <a:t>McGrawHill.16th</a:t>
            </a:r>
            <a:r>
              <a:rPr spc="-45" dirty="0" smtClean="0">
                <a:uFill>
                  <a:solidFill>
                    <a:srgbClr val="000000"/>
                  </a:solidFill>
                </a:uFill>
              </a:rPr>
              <a:t> </a:t>
            </a:r>
            <a:r>
              <a:rPr dirty="0">
                <a:uFill>
                  <a:solidFill>
                    <a:srgbClr val="000000"/>
                  </a:solidFill>
                </a:uFill>
              </a:rPr>
              <a:t>ed.,</a:t>
            </a:r>
            <a:r>
              <a:rPr spc="-25" dirty="0">
                <a:uFill>
                  <a:solidFill>
                    <a:srgbClr val="000000"/>
                  </a:solidFill>
                </a:uFill>
              </a:rPr>
              <a:t> </a:t>
            </a:r>
            <a:r>
              <a:rPr dirty="0">
                <a:uFill>
                  <a:solidFill>
                    <a:srgbClr val="000000"/>
                  </a:solidFill>
                </a:uFill>
              </a:rPr>
              <a:t>2021.</a:t>
            </a:r>
            <a:r>
              <a:rPr spc="-25" dirty="0">
                <a:uFill>
                  <a:solidFill>
                    <a:srgbClr val="000000"/>
                  </a:solidFill>
                </a:uFill>
              </a:rPr>
              <a:t> </a:t>
            </a:r>
            <a:r>
              <a:rPr dirty="0">
                <a:uFill>
                  <a:solidFill>
                    <a:srgbClr val="000000"/>
                  </a:solidFill>
                </a:uFill>
              </a:rPr>
              <a:t>576</a:t>
            </a:r>
            <a:r>
              <a:rPr spc="-30" dirty="0">
                <a:uFill>
                  <a:solidFill>
                    <a:srgbClr val="000000"/>
                  </a:solidFill>
                </a:uFill>
              </a:rPr>
              <a:t> </a:t>
            </a:r>
            <a:r>
              <a:rPr spc="-25" dirty="0">
                <a:uFill>
                  <a:solidFill>
                    <a:srgbClr val="000000"/>
                  </a:solidFill>
                </a:uFill>
              </a:rPr>
              <a:t>p</a:t>
            </a:r>
            <a:r>
              <a:rPr spc="-25" dirty="0" smtClean="0">
                <a:uFill>
                  <a:solidFill>
                    <a:srgbClr val="000000"/>
                  </a:solidFill>
                </a:uFill>
              </a:rPr>
              <a:t>.</a:t>
            </a:r>
            <a:r>
              <a:rPr lang="ru-RU" spc="-25" dirty="0" smtClean="0">
                <a:uFill>
                  <a:solidFill>
                    <a:srgbClr val="000000"/>
                  </a:solidFill>
                </a:uFill>
              </a:rPr>
              <a:t> </a:t>
            </a:r>
            <a:endParaRPr lang="uk-UA" b="1" dirty="0"/>
          </a:p>
          <a:p>
            <a:pPr marL="12700" algn="ctr">
              <a:lnSpc>
                <a:spcPct val="100000"/>
              </a:lnSpc>
              <a:spcBef>
                <a:spcPts val="145"/>
              </a:spcBef>
              <a:tabLst>
                <a:tab pos="354965" algn="l"/>
              </a:tabLst>
            </a:pPr>
            <a:r>
              <a:rPr lang="uk-UA" b="1" dirty="0" smtClean="0"/>
              <a:t>Додаткова</a:t>
            </a:r>
          </a:p>
          <a:p>
            <a:pPr marL="355600" marR="5080" indent="-342900">
              <a:lnSpc>
                <a:spcPct val="107200"/>
              </a:lnSpc>
              <a:spcBef>
                <a:spcPts val="100"/>
              </a:spcBef>
              <a:buFontTx/>
              <a:buAutoNum type="arabicPeriod"/>
              <a:tabLst>
                <a:tab pos="355600" algn="l"/>
              </a:tabLst>
            </a:pPr>
            <a:r>
              <a:rPr lang="uk-UA" dirty="0"/>
              <a:t>Дзержинський М. Е.,  </a:t>
            </a:r>
            <a:r>
              <a:rPr lang="uk-UA" dirty="0" err="1"/>
              <a:t>Пазюк</a:t>
            </a:r>
            <a:r>
              <a:rPr lang="uk-UA" dirty="0"/>
              <a:t> Л. М., Вороніна О. К., </a:t>
            </a:r>
            <a:r>
              <a:rPr lang="uk-UA" dirty="0" err="1"/>
              <a:t>Гарматіна</a:t>
            </a:r>
            <a:r>
              <a:rPr lang="uk-UA" dirty="0"/>
              <a:t> С. М., Островська Г. В. Альбом для лабораторних занять з курсу "Гістологія".  Київ: </a:t>
            </a:r>
            <a:r>
              <a:rPr lang="uk-UA" dirty="0" err="1"/>
              <a:t>Фітосоціоцентр</a:t>
            </a:r>
            <a:r>
              <a:rPr lang="uk-UA" dirty="0"/>
              <a:t>, 2020. </a:t>
            </a:r>
            <a:r>
              <a:rPr lang="uk-UA" dirty="0" smtClean="0"/>
              <a:t>50 </a:t>
            </a:r>
            <a:r>
              <a:rPr lang="uk-UA" dirty="0" smtClean="0"/>
              <a:t>с.</a:t>
            </a:r>
            <a:endParaRPr lang="ru-RU" dirty="0" smtClean="0"/>
          </a:p>
          <a:p>
            <a:pPr marL="355600" marR="5080" indent="-342900">
              <a:lnSpc>
                <a:spcPct val="107200"/>
              </a:lnSpc>
              <a:spcBef>
                <a:spcPts val="100"/>
              </a:spcBef>
              <a:buFontTx/>
              <a:buAutoNum type="arabicPeriod"/>
              <a:tabLst>
                <a:tab pos="355600" algn="l"/>
              </a:tabLst>
            </a:pPr>
            <a:r>
              <a:rPr lang="uk-UA" dirty="0" err="1" smtClean="0"/>
              <a:t>Ross</a:t>
            </a:r>
            <a:r>
              <a:rPr lang="uk-UA" dirty="0" smtClean="0"/>
              <a:t> </a:t>
            </a:r>
            <a:r>
              <a:rPr lang="uk-UA" dirty="0"/>
              <a:t>M</a:t>
            </a:r>
            <a:r>
              <a:rPr lang="uk-UA" dirty="0" smtClean="0"/>
              <a:t>. H</a:t>
            </a:r>
            <a:r>
              <a:rPr lang="uk-UA" dirty="0"/>
              <a:t>., </a:t>
            </a:r>
            <a:r>
              <a:rPr lang="uk-UA" dirty="0" err="1"/>
              <a:t>Pawlina</a:t>
            </a:r>
            <a:r>
              <a:rPr lang="uk-UA" dirty="0"/>
              <a:t> W. </a:t>
            </a:r>
            <a:r>
              <a:rPr lang="uk-UA" dirty="0" err="1"/>
              <a:t>Histology</a:t>
            </a:r>
            <a:r>
              <a:rPr lang="uk-UA" dirty="0"/>
              <a:t>: a </a:t>
            </a:r>
            <a:r>
              <a:rPr lang="uk-UA" dirty="0" err="1"/>
              <a:t>text</a:t>
            </a:r>
            <a:r>
              <a:rPr lang="uk-UA" dirty="0"/>
              <a:t> </a:t>
            </a:r>
            <a:r>
              <a:rPr lang="uk-UA" dirty="0" err="1"/>
              <a:t>and</a:t>
            </a:r>
            <a:r>
              <a:rPr lang="uk-UA" dirty="0"/>
              <a:t> </a:t>
            </a:r>
            <a:r>
              <a:rPr lang="uk-UA" dirty="0" err="1" smtClean="0"/>
              <a:t>atlas</a:t>
            </a:r>
            <a:r>
              <a:rPr lang="uk-UA" dirty="0" smtClean="0"/>
              <a:t> 6th </a:t>
            </a:r>
            <a:r>
              <a:rPr lang="uk-UA" dirty="0" err="1"/>
              <a:t>edition</a:t>
            </a:r>
            <a:r>
              <a:rPr lang="uk-UA" dirty="0"/>
              <a:t>. </a:t>
            </a:r>
            <a:r>
              <a:rPr lang="uk-UA" dirty="0" err="1" smtClean="0"/>
              <a:t>Lippincott</a:t>
            </a:r>
            <a:r>
              <a:rPr lang="uk-UA" dirty="0" smtClean="0"/>
              <a:t> </a:t>
            </a:r>
            <a:r>
              <a:rPr lang="uk-UA" dirty="0" err="1"/>
              <a:t>Williams</a:t>
            </a:r>
            <a:r>
              <a:rPr lang="uk-UA" dirty="0"/>
              <a:t> &amp; </a:t>
            </a:r>
            <a:r>
              <a:rPr lang="uk-UA" dirty="0" err="1"/>
              <a:t>Wilkins</a:t>
            </a:r>
            <a:r>
              <a:rPr lang="uk-UA" dirty="0"/>
              <a:t>, 2011. </a:t>
            </a:r>
            <a:r>
              <a:rPr lang="uk-UA" dirty="0" smtClean="0"/>
              <a:t>996 </a:t>
            </a:r>
            <a:r>
              <a:rPr lang="uk-UA" dirty="0"/>
              <a:t>p</a:t>
            </a:r>
            <a:r>
              <a:rPr lang="uk-UA" dirty="0" smtClean="0"/>
              <a:t>.</a:t>
            </a:r>
            <a:endParaRPr lang="ru-RU" dirty="0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595755" y="2871038"/>
            <a:ext cx="2654935" cy="1531620"/>
          </a:xfrm>
          <a:prstGeom prst="rect">
            <a:avLst/>
          </a:prstGeom>
        </p:spPr>
        <p:txBody>
          <a:bodyPr vert="horz" wrap="square" lIns="0" tIns="101600" rIns="0" bIns="0" rtlCol="0">
            <a:spAutoFit/>
          </a:bodyPr>
          <a:lstStyle/>
          <a:p>
            <a:pPr marL="12700" marR="5080" indent="306070">
              <a:lnSpc>
                <a:spcPts val="5620"/>
              </a:lnSpc>
              <a:spcBef>
                <a:spcPts val="800"/>
              </a:spcBef>
            </a:pPr>
            <a:r>
              <a:rPr sz="5200" b="1" spc="-20" dirty="0">
                <a:latin typeface="Times New Roman"/>
                <a:cs typeface="Times New Roman"/>
              </a:rPr>
              <a:t>Дякую </a:t>
            </a:r>
            <a:r>
              <a:rPr sz="5200" b="1" dirty="0">
                <a:latin typeface="Times New Roman"/>
                <a:cs typeface="Times New Roman"/>
              </a:rPr>
              <a:t>за</a:t>
            </a:r>
            <a:r>
              <a:rPr sz="5200" b="1" spc="-55" dirty="0">
                <a:latin typeface="Times New Roman"/>
                <a:cs typeface="Times New Roman"/>
              </a:rPr>
              <a:t> </a:t>
            </a:r>
            <a:r>
              <a:rPr sz="5200" b="1" spc="-10" dirty="0">
                <a:latin typeface="Times New Roman"/>
                <a:cs typeface="Times New Roman"/>
              </a:rPr>
              <a:t>увагу!</a:t>
            </a:r>
            <a:endParaRPr sz="5200">
              <a:latin typeface="Times New Roman"/>
              <a:cs typeface="Times New Roman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009515" y="-1"/>
            <a:ext cx="7182484" cy="6857998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77</TotalTime>
  <Words>1702</Words>
  <Application>Microsoft Office PowerPoint</Application>
  <PresentationFormat>Широкоэкранный</PresentationFormat>
  <Paragraphs>367</Paragraphs>
  <Slides>46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46</vt:i4>
      </vt:variant>
    </vt:vector>
  </HeadingPairs>
  <TitlesOfParts>
    <vt:vector size="54" baseType="lpstr">
      <vt:lpstr>Arial MT</vt:lpstr>
      <vt:lpstr>Calibri</vt:lpstr>
      <vt:lpstr>Calibri Light</vt:lpstr>
      <vt:lpstr>Microsoft Sans Serif</vt:lpstr>
      <vt:lpstr>Times New Roman</vt:lpstr>
      <vt:lpstr>Verdana</vt:lpstr>
      <vt:lpstr>Wingdings</vt:lpstr>
      <vt:lpstr>Office Theme</vt:lpstr>
      <vt:lpstr>Презентация PowerPoint</vt:lpstr>
      <vt:lpstr>Презентация PowerPoint</vt:lpstr>
      <vt:lpstr>ЛЕКЦІЇ</vt:lpstr>
      <vt:lpstr>Презентация PowerPoint</vt:lpstr>
      <vt:lpstr>Презентация PowerPoint</vt:lpstr>
      <vt:lpstr>Термін «гістологія» (histos – тканина, logos – вчення) запропонував німецький вчений К. Майер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Методи гістологічного дослідження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Ирина Запека</dc:creator>
  <cp:lastModifiedBy>Admin</cp:lastModifiedBy>
  <cp:revision>20</cp:revision>
  <dcterms:created xsi:type="dcterms:W3CDTF">2026-01-29T16:03:10Z</dcterms:created>
  <dcterms:modified xsi:type="dcterms:W3CDTF">2026-02-19T16:05:00Z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2025-05-11T00:00:00Z</vt:filetime>
  </property>
  <property fmtid="{D5CDD505-2E9C-101B-9397-08002B2CF9AE}" pid="3" name="Creator">
    <vt:lpwstr>Microsoft® PowerPoint® для Microsoft 365</vt:lpwstr>
  </property>
  <property fmtid="{D5CDD505-2E9C-101B-9397-08002B2CF9AE}" pid="4" name="LastSaved">
    <vt:filetime>2026-01-29T00:00:00Z</vt:filetime>
  </property>
  <property fmtid="{D5CDD505-2E9C-101B-9397-08002B2CF9AE}" pid="5" name="Producer">
    <vt:lpwstr>Microsoft® PowerPoint® для Microsoft 365</vt:lpwstr>
  </property>
</Properties>
</file>