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93857" y="1681098"/>
            <a:ext cx="1416684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1815" y="2340990"/>
            <a:ext cx="5222875" cy="3043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cdroid.net/twoC2KV/embryology-of-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ncbi.nlm.nih.gov/books/NBK544372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cedirect.com/topics/veterinary-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ture.com/articles/s41385-020-00370-7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frontiersin.org/journals/allergy/articles/10.3389/fa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terimages.com/hi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dpi.com/1422-" TargetMode="Externa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73/pnas.1719474115" TargetMode="External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00" y="560659"/>
            <a:ext cx="8991599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4200" y="2248525"/>
            <a:ext cx="5270500" cy="155619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algn="ctr"/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8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1</a:t>
            </a:r>
            <a:r>
              <a:rPr lang="ru-RU" sz="2800" b="1" spc="-25" dirty="0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4</a:t>
            </a:r>
            <a:endParaRPr sz="2800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080" algn="ctr"/>
            <a:r>
              <a:rPr sz="2400" b="1" dirty="0" err="1" smtClean="0">
                <a:latin typeface="Times New Roman"/>
                <a:cs typeface="Times New Roman"/>
              </a:rPr>
              <a:t>Дихальна</a:t>
            </a:r>
            <a:r>
              <a:rPr sz="2400" b="1" spc="-135" dirty="0" smtClean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система</a:t>
            </a:r>
            <a:r>
              <a:rPr lang="ru-RU" sz="2400" b="1" spc="-10" dirty="0" smtClean="0">
                <a:latin typeface="Times New Roman"/>
                <a:cs typeface="Times New Roman"/>
              </a:rPr>
              <a:t>.</a:t>
            </a:r>
          </a:p>
          <a:p>
            <a:pPr marL="12700" marR="5080" algn="ctr"/>
            <a:endParaRPr lang="ru-RU" sz="2400" b="1" spc="-10" dirty="0" smtClean="0">
              <a:latin typeface="Times New Roman"/>
              <a:cs typeface="Times New Roman"/>
            </a:endParaRPr>
          </a:p>
          <a:p>
            <a:pPr marL="12700" marR="5080" algn="ctr"/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444500"/>
            <a:ext cx="1828800" cy="2755900"/>
          </a:xfrm>
          <a:prstGeom prst="rect">
            <a:avLst/>
          </a:prstGeom>
        </p:spPr>
      </p:pic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4042" y="1524000"/>
            <a:ext cx="3270758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746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4815840" cy="2480310"/>
            </a:xfrm>
            <a:custGeom>
              <a:avLst/>
              <a:gdLst/>
              <a:ahLst/>
              <a:cxnLst/>
              <a:rect l="l" t="t" r="r" b="b"/>
              <a:pathLst>
                <a:path w="4815840" h="2480310">
                  <a:moveTo>
                    <a:pt x="4815421" y="3479"/>
                  </a:moveTo>
                  <a:lnTo>
                    <a:pt x="4781918" y="3479"/>
                  </a:lnTo>
                  <a:lnTo>
                    <a:pt x="4774946" y="117779"/>
                  </a:lnTo>
                  <a:lnTo>
                    <a:pt x="4770869" y="143179"/>
                  </a:lnTo>
                  <a:lnTo>
                    <a:pt x="4765891" y="181279"/>
                  </a:lnTo>
                  <a:lnTo>
                    <a:pt x="4760011" y="206679"/>
                  </a:lnTo>
                  <a:lnTo>
                    <a:pt x="4753229" y="232079"/>
                  </a:lnTo>
                  <a:lnTo>
                    <a:pt x="4739906" y="282879"/>
                  </a:lnTo>
                  <a:lnTo>
                    <a:pt x="4724336" y="333679"/>
                  </a:lnTo>
                  <a:lnTo>
                    <a:pt x="4706442" y="371779"/>
                  </a:lnTo>
                  <a:lnTo>
                    <a:pt x="4686198" y="422579"/>
                  </a:lnTo>
                  <a:lnTo>
                    <a:pt x="4679950" y="433095"/>
                  </a:lnTo>
                  <a:lnTo>
                    <a:pt x="4688814" y="405638"/>
                  </a:lnTo>
                  <a:lnTo>
                    <a:pt x="4700333" y="380238"/>
                  </a:lnTo>
                  <a:lnTo>
                    <a:pt x="4710989" y="354850"/>
                  </a:lnTo>
                  <a:lnTo>
                    <a:pt x="4720717" y="316750"/>
                  </a:lnTo>
                  <a:lnTo>
                    <a:pt x="4725022" y="304050"/>
                  </a:lnTo>
                  <a:lnTo>
                    <a:pt x="4729289" y="291350"/>
                  </a:lnTo>
                  <a:lnTo>
                    <a:pt x="4733353" y="278650"/>
                  </a:lnTo>
                  <a:lnTo>
                    <a:pt x="4737100" y="265950"/>
                  </a:lnTo>
                  <a:lnTo>
                    <a:pt x="4744339" y="227850"/>
                  </a:lnTo>
                  <a:lnTo>
                    <a:pt x="4750435" y="202450"/>
                  </a:lnTo>
                  <a:lnTo>
                    <a:pt x="4755832" y="177038"/>
                  </a:lnTo>
                  <a:lnTo>
                    <a:pt x="4760468" y="138938"/>
                  </a:lnTo>
                  <a:lnTo>
                    <a:pt x="4764329" y="113538"/>
                  </a:lnTo>
                  <a:lnTo>
                    <a:pt x="4767453" y="75438"/>
                  </a:lnTo>
                  <a:lnTo>
                    <a:pt x="4770653" y="11938"/>
                  </a:lnTo>
                  <a:lnTo>
                    <a:pt x="4765776" y="11938"/>
                  </a:lnTo>
                  <a:lnTo>
                    <a:pt x="4766322" y="0"/>
                  </a:lnTo>
                  <a:lnTo>
                    <a:pt x="4634484" y="0"/>
                  </a:lnTo>
                  <a:lnTo>
                    <a:pt x="4634484" y="519582"/>
                  </a:lnTo>
                  <a:lnTo>
                    <a:pt x="4632579" y="524179"/>
                  </a:lnTo>
                  <a:lnTo>
                    <a:pt x="4634281" y="519938"/>
                  </a:lnTo>
                  <a:lnTo>
                    <a:pt x="4634484" y="519582"/>
                  </a:lnTo>
                  <a:lnTo>
                    <a:pt x="4634484" y="0"/>
                  </a:lnTo>
                  <a:lnTo>
                    <a:pt x="4208881" y="0"/>
                  </a:lnTo>
                  <a:lnTo>
                    <a:pt x="4097642" y="0"/>
                  </a:lnTo>
                  <a:lnTo>
                    <a:pt x="4094607" y="47498"/>
                  </a:lnTo>
                  <a:lnTo>
                    <a:pt x="4087634" y="87210"/>
                  </a:lnTo>
                  <a:lnTo>
                    <a:pt x="4077792" y="125679"/>
                  </a:lnTo>
                  <a:lnTo>
                    <a:pt x="4065041" y="163283"/>
                  </a:lnTo>
                  <a:lnTo>
                    <a:pt x="4049344" y="200393"/>
                  </a:lnTo>
                  <a:lnTo>
                    <a:pt x="4030637" y="237363"/>
                  </a:lnTo>
                  <a:lnTo>
                    <a:pt x="4008882" y="274574"/>
                  </a:lnTo>
                  <a:lnTo>
                    <a:pt x="3984053" y="312381"/>
                  </a:lnTo>
                  <a:lnTo>
                    <a:pt x="3956075" y="351155"/>
                  </a:lnTo>
                  <a:lnTo>
                    <a:pt x="3924922" y="391261"/>
                  </a:lnTo>
                  <a:lnTo>
                    <a:pt x="3890556" y="433057"/>
                  </a:lnTo>
                  <a:lnTo>
                    <a:pt x="3852913" y="476935"/>
                  </a:lnTo>
                  <a:lnTo>
                    <a:pt x="3811968" y="523227"/>
                  </a:lnTo>
                  <a:lnTo>
                    <a:pt x="3767658" y="572325"/>
                  </a:lnTo>
                  <a:lnTo>
                    <a:pt x="3686746" y="660831"/>
                  </a:lnTo>
                  <a:lnTo>
                    <a:pt x="3619271" y="735190"/>
                  </a:lnTo>
                  <a:lnTo>
                    <a:pt x="3584994" y="773620"/>
                  </a:lnTo>
                  <a:lnTo>
                    <a:pt x="3550348" y="813066"/>
                  </a:lnTo>
                  <a:lnTo>
                    <a:pt x="3477984" y="896848"/>
                  </a:lnTo>
                  <a:lnTo>
                    <a:pt x="3440506" y="938733"/>
                  </a:lnTo>
                  <a:lnTo>
                    <a:pt x="3402914" y="979373"/>
                  </a:lnTo>
                  <a:lnTo>
                    <a:pt x="3365195" y="1018781"/>
                  </a:lnTo>
                  <a:lnTo>
                    <a:pt x="3327336" y="1056957"/>
                  </a:lnTo>
                  <a:lnTo>
                    <a:pt x="3289325" y="1093914"/>
                  </a:lnTo>
                  <a:lnTo>
                    <a:pt x="3251149" y="1129652"/>
                  </a:lnTo>
                  <a:lnTo>
                    <a:pt x="3212795" y="1164183"/>
                  </a:lnTo>
                  <a:lnTo>
                    <a:pt x="3174263" y="1197533"/>
                  </a:lnTo>
                  <a:lnTo>
                    <a:pt x="3135528" y="1229677"/>
                  </a:lnTo>
                  <a:lnTo>
                    <a:pt x="3096590" y="1260665"/>
                  </a:lnTo>
                  <a:lnTo>
                    <a:pt x="3057436" y="1290472"/>
                  </a:lnTo>
                  <a:lnTo>
                    <a:pt x="3018040" y="1319123"/>
                  </a:lnTo>
                  <a:lnTo>
                    <a:pt x="2978416" y="1346619"/>
                  </a:lnTo>
                  <a:lnTo>
                    <a:pt x="2938526" y="1372984"/>
                  </a:lnTo>
                  <a:lnTo>
                    <a:pt x="2898381" y="1398206"/>
                  </a:lnTo>
                  <a:lnTo>
                    <a:pt x="2857970" y="1422298"/>
                  </a:lnTo>
                  <a:lnTo>
                    <a:pt x="2817253" y="1445285"/>
                  </a:lnTo>
                  <a:lnTo>
                    <a:pt x="2776258" y="1467154"/>
                  </a:lnTo>
                  <a:lnTo>
                    <a:pt x="2734945" y="1487932"/>
                  </a:lnTo>
                  <a:lnTo>
                    <a:pt x="2692768" y="1507871"/>
                  </a:lnTo>
                  <a:lnTo>
                    <a:pt x="2650020" y="1526794"/>
                  </a:lnTo>
                  <a:lnTo>
                    <a:pt x="2606662" y="1544739"/>
                  </a:lnTo>
                  <a:lnTo>
                    <a:pt x="2562682" y="1561680"/>
                  </a:lnTo>
                  <a:lnTo>
                    <a:pt x="2518079" y="1577632"/>
                  </a:lnTo>
                  <a:lnTo>
                    <a:pt x="2472829" y="1592592"/>
                  </a:lnTo>
                  <a:lnTo>
                    <a:pt x="2426932" y="1606575"/>
                  </a:lnTo>
                  <a:lnTo>
                    <a:pt x="2380361" y="1619580"/>
                  </a:lnTo>
                  <a:lnTo>
                    <a:pt x="2333117" y="1631594"/>
                  </a:lnTo>
                  <a:lnTo>
                    <a:pt x="2285187" y="1642643"/>
                  </a:lnTo>
                  <a:lnTo>
                    <a:pt x="2236546" y="1652714"/>
                  </a:lnTo>
                  <a:lnTo>
                    <a:pt x="2187194" y="1661807"/>
                  </a:lnTo>
                  <a:lnTo>
                    <a:pt x="2137118" y="1669935"/>
                  </a:lnTo>
                  <a:lnTo>
                    <a:pt x="2086292" y="1677098"/>
                  </a:lnTo>
                  <a:lnTo>
                    <a:pt x="2034730" y="1683296"/>
                  </a:lnTo>
                  <a:lnTo>
                    <a:pt x="1982381" y="1688541"/>
                  </a:lnTo>
                  <a:lnTo>
                    <a:pt x="1929269" y="1692821"/>
                  </a:lnTo>
                  <a:lnTo>
                    <a:pt x="1875358" y="1696148"/>
                  </a:lnTo>
                  <a:lnTo>
                    <a:pt x="1820659" y="1698510"/>
                  </a:lnTo>
                  <a:lnTo>
                    <a:pt x="1765134" y="1699933"/>
                  </a:lnTo>
                  <a:lnTo>
                    <a:pt x="1708785" y="1700403"/>
                  </a:lnTo>
                  <a:lnTo>
                    <a:pt x="1657019" y="1699641"/>
                  </a:lnTo>
                  <a:lnTo>
                    <a:pt x="1605737" y="1697342"/>
                  </a:lnTo>
                  <a:lnTo>
                    <a:pt x="1554848" y="1693468"/>
                  </a:lnTo>
                  <a:lnTo>
                    <a:pt x="1504264" y="1688033"/>
                  </a:lnTo>
                  <a:lnTo>
                    <a:pt x="1453896" y="1680984"/>
                  </a:lnTo>
                  <a:lnTo>
                    <a:pt x="1403680" y="1672336"/>
                  </a:lnTo>
                  <a:lnTo>
                    <a:pt x="1353502" y="1662061"/>
                  </a:lnTo>
                  <a:lnTo>
                    <a:pt x="1303299" y="1650136"/>
                  </a:lnTo>
                  <a:lnTo>
                    <a:pt x="1252969" y="1636534"/>
                  </a:lnTo>
                  <a:lnTo>
                    <a:pt x="1202448" y="1621256"/>
                  </a:lnTo>
                  <a:lnTo>
                    <a:pt x="1151636" y="1604289"/>
                  </a:lnTo>
                  <a:lnTo>
                    <a:pt x="1100455" y="1585582"/>
                  </a:lnTo>
                  <a:lnTo>
                    <a:pt x="1048829" y="1565148"/>
                  </a:lnTo>
                  <a:lnTo>
                    <a:pt x="1005560" y="1546860"/>
                  </a:lnTo>
                  <a:lnTo>
                    <a:pt x="962317" y="1527594"/>
                  </a:lnTo>
                  <a:lnTo>
                    <a:pt x="919048" y="1507375"/>
                  </a:lnTo>
                  <a:lnTo>
                    <a:pt x="875703" y="1486255"/>
                  </a:lnTo>
                  <a:lnTo>
                    <a:pt x="832269" y="1464246"/>
                  </a:lnTo>
                  <a:lnTo>
                    <a:pt x="788682" y="1441411"/>
                  </a:lnTo>
                  <a:lnTo>
                    <a:pt x="744905" y="1417764"/>
                  </a:lnTo>
                  <a:lnTo>
                    <a:pt x="700913" y="1393342"/>
                  </a:lnTo>
                  <a:lnTo>
                    <a:pt x="656653" y="1368183"/>
                  </a:lnTo>
                  <a:lnTo>
                    <a:pt x="612089" y="1342326"/>
                  </a:lnTo>
                  <a:lnTo>
                    <a:pt x="521881" y="1288643"/>
                  </a:lnTo>
                  <a:lnTo>
                    <a:pt x="0" y="966724"/>
                  </a:lnTo>
                  <a:lnTo>
                    <a:pt x="0" y="1078992"/>
                  </a:lnTo>
                  <a:lnTo>
                    <a:pt x="0" y="1933879"/>
                  </a:lnTo>
                  <a:lnTo>
                    <a:pt x="31699" y="1959279"/>
                  </a:lnTo>
                  <a:lnTo>
                    <a:pt x="114414" y="2010079"/>
                  </a:lnTo>
                  <a:lnTo>
                    <a:pt x="198970" y="2060879"/>
                  </a:lnTo>
                  <a:lnTo>
                    <a:pt x="285546" y="2111679"/>
                  </a:lnTo>
                  <a:lnTo>
                    <a:pt x="329526" y="2124379"/>
                  </a:lnTo>
                  <a:lnTo>
                    <a:pt x="419112" y="2175179"/>
                  </a:lnTo>
                  <a:lnTo>
                    <a:pt x="511276" y="2225979"/>
                  </a:lnTo>
                  <a:lnTo>
                    <a:pt x="558342" y="2238679"/>
                  </a:lnTo>
                  <a:lnTo>
                    <a:pt x="605993" y="2264079"/>
                  </a:lnTo>
                  <a:lnTo>
                    <a:pt x="654215" y="2276779"/>
                  </a:lnTo>
                  <a:lnTo>
                    <a:pt x="703046" y="2302179"/>
                  </a:lnTo>
                  <a:lnTo>
                    <a:pt x="752525" y="2314879"/>
                  </a:lnTo>
                  <a:lnTo>
                    <a:pt x="802665" y="2340279"/>
                  </a:lnTo>
                  <a:lnTo>
                    <a:pt x="849376" y="2352979"/>
                  </a:lnTo>
                  <a:lnTo>
                    <a:pt x="1239253" y="2454579"/>
                  </a:lnTo>
                  <a:lnTo>
                    <a:pt x="1289443" y="2454579"/>
                  </a:lnTo>
                  <a:lnTo>
                    <a:pt x="1339837" y="2467279"/>
                  </a:lnTo>
                  <a:lnTo>
                    <a:pt x="1390383" y="2467279"/>
                  </a:lnTo>
                  <a:lnTo>
                    <a:pt x="1441069" y="2479979"/>
                  </a:lnTo>
                  <a:lnTo>
                    <a:pt x="2010194" y="2479979"/>
                  </a:lnTo>
                  <a:lnTo>
                    <a:pt x="2050313" y="2467279"/>
                  </a:lnTo>
                  <a:lnTo>
                    <a:pt x="2143861" y="2467279"/>
                  </a:lnTo>
                  <a:lnTo>
                    <a:pt x="2197277" y="2454579"/>
                  </a:lnTo>
                  <a:lnTo>
                    <a:pt x="2250630" y="2454579"/>
                  </a:lnTo>
                  <a:lnTo>
                    <a:pt x="2357043" y="2429179"/>
                  </a:lnTo>
                  <a:lnTo>
                    <a:pt x="2410079" y="2429179"/>
                  </a:lnTo>
                  <a:lnTo>
                    <a:pt x="2722626" y="2352979"/>
                  </a:lnTo>
                  <a:lnTo>
                    <a:pt x="2773388" y="2327579"/>
                  </a:lnTo>
                  <a:lnTo>
                    <a:pt x="2873527" y="2302179"/>
                  </a:lnTo>
                  <a:lnTo>
                    <a:pt x="2922816" y="2276779"/>
                  </a:lnTo>
                  <a:lnTo>
                    <a:pt x="2971546" y="2264079"/>
                  </a:lnTo>
                  <a:lnTo>
                    <a:pt x="3066973" y="2213279"/>
                  </a:lnTo>
                  <a:lnTo>
                    <a:pt x="3113595" y="2200579"/>
                  </a:lnTo>
                  <a:lnTo>
                    <a:pt x="3204603" y="2149779"/>
                  </a:lnTo>
                  <a:lnTo>
                    <a:pt x="3248901" y="2124379"/>
                  </a:lnTo>
                  <a:lnTo>
                    <a:pt x="3292348" y="2098979"/>
                  </a:lnTo>
                  <a:lnTo>
                    <a:pt x="3338855" y="2073579"/>
                  </a:lnTo>
                  <a:lnTo>
                    <a:pt x="3384308" y="2035479"/>
                  </a:lnTo>
                  <a:lnTo>
                    <a:pt x="3428746" y="2010079"/>
                  </a:lnTo>
                  <a:lnTo>
                    <a:pt x="3472154" y="1971979"/>
                  </a:lnTo>
                  <a:lnTo>
                    <a:pt x="3514560" y="1946579"/>
                  </a:lnTo>
                  <a:lnTo>
                    <a:pt x="3555974" y="1908479"/>
                  </a:lnTo>
                  <a:lnTo>
                    <a:pt x="3596398" y="1883079"/>
                  </a:lnTo>
                  <a:lnTo>
                    <a:pt x="3635845" y="1844979"/>
                  </a:lnTo>
                  <a:lnTo>
                    <a:pt x="3674351" y="1806879"/>
                  </a:lnTo>
                  <a:lnTo>
                    <a:pt x="3711905" y="1781479"/>
                  </a:lnTo>
                  <a:lnTo>
                    <a:pt x="3748532" y="1743379"/>
                  </a:lnTo>
                  <a:lnTo>
                    <a:pt x="3787610" y="1705279"/>
                  </a:lnTo>
                  <a:lnTo>
                    <a:pt x="3825646" y="1654479"/>
                  </a:lnTo>
                  <a:lnTo>
                    <a:pt x="3862705" y="1616379"/>
                  </a:lnTo>
                  <a:lnTo>
                    <a:pt x="3898823" y="1578279"/>
                  </a:lnTo>
                  <a:lnTo>
                    <a:pt x="3934079" y="1540179"/>
                  </a:lnTo>
                  <a:lnTo>
                    <a:pt x="3968521" y="1502079"/>
                  </a:lnTo>
                  <a:lnTo>
                    <a:pt x="4002100" y="1451279"/>
                  </a:lnTo>
                  <a:lnTo>
                    <a:pt x="4034853" y="1413179"/>
                  </a:lnTo>
                  <a:lnTo>
                    <a:pt x="4066806" y="1375079"/>
                  </a:lnTo>
                  <a:lnTo>
                    <a:pt x="4098036" y="1324279"/>
                  </a:lnTo>
                  <a:lnTo>
                    <a:pt x="4117390" y="1298879"/>
                  </a:lnTo>
                  <a:lnTo>
                    <a:pt x="4155198" y="1248079"/>
                  </a:lnTo>
                  <a:lnTo>
                    <a:pt x="4194010" y="1197279"/>
                  </a:lnTo>
                  <a:lnTo>
                    <a:pt x="4233735" y="1146479"/>
                  </a:lnTo>
                  <a:lnTo>
                    <a:pt x="4440313" y="892479"/>
                  </a:lnTo>
                  <a:lnTo>
                    <a:pt x="4460722" y="867079"/>
                  </a:lnTo>
                  <a:lnTo>
                    <a:pt x="4480928" y="828979"/>
                  </a:lnTo>
                  <a:lnTo>
                    <a:pt x="4520704" y="778179"/>
                  </a:lnTo>
                  <a:lnTo>
                    <a:pt x="4540313" y="752779"/>
                  </a:lnTo>
                  <a:lnTo>
                    <a:pt x="4559528" y="727379"/>
                  </a:lnTo>
                  <a:lnTo>
                    <a:pt x="4578223" y="701979"/>
                  </a:lnTo>
                  <a:lnTo>
                    <a:pt x="4607115" y="663879"/>
                  </a:lnTo>
                  <a:lnTo>
                    <a:pt x="4634814" y="613079"/>
                  </a:lnTo>
                  <a:lnTo>
                    <a:pt x="4661078" y="574979"/>
                  </a:lnTo>
                  <a:lnTo>
                    <a:pt x="4685639" y="524179"/>
                  </a:lnTo>
                  <a:lnTo>
                    <a:pt x="4708271" y="473379"/>
                  </a:lnTo>
                  <a:lnTo>
                    <a:pt x="4729086" y="435279"/>
                  </a:lnTo>
                  <a:lnTo>
                    <a:pt x="4747679" y="384479"/>
                  </a:lnTo>
                  <a:lnTo>
                    <a:pt x="4764062" y="333679"/>
                  </a:lnTo>
                  <a:lnTo>
                    <a:pt x="4778260" y="282879"/>
                  </a:lnTo>
                  <a:lnTo>
                    <a:pt x="4790313" y="244779"/>
                  </a:lnTo>
                  <a:lnTo>
                    <a:pt x="4796434" y="206679"/>
                  </a:lnTo>
                  <a:lnTo>
                    <a:pt x="4801692" y="181279"/>
                  </a:lnTo>
                  <a:lnTo>
                    <a:pt x="4806112" y="143179"/>
                  </a:lnTo>
                  <a:lnTo>
                    <a:pt x="4809744" y="117779"/>
                  </a:lnTo>
                  <a:lnTo>
                    <a:pt x="4815421" y="3479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5883" y="2471801"/>
            <a:ext cx="7809865" cy="291846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800" b="1" spc="70" dirty="0">
                <a:solidFill>
                  <a:srgbClr val="0D2841"/>
                </a:solidFill>
                <a:latin typeface="Corbel"/>
                <a:cs typeface="Corbel"/>
              </a:rPr>
              <a:t>План.</a:t>
            </a:r>
            <a:endParaRPr sz="2800">
              <a:latin typeface="Corbel"/>
              <a:cs typeface="Corbel"/>
            </a:endParaRPr>
          </a:p>
          <a:p>
            <a:pPr marL="641985" indent="-514984">
              <a:lnSpc>
                <a:spcPts val="3195"/>
              </a:lnSpc>
              <a:spcBef>
                <a:spcPts val="465"/>
              </a:spcBef>
              <a:buAutoNum type="arabicPeriod"/>
              <a:tabLst>
                <a:tab pos="641985" algn="l"/>
              </a:tabLst>
            </a:pPr>
            <a:r>
              <a:rPr sz="2800" dirty="0">
                <a:solidFill>
                  <a:srgbClr val="0D2841"/>
                </a:solidFill>
                <a:latin typeface="Trebuchet MS"/>
                <a:cs typeface="Trebuchet MS"/>
              </a:rPr>
              <a:t>Значення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50" dirty="0">
                <a:solidFill>
                  <a:srgbClr val="0D2841"/>
                </a:solidFill>
                <a:latin typeface="Trebuchet MS"/>
                <a:cs typeface="Trebuchet MS"/>
              </a:rPr>
              <a:t>дихальної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40" dirty="0">
                <a:solidFill>
                  <a:srgbClr val="0D2841"/>
                </a:solidFill>
                <a:latin typeface="Trebuchet MS"/>
                <a:cs typeface="Trebuchet MS"/>
              </a:rPr>
              <a:t>системи</a:t>
            </a:r>
            <a:r>
              <a:rPr sz="2800" spc="-17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75" dirty="0">
                <a:solidFill>
                  <a:srgbClr val="0D2841"/>
                </a:solidFill>
                <a:latin typeface="Trebuchet MS"/>
                <a:cs typeface="Trebuchet MS"/>
              </a:rPr>
              <a:t>для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організму.</a:t>
            </a:r>
            <a:endParaRPr sz="2800">
              <a:latin typeface="Trebuchet MS"/>
              <a:cs typeface="Trebuchet MS"/>
            </a:endParaRPr>
          </a:p>
          <a:p>
            <a:pPr marL="641985" marR="5080" indent="-515620">
              <a:lnSpc>
                <a:spcPts val="3020"/>
              </a:lnSpc>
              <a:spcBef>
                <a:spcPts val="220"/>
              </a:spcBef>
              <a:buAutoNum type="arabicPeriod"/>
              <a:tabLst>
                <a:tab pos="641985" algn="l"/>
              </a:tabLst>
            </a:pP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Повітроносні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45" dirty="0">
                <a:solidFill>
                  <a:srgbClr val="0D2841"/>
                </a:solidFill>
                <a:latin typeface="Trebuchet MS"/>
                <a:cs typeface="Trebuchet MS"/>
              </a:rPr>
              <a:t>шляхи</a:t>
            </a:r>
            <a:r>
              <a:rPr sz="2800" spc="-22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0D2841"/>
                </a:solidFill>
                <a:latin typeface="Trebuchet MS"/>
                <a:cs typeface="Trebuchet MS"/>
              </a:rPr>
              <a:t>(носова</a:t>
            </a:r>
            <a:r>
              <a:rPr sz="2800" spc="-17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порожнина, </a:t>
            </a:r>
            <a:r>
              <a:rPr sz="2800" spc="-105" dirty="0">
                <a:solidFill>
                  <a:srgbClr val="0D2841"/>
                </a:solidFill>
                <a:latin typeface="Trebuchet MS"/>
                <a:cs typeface="Trebuchet MS"/>
              </a:rPr>
              <a:t>глотка,</a:t>
            </a:r>
            <a:r>
              <a:rPr sz="2800" spc="-21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70" dirty="0">
                <a:solidFill>
                  <a:srgbClr val="0D2841"/>
                </a:solidFill>
                <a:latin typeface="Trebuchet MS"/>
                <a:cs typeface="Trebuchet MS"/>
              </a:rPr>
              <a:t>гортань,</a:t>
            </a:r>
            <a:r>
              <a:rPr sz="2800" spc="-19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5" dirty="0">
                <a:solidFill>
                  <a:srgbClr val="0D2841"/>
                </a:solidFill>
                <a:latin typeface="Trebuchet MS"/>
                <a:cs typeface="Trebuchet MS"/>
              </a:rPr>
              <a:t>трахея,</a:t>
            </a:r>
            <a:r>
              <a:rPr sz="2800" spc="-21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60" dirty="0">
                <a:solidFill>
                  <a:srgbClr val="0D2841"/>
                </a:solidFill>
                <a:latin typeface="Trebuchet MS"/>
                <a:cs typeface="Trebuchet MS"/>
              </a:rPr>
              <a:t>бронхи,</a:t>
            </a:r>
            <a:r>
              <a:rPr sz="2800" spc="-195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бронхіальне дерево).</a:t>
            </a:r>
            <a:endParaRPr sz="2800">
              <a:latin typeface="Trebuchet MS"/>
              <a:cs typeface="Trebuchet MS"/>
            </a:endParaRPr>
          </a:p>
          <a:p>
            <a:pPr marL="641985" indent="-514984">
              <a:lnSpc>
                <a:spcPts val="2820"/>
              </a:lnSpc>
              <a:buAutoNum type="arabicPeriod"/>
              <a:tabLst>
                <a:tab pos="641985" algn="l"/>
              </a:tabLst>
            </a:pPr>
            <a:r>
              <a:rPr sz="2800" spc="-55" dirty="0">
                <a:solidFill>
                  <a:srgbClr val="0D2841"/>
                </a:solidFill>
                <a:latin typeface="Trebuchet MS"/>
                <a:cs typeface="Trebuchet MS"/>
              </a:rPr>
              <a:t>Альвеоли</a:t>
            </a:r>
            <a:r>
              <a:rPr sz="2800" spc="-22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65" dirty="0">
                <a:solidFill>
                  <a:srgbClr val="0D2841"/>
                </a:solidFill>
                <a:latin typeface="Trebuchet MS"/>
                <a:cs typeface="Trebuchet MS"/>
              </a:rPr>
              <a:t>та</a:t>
            </a:r>
            <a:r>
              <a:rPr sz="2800" spc="-20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30" dirty="0">
                <a:solidFill>
                  <a:srgbClr val="0D2841"/>
                </a:solidFill>
                <a:latin typeface="Trebuchet MS"/>
                <a:cs typeface="Trebuchet MS"/>
              </a:rPr>
              <a:t>аерогематичний</a:t>
            </a:r>
            <a:r>
              <a:rPr sz="2800" spc="-190" dirty="0">
                <a:solidFill>
                  <a:srgbClr val="0D2841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бар'єр.</a:t>
            </a:r>
            <a:endParaRPr sz="2800">
              <a:latin typeface="Trebuchet MS"/>
              <a:cs typeface="Trebuchet MS"/>
            </a:endParaRPr>
          </a:p>
          <a:p>
            <a:pPr marL="641985" indent="-514984">
              <a:lnSpc>
                <a:spcPts val="3195"/>
              </a:lnSpc>
              <a:buAutoNum type="arabicPeriod"/>
              <a:tabLst>
                <a:tab pos="641985" algn="l"/>
              </a:tabLst>
            </a:pPr>
            <a:r>
              <a:rPr sz="2800" spc="-10" dirty="0">
                <a:solidFill>
                  <a:srgbClr val="0D2841"/>
                </a:solidFill>
                <a:latin typeface="Trebuchet MS"/>
                <a:cs typeface="Trebuchet MS"/>
              </a:rPr>
              <a:t>Плевра.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58275" y="4147553"/>
            <a:ext cx="3133725" cy="2710815"/>
          </a:xfrm>
          <a:custGeom>
            <a:avLst/>
            <a:gdLst/>
            <a:ahLst/>
            <a:cxnLst/>
            <a:rect l="l" t="t" r="r" b="b"/>
            <a:pathLst>
              <a:path w="3133725" h="2710815">
                <a:moveTo>
                  <a:pt x="3133725" y="0"/>
                </a:moveTo>
                <a:lnTo>
                  <a:pt x="2822702" y="45097"/>
                </a:lnTo>
                <a:lnTo>
                  <a:pt x="2772791" y="55257"/>
                </a:lnTo>
                <a:lnTo>
                  <a:pt x="2723070" y="66116"/>
                </a:lnTo>
                <a:lnTo>
                  <a:pt x="2673527" y="77685"/>
                </a:lnTo>
                <a:lnTo>
                  <a:pt x="2624188" y="89966"/>
                </a:lnTo>
                <a:lnTo>
                  <a:pt x="2575052" y="102933"/>
                </a:lnTo>
                <a:lnTo>
                  <a:pt x="2526131" y="116598"/>
                </a:lnTo>
                <a:lnTo>
                  <a:pt x="2477439" y="130937"/>
                </a:lnTo>
                <a:lnTo>
                  <a:pt x="2428989" y="145961"/>
                </a:lnTo>
                <a:lnTo>
                  <a:pt x="2380780" y="161658"/>
                </a:lnTo>
                <a:lnTo>
                  <a:pt x="2332837" y="178015"/>
                </a:lnTo>
                <a:lnTo>
                  <a:pt x="2285161" y="195021"/>
                </a:lnTo>
                <a:lnTo>
                  <a:pt x="2237778" y="212699"/>
                </a:lnTo>
                <a:lnTo>
                  <a:pt x="2190673" y="231013"/>
                </a:lnTo>
                <a:lnTo>
                  <a:pt x="2143861" y="249974"/>
                </a:lnTo>
                <a:lnTo>
                  <a:pt x="2097366" y="269557"/>
                </a:lnTo>
                <a:lnTo>
                  <a:pt x="2051202" y="289775"/>
                </a:lnTo>
                <a:lnTo>
                  <a:pt x="2005368" y="310629"/>
                </a:lnTo>
                <a:lnTo>
                  <a:pt x="1959864" y="332079"/>
                </a:lnTo>
                <a:lnTo>
                  <a:pt x="1914728" y="354152"/>
                </a:lnTo>
                <a:lnTo>
                  <a:pt x="1869948" y="376821"/>
                </a:lnTo>
                <a:lnTo>
                  <a:pt x="1824367" y="400685"/>
                </a:lnTo>
                <a:lnTo>
                  <a:pt x="1779168" y="425145"/>
                </a:lnTo>
                <a:lnTo>
                  <a:pt x="1734350" y="450176"/>
                </a:lnTo>
                <a:lnTo>
                  <a:pt x="1689912" y="475805"/>
                </a:lnTo>
                <a:lnTo>
                  <a:pt x="1645869" y="502005"/>
                </a:lnTo>
                <a:lnTo>
                  <a:pt x="1602244" y="528789"/>
                </a:lnTo>
                <a:lnTo>
                  <a:pt x="1559039" y="556133"/>
                </a:lnTo>
                <a:lnTo>
                  <a:pt x="1516265" y="584060"/>
                </a:lnTo>
                <a:lnTo>
                  <a:pt x="1473936" y="612533"/>
                </a:lnTo>
                <a:lnTo>
                  <a:pt x="1432052" y="641578"/>
                </a:lnTo>
                <a:lnTo>
                  <a:pt x="1390637" y="671182"/>
                </a:lnTo>
                <a:lnTo>
                  <a:pt x="1349692" y="701344"/>
                </a:lnTo>
                <a:lnTo>
                  <a:pt x="1309243" y="732040"/>
                </a:lnTo>
                <a:lnTo>
                  <a:pt x="1276756" y="757466"/>
                </a:lnTo>
                <a:lnTo>
                  <a:pt x="1244511" y="783094"/>
                </a:lnTo>
                <a:lnTo>
                  <a:pt x="1212532" y="809015"/>
                </a:lnTo>
                <a:lnTo>
                  <a:pt x="1165161" y="848448"/>
                </a:lnTo>
                <a:lnTo>
                  <a:pt x="1103426" y="902512"/>
                </a:lnTo>
                <a:lnTo>
                  <a:pt x="1072984" y="929894"/>
                </a:lnTo>
                <a:lnTo>
                  <a:pt x="1017993" y="980909"/>
                </a:lnTo>
                <a:lnTo>
                  <a:pt x="978776" y="1018667"/>
                </a:lnTo>
                <a:lnTo>
                  <a:pt x="940206" y="1056995"/>
                </a:lnTo>
                <a:lnTo>
                  <a:pt x="902246" y="1095832"/>
                </a:lnTo>
                <a:lnTo>
                  <a:pt x="864870" y="1135151"/>
                </a:lnTo>
                <a:lnTo>
                  <a:pt x="828040" y="1174889"/>
                </a:lnTo>
                <a:lnTo>
                  <a:pt x="794753" y="1212088"/>
                </a:lnTo>
                <a:lnTo>
                  <a:pt x="762025" y="1249680"/>
                </a:lnTo>
                <a:lnTo>
                  <a:pt x="729843" y="1287678"/>
                </a:lnTo>
                <a:lnTo>
                  <a:pt x="698220" y="1326045"/>
                </a:lnTo>
                <a:lnTo>
                  <a:pt x="667156" y="1364792"/>
                </a:lnTo>
                <a:lnTo>
                  <a:pt x="636638" y="1403908"/>
                </a:lnTo>
                <a:lnTo>
                  <a:pt x="606691" y="1443367"/>
                </a:lnTo>
                <a:lnTo>
                  <a:pt x="577291" y="1483169"/>
                </a:lnTo>
                <a:lnTo>
                  <a:pt x="548462" y="1523314"/>
                </a:lnTo>
                <a:lnTo>
                  <a:pt x="520192" y="1563763"/>
                </a:lnTo>
                <a:lnTo>
                  <a:pt x="492493" y="1604530"/>
                </a:lnTo>
                <a:lnTo>
                  <a:pt x="465353" y="1645589"/>
                </a:lnTo>
                <a:lnTo>
                  <a:pt x="438785" y="1686941"/>
                </a:lnTo>
                <a:lnTo>
                  <a:pt x="410730" y="1732102"/>
                </a:lnTo>
                <a:lnTo>
                  <a:pt x="383387" y="1777606"/>
                </a:lnTo>
                <a:lnTo>
                  <a:pt x="356768" y="1823466"/>
                </a:lnTo>
                <a:lnTo>
                  <a:pt x="330885" y="1869668"/>
                </a:lnTo>
                <a:lnTo>
                  <a:pt x="305765" y="1916201"/>
                </a:lnTo>
                <a:lnTo>
                  <a:pt x="281432" y="1963077"/>
                </a:lnTo>
                <a:lnTo>
                  <a:pt x="257556" y="2010143"/>
                </a:lnTo>
                <a:lnTo>
                  <a:pt x="234556" y="2057539"/>
                </a:lnTo>
                <a:lnTo>
                  <a:pt x="212356" y="2105240"/>
                </a:lnTo>
                <a:lnTo>
                  <a:pt x="190881" y="2153196"/>
                </a:lnTo>
                <a:lnTo>
                  <a:pt x="170065" y="2201367"/>
                </a:lnTo>
                <a:lnTo>
                  <a:pt x="149860" y="2249728"/>
                </a:lnTo>
                <a:lnTo>
                  <a:pt x="130467" y="2298344"/>
                </a:lnTo>
                <a:lnTo>
                  <a:pt x="111848" y="2347188"/>
                </a:lnTo>
                <a:lnTo>
                  <a:pt x="93992" y="2396261"/>
                </a:lnTo>
                <a:lnTo>
                  <a:pt x="76911" y="2445550"/>
                </a:lnTo>
                <a:lnTo>
                  <a:pt x="60617" y="2495054"/>
                </a:lnTo>
                <a:lnTo>
                  <a:pt x="45097" y="2544749"/>
                </a:lnTo>
                <a:lnTo>
                  <a:pt x="30378" y="2594622"/>
                </a:lnTo>
                <a:lnTo>
                  <a:pt x="16433" y="2644686"/>
                </a:lnTo>
                <a:lnTo>
                  <a:pt x="3302" y="2694914"/>
                </a:lnTo>
                <a:lnTo>
                  <a:pt x="0" y="2710446"/>
                </a:lnTo>
                <a:lnTo>
                  <a:pt x="17259" y="2710446"/>
                </a:lnTo>
                <a:lnTo>
                  <a:pt x="28956" y="2710446"/>
                </a:lnTo>
                <a:lnTo>
                  <a:pt x="774255" y="2710446"/>
                </a:lnTo>
                <a:lnTo>
                  <a:pt x="800354" y="2642679"/>
                </a:lnTo>
                <a:lnTo>
                  <a:pt x="819543" y="2600325"/>
                </a:lnTo>
                <a:lnTo>
                  <a:pt x="839787" y="2558123"/>
                </a:lnTo>
                <a:lnTo>
                  <a:pt x="861072" y="2516060"/>
                </a:lnTo>
                <a:lnTo>
                  <a:pt x="883412" y="2474137"/>
                </a:lnTo>
                <a:lnTo>
                  <a:pt x="906564" y="2432850"/>
                </a:lnTo>
                <a:lnTo>
                  <a:pt x="930757" y="2391753"/>
                </a:lnTo>
                <a:lnTo>
                  <a:pt x="955979" y="2350871"/>
                </a:lnTo>
                <a:lnTo>
                  <a:pt x="982230" y="2310219"/>
                </a:lnTo>
                <a:lnTo>
                  <a:pt x="1009459" y="2269833"/>
                </a:lnTo>
                <a:lnTo>
                  <a:pt x="1037678" y="2229701"/>
                </a:lnTo>
                <a:lnTo>
                  <a:pt x="1066863" y="2189873"/>
                </a:lnTo>
                <a:lnTo>
                  <a:pt x="1096987" y="2150351"/>
                </a:lnTo>
                <a:lnTo>
                  <a:pt x="1128052" y="2111159"/>
                </a:lnTo>
                <a:lnTo>
                  <a:pt x="1160018" y="2072309"/>
                </a:lnTo>
                <a:lnTo>
                  <a:pt x="1192898" y="2033841"/>
                </a:lnTo>
                <a:lnTo>
                  <a:pt x="1226642" y="1995754"/>
                </a:lnTo>
                <a:lnTo>
                  <a:pt x="1261262" y="1958086"/>
                </a:lnTo>
                <a:lnTo>
                  <a:pt x="1296720" y="1920836"/>
                </a:lnTo>
                <a:lnTo>
                  <a:pt x="1333017" y="1884032"/>
                </a:lnTo>
                <a:lnTo>
                  <a:pt x="1370126" y="1847697"/>
                </a:lnTo>
                <a:lnTo>
                  <a:pt x="1408023" y="1811845"/>
                </a:lnTo>
                <a:lnTo>
                  <a:pt x="1446720" y="1776501"/>
                </a:lnTo>
                <a:lnTo>
                  <a:pt x="1486166" y="1741690"/>
                </a:lnTo>
                <a:lnTo>
                  <a:pt x="1526362" y="1707413"/>
                </a:lnTo>
                <a:lnTo>
                  <a:pt x="1567307" y="1673694"/>
                </a:lnTo>
                <a:lnTo>
                  <a:pt x="1605381" y="1643380"/>
                </a:lnTo>
                <a:lnTo>
                  <a:pt x="1644053" y="1613535"/>
                </a:lnTo>
                <a:lnTo>
                  <a:pt x="1683308" y="1584159"/>
                </a:lnTo>
                <a:lnTo>
                  <a:pt x="1723123" y="1555292"/>
                </a:lnTo>
                <a:lnTo>
                  <a:pt x="1763483" y="1526933"/>
                </a:lnTo>
                <a:lnTo>
                  <a:pt x="1804377" y="1499082"/>
                </a:lnTo>
                <a:lnTo>
                  <a:pt x="1845779" y="1471752"/>
                </a:lnTo>
                <a:lnTo>
                  <a:pt x="1887664" y="1444967"/>
                </a:lnTo>
                <a:lnTo>
                  <a:pt x="1930019" y="1418729"/>
                </a:lnTo>
                <a:lnTo>
                  <a:pt x="1972843" y="1393050"/>
                </a:lnTo>
                <a:lnTo>
                  <a:pt x="2016086" y="1367929"/>
                </a:lnTo>
                <a:lnTo>
                  <a:pt x="2059749" y="1343406"/>
                </a:lnTo>
                <a:lnTo>
                  <a:pt x="2103818" y="1319453"/>
                </a:lnTo>
                <a:lnTo>
                  <a:pt x="2148255" y="1296111"/>
                </a:lnTo>
                <a:lnTo>
                  <a:pt x="2193061" y="1273365"/>
                </a:lnTo>
                <a:lnTo>
                  <a:pt x="2238210" y="1251254"/>
                </a:lnTo>
                <a:lnTo>
                  <a:pt x="2283688" y="1229766"/>
                </a:lnTo>
                <a:lnTo>
                  <a:pt x="2329472" y="1208925"/>
                </a:lnTo>
                <a:lnTo>
                  <a:pt x="2375535" y="1188732"/>
                </a:lnTo>
                <a:lnTo>
                  <a:pt x="2421877" y="1169200"/>
                </a:lnTo>
                <a:lnTo>
                  <a:pt x="2468473" y="1150353"/>
                </a:lnTo>
                <a:lnTo>
                  <a:pt x="2515298" y="1132179"/>
                </a:lnTo>
                <a:lnTo>
                  <a:pt x="2562352" y="1114691"/>
                </a:lnTo>
                <a:lnTo>
                  <a:pt x="2612275" y="1096975"/>
                </a:lnTo>
                <a:lnTo>
                  <a:pt x="2662440" y="1080020"/>
                </a:lnTo>
                <a:lnTo>
                  <a:pt x="2712821" y="1063853"/>
                </a:lnTo>
                <a:lnTo>
                  <a:pt x="2763393" y="1048486"/>
                </a:lnTo>
                <a:lnTo>
                  <a:pt x="2814116" y="1033907"/>
                </a:lnTo>
                <a:lnTo>
                  <a:pt x="2864993" y="1020114"/>
                </a:lnTo>
                <a:lnTo>
                  <a:pt x="2915983" y="1007135"/>
                </a:lnTo>
                <a:lnTo>
                  <a:pt x="2967063" y="994956"/>
                </a:lnTo>
                <a:lnTo>
                  <a:pt x="3018218" y="983589"/>
                </a:lnTo>
                <a:lnTo>
                  <a:pt x="3069412" y="973048"/>
                </a:lnTo>
                <a:lnTo>
                  <a:pt x="3120644" y="963307"/>
                </a:lnTo>
                <a:lnTo>
                  <a:pt x="3133725" y="961555"/>
                </a:lnTo>
                <a:lnTo>
                  <a:pt x="3133725" y="847813"/>
                </a:lnTo>
                <a:lnTo>
                  <a:pt x="3133725" y="246824"/>
                </a:lnTo>
                <a:lnTo>
                  <a:pt x="3133725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46683" y="353504"/>
            <a:ext cx="4658995" cy="6052185"/>
            <a:chOff x="7246683" y="353504"/>
            <a:chExt cx="4658995" cy="6052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2892" y="482487"/>
              <a:ext cx="4240791" cy="58609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1445" y="358266"/>
              <a:ext cx="4649470" cy="6042660"/>
            </a:xfrm>
            <a:custGeom>
              <a:avLst/>
              <a:gdLst/>
              <a:ahLst/>
              <a:cxnLst/>
              <a:rect l="l" t="t" r="r" b="b"/>
              <a:pathLst>
                <a:path w="4649470" h="6042660">
                  <a:moveTo>
                    <a:pt x="0" y="6042152"/>
                  </a:moveTo>
                  <a:lnTo>
                    <a:pt x="4649088" y="6042152"/>
                  </a:lnTo>
                  <a:lnTo>
                    <a:pt x="4649088" y="0"/>
                  </a:lnTo>
                  <a:lnTo>
                    <a:pt x="0" y="0"/>
                  </a:lnTo>
                  <a:lnTo>
                    <a:pt x="0" y="604215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6120" y="5038725"/>
            <a:ext cx="658812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Схема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дихальних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шляхів.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Носова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порожнина,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носоглотка,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ротоглотка,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гортань,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трахея,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бронхи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бронхіоли </a:t>
            </a:r>
            <a:r>
              <a:rPr sz="1400" dirty="0">
                <a:latin typeface="Times New Roman"/>
                <a:cs typeface="Times New Roman"/>
              </a:rPr>
              <a:t>складають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провідну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частину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дихальної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системи.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Дихальна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частина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системи,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де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газообмін,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складається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респіраторних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бронхіол,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ходів,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мішечків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Boileau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G.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Method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Anatomy.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Baltimore: </a:t>
            </a:r>
            <a:r>
              <a:rPr sz="1400" dirty="0">
                <a:latin typeface="Times New Roman"/>
                <a:cs typeface="Times New Roman"/>
              </a:rPr>
              <a:t>Williams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Wilkins,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1980.)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0816" y="210134"/>
            <a:ext cx="63557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Дихальна</a:t>
            </a:r>
            <a:r>
              <a:rPr spc="50" dirty="0"/>
              <a:t>  </a:t>
            </a:r>
            <a:r>
              <a:rPr dirty="0"/>
              <a:t>система</a:t>
            </a:r>
            <a:r>
              <a:rPr spc="55" dirty="0"/>
              <a:t>  </a:t>
            </a:r>
            <a:r>
              <a:rPr b="0" dirty="0">
                <a:latin typeface="Times New Roman"/>
                <a:cs typeface="Times New Roman"/>
              </a:rPr>
              <a:t>складається</a:t>
            </a:r>
            <a:r>
              <a:rPr b="0" spc="5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5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парних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та </a:t>
            </a:r>
            <a:r>
              <a:rPr b="0" dirty="0">
                <a:latin typeface="Times New Roman"/>
                <a:cs typeface="Times New Roman"/>
              </a:rPr>
              <a:t>серії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повітряносних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шляхів,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ведуть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4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і</a:t>
            </a:r>
            <a:r>
              <a:rPr b="0" spc="4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від</a:t>
            </a:r>
            <a:r>
              <a:rPr b="0" spc="35" dirty="0">
                <a:latin typeface="Times New Roman"/>
                <a:cs typeface="Times New Roman"/>
              </a:rPr>
              <a:t>  </a:t>
            </a:r>
            <a:r>
              <a:rPr b="0" spc="-20" dirty="0">
                <a:latin typeface="Times New Roman"/>
                <a:cs typeface="Times New Roman"/>
              </a:rPr>
              <a:t>них. </a:t>
            </a:r>
            <a:r>
              <a:rPr b="0" dirty="0">
                <a:latin typeface="Times New Roman"/>
                <a:cs typeface="Times New Roman"/>
              </a:rPr>
              <a:t>Усередині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легенів</a:t>
            </a:r>
            <a:r>
              <a:rPr b="0" spc="22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повітряносні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шляхи</a:t>
            </a:r>
            <a:r>
              <a:rPr b="0" spc="23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розгалужуються</a:t>
            </a:r>
            <a:r>
              <a:rPr b="0" spc="229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на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0816" y="1033653"/>
            <a:ext cx="635127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  <a:tabLst>
                <a:tab pos="781050" algn="l"/>
                <a:tab pos="1544320" algn="l"/>
                <a:tab pos="2432685" algn="l"/>
                <a:tab pos="2847340" algn="l"/>
                <a:tab pos="3472179" algn="l"/>
                <a:tab pos="3851910" algn="l"/>
                <a:tab pos="49841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дедалі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трубки,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досягнуть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найдрібніших </a:t>
            </a:r>
            <a:r>
              <a:rPr sz="1800" dirty="0">
                <a:latin typeface="Times New Roman"/>
                <a:cs typeface="Times New Roman"/>
              </a:rPr>
              <a:t>повітряних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просторів,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альвеолами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5547" y="1581988"/>
            <a:ext cx="4281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710" algn="l"/>
                <a:tab pos="1703705" algn="l"/>
                <a:tab pos="2835275" algn="l"/>
                <a:tab pos="3493135" algn="l"/>
              </a:tabLst>
            </a:pPr>
            <a:r>
              <a:rPr sz="1800" b="1" spc="-25" dirty="0">
                <a:latin typeface="Times New Roman"/>
                <a:cs typeface="Times New Roman"/>
              </a:rPr>
              <a:t>Ця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система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виконує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три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основні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816" y="1856994"/>
            <a:ext cx="5170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5885" algn="l"/>
                <a:tab pos="2454275" algn="l"/>
                <a:tab pos="3835400" algn="l"/>
                <a:tab pos="486410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проведення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повітря,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фільтрація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повітря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690" y="1581988"/>
            <a:ext cx="9906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функції: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газообмін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0816" y="2125217"/>
            <a:ext cx="4565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(дихання).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Останній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альвеолах.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5547" y="2405634"/>
            <a:ext cx="1148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800" spc="-20" dirty="0">
                <a:latin typeface="Times New Roman"/>
                <a:cs typeface="Times New Roman"/>
              </a:rPr>
              <a:t>Крім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того,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55519" y="2405634"/>
            <a:ext cx="810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повітря,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8940" y="2405634"/>
            <a:ext cx="2194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16554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4758" y="2405634"/>
            <a:ext cx="828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гортань,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816" y="2679953"/>
            <a:ext cx="2258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13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використовується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52114" y="2679953"/>
            <a:ext cx="102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31945" y="2679953"/>
            <a:ext cx="10458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мовлення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1333" y="2679953"/>
            <a:ext cx="1562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735" algn="l"/>
                <a:tab pos="125793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0816" y="2954528"/>
            <a:ext cx="3778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770" algn="l"/>
                <a:tab pos="1742439" algn="l"/>
                <a:tab pos="28321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нюховою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88560" y="2954528"/>
            <a:ext cx="2402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3335" algn="l"/>
                <a:tab pos="1586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оболонкою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носових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0816" y="3228847"/>
            <a:ext cx="6350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3510" algn="l"/>
                <a:tab pos="1992630" algn="l"/>
                <a:tab pos="2945130" algn="l"/>
                <a:tab pos="3423920" algn="l"/>
                <a:tab pos="4542155" algn="l"/>
                <a:tab pos="540512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порожнинах,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несе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стимули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відчуття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запаху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0816" y="3503167"/>
            <a:ext cx="4890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  <a:tab pos="1658620" algn="l"/>
                <a:tab pos="2641600" algn="l"/>
                <a:tab pos="3399154" algn="l"/>
                <a:tab pos="3981450" algn="l"/>
                <a:tab pos="47694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система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мірою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бере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участь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58409" y="3503167"/>
            <a:ext cx="1332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ендокринних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280670" algn="l"/>
                <a:tab pos="102552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0816" y="3777488"/>
            <a:ext cx="50304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6330" algn="l"/>
                <a:tab pos="2633980" algn="l"/>
                <a:tab pos="3014980" algn="l"/>
                <a:tab pos="4018279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функціях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(виробництво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секреція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гормонів),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регуляції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імунних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реакцій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вдихувані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антигени</a:t>
            </a:r>
            <a:r>
              <a:rPr sz="1400" b="1" spc="-1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2552" y="1397000"/>
            <a:ext cx="3028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  <a:tab pos="1766570" algn="l"/>
                <a:tab pos="280162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розвиваються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ембріона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1555" y="1377518"/>
            <a:ext cx="4138929" cy="6134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Легені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60"/>
              </a:spcBef>
              <a:tabLst>
                <a:tab pos="1475105" algn="l"/>
                <a:tab pos="3170555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черевне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вип'ячування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передньої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9018" y="2023109"/>
          <a:ext cx="3968750" cy="544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7750"/>
                <a:gridCol w="687069"/>
                <a:gridCol w="1109980"/>
                <a:gridCol w="1047114"/>
              </a:tblGrid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кишки;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таким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чином,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4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епітелій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дихальної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системи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2050"/>
                        </a:lnSpc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має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11555" y="2452327"/>
            <a:ext cx="4140835" cy="110934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4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ендодермальне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походження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944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початковий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дивертикул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latin typeface="Times New Roman"/>
                <a:cs typeface="Times New Roman"/>
              </a:rPr>
              <a:t>росте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мезенхіму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грудної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клітки.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92505" y="3692008"/>
          <a:ext cx="4255135" cy="546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3870"/>
                <a:gridCol w="427355"/>
                <a:gridCol w="835025"/>
                <a:gridCol w="1163320"/>
              </a:tblGrid>
              <a:tr h="274320">
                <a:tc>
                  <a:txBody>
                    <a:bodyPr/>
                    <a:lstStyle/>
                    <a:p>
                      <a:pPr marL="317500" indent="-285750">
                        <a:lnSpc>
                          <a:spcPts val="1980"/>
                        </a:lnSpc>
                        <a:buFont typeface="Wingdings"/>
                        <a:buChar char=""/>
                        <a:tabLst>
                          <a:tab pos="317500" algn="l"/>
                        </a:tabLst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Бронхіальні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8910" algn="r">
                        <a:lnSpc>
                          <a:spcPts val="198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хрящі,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8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гладка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18135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мускулатура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2050"/>
                        </a:lnSpc>
                      </a:pPr>
                      <a:r>
                        <a:rPr sz="1800" b="1" i="1" spc="-25" dirty="0">
                          <a:latin typeface="Times New Roman"/>
                          <a:cs typeface="Times New Roman"/>
                        </a:rPr>
                        <a:t>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3189" algn="r">
                        <a:lnSpc>
                          <a:spcPts val="2050"/>
                        </a:lnSpc>
                      </a:pPr>
                      <a:r>
                        <a:rPr sz="1800" b="1" i="1" spc="-20" dirty="0">
                          <a:latin typeface="Times New Roman"/>
                          <a:cs typeface="Times New Roman"/>
                        </a:rPr>
                        <a:t>інші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50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елементи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98068" y="4222876"/>
            <a:ext cx="3852545" cy="61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100"/>
              </a:spcBef>
              <a:tabLst>
                <a:tab pos="1263650" algn="l"/>
                <a:tab pos="2444750" algn="l"/>
                <a:tab pos="368871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сполучної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тканини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походять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із </a:t>
            </a:r>
            <a:r>
              <a:rPr sz="1800" b="1" i="1" dirty="0">
                <a:latin typeface="Times New Roman"/>
                <a:cs typeface="Times New Roman"/>
              </a:rPr>
              <a:t>мезенхіми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грудної</a:t>
            </a:r>
            <a:r>
              <a:rPr sz="1800" b="1" i="1" spc="-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клітки.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37645" y="592264"/>
            <a:ext cx="6918325" cy="4503420"/>
            <a:chOff x="5037645" y="592264"/>
            <a:chExt cx="6918325" cy="450342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4725" y="709523"/>
              <a:ext cx="6554069" cy="4376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42408" y="597026"/>
              <a:ext cx="6908800" cy="4493895"/>
            </a:xfrm>
            <a:custGeom>
              <a:avLst/>
              <a:gdLst/>
              <a:ahLst/>
              <a:cxnLst/>
              <a:rect l="l" t="t" r="r" b="b"/>
              <a:pathLst>
                <a:path w="6908800" h="4493895">
                  <a:moveTo>
                    <a:pt x="0" y="4493895"/>
                  </a:moveTo>
                  <a:lnTo>
                    <a:pt x="6908546" y="4493895"/>
                  </a:lnTo>
                  <a:lnTo>
                    <a:pt x="6908546" y="0"/>
                  </a:lnTo>
                  <a:lnTo>
                    <a:pt x="0" y="0"/>
                  </a:lnTo>
                  <a:lnTo>
                    <a:pt x="0" y="44938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75628" y="5287517"/>
            <a:ext cx="5101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</a:t>
            </a:r>
            <a:r>
              <a:rPr sz="1800" spc="-80" dirty="0">
                <a:latin typeface="Trebuchet MS"/>
                <a:cs typeface="Trebuchet MS"/>
                <a:hlinkClick r:id="rId3"/>
              </a:rPr>
              <a:t>www.docdroid.net/twoC2KV/embryology-</a:t>
            </a:r>
            <a:r>
              <a:rPr sz="1800" spc="-25" dirty="0">
                <a:latin typeface="Trebuchet MS"/>
                <a:cs typeface="Trebuchet MS"/>
                <a:hlinkClick r:id="rId3"/>
              </a:rPr>
              <a:t>of-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respiratory-</a:t>
            </a:r>
            <a:r>
              <a:rPr sz="1800" spc="-20" dirty="0">
                <a:latin typeface="Trebuchet MS"/>
                <a:cs typeface="Trebuchet MS"/>
              </a:rPr>
              <a:t>system-</a:t>
            </a:r>
            <a:r>
              <a:rPr sz="1800" spc="-25" dirty="0">
                <a:latin typeface="Trebuchet MS"/>
                <a:cs typeface="Trebuchet MS"/>
              </a:rPr>
              <a:t>doc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6075" y="386651"/>
            <a:ext cx="11375390" cy="5528310"/>
            <a:chOff x="346075" y="386651"/>
            <a:chExt cx="11375390" cy="5528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600" y="396239"/>
              <a:ext cx="6490461" cy="34378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0837" y="391413"/>
              <a:ext cx="6500495" cy="3497579"/>
            </a:xfrm>
            <a:custGeom>
              <a:avLst/>
              <a:gdLst/>
              <a:ahLst/>
              <a:cxnLst/>
              <a:rect l="l" t="t" r="r" b="b"/>
              <a:pathLst>
                <a:path w="6500495" h="3497579">
                  <a:moveTo>
                    <a:pt x="0" y="3497072"/>
                  </a:moveTo>
                  <a:lnTo>
                    <a:pt x="6499986" y="3497072"/>
                  </a:lnTo>
                  <a:lnTo>
                    <a:pt x="6499986" y="0"/>
                  </a:lnTo>
                  <a:lnTo>
                    <a:pt x="0" y="0"/>
                  </a:lnTo>
                  <a:lnTo>
                    <a:pt x="0" y="34970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9719" y="1862378"/>
              <a:ext cx="7101840" cy="40426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04892" y="1857616"/>
              <a:ext cx="7111365" cy="4052570"/>
            </a:xfrm>
            <a:custGeom>
              <a:avLst/>
              <a:gdLst/>
              <a:ahLst/>
              <a:cxnLst/>
              <a:rect l="l" t="t" r="r" b="b"/>
              <a:pathLst>
                <a:path w="7111365" h="4052570">
                  <a:moveTo>
                    <a:pt x="0" y="4052189"/>
                  </a:moveTo>
                  <a:lnTo>
                    <a:pt x="7111365" y="4052189"/>
                  </a:lnTo>
                  <a:lnTo>
                    <a:pt x="7111365" y="0"/>
                  </a:lnTo>
                  <a:lnTo>
                    <a:pt x="0" y="0"/>
                  </a:lnTo>
                  <a:lnTo>
                    <a:pt x="0" y="40521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31647" y="3969511"/>
            <a:ext cx="28746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Trebuchet MS"/>
                <a:cs typeface="Trebuchet MS"/>
              </a:rPr>
              <a:t>https://www.creative- </a:t>
            </a:r>
            <a:r>
              <a:rPr sz="1800" spc="-40" dirty="0">
                <a:latin typeface="Trebuchet MS"/>
                <a:cs typeface="Trebuchet MS"/>
              </a:rPr>
              <a:t>diagnostics.com/respiratory- </a:t>
            </a:r>
            <a:r>
              <a:rPr sz="1800" spc="-20" dirty="0">
                <a:latin typeface="Trebuchet MS"/>
                <a:cs typeface="Trebuchet MS"/>
              </a:rPr>
              <a:t>system-</a:t>
            </a:r>
            <a:r>
              <a:rPr sz="1800" spc="-10" dirty="0">
                <a:latin typeface="Trebuchet MS"/>
                <a:cs typeface="Trebuchet MS"/>
              </a:rPr>
              <a:t>development.htm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5628" y="6038799"/>
            <a:ext cx="466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https://</a:t>
            </a:r>
            <a:r>
              <a:rPr sz="1800" spc="-10" dirty="0">
                <a:latin typeface="Times New Roman"/>
                <a:cs typeface="Times New Roman"/>
                <a:hlinkClick r:id="rId4"/>
              </a:rPr>
              <a:t>www.ncbi.nlm.nih.gov/books/NBK544372/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2424" y="360629"/>
            <a:ext cx="19234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474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Повітряносні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шляхи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3870" y="360629"/>
            <a:ext cx="3295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54735" algn="l"/>
                <a:tab pos="1937385" algn="l"/>
                <a:tab pos="320230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дихальної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системи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складаються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424" y="605154"/>
            <a:ext cx="53676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провідної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частин.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Провідна</a:t>
            </a:r>
            <a:r>
              <a:rPr sz="1600" spc="32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частина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системи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2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ті </a:t>
            </a:r>
            <a:r>
              <a:rPr sz="1600" dirty="0">
                <a:latin typeface="Times New Roman"/>
                <a:cs typeface="Times New Roman"/>
              </a:rPr>
              <a:t>повітряносні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шляхи,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ведуть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місць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легенях, </a:t>
            </a:r>
            <a:r>
              <a:rPr sz="1600" dirty="0">
                <a:latin typeface="Times New Roman"/>
                <a:cs typeface="Times New Roman"/>
              </a:rPr>
              <a:t>де</a:t>
            </a:r>
            <a:r>
              <a:rPr sz="1600" spc="-10" dirty="0">
                <a:latin typeface="Times New Roman"/>
                <a:cs typeface="Times New Roman"/>
              </a:rPr>
              <a:t> відбувається</a:t>
            </a:r>
            <a:r>
              <a:rPr sz="1600" dirty="0">
                <a:latin typeface="Times New Roman"/>
                <a:cs typeface="Times New Roman"/>
              </a:rPr>
              <a:t> газообмін.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Провідні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шляхи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включають ті,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зовні,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легень.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424" y="2068448"/>
            <a:ext cx="5368925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Шляхи,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розташовані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зовні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легень,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складаються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наступного:</a:t>
            </a:r>
            <a:endParaRPr sz="1600">
              <a:latin typeface="Times New Roman"/>
              <a:cs typeface="Times New Roman"/>
            </a:endParaRPr>
          </a:p>
          <a:p>
            <a:pPr marL="12700" marR="6350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Носові</a:t>
            </a:r>
            <a:r>
              <a:rPr sz="1600" b="1" spc="1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порожнини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представляють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собою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великих </a:t>
            </a:r>
            <a:r>
              <a:rPr sz="1600" dirty="0">
                <a:latin typeface="Times New Roman"/>
                <a:cs typeface="Times New Roman"/>
              </a:rPr>
              <a:t>заповнених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повітрям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простори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верхній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частині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дихальної </a:t>
            </a:r>
            <a:r>
              <a:rPr sz="1600" dirty="0">
                <a:latin typeface="Times New Roman"/>
                <a:cs typeface="Times New Roman"/>
              </a:rPr>
              <a:t>системи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(і,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форсованого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дихання,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ротова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порожнина,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нижче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порожнин).</a:t>
            </a:r>
            <a:endParaRPr sz="1600">
              <a:latin typeface="Times New Roman"/>
              <a:cs typeface="Times New Roman"/>
            </a:endParaRPr>
          </a:p>
          <a:p>
            <a:pPr marL="12700" marR="5715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Носоглотка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позаду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рівнем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м'якого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піднебіння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сполучається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знизу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25" dirty="0">
                <a:latin typeface="Times New Roman"/>
                <a:cs typeface="Times New Roman"/>
              </a:rPr>
              <a:t>ротоглоткою,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позаду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ротової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порожнини.</a:t>
            </a:r>
            <a:endParaRPr sz="1600">
              <a:latin typeface="Times New Roman"/>
              <a:cs typeface="Times New Roman"/>
            </a:endParaRPr>
          </a:p>
          <a:p>
            <a:pPr marL="12700" marR="7620" indent="-8255" algn="just">
              <a:lnSpc>
                <a:spcPct val="100000"/>
              </a:lnSpc>
              <a:spcBef>
                <a:spcPts val="5"/>
              </a:spcBef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Гортань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порожнистим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трубчастим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органом,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хрящовий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каркас,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відповідальний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утворення звуків.</a:t>
            </a:r>
            <a:endParaRPr sz="1600">
              <a:latin typeface="Times New Roman"/>
              <a:cs typeface="Times New Roman"/>
            </a:endParaRPr>
          </a:p>
          <a:p>
            <a:pPr marL="12700" marR="7620" indent="-825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	Трахей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гнучкою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повітряною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трубкою,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тягнеться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0" dirty="0">
                <a:latin typeface="Times New Roman"/>
                <a:cs typeface="Times New Roman"/>
              </a:rPr>
              <a:t> грудної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клітки.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служить </a:t>
            </a:r>
            <a:r>
              <a:rPr sz="1600" spc="-10" dirty="0">
                <a:latin typeface="Times New Roman"/>
                <a:cs typeface="Times New Roman"/>
              </a:rPr>
              <a:t>провідником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повітря,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середостінні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розгалужується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парні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головні бронхи.</a:t>
            </a:r>
            <a:endParaRPr sz="1600">
              <a:latin typeface="Times New Roman"/>
              <a:cs typeface="Times New Roman"/>
            </a:endParaRPr>
          </a:p>
          <a:p>
            <a:pPr marL="83185" indent="-79375" algn="just">
              <a:lnSpc>
                <a:spcPct val="100000"/>
              </a:lnSpc>
              <a:buSzPct val="93750"/>
              <a:buFont typeface="Arial MT"/>
              <a:buChar char="•"/>
              <a:tabLst>
                <a:tab pos="83185" algn="l"/>
              </a:tabLst>
            </a:pPr>
            <a:r>
              <a:rPr sz="1600" b="1" dirty="0">
                <a:latin typeface="Times New Roman"/>
                <a:cs typeface="Times New Roman"/>
              </a:rPr>
              <a:t>Парні</a:t>
            </a:r>
            <a:r>
              <a:rPr sz="1600" b="1" spc="4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головні</a:t>
            </a:r>
            <a:r>
              <a:rPr sz="1600" b="1" spc="4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(первинні)</a:t>
            </a:r>
            <a:r>
              <a:rPr sz="1600" b="1" spc="4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бронхи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входять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корінь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правої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лівої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легені.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89636" y="240855"/>
            <a:ext cx="4719320" cy="5282565"/>
            <a:chOff x="6489636" y="240855"/>
            <a:chExt cx="4719320" cy="52825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9097" y="250317"/>
              <a:ext cx="4575119" cy="52630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94398" y="245618"/>
              <a:ext cx="4709795" cy="5273040"/>
            </a:xfrm>
            <a:custGeom>
              <a:avLst/>
              <a:gdLst/>
              <a:ahLst/>
              <a:cxnLst/>
              <a:rect l="l" t="t" r="r" b="b"/>
              <a:pathLst>
                <a:path w="4709795" h="5273040">
                  <a:moveTo>
                    <a:pt x="0" y="5272532"/>
                  </a:moveTo>
                  <a:lnTo>
                    <a:pt x="4709287" y="5272532"/>
                  </a:lnTo>
                  <a:lnTo>
                    <a:pt x="4709287" y="0"/>
                  </a:lnTo>
                  <a:lnTo>
                    <a:pt x="0" y="0"/>
                  </a:lnTo>
                  <a:lnTo>
                    <a:pt x="0" y="5272532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480428" y="5622137"/>
            <a:ext cx="528256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rebuchet MS"/>
                <a:cs typeface="Trebuchet MS"/>
              </a:rPr>
              <a:t>Анатомічно</a:t>
            </a:r>
            <a:r>
              <a:rPr sz="1000" spc="-25" dirty="0">
                <a:latin typeface="Trebuchet MS"/>
                <a:cs typeface="Trebuchet MS"/>
              </a:rPr>
              <a:t> дихальні</a:t>
            </a:r>
            <a:r>
              <a:rPr sz="1000" spc="-20" dirty="0">
                <a:latin typeface="Trebuchet MS"/>
                <a:cs typeface="Trebuchet MS"/>
              </a:rPr>
              <a:t> шляхи</a:t>
            </a:r>
            <a:r>
              <a:rPr sz="1000" spc="-25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поділяються</a:t>
            </a:r>
            <a:r>
              <a:rPr sz="1000" spc="-1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на</a:t>
            </a:r>
            <a:r>
              <a:rPr sz="1000" spc="-30" dirty="0">
                <a:latin typeface="Trebuchet MS"/>
                <a:cs typeface="Trebuchet MS"/>
              </a:rPr>
              <a:t> верхні</a:t>
            </a:r>
            <a:r>
              <a:rPr sz="1000" spc="-2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та</a:t>
            </a:r>
            <a:r>
              <a:rPr sz="1000" spc="-30" dirty="0">
                <a:latin typeface="Trebuchet MS"/>
                <a:cs typeface="Trebuchet MS"/>
              </a:rPr>
              <a:t> нижні.</a:t>
            </a:r>
            <a:r>
              <a:rPr sz="1000" spc="-25" dirty="0">
                <a:latin typeface="Trebuchet MS"/>
                <a:cs typeface="Trebuchet MS"/>
              </a:rPr>
              <a:t> Гістологічно</a:t>
            </a:r>
            <a:r>
              <a:rPr sz="1000" spc="-2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та</a:t>
            </a:r>
            <a:r>
              <a:rPr sz="1000" spc="-3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функціонально </a:t>
            </a:r>
            <a:r>
              <a:rPr sz="1000" dirty="0">
                <a:latin typeface="Trebuchet MS"/>
                <a:cs typeface="Trebuchet MS"/>
              </a:rPr>
              <a:t>дихальна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система</a:t>
            </a:r>
            <a:r>
              <a:rPr sz="1000" spc="10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складається</a:t>
            </a:r>
            <a:r>
              <a:rPr sz="1000" spc="11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з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провідної</a:t>
            </a:r>
            <a:r>
              <a:rPr sz="1000" i="1" spc="105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частини</a:t>
            </a:r>
            <a:r>
              <a:rPr sz="1000" dirty="0">
                <a:latin typeface="Trebuchet MS"/>
                <a:cs typeface="Trebuchet MS"/>
              </a:rPr>
              <a:t>,</a:t>
            </a:r>
            <a:r>
              <a:rPr sz="1000" spc="10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яка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включає</a:t>
            </a:r>
            <a:r>
              <a:rPr sz="1000" spc="114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всі</a:t>
            </a:r>
            <a:r>
              <a:rPr sz="1000" spc="10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компоненти,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що </a:t>
            </a:r>
            <a:r>
              <a:rPr sz="1000" dirty="0">
                <a:latin typeface="Trebuchet MS"/>
                <a:cs typeface="Trebuchet MS"/>
              </a:rPr>
              <a:t>кондиціонують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повітря</a:t>
            </a:r>
            <a:r>
              <a:rPr sz="1000" spc="7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та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доставляють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його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до</a:t>
            </a:r>
            <a:r>
              <a:rPr sz="1000" spc="9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легень,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та</a:t>
            </a:r>
            <a:r>
              <a:rPr sz="1000" spc="8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респіраторної</a:t>
            </a:r>
            <a:r>
              <a:rPr sz="1000" i="1" spc="90" dirty="0">
                <a:latin typeface="Trebuchet MS"/>
                <a:cs typeface="Trebuchet MS"/>
              </a:rPr>
              <a:t> </a:t>
            </a:r>
            <a:r>
              <a:rPr sz="1000" i="1" dirty="0">
                <a:latin typeface="Trebuchet MS"/>
                <a:cs typeface="Trebuchet MS"/>
              </a:rPr>
              <a:t>частини</a:t>
            </a:r>
            <a:r>
              <a:rPr sz="1000" dirty="0">
                <a:latin typeface="Trebuchet MS"/>
                <a:cs typeface="Trebuchet MS"/>
              </a:rPr>
              <a:t>,</a:t>
            </a:r>
            <a:r>
              <a:rPr sz="1000" spc="9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де </a:t>
            </a:r>
            <a:r>
              <a:rPr sz="1000" spc="-30" dirty="0">
                <a:latin typeface="Trebuchet MS"/>
                <a:cs typeface="Trebuchet MS"/>
              </a:rPr>
              <a:t>фактично</a:t>
            </a:r>
            <a:r>
              <a:rPr sz="1000" spc="-10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відбувається</a:t>
            </a:r>
            <a:r>
              <a:rPr sz="1000" spc="-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газообмін,</a:t>
            </a:r>
            <a:r>
              <a:rPr sz="1000" spc="-10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що</a:t>
            </a:r>
            <a:r>
              <a:rPr sz="1000" spc="-10" dirty="0">
                <a:latin typeface="Trebuchet MS"/>
                <a:cs typeface="Trebuchet MS"/>
              </a:rPr>
              <a:t> складається</a:t>
            </a:r>
            <a:r>
              <a:rPr sz="1000" dirty="0">
                <a:latin typeface="Trebuchet MS"/>
                <a:cs typeface="Trebuchet MS"/>
              </a:rPr>
              <a:t> з</a:t>
            </a:r>
            <a:r>
              <a:rPr sz="1000" spc="-4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респіраторних</a:t>
            </a:r>
            <a:r>
              <a:rPr sz="1000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бронхіол,</a:t>
            </a:r>
            <a:r>
              <a:rPr sz="1000" spc="-10" dirty="0">
                <a:latin typeface="Trebuchet MS"/>
                <a:cs typeface="Trebuchet MS"/>
              </a:rPr>
              <a:t> альвеолярних </a:t>
            </a:r>
            <a:r>
              <a:rPr sz="1000" spc="-35" dirty="0">
                <a:latin typeface="Trebuchet MS"/>
                <a:cs typeface="Trebuchet MS"/>
              </a:rPr>
              <a:t>ходів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та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20" dirty="0">
                <a:latin typeface="Trebuchet MS"/>
                <a:cs typeface="Trebuchet MS"/>
              </a:rPr>
              <a:t>альвеол</a:t>
            </a:r>
            <a:r>
              <a:rPr sz="1000" spc="-40" dirty="0">
                <a:latin typeface="Trebuchet MS"/>
                <a:cs typeface="Trebuchet MS"/>
              </a:rPr>
              <a:t> </a:t>
            </a:r>
            <a:r>
              <a:rPr sz="1000" spc="-50" dirty="0">
                <a:latin typeface="Trebuchet MS"/>
                <a:cs typeface="Trebuchet MS"/>
              </a:rPr>
              <a:t>у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50" dirty="0">
                <a:latin typeface="Trebuchet MS"/>
                <a:cs typeface="Trebuchet MS"/>
              </a:rPr>
              <a:t>легенях.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90" dirty="0">
                <a:latin typeface="Trebuchet MS"/>
                <a:cs typeface="Trebuchet MS"/>
              </a:rPr>
              <a:t>Тут</a:t>
            </a:r>
            <a:r>
              <a:rPr sz="1000" spc="-75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Trebuchet MS"/>
                <a:cs typeface="Trebuchet MS"/>
              </a:rPr>
              <a:t>також</a:t>
            </a:r>
            <a:r>
              <a:rPr sz="1000" spc="-6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показані</a:t>
            </a:r>
            <a:r>
              <a:rPr sz="1000" spc="-3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частини</a:t>
            </a:r>
            <a:r>
              <a:rPr sz="1000" spc="-60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двох</a:t>
            </a:r>
            <a:r>
              <a:rPr sz="1000" spc="-5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наборів</a:t>
            </a:r>
            <a:r>
              <a:rPr sz="1000" spc="-7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навколоносових</a:t>
            </a:r>
            <a:r>
              <a:rPr sz="1000" spc="-30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пазух.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815" y="419811"/>
            <a:ext cx="52260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Всередині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легень</a:t>
            </a:r>
            <a:r>
              <a:rPr b="0" spc="114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головні</a:t>
            </a:r>
            <a:r>
              <a:rPr i="1" spc="12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бронхи</a:t>
            </a:r>
            <a:r>
              <a:rPr i="1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зазнають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значного </a:t>
            </a:r>
            <a:r>
              <a:rPr b="0" dirty="0">
                <a:latin typeface="Times New Roman"/>
                <a:cs typeface="Times New Roman"/>
              </a:rPr>
              <a:t>розгалуження,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зрештою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призводить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утворення </a:t>
            </a:r>
            <a:r>
              <a:rPr i="1" dirty="0">
                <a:latin typeface="Times New Roman"/>
                <a:cs typeface="Times New Roman"/>
              </a:rPr>
              <a:t>розподільних</a:t>
            </a:r>
            <a:r>
              <a:rPr i="1" spc="-65" dirty="0">
                <a:latin typeface="Times New Roman"/>
                <a:cs typeface="Times New Roman"/>
              </a:rPr>
              <a:t> </a:t>
            </a:r>
            <a:r>
              <a:rPr i="1" spc="-10" dirty="0">
                <a:latin typeface="Times New Roman"/>
                <a:cs typeface="Times New Roman"/>
              </a:rPr>
              <a:t>бронхіол</a:t>
            </a:r>
            <a:r>
              <a:rPr b="0" spc="-10" dirty="0">
                <a:latin typeface="Times New Roman"/>
                <a:cs typeface="Times New Roman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i="1" dirty="0">
                <a:latin typeface="Times New Roman"/>
                <a:cs typeface="Times New Roman"/>
              </a:rPr>
              <a:t>Бронхіоли</a:t>
            </a:r>
            <a:r>
              <a:rPr i="1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представляють</a:t>
            </a:r>
            <a:r>
              <a:rPr b="0" spc="7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собою</a:t>
            </a:r>
            <a:r>
              <a:rPr b="0" spc="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кінцеву</a:t>
            </a:r>
            <a:r>
              <a:rPr b="0" spc="8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частину </a:t>
            </a:r>
            <a:r>
              <a:rPr b="0" dirty="0">
                <a:latin typeface="Times New Roman"/>
                <a:cs typeface="Times New Roman"/>
              </a:rPr>
              <a:t>провідних</a:t>
            </a:r>
            <a:r>
              <a:rPr b="0" spc="31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шляхів.</a:t>
            </a:r>
            <a:r>
              <a:rPr b="0" spc="30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Разом</a:t>
            </a:r>
            <a:r>
              <a:rPr b="0" spc="31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внутрішні</a:t>
            </a:r>
            <a:r>
              <a:rPr b="0" spc="30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бронхи</a:t>
            </a:r>
            <a:r>
              <a:rPr b="0" spc="315" dirty="0">
                <a:latin typeface="Times New Roman"/>
                <a:cs typeface="Times New Roman"/>
              </a:rPr>
              <a:t>  </a:t>
            </a:r>
            <a:r>
              <a:rPr b="0" spc="-25" dirty="0">
                <a:latin typeface="Times New Roman"/>
                <a:cs typeface="Times New Roman"/>
              </a:rPr>
              <a:t>та </a:t>
            </a:r>
            <a:r>
              <a:rPr b="0" dirty="0">
                <a:latin typeface="Times New Roman"/>
                <a:cs typeface="Times New Roman"/>
              </a:rPr>
              <a:t>бронхіоли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складають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бронхіальне</a:t>
            </a:r>
            <a:r>
              <a:rPr i="1" spc="-55" dirty="0">
                <a:latin typeface="Times New Roman"/>
                <a:cs typeface="Times New Roman"/>
              </a:rPr>
              <a:t> </a:t>
            </a:r>
            <a:r>
              <a:rPr i="1" spc="-10" dirty="0">
                <a:latin typeface="Times New Roman"/>
                <a:cs typeface="Times New Roman"/>
              </a:rPr>
              <a:t>дерево</a:t>
            </a:r>
            <a:r>
              <a:rPr b="0" spc="-1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imes New Roman"/>
                <a:cs typeface="Times New Roman"/>
              </a:rPr>
              <a:t>Респіраторна</a:t>
            </a:r>
            <a:r>
              <a:rPr b="1" spc="3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частина</a:t>
            </a:r>
            <a:r>
              <a:rPr b="1" spc="290"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295" dirty="0"/>
              <a:t> </a:t>
            </a:r>
            <a:r>
              <a:rPr dirty="0"/>
              <a:t>це</a:t>
            </a:r>
            <a:r>
              <a:rPr spc="305" dirty="0"/>
              <a:t> </a:t>
            </a:r>
            <a:r>
              <a:rPr dirty="0"/>
              <a:t>та</a:t>
            </a:r>
            <a:r>
              <a:rPr spc="305" dirty="0"/>
              <a:t> </a:t>
            </a:r>
            <a:r>
              <a:rPr dirty="0"/>
              <a:t>частина</a:t>
            </a:r>
            <a:r>
              <a:rPr spc="300" dirty="0"/>
              <a:t> </a:t>
            </a:r>
            <a:r>
              <a:rPr spc="-10" dirty="0"/>
              <a:t>дихального </a:t>
            </a:r>
            <a:r>
              <a:rPr spc="-25" dirty="0"/>
              <a:t>тракту,</a:t>
            </a:r>
            <a:r>
              <a:rPr spc="-6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dirty="0"/>
              <a:t>якій</a:t>
            </a:r>
            <a:r>
              <a:rPr spc="-25" dirty="0"/>
              <a:t> </a:t>
            </a:r>
            <a:r>
              <a:rPr spc="-10" dirty="0"/>
              <a:t>відбувається</a:t>
            </a:r>
            <a:r>
              <a:rPr spc="-50" dirty="0"/>
              <a:t> </a:t>
            </a:r>
            <a:r>
              <a:rPr spc="-10" dirty="0"/>
              <a:t>газообмін.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Послідовно</a:t>
            </a:r>
            <a:r>
              <a:rPr spc="-25" dirty="0"/>
              <a:t> </a:t>
            </a:r>
            <a:r>
              <a:rPr dirty="0"/>
              <a:t>вона</a:t>
            </a:r>
            <a:r>
              <a:rPr spc="-25" dirty="0"/>
              <a:t> </a:t>
            </a:r>
            <a:r>
              <a:rPr spc="-10" dirty="0"/>
              <a:t>включає:</a:t>
            </a:r>
          </a:p>
          <a:p>
            <a:pPr marL="91440" indent="-8890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Респіраторні</a:t>
            </a:r>
            <a:r>
              <a:rPr b="1" spc="60" dirty="0">
                <a:latin typeface="Times New Roman"/>
                <a:cs typeface="Times New Roman"/>
              </a:rPr>
              <a:t>  </a:t>
            </a:r>
            <a:r>
              <a:rPr b="1" dirty="0">
                <a:latin typeface="Times New Roman"/>
                <a:cs typeface="Times New Roman"/>
              </a:rPr>
              <a:t>бронхіоли</a:t>
            </a:r>
            <a:r>
              <a:rPr dirty="0"/>
              <a:t>,</a:t>
            </a:r>
            <a:r>
              <a:rPr spc="60" dirty="0"/>
              <a:t>  </a:t>
            </a:r>
            <a:r>
              <a:rPr dirty="0"/>
              <a:t>які</a:t>
            </a:r>
            <a:r>
              <a:rPr spc="55" dirty="0"/>
              <a:t>  </a:t>
            </a:r>
            <a:r>
              <a:rPr dirty="0"/>
              <a:t>беруть</a:t>
            </a:r>
            <a:r>
              <a:rPr spc="50" dirty="0"/>
              <a:t>  </a:t>
            </a:r>
            <a:r>
              <a:rPr dirty="0"/>
              <a:t>участь</a:t>
            </a:r>
            <a:r>
              <a:rPr spc="45" dirty="0"/>
              <a:t>  </a:t>
            </a:r>
            <a:r>
              <a:rPr dirty="0"/>
              <a:t>як</a:t>
            </a:r>
            <a:r>
              <a:rPr spc="40" dirty="0"/>
              <a:t>  </a:t>
            </a:r>
            <a:r>
              <a:rPr spc="-50" dirty="0"/>
              <a:t>у</a:t>
            </a:r>
          </a:p>
          <a:p>
            <a:pPr marL="12700" algn="just">
              <a:lnSpc>
                <a:spcPct val="100000"/>
              </a:lnSpc>
            </a:pPr>
            <a:r>
              <a:rPr dirty="0"/>
              <a:t>проведенні</a:t>
            </a:r>
            <a:r>
              <a:rPr spc="-15" dirty="0"/>
              <a:t> </a:t>
            </a:r>
            <a:r>
              <a:rPr dirty="0"/>
              <a:t>повітря,</a:t>
            </a:r>
            <a:r>
              <a:rPr spc="-20" dirty="0"/>
              <a:t> </a:t>
            </a:r>
            <a:r>
              <a:rPr dirty="0"/>
              <a:t>так</a:t>
            </a:r>
            <a:r>
              <a:rPr spc="-15" dirty="0"/>
              <a:t> </a:t>
            </a:r>
            <a:r>
              <a:rPr dirty="0"/>
              <a:t>і</a:t>
            </a:r>
            <a:r>
              <a:rPr spc="-15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spc="-10" dirty="0"/>
              <a:t>газообміні.</a:t>
            </a:r>
          </a:p>
          <a:p>
            <a:pPr marL="12700" marR="5080" indent="-1016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	Альвеолярні</a:t>
            </a:r>
            <a:r>
              <a:rPr b="1" spc="6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ходи</a:t>
            </a:r>
            <a:r>
              <a:rPr dirty="0"/>
              <a:t>,</a:t>
            </a:r>
            <a:r>
              <a:rPr spc="75" dirty="0"/>
              <a:t> </a:t>
            </a:r>
            <a:r>
              <a:rPr dirty="0"/>
              <a:t>які</a:t>
            </a:r>
            <a:r>
              <a:rPr spc="60" dirty="0"/>
              <a:t> </a:t>
            </a:r>
            <a:r>
              <a:rPr dirty="0"/>
              <a:t>є</a:t>
            </a:r>
            <a:r>
              <a:rPr spc="65" dirty="0"/>
              <a:t> </a:t>
            </a:r>
            <a:r>
              <a:rPr dirty="0"/>
              <a:t>видовженими</a:t>
            </a:r>
            <a:r>
              <a:rPr spc="60" dirty="0"/>
              <a:t> </a:t>
            </a:r>
            <a:r>
              <a:rPr spc="-10" dirty="0"/>
              <a:t>дихальними </a:t>
            </a:r>
            <a:r>
              <a:rPr dirty="0"/>
              <a:t>шляхами,</a:t>
            </a:r>
            <a:r>
              <a:rPr spc="-15" dirty="0"/>
              <a:t> </a:t>
            </a:r>
            <a:r>
              <a:rPr dirty="0"/>
              <a:t>утвореними</a:t>
            </a:r>
            <a:r>
              <a:rPr spc="5" dirty="0"/>
              <a:t> </a:t>
            </a:r>
            <a:r>
              <a:rPr dirty="0"/>
              <a:t>злиттям</a:t>
            </a:r>
            <a:r>
              <a:rPr spc="-5" dirty="0"/>
              <a:t> </a:t>
            </a:r>
            <a:r>
              <a:rPr dirty="0"/>
              <a:t>отворів,</a:t>
            </a:r>
            <a:r>
              <a:rPr spc="5" dirty="0"/>
              <a:t> </a:t>
            </a:r>
            <a:r>
              <a:rPr dirty="0"/>
              <a:t>що ведуть</a:t>
            </a:r>
            <a:r>
              <a:rPr spc="5" dirty="0"/>
              <a:t> </a:t>
            </a:r>
            <a:r>
              <a:rPr spc="-25" dirty="0"/>
              <a:t>до </a:t>
            </a:r>
            <a:r>
              <a:rPr spc="-10" dirty="0"/>
              <a:t>альвеол.</a:t>
            </a:r>
          </a:p>
          <a:p>
            <a:pPr marL="12700" marR="6350" indent="-10160" algn="just">
              <a:lnSpc>
                <a:spcPct val="100000"/>
              </a:lnSpc>
              <a:spcBef>
                <a:spcPts val="5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	Альвеолярні</a:t>
            </a:r>
            <a:r>
              <a:rPr b="1" spc="204" dirty="0">
                <a:latin typeface="Times New Roman"/>
                <a:cs typeface="Times New Roman"/>
              </a:rPr>
              <a:t>  </a:t>
            </a:r>
            <a:r>
              <a:rPr b="1" dirty="0">
                <a:latin typeface="Times New Roman"/>
                <a:cs typeface="Times New Roman"/>
              </a:rPr>
              <a:t>мішки</a:t>
            </a:r>
            <a:r>
              <a:rPr dirty="0"/>
              <a:t>,</a:t>
            </a:r>
            <a:r>
              <a:rPr spc="200" dirty="0"/>
              <a:t>  </a:t>
            </a:r>
            <a:r>
              <a:rPr dirty="0"/>
              <a:t>які</a:t>
            </a:r>
            <a:r>
              <a:rPr spc="204" dirty="0"/>
              <a:t>  </a:t>
            </a:r>
            <a:r>
              <a:rPr dirty="0"/>
              <a:t>представляють</a:t>
            </a:r>
            <a:r>
              <a:rPr spc="200" dirty="0"/>
              <a:t>  </a:t>
            </a:r>
            <a:r>
              <a:rPr spc="-10" dirty="0"/>
              <a:t>собою </a:t>
            </a:r>
            <a:r>
              <a:rPr dirty="0"/>
              <a:t>простори,</a:t>
            </a:r>
            <a:r>
              <a:rPr spc="-55" dirty="0"/>
              <a:t> </a:t>
            </a:r>
            <a:r>
              <a:rPr spc="-10" dirty="0"/>
              <a:t>оточені</a:t>
            </a:r>
            <a:r>
              <a:rPr spc="-40" dirty="0"/>
              <a:t> </a:t>
            </a:r>
            <a:r>
              <a:rPr dirty="0"/>
              <a:t>скупченнями</a:t>
            </a:r>
            <a:r>
              <a:rPr spc="-65" dirty="0"/>
              <a:t> </a:t>
            </a:r>
            <a:r>
              <a:rPr spc="-10" dirty="0"/>
              <a:t>альвеол.</a:t>
            </a:r>
          </a:p>
          <a:p>
            <a:pPr marL="91440" indent="-8890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b="1" dirty="0">
                <a:latin typeface="Times New Roman"/>
                <a:cs typeface="Times New Roman"/>
              </a:rPr>
              <a:t>Альвеоли</a:t>
            </a:r>
            <a:r>
              <a:rPr dirty="0"/>
              <a:t>,</a:t>
            </a:r>
            <a:r>
              <a:rPr spc="-15" dirty="0"/>
              <a:t> </a:t>
            </a:r>
            <a:r>
              <a:rPr dirty="0"/>
              <a:t>які</a:t>
            </a:r>
            <a:r>
              <a:rPr spc="-40" dirty="0"/>
              <a:t> </a:t>
            </a:r>
            <a:r>
              <a:rPr dirty="0"/>
              <a:t>є</a:t>
            </a:r>
            <a:r>
              <a:rPr spc="-10" dirty="0"/>
              <a:t> </a:t>
            </a:r>
            <a:r>
              <a:rPr dirty="0"/>
              <a:t>основними</a:t>
            </a:r>
            <a:r>
              <a:rPr spc="-30" dirty="0"/>
              <a:t> </a:t>
            </a:r>
            <a:r>
              <a:rPr dirty="0"/>
              <a:t>місцями</a:t>
            </a:r>
            <a:r>
              <a:rPr spc="-35" dirty="0"/>
              <a:t> </a:t>
            </a:r>
            <a:r>
              <a:rPr spc="-10" dirty="0"/>
              <a:t>газообміну.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086411" y="507936"/>
            <a:ext cx="5729605" cy="4123690"/>
            <a:chOff x="6086411" y="507936"/>
            <a:chExt cx="5729605" cy="41236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1240" y="517524"/>
              <a:ext cx="5605187" cy="41046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1173" y="512698"/>
              <a:ext cx="5720080" cy="4114165"/>
            </a:xfrm>
            <a:custGeom>
              <a:avLst/>
              <a:gdLst/>
              <a:ahLst/>
              <a:cxnLst/>
              <a:rect l="l" t="t" r="r" b="b"/>
              <a:pathLst>
                <a:path w="5720080" h="4114165">
                  <a:moveTo>
                    <a:pt x="0" y="4114165"/>
                  </a:moveTo>
                  <a:lnTo>
                    <a:pt x="5719953" y="4114165"/>
                  </a:lnTo>
                  <a:lnTo>
                    <a:pt x="5719953" y="0"/>
                  </a:lnTo>
                  <a:lnTo>
                    <a:pt x="0" y="0"/>
                  </a:lnTo>
                  <a:lnTo>
                    <a:pt x="0" y="41141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23152" y="4879975"/>
            <a:ext cx="5395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373C3E"/>
                </a:solidFill>
                <a:latin typeface="Cambria"/>
                <a:cs typeface="Cambria"/>
              </a:rPr>
              <a:t>Бронхіальне</a:t>
            </a:r>
            <a:r>
              <a:rPr sz="1200" b="1" i="1" spc="390" dirty="0">
                <a:solidFill>
                  <a:srgbClr val="373C3E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373C3E"/>
                </a:solidFill>
                <a:latin typeface="Cambria"/>
                <a:cs typeface="Cambria"/>
              </a:rPr>
              <a:t>дерево.</a:t>
            </a:r>
            <a:r>
              <a:rPr sz="1200" b="1" i="1" spc="385" dirty="0">
                <a:solidFill>
                  <a:srgbClr val="373C3E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Позначаються</a:t>
            </a:r>
            <a:r>
              <a:rPr sz="1200" i="1" spc="38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основні</a:t>
            </a:r>
            <a:r>
              <a:rPr sz="1200" i="1" spc="37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дихальні</a:t>
            </a:r>
            <a:r>
              <a:rPr sz="1200" i="1" spc="380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шляхи</a:t>
            </a:r>
            <a:r>
              <a:rPr sz="1200" i="1" spc="375" dirty="0">
                <a:solidFill>
                  <a:srgbClr val="373C3E"/>
                </a:solidFill>
                <a:latin typeface="Georgia"/>
                <a:cs typeface="Georgia"/>
              </a:rPr>
              <a:t> 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провідної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3152" y="5062854"/>
            <a:ext cx="5397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6970" algn="l"/>
                <a:tab pos="3065780" algn="l"/>
                <a:tab pos="4592320" algn="l"/>
              </a:tabLst>
            </a:pPr>
            <a:r>
              <a:rPr sz="1200" i="1" spc="-20" dirty="0">
                <a:solidFill>
                  <a:srgbClr val="373C3E"/>
                </a:solidFill>
                <a:latin typeface="Georgia"/>
                <a:cs typeface="Georgia"/>
              </a:rPr>
              <a:t>зони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(анатомічного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10" dirty="0">
                <a:solidFill>
                  <a:srgbClr val="373C3E"/>
                </a:solidFill>
                <a:latin typeface="Georgia"/>
                <a:cs typeface="Georgia"/>
              </a:rPr>
              <a:t>мертвого</a:t>
            </a: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	</a:t>
            </a:r>
            <a:r>
              <a:rPr sz="1200" i="1" spc="-25" dirty="0">
                <a:solidFill>
                  <a:srgbClr val="373C3E"/>
                </a:solidFill>
                <a:latin typeface="Georgia"/>
                <a:cs typeface="Georgia"/>
              </a:rPr>
              <a:t>простору).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3152" y="5242686"/>
            <a:ext cx="5076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373C3E"/>
                </a:solidFill>
                <a:latin typeface="Georgia"/>
                <a:cs typeface="Georgia"/>
              </a:rPr>
              <a:t>https://pressbooks.lib.vt.edu/pulmonaryphysiology/chapter/chapter-</a:t>
            </a:r>
            <a:r>
              <a:rPr sz="1200" i="1" spc="40" dirty="0">
                <a:solidFill>
                  <a:srgbClr val="373C3E"/>
                </a:solidFill>
                <a:latin typeface="Georgia"/>
                <a:cs typeface="Georgia"/>
              </a:rPr>
              <a:t>1/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365" y="1177239"/>
            <a:ext cx="412051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входять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легень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бронхами.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3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5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менші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слідуючи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бронхіальним </a:t>
            </a:r>
            <a:r>
              <a:rPr sz="1800" dirty="0">
                <a:latin typeface="Times New Roman"/>
                <a:cs typeface="Times New Roman"/>
              </a:rPr>
              <a:t>деревом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Капіляри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приходять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тісний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із </a:t>
            </a:r>
            <a:r>
              <a:rPr sz="1800" dirty="0">
                <a:latin typeface="Times New Roman"/>
                <a:cs typeface="Times New Roman"/>
              </a:rPr>
              <a:t>термінальними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дихальними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одиницями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- </a:t>
            </a:r>
            <a:r>
              <a:rPr sz="1800" spc="-10" dirty="0">
                <a:latin typeface="Times New Roman"/>
                <a:cs typeface="Times New Roman"/>
              </a:rPr>
              <a:t>альвеолами.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тісні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взаємовідносини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альвеолярними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повітряними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просторами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легеневими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капілярами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структурною </a:t>
            </a:r>
            <a:r>
              <a:rPr sz="1800" dirty="0">
                <a:latin typeface="Times New Roman"/>
                <a:cs typeface="Times New Roman"/>
              </a:rPr>
              <a:t>основою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газообміну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паренхімі легень.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30329" y="719696"/>
            <a:ext cx="6429375" cy="4914265"/>
            <a:chOff x="5430329" y="719696"/>
            <a:chExt cx="6429375" cy="49142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6392" y="729221"/>
              <a:ext cx="6332038" cy="48948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35091" y="724458"/>
              <a:ext cx="6419850" cy="4904740"/>
            </a:xfrm>
            <a:custGeom>
              <a:avLst/>
              <a:gdLst/>
              <a:ahLst/>
              <a:cxnLst/>
              <a:rect l="l" t="t" r="r" b="b"/>
              <a:pathLst>
                <a:path w="6419850" h="4904740">
                  <a:moveTo>
                    <a:pt x="0" y="4904359"/>
                  </a:moveTo>
                  <a:lnTo>
                    <a:pt x="6419342" y="4904359"/>
                  </a:lnTo>
                  <a:lnTo>
                    <a:pt x="6419342" y="0"/>
                  </a:lnTo>
                  <a:lnTo>
                    <a:pt x="0" y="0"/>
                  </a:lnTo>
                  <a:lnTo>
                    <a:pt x="0" y="490435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76138" y="5640120"/>
            <a:ext cx="5905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https://pressbooks.bccampus.ca/pathology/chapter/pulmo nary-</a:t>
            </a:r>
            <a:r>
              <a:rPr sz="1800" spc="-45" dirty="0">
                <a:latin typeface="Trebuchet MS"/>
                <a:cs typeface="Trebuchet MS"/>
              </a:rPr>
              <a:t>circulation-</a:t>
            </a:r>
            <a:r>
              <a:rPr sz="1800" spc="-20" dirty="0">
                <a:latin typeface="Trebuchet MS"/>
                <a:cs typeface="Trebuchet MS"/>
              </a:rPr>
              <a:t>organs-</a:t>
            </a:r>
            <a:r>
              <a:rPr sz="1800" spc="-25" dirty="0">
                <a:latin typeface="Trebuchet MS"/>
                <a:cs typeface="Trebuchet MS"/>
              </a:rPr>
              <a:t>and-</a:t>
            </a:r>
            <a:r>
              <a:rPr sz="1800" spc="-30" dirty="0">
                <a:latin typeface="Trebuchet MS"/>
                <a:cs typeface="Trebuchet MS"/>
              </a:rPr>
              <a:t>structures-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70" dirty="0">
                <a:latin typeface="Trebuchet MS"/>
                <a:cs typeface="Trebuchet MS"/>
              </a:rPr>
              <a:t>the-</a:t>
            </a:r>
            <a:r>
              <a:rPr sz="1800" spc="-10" dirty="0">
                <a:latin typeface="Trebuchet MS"/>
                <a:cs typeface="Trebuchet MS"/>
              </a:rPr>
              <a:t>respiratory- </a:t>
            </a:r>
            <a:r>
              <a:rPr sz="1800" spc="-40" dirty="0">
                <a:latin typeface="Trebuchet MS"/>
                <a:cs typeface="Trebuchet MS"/>
              </a:rPr>
              <a:t>zone-</a:t>
            </a:r>
            <a:r>
              <a:rPr sz="1800" spc="-10" dirty="0">
                <a:latin typeface="Trebuchet MS"/>
                <a:cs typeface="Trebuchet MS"/>
              </a:rPr>
              <a:t>combined-</a:t>
            </a:r>
            <a:r>
              <a:rPr sz="1800" spc="-20" dirty="0">
                <a:latin typeface="Trebuchet MS"/>
                <a:cs typeface="Trebuchet MS"/>
              </a:rPr>
              <a:t>cut/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480" y="518159"/>
            <a:ext cx="6026785" cy="23178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717" y="513333"/>
            <a:ext cx="6036310" cy="27019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600">
              <a:latin typeface="Times New Roman"/>
              <a:cs typeface="Times New Roman"/>
            </a:endParaRPr>
          </a:p>
          <a:p>
            <a:pPr marL="26670">
              <a:lnSpc>
                <a:spcPct val="100000"/>
              </a:lnSpc>
            </a:pPr>
            <a:r>
              <a:rPr sz="1600" spc="-85" dirty="0">
                <a:latin typeface="Trebuchet MS"/>
                <a:cs typeface="Trebuchet MS"/>
              </a:rPr>
              <a:t>https://thoracickey.com/the-</a:t>
            </a:r>
            <a:r>
              <a:rPr sz="1600" spc="-25" dirty="0">
                <a:latin typeface="Trebuchet MS"/>
                <a:cs typeface="Trebuchet MS"/>
              </a:rPr>
              <a:t>pulmonary-</a:t>
            </a:r>
            <a:r>
              <a:rPr sz="1600" spc="-40" dirty="0">
                <a:latin typeface="Trebuchet MS"/>
                <a:cs typeface="Trebuchet MS"/>
              </a:rPr>
              <a:t>circulation-</a:t>
            </a:r>
            <a:r>
              <a:rPr sz="1600" spc="-25" dirty="0">
                <a:latin typeface="Trebuchet MS"/>
                <a:cs typeface="Trebuchet MS"/>
              </a:rPr>
              <a:t>3/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99871" y="1031544"/>
            <a:ext cx="4391025" cy="4591050"/>
            <a:chOff x="7099871" y="1031544"/>
            <a:chExt cx="4391025" cy="45910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9332" y="1041069"/>
              <a:ext cx="4371975" cy="4572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04633" y="1036307"/>
              <a:ext cx="4381500" cy="4581525"/>
            </a:xfrm>
            <a:custGeom>
              <a:avLst/>
              <a:gdLst/>
              <a:ahLst/>
              <a:cxnLst/>
              <a:rect l="l" t="t" r="r" b="b"/>
              <a:pathLst>
                <a:path w="4381500" h="4581525">
                  <a:moveTo>
                    <a:pt x="0" y="4581525"/>
                  </a:moveTo>
                  <a:lnTo>
                    <a:pt x="4381500" y="4581525"/>
                  </a:lnTo>
                  <a:lnTo>
                    <a:pt x="4381500" y="0"/>
                  </a:lnTo>
                  <a:lnTo>
                    <a:pt x="0" y="0"/>
                  </a:lnTo>
                  <a:lnTo>
                    <a:pt x="0" y="4581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8780" y="3603921"/>
            <a:ext cx="6037470" cy="232493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3737" y="3424224"/>
            <a:ext cx="6137275" cy="250952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1000">
              <a:latin typeface="Times New Roman"/>
              <a:cs typeface="Times New Roman"/>
            </a:endParaRPr>
          </a:p>
          <a:p>
            <a:pPr marL="307975" marR="1983105">
              <a:lnSpc>
                <a:spcPts val="1190"/>
              </a:lnSpc>
            </a:pPr>
            <a:r>
              <a:rPr sz="1000" dirty="0">
                <a:latin typeface="Calibri"/>
                <a:cs typeface="Calibri"/>
              </a:rPr>
              <a:t>Alex Yartsev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(BappSci(MRS),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MClinED,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MB.BS,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FCICM)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Intensivist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from </a:t>
            </a:r>
            <a:r>
              <a:rPr sz="1000" dirty="0">
                <a:latin typeface="Calibri"/>
                <a:cs typeface="Calibri"/>
              </a:rPr>
              <a:t>Westmead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ICU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Sydney,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where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leads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ICU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education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program.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000">
              <a:latin typeface="Calibri"/>
              <a:cs typeface="Calibri"/>
            </a:endParaRPr>
          </a:p>
          <a:p>
            <a:pPr marL="229235" marR="151765">
              <a:lnSpc>
                <a:spcPct val="100000"/>
              </a:lnSpc>
            </a:pPr>
            <a:r>
              <a:rPr sz="1200" spc="-50" dirty="0">
                <a:latin typeface="Trebuchet MS"/>
                <a:cs typeface="Trebuchet MS"/>
              </a:rPr>
              <a:t>https://derangedphysiology.com/main/cicm-</a:t>
            </a:r>
            <a:r>
              <a:rPr sz="1200" spc="-35" dirty="0">
                <a:latin typeface="Trebuchet MS"/>
                <a:cs typeface="Trebuchet MS"/>
              </a:rPr>
              <a:t>primary-</a:t>
            </a:r>
            <a:r>
              <a:rPr sz="1200" spc="-50" dirty="0">
                <a:latin typeface="Trebuchet MS"/>
                <a:cs typeface="Trebuchet MS"/>
              </a:rPr>
              <a:t>exam/respiratory-</a:t>
            </a:r>
            <a:r>
              <a:rPr sz="1200" spc="-10" dirty="0">
                <a:latin typeface="Trebuchet MS"/>
                <a:cs typeface="Trebuchet MS"/>
              </a:rPr>
              <a:t>system/Chapter- </a:t>
            </a:r>
            <a:r>
              <a:rPr sz="1200" spc="-40" dirty="0">
                <a:latin typeface="Trebuchet MS"/>
                <a:cs typeface="Trebuchet MS"/>
              </a:rPr>
              <a:t>0112/anatomy-</a:t>
            </a:r>
            <a:r>
              <a:rPr sz="1200" spc="-20" dirty="0">
                <a:latin typeface="Trebuchet MS"/>
                <a:cs typeface="Trebuchet MS"/>
              </a:rPr>
              <a:t>pulmonary-</a:t>
            </a:r>
            <a:r>
              <a:rPr sz="1200" spc="-10" dirty="0">
                <a:latin typeface="Trebuchet MS"/>
                <a:cs typeface="Trebuchet MS"/>
              </a:rPr>
              <a:t>and-</a:t>
            </a:r>
            <a:r>
              <a:rPr sz="1200" spc="-25" dirty="0">
                <a:latin typeface="Trebuchet MS"/>
                <a:cs typeface="Trebuchet MS"/>
              </a:rPr>
              <a:t>bronchial-</a:t>
            </a:r>
            <a:r>
              <a:rPr sz="1200" spc="-10" dirty="0">
                <a:latin typeface="Trebuchet MS"/>
                <a:cs typeface="Trebuchet MS"/>
              </a:rPr>
              <a:t>circulation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6367" y="2804286"/>
            <a:ext cx="11151870" cy="358647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8890">
              <a:lnSpc>
                <a:spcPts val="2110"/>
              </a:lnSpc>
              <a:spcBef>
                <a:spcPts val="210"/>
              </a:spcBef>
            </a:pPr>
            <a:r>
              <a:rPr sz="1800" b="1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проходить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шляхи,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має</a:t>
            </a:r>
            <a:r>
              <a:rPr sz="1800" b="1" spc="2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бути</a:t>
            </a:r>
            <a:r>
              <a:rPr sz="1800" b="1" spc="25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кондиціонованим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перш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ніж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досягне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термінальних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одиниць.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>
              <a:lnSpc>
                <a:spcPts val="211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2162810" algn="l"/>
                <a:tab pos="3047365" algn="l"/>
                <a:tab pos="4426585" algn="l"/>
                <a:tab pos="4688205" algn="l"/>
                <a:tab pos="5790565" algn="l"/>
                <a:tab pos="6670040" algn="l"/>
                <a:tab pos="7794625" algn="l"/>
                <a:tab pos="8744585" algn="l"/>
                <a:tab pos="8962390" algn="l"/>
                <a:tab pos="10007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Кондиціонування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провідній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включає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зігрівання, 	зволоження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видалення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твердих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частинок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5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кондиціонування.</a:t>
            </a:r>
            <a:endParaRPr sz="1800">
              <a:latin typeface="Times New Roman"/>
              <a:cs typeface="Times New Roman"/>
            </a:endParaRPr>
          </a:p>
          <a:p>
            <a:pPr marL="297815" marR="9525" indent="-285750">
              <a:lnSpc>
                <a:spcPts val="2110"/>
              </a:lnSpc>
              <a:spcBef>
                <a:spcPts val="114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зволожують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затримують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вдалося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прослизнути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повз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спеціальні 	короткі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волоски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(вібриси)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порожнинах.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ts val="211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доповнений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цими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серозними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секретами,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запобігає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зневодненню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нижнього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рухомим 	повітрям.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ts val="2125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покриває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постійно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виробляється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келихоподібними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ts val="2135"/>
              </a:lnSpc>
            </a:pP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слизовидільними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проходів.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>
              <a:lnSpc>
                <a:spcPts val="2110"/>
              </a:lnSpc>
              <a:spcBef>
                <a:spcPts val="1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Слиз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переміщуються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глотки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скоординованих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хвилеподібних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рухів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ковтаються.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0417" y="386588"/>
            <a:ext cx="7268845" cy="23638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2091" y="507072"/>
            <a:ext cx="6483985" cy="5647690"/>
            <a:chOff x="482091" y="507072"/>
            <a:chExt cx="6483985" cy="5647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553" y="604855"/>
              <a:ext cx="6306905" cy="54584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6854" y="511835"/>
              <a:ext cx="6474460" cy="5638165"/>
            </a:xfrm>
            <a:custGeom>
              <a:avLst/>
              <a:gdLst/>
              <a:ahLst/>
              <a:cxnLst/>
              <a:rect l="l" t="t" r="r" b="b"/>
              <a:pathLst>
                <a:path w="6474459" h="5638165">
                  <a:moveTo>
                    <a:pt x="0" y="5637657"/>
                  </a:moveTo>
                  <a:lnTo>
                    <a:pt x="6473952" y="5637657"/>
                  </a:lnTo>
                  <a:lnTo>
                    <a:pt x="6473952" y="0"/>
                  </a:lnTo>
                  <a:lnTo>
                    <a:pt x="0" y="0"/>
                  </a:lnTo>
                  <a:lnTo>
                    <a:pt x="0" y="56376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394829" y="667003"/>
            <a:ext cx="430784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0290" algn="l"/>
                <a:tab pos="3097530" algn="l"/>
                <a:tab pos="41992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співвідношення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глотки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372110" algn="l"/>
                <a:tab pos="934085" algn="l"/>
                <a:tab pos="1245235" algn="l"/>
                <a:tab pos="2341245" algn="l"/>
                <a:tab pos="2381250" algn="l"/>
                <a:tab pos="2597150" algn="l"/>
                <a:tab pos="2836545" algn="l"/>
                <a:tab pos="3446145" algn="l"/>
                <a:tab pos="3682365" algn="l"/>
              </a:tabLst>
            </a:pPr>
            <a:r>
              <a:rPr sz="1800" b="1" dirty="0">
                <a:latin typeface="Times New Roman"/>
                <a:cs typeface="Times New Roman"/>
              </a:rPr>
              <a:t>дихальною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травною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системами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spc="5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Глотка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поділяється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частини: </a:t>
            </a:r>
            <a:r>
              <a:rPr sz="1800" dirty="0">
                <a:latin typeface="Times New Roman"/>
                <a:cs typeface="Times New Roman"/>
              </a:rPr>
              <a:t>носоглотка,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ротоглотка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частина </a:t>
            </a:r>
            <a:r>
              <a:rPr sz="1800" dirty="0">
                <a:latin typeface="Times New Roman"/>
                <a:cs typeface="Times New Roman"/>
              </a:rPr>
              <a:t>глотки.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позаду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носової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ротової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порожнин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тягнеться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нижче </a:t>
            </a:r>
            <a:r>
              <a:rPr sz="1800" dirty="0">
                <a:latin typeface="Times New Roman"/>
                <a:cs typeface="Times New Roman"/>
              </a:rPr>
              <a:t>гортані.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Глотка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обслуговує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дихальну,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так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травну</a:t>
            </a:r>
            <a:r>
              <a:rPr sz="1800" spc="-10" dirty="0">
                <a:latin typeface="Times New Roman"/>
                <a:cs typeface="Times New Roman"/>
              </a:rPr>
              <a:t> системи.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сагітальний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розріз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також </a:t>
            </a:r>
            <a:r>
              <a:rPr sz="1800" dirty="0">
                <a:latin typeface="Times New Roman"/>
                <a:cs typeface="Times New Roman"/>
              </a:rPr>
              <a:t>перетинає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хрящі,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утворюють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скелет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надгортанник,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щитовидний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перснеподібний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хрящ).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шлуночкові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складки </a:t>
            </a:r>
            <a:r>
              <a:rPr sz="1800" dirty="0">
                <a:latin typeface="Times New Roman"/>
                <a:cs typeface="Times New Roman"/>
              </a:rPr>
              <a:t>посередині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приблизно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рівні </a:t>
            </a:r>
            <a:r>
              <a:rPr sz="1800" dirty="0">
                <a:latin typeface="Times New Roman"/>
                <a:cs typeface="Times New Roman"/>
              </a:rPr>
              <a:t>щитовидного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хряща.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гортані </a:t>
            </a:r>
            <a:r>
              <a:rPr sz="1800" dirty="0">
                <a:latin typeface="Times New Roman"/>
                <a:cs typeface="Times New Roman"/>
              </a:rPr>
              <a:t>представляє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найвужчу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частину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96321" y="5056708"/>
            <a:ext cx="15030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8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відповідає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4829" y="5056708"/>
            <a:ext cx="26162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1110" algn="l"/>
                <a:tab pos="23323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дихальної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167765" algn="l"/>
                <a:tab pos="18478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утворення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звуку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шляхом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41457" y="5331714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43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чутної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вібрації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4829" y="5598363"/>
            <a:ext cx="1905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голосових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складок.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86" y="442030"/>
            <a:ext cx="8779473" cy="44725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5428" y="5090286"/>
            <a:ext cx="106419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Носова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порожнина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приносові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пазухи.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Сагітальний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зріз,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співвідношення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носовою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порожниною,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передніми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ніздрями, </a:t>
            </a:r>
            <a:r>
              <a:rPr sz="1800" dirty="0">
                <a:latin typeface="Times New Roman"/>
                <a:cs typeface="Times New Roman"/>
              </a:rPr>
              <a:t>присінком,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носоглоткою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лобними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клиноподібними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пазухами.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лобної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показаний.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отвори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верхніми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носовими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раковинами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гратчастої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верхньощелепної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отвір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носоглотковому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валику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євстахієвої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труби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середнього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вуха.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4393" y="368427"/>
            <a:ext cx="303085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dirty="0"/>
              <a:t>Присінок</a:t>
            </a:r>
            <a:r>
              <a:rPr spc="-85" dirty="0"/>
              <a:t> </a:t>
            </a:r>
            <a:r>
              <a:rPr dirty="0"/>
              <a:t>носової</a:t>
            </a:r>
            <a:r>
              <a:rPr spc="-80" dirty="0"/>
              <a:t> </a:t>
            </a:r>
            <a:r>
              <a:rPr spc="-10" dirty="0"/>
              <a:t>порожнини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1744" y="600913"/>
            <a:ext cx="42189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Присінок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45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45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зовнішнього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носа</a:t>
            </a:r>
            <a:r>
              <a:rPr sz="1800" spc="48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сполучається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спереду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зовнішнім середовищем.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3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вистелений</a:t>
            </a:r>
            <a:r>
              <a:rPr sz="1800" spc="33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багатошаровим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плоским</a:t>
            </a:r>
            <a:r>
              <a:rPr sz="1800" b="1" i="1" spc="47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епітелієм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744" y="2247646"/>
            <a:ext cx="42183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продовженням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шкіри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обличчя,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0" dirty="0">
                <a:latin typeface="Times New Roman"/>
                <a:cs typeface="Times New Roman"/>
              </a:rPr>
              <a:t> містить </a:t>
            </a:r>
            <a:r>
              <a:rPr sz="1800" dirty="0">
                <a:latin typeface="Times New Roman"/>
                <a:cs typeface="Times New Roman"/>
              </a:rPr>
              <a:t>різну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вібрис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(волосків),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затримують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перш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ніж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потраплять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потоком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решти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Сальні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залози</a:t>
            </a:r>
            <a:r>
              <a:rPr sz="1800" b="1" i="1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їхні 	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сприяють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затриманню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твердих 	частинок.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1744" y="4442586"/>
            <a:ext cx="421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190625" algn="l"/>
                <a:tab pos="1728470" algn="l"/>
                <a:tab pos="32740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Ззаду,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закінчується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присінок,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8255" y="4716602"/>
            <a:ext cx="3930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9410" algn="l"/>
                <a:tab pos="2583815" algn="l"/>
                <a:tab pos="3513454" algn="l"/>
              </a:tabLst>
            </a:pPr>
            <a:r>
              <a:rPr sz="1800" spc="-10" dirty="0">
                <a:latin typeface="Times New Roman"/>
                <a:cs typeface="Times New Roman"/>
              </a:rPr>
              <a:t>багатошаровий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плоский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стає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8255" y="4991480"/>
            <a:ext cx="3927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8430" algn="l"/>
                <a:tab pos="2091055" algn="l"/>
                <a:tab pos="379984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тоншим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переходить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6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8255" y="5265801"/>
            <a:ext cx="3931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97760" algn="l"/>
                <a:tab pos="345694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псевдобагатошаровий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епітелій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255" y="5540146"/>
            <a:ext cx="3931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47495" algn="l"/>
                <a:tab pos="2719070" algn="l"/>
                <a:tab pos="37592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характеризує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ділянку.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У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цьому</a:t>
            </a:r>
            <a:r>
              <a:rPr sz="18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місці</a:t>
            </a:r>
            <a:r>
              <a:rPr sz="18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сальні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залози</a:t>
            </a:r>
            <a:r>
              <a:rPr sz="18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відсутні.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62461" y="388302"/>
            <a:ext cx="7045325" cy="3557270"/>
            <a:chOff x="4962461" y="388302"/>
            <a:chExt cx="7045325" cy="355727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2049" y="397891"/>
              <a:ext cx="3440429" cy="35380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67223" y="393065"/>
              <a:ext cx="3449954" cy="3547745"/>
            </a:xfrm>
            <a:custGeom>
              <a:avLst/>
              <a:gdLst/>
              <a:ahLst/>
              <a:cxnLst/>
              <a:rect l="l" t="t" r="r" b="b"/>
              <a:pathLst>
                <a:path w="3449954" h="3547745">
                  <a:moveTo>
                    <a:pt x="0" y="3547617"/>
                  </a:moveTo>
                  <a:lnTo>
                    <a:pt x="3449954" y="3547617"/>
                  </a:lnTo>
                  <a:lnTo>
                    <a:pt x="3449954" y="0"/>
                  </a:lnTo>
                  <a:lnTo>
                    <a:pt x="0" y="0"/>
                  </a:lnTo>
                  <a:lnTo>
                    <a:pt x="0" y="354761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2479" y="937768"/>
              <a:ext cx="3594862" cy="249123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443854" y="4207255"/>
            <a:ext cx="21971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285" algn="l"/>
              </a:tabLst>
            </a:pP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Світлі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мікрофотографії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32217" y="4207255"/>
            <a:ext cx="38677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07744" algn="l"/>
                <a:tab pos="1969770" algn="l"/>
                <a:tab pos="2609850" algn="l"/>
                <a:tab pos="3082290" algn="l"/>
              </a:tabLst>
            </a:pP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плоского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епітелію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(SE),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що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вистилає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3854" y="4451096"/>
            <a:ext cx="625856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проксимальні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носові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дихальні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шляхи</a:t>
            </a:r>
            <a:r>
              <a:rPr sz="1600" spc="-3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i="1" spc="-20" dirty="0">
                <a:solidFill>
                  <a:srgbClr val="6F6F6F"/>
                </a:solidFill>
                <a:latin typeface="Times New Roman"/>
                <a:cs typeface="Times New Roman"/>
              </a:rPr>
              <a:t>макаки-</a:t>
            </a:r>
            <a:r>
              <a:rPr sz="1600" i="1" dirty="0">
                <a:solidFill>
                  <a:srgbClr val="6F6F6F"/>
                </a:solidFill>
                <a:latin typeface="Times New Roman"/>
                <a:cs typeface="Times New Roman"/>
              </a:rPr>
              <a:t>резус</a:t>
            </a:r>
            <a:r>
              <a:rPr sz="1600" i="1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миші</a:t>
            </a:r>
            <a:r>
              <a:rPr sz="1600" spc="-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C57BL/6,</a:t>
            </a:r>
            <a:r>
              <a:rPr sz="1600" spc="-3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(A)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31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(B)</a:t>
            </a:r>
            <a:r>
              <a:rPr sz="1600" spc="3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відповідно,</a:t>
            </a:r>
            <a:r>
              <a:rPr sz="1600" spc="33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пофарбовані</a:t>
            </a:r>
            <a:r>
              <a:rPr sz="1600" spc="3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гематоксиліном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і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еозином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(H&amp;E).</a:t>
            </a:r>
            <a:r>
              <a:rPr sz="1600" spc="32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6F6F6F"/>
                </a:solidFill>
                <a:latin typeface="Times New Roman"/>
                <a:cs typeface="Times New Roman"/>
              </a:rPr>
              <a:t>(C)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Скануюча</a:t>
            </a:r>
            <a:r>
              <a:rPr sz="1600" spc="36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електронна</a:t>
            </a:r>
            <a:r>
              <a:rPr sz="1600" spc="37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мікрофотографія</a:t>
            </a:r>
            <a:r>
              <a:rPr sz="1600" spc="37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(SEM)</a:t>
            </a:r>
            <a:r>
              <a:rPr sz="1600" spc="37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місця</a:t>
            </a:r>
            <a:r>
              <a:rPr sz="1600" spc="36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з’єднання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плоского</a:t>
            </a:r>
            <a:r>
              <a:rPr sz="1600" spc="40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40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перехідного</a:t>
            </a:r>
            <a:r>
              <a:rPr sz="1600" spc="409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епітелію,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SE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409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TE</a:t>
            </a:r>
            <a:r>
              <a:rPr sz="1600" spc="39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відповідно,</a:t>
            </a:r>
            <a:r>
              <a:rPr sz="1600" spc="40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6F6F6F"/>
                </a:solidFill>
                <a:latin typeface="Times New Roman"/>
                <a:cs typeface="Times New Roman"/>
              </a:rPr>
              <a:t>у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проксимальній</a:t>
            </a:r>
            <a:r>
              <a:rPr sz="1600" spc="1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порожнині</a:t>
            </a:r>
            <a:r>
              <a:rPr sz="1600" spc="12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носа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макаки,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між</a:t>
            </a:r>
            <a:r>
              <a:rPr sz="1600" spc="10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присінком</a:t>
            </a:r>
            <a:r>
              <a:rPr sz="1600" spc="110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носа</a:t>
            </a:r>
            <a:r>
              <a:rPr sz="1600" spc="9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та</a:t>
            </a:r>
            <a:r>
              <a:rPr sz="1600" spc="105" dirty="0">
                <a:solidFill>
                  <a:srgbClr val="6F6F6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власне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носовою</a:t>
            </a:r>
            <a:r>
              <a:rPr sz="1600" spc="125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6F6F6F"/>
                </a:solidFill>
                <a:latin typeface="Times New Roman"/>
                <a:cs typeface="Times New Roman"/>
              </a:rPr>
              <a:t>порожниною.</a:t>
            </a:r>
            <a:r>
              <a:rPr sz="1600" spc="120" dirty="0">
                <a:solidFill>
                  <a:srgbClr val="6F6F6F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  <a:hlinkClick r:id="rId4"/>
              </a:rPr>
              <a:t>/www.sciencedirect.com/topics/veterinary-</a:t>
            </a:r>
            <a:r>
              <a:rPr sz="1600" spc="-10" dirty="0">
                <a:solidFill>
                  <a:srgbClr val="6F6F6F"/>
                </a:solidFill>
                <a:latin typeface="Times New Roman"/>
                <a:cs typeface="Times New Roman"/>
              </a:rPr>
              <a:t> science-and-veterinary-medicine/nasal-vestibule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8469" y="1799802"/>
            <a:ext cx="7293609" cy="81788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b="1" dirty="0">
                <a:latin typeface="Times New Roman"/>
                <a:cs typeface="Times New Roman"/>
              </a:rPr>
              <a:t>Дихальна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ділянка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носової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порожнини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Дихальна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ділянка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становить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об'єму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порожнин.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69" y="2712465"/>
            <a:ext cx="10956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018540" algn="l"/>
                <a:tab pos="2219325" algn="l"/>
                <a:tab pos="3527425" algn="l"/>
                <a:tab pos="4688840" algn="l"/>
                <a:tab pos="6049645" algn="l"/>
                <a:tab pos="6592570" algn="l"/>
                <a:tab pos="7555230" algn="l"/>
                <a:tab pos="8006715" algn="l"/>
                <a:tab pos="8742680" algn="l"/>
                <a:tab pos="9827895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вистелена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своїй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війчастий,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8469" y="2886201"/>
            <a:ext cx="10958830" cy="121031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4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псевдобагатошаровий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циліндричний </a:t>
            </a:r>
            <a:r>
              <a:rPr sz="1800" b="1" i="1" spc="-10" dirty="0">
                <a:latin typeface="Times New Roman"/>
                <a:cs typeface="Times New Roman"/>
              </a:rPr>
              <a:t>епітелій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Нижній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шар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-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власна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пластинка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прикріплений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окістя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охрястя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кістки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хряща.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Медіальна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дялянки,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перегородка,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гладка,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бічні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8469" y="4072254"/>
            <a:ext cx="10957560" cy="1988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6700"/>
              </a:lnSpc>
              <a:spcBef>
                <a:spcPts val="100"/>
              </a:spcBef>
              <a:tabLst>
                <a:tab pos="1423670" algn="l"/>
                <a:tab pos="2162810" algn="l"/>
                <a:tab pos="3935729" algn="l"/>
                <a:tab pos="5064760" algn="l"/>
                <a:tab pos="6155055" algn="l"/>
                <a:tab pos="6628765" algn="l"/>
                <a:tab pos="8046720" algn="l"/>
                <a:tab pos="9204960" algn="l"/>
                <a:tab pos="10602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наявність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трьох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полицеподібних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кісткових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виступів,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носовими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раковинами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або </a:t>
            </a:r>
            <a:r>
              <a:rPr sz="1800" b="1" i="1" spc="-10" dirty="0">
                <a:latin typeface="Times New Roman"/>
                <a:cs typeface="Times New Roman"/>
              </a:rPr>
              <a:t>турбінатами.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944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Носові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раковини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поділяють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кожну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носову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порожнину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окремі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камери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подвійну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155"/>
              </a:spcBef>
            </a:pPr>
            <a:r>
              <a:rPr sz="1800" spc="-10" dirty="0">
                <a:latin typeface="Times New Roman"/>
                <a:cs typeface="Times New Roman"/>
              </a:rPr>
              <a:t>роль.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>
              <a:lnSpc>
                <a:spcPct val="107200"/>
              </a:lnSpc>
              <a:spcBef>
                <a:spcPts val="7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збільшують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створюють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турбулентність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повітряного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 	</a:t>
            </a:r>
            <a:r>
              <a:rPr sz="1800" dirty="0">
                <a:latin typeface="Times New Roman"/>
                <a:cs typeface="Times New Roman"/>
              </a:rPr>
              <a:t>ефективно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кондиціонувати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вдихуване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399" y="288521"/>
            <a:ext cx="1255821" cy="125582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551" y="363893"/>
            <a:ext cx="9166084" cy="4666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03198" y="5103114"/>
            <a:ext cx="106737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Носова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порожнина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приносові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пазухи.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(а)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Корональний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співвідношення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носовою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порожниною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гратчастими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верхньощелепними </a:t>
            </a:r>
            <a:r>
              <a:rPr sz="1600" dirty="0">
                <a:latin typeface="Times New Roman"/>
                <a:cs typeface="Times New Roman"/>
              </a:rPr>
              <a:t>пазухами.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Лобні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(передні)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клиноподібні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(задні)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пазухи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зрізі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показані.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Площа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 рахунок довгих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вигнутих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носових раковин,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 </a:t>
            </a:r>
            <a:r>
              <a:rPr sz="1600" spc="-10" dirty="0">
                <a:latin typeface="Times New Roman"/>
                <a:cs typeface="Times New Roman"/>
              </a:rPr>
              <a:t>відходять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бічних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стінок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носової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порожнини,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системою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приносових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пазух.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нюховий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близькість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нюхових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нервів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цибулин.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326" y="558289"/>
            <a:ext cx="7285586" cy="54710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1638" y="2109978"/>
            <a:ext cx="17278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носа</a:t>
            </a:r>
            <a:r>
              <a:rPr sz="1800" spc="-2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81564" y="2383993"/>
            <a:ext cx="11518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демонструє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1638" y="2658871"/>
            <a:ext cx="3860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2470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характерний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циліндричний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04554" y="2933191"/>
            <a:ext cx="2626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100"/>
              </a:spcBef>
              <a:tabLst>
                <a:tab pos="611505" algn="l"/>
                <a:tab pos="688975" algn="l"/>
                <a:tab pos="852169" algn="l"/>
                <a:tab pos="194373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вистилає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носову </a:t>
            </a:r>
            <a:r>
              <a:rPr sz="1800" spc="-25" dirty="0">
                <a:latin typeface="Times New Roman"/>
                <a:cs typeface="Times New Roman"/>
              </a:rPr>
              <a:t>Тут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1638" y="2933191"/>
            <a:ext cx="11588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епітелій, </a:t>
            </a:r>
            <a:r>
              <a:rPr sz="1800" spc="-35" dirty="0">
                <a:latin typeface="Times New Roman"/>
                <a:cs typeface="Times New Roman"/>
              </a:rPr>
              <a:t>порожнину. </a:t>
            </a:r>
            <a:r>
              <a:rPr sz="1800" spc="-10" dirty="0">
                <a:latin typeface="Times New Roman"/>
                <a:cs typeface="Times New Roman"/>
              </a:rPr>
              <a:t>поодинокі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12757" y="3481832"/>
            <a:ext cx="799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розсіяні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34676" y="3207511"/>
            <a:ext cx="1398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71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трапляються </a:t>
            </a:r>
            <a:r>
              <a:rPr sz="1800" spc="-25" dirty="0">
                <a:latin typeface="Times New Roman"/>
                <a:cs typeface="Times New Roman"/>
              </a:rPr>
              <a:t>келихоподібні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71638" y="3755847"/>
            <a:ext cx="32791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293" y="619480"/>
            <a:ext cx="8149941" cy="5743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3210" y="2001773"/>
            <a:ext cx="30473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  <a:tabLst>
                <a:tab pos="903605" algn="l"/>
                <a:tab pos="215773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Власна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пластинка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слизової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носа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73210" y="2275789"/>
            <a:ext cx="3048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оболонки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069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демонструє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3210" y="2824988"/>
            <a:ext cx="30480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субэпітеліальну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носа.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445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серозно-слизові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2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виводять</a:t>
            </a:r>
            <a:r>
              <a:rPr sz="1800" spc="240" dirty="0">
                <a:latin typeface="Times New Roman"/>
                <a:cs typeface="Times New Roman"/>
              </a:rPr>
              <a:t>   </a:t>
            </a:r>
            <a:r>
              <a:rPr sz="1800" spc="-20" dirty="0">
                <a:latin typeface="Times New Roman"/>
                <a:cs typeface="Times New Roman"/>
              </a:rPr>
              <a:t>свої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широкі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(D).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714" y="462114"/>
            <a:ext cx="10273235" cy="50699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52217" y="5839155"/>
            <a:ext cx="740346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2295" marR="5080" indent="-1840230">
              <a:lnSpc>
                <a:spcPct val="1072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Респіраторний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є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класичним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прикладом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псевдобагатошарового війчастого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циліндричного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5921" y="1674393"/>
            <a:ext cx="10760075" cy="460946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35"/>
              </a:spcBef>
            </a:pPr>
            <a:r>
              <a:rPr sz="1600" b="1" spc="-10" dirty="0">
                <a:latin typeface="Times New Roman"/>
                <a:cs typeface="Times New Roman"/>
              </a:rPr>
              <a:t>Респіраторний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епітелій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є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класичним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прикладом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псевдобагатошарового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війчастого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циліндричного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епітелію.</a:t>
            </a:r>
            <a:endParaRPr sz="1600">
              <a:latin typeface="Times New Roman"/>
              <a:cs typeface="Times New Roman"/>
            </a:endParaRPr>
          </a:p>
          <a:p>
            <a:pPr marL="12700" marR="6985" indent="297815" algn="just">
              <a:lnSpc>
                <a:spcPct val="107100"/>
              </a:lnSpc>
              <a:spcBef>
                <a:spcPts val="800"/>
              </a:spcBef>
              <a:buAutoNum type="alphaLcParenBoth"/>
              <a:tabLst>
                <a:tab pos="310515" algn="l"/>
              </a:tabLst>
            </a:pPr>
            <a:r>
              <a:rPr sz="1600" dirty="0">
                <a:latin typeface="Times New Roman"/>
                <a:cs typeface="Times New Roman"/>
              </a:rPr>
              <a:t>Деталі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будови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варіюються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різних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відділах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дихального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тракту,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але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зазвичай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він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розташований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дуже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товстій </a:t>
            </a:r>
            <a:r>
              <a:rPr sz="1600" dirty="0">
                <a:latin typeface="Times New Roman"/>
                <a:cs typeface="Times New Roman"/>
              </a:rPr>
              <a:t>базальній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мембрані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(BM)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кілька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типів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всі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контактують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базальною </a:t>
            </a:r>
            <a:r>
              <a:rPr sz="1600" dirty="0">
                <a:latin typeface="Times New Roman"/>
                <a:cs typeface="Times New Roman"/>
              </a:rPr>
              <a:t>мембраною.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найчисленнішими,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сотнями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довгих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міцних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війок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кожному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їхніх </a:t>
            </a:r>
            <a:r>
              <a:rPr sz="1600" dirty="0">
                <a:latin typeface="Times New Roman"/>
                <a:cs typeface="Times New Roman"/>
              </a:rPr>
              <a:t>випнутих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апікальних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кінців,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забезпечують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пишне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покриття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віями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просвітній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поверхні.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Більшість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дрібних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округлих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базальній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стовбуровими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їхніми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диференційованими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нащадками,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разом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становлять </a:t>
            </a:r>
            <a:r>
              <a:rPr sz="1600" dirty="0">
                <a:latin typeface="Times New Roman"/>
                <a:cs typeface="Times New Roman"/>
              </a:rPr>
              <a:t>близько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30%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епітелію.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Клітини-</a:t>
            </a:r>
            <a:r>
              <a:rPr sz="1600" dirty="0">
                <a:latin typeface="Times New Roman"/>
                <a:cs typeface="Times New Roman"/>
              </a:rPr>
              <a:t>келихи,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секретують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внутрішньоепітеліальні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лімфоцити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дендритні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респіраторному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епітелії.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Власна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пластинка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добре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васкуляризована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(V).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(X400;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трихром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за </a:t>
            </a:r>
            <a:r>
              <a:rPr sz="1600" spc="-10" dirty="0">
                <a:latin typeface="Times New Roman"/>
                <a:cs typeface="Times New Roman"/>
              </a:rPr>
              <a:t>Маллорі)</a:t>
            </a:r>
            <a:endParaRPr sz="1600">
              <a:latin typeface="Times New Roman"/>
              <a:cs typeface="Times New Roman"/>
            </a:endParaRPr>
          </a:p>
          <a:p>
            <a:pPr marL="320040" indent="-307340" algn="just">
              <a:lnSpc>
                <a:spcPct val="100000"/>
              </a:lnSpc>
              <a:spcBef>
                <a:spcPts val="935"/>
              </a:spcBef>
              <a:buAutoNum type="alphaLcParenBoth"/>
              <a:tabLst>
                <a:tab pos="320040" algn="l"/>
              </a:tabLst>
            </a:pPr>
            <a:r>
              <a:rPr sz="1600" dirty="0">
                <a:latin typeface="Times New Roman"/>
                <a:cs typeface="Times New Roman"/>
              </a:rPr>
              <a:t>Скануюча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мікроскопія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(SEM)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просвітну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поверхню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клітин-</a:t>
            </a:r>
            <a:r>
              <a:rPr sz="1600" dirty="0">
                <a:latin typeface="Times New Roman"/>
                <a:cs typeface="Times New Roman"/>
              </a:rPr>
              <a:t>келихів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численних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війчастих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клітин.</a:t>
            </a:r>
            <a:endParaRPr sz="1600">
              <a:latin typeface="Times New Roman"/>
              <a:cs typeface="Times New Roman"/>
            </a:endParaRPr>
          </a:p>
          <a:p>
            <a:pPr marL="12700" marR="5080" indent="295275" algn="just">
              <a:lnSpc>
                <a:spcPct val="107100"/>
              </a:lnSpc>
              <a:spcBef>
                <a:spcPts val="800"/>
              </a:spcBef>
              <a:buAutoNum type="alphaLcParenBoth" startAt="3"/>
              <a:tabLst>
                <a:tab pos="307975" algn="l"/>
              </a:tabLst>
            </a:pPr>
            <a:r>
              <a:rPr sz="1600" dirty="0">
                <a:latin typeface="Times New Roman"/>
                <a:cs typeface="Times New Roman"/>
              </a:rPr>
              <a:t>SEM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іншої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області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клітини-</a:t>
            </a:r>
            <a:r>
              <a:rPr sz="1600" dirty="0">
                <a:latin typeface="Times New Roman"/>
                <a:cs typeface="Times New Roman"/>
              </a:rPr>
              <a:t>келихи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(G)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переважають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деяких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областях,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підповерхневими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скупченнями </a:t>
            </a:r>
            <a:r>
              <a:rPr sz="1600" dirty="0">
                <a:latin typeface="Times New Roman"/>
                <a:cs typeface="Times New Roman"/>
              </a:rPr>
              <a:t>слизу,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помітними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деяких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(стрілки).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Плівка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затримує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більшість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зважених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повітрі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частинок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пилу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мікроорганізмів,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війок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безперервно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просувають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глотки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видалення.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Інші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що </a:t>
            </a:r>
            <a:r>
              <a:rPr sz="1600" dirty="0">
                <a:latin typeface="Times New Roman"/>
                <a:cs typeface="Times New Roman"/>
              </a:rPr>
              <a:t>становлять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лише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близько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3%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щітковими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невеликими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апікальними </a:t>
            </a:r>
            <a:r>
              <a:rPr sz="1600" dirty="0">
                <a:latin typeface="Times New Roman"/>
                <a:cs typeface="Times New Roman"/>
              </a:rPr>
              <a:t>поверхнями,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несуть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пучок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коротких,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тупих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мікроворсинок.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(Обидва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X3000)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129" y="443969"/>
            <a:ext cx="1255821" cy="125582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948" y="1442720"/>
            <a:ext cx="625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4925" algn="l"/>
                <a:tab pos="3750945" algn="l"/>
                <a:tab pos="5403215" algn="l"/>
              </a:tabLst>
            </a:pPr>
            <a:r>
              <a:rPr spc="-10" dirty="0"/>
              <a:t>Війчастий,</a:t>
            </a:r>
            <a:r>
              <a:rPr dirty="0"/>
              <a:t>	</a:t>
            </a:r>
            <a:r>
              <a:rPr spc="-10" dirty="0"/>
              <a:t>псевдобагатошаровий</a:t>
            </a:r>
            <a:r>
              <a:rPr dirty="0"/>
              <a:t>	</a:t>
            </a:r>
            <a:r>
              <a:rPr spc="-10" dirty="0"/>
              <a:t>циліндричний</a:t>
            </a:r>
            <a:r>
              <a:rPr dirty="0"/>
              <a:t>	</a:t>
            </a:r>
            <a:r>
              <a:rPr spc="-10" dirty="0"/>
              <a:t>епітелій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948" y="1710944"/>
            <a:ext cx="6253480" cy="1952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дихальної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слизової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оболонки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п'яти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типів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клітин: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ts val="2135"/>
              </a:lnSpc>
              <a:spcBef>
                <a:spcPts val="45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Війчасті</a:t>
            </a:r>
            <a:r>
              <a:rPr sz="1800" b="1" spc="2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високі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циліндричні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війками,</a:t>
            </a:r>
            <a:endParaRPr sz="1800">
              <a:latin typeface="Times New Roman"/>
              <a:cs typeface="Times New Roman"/>
            </a:endParaRPr>
          </a:p>
          <a:p>
            <a:pPr marL="354965">
              <a:lnSpc>
                <a:spcPts val="2135"/>
              </a:lnSpc>
            </a:pP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виступають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покриває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Келихоподібні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синтезують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60"/>
              </a:spcBef>
              <a:buSzPct val="55555"/>
              <a:buFont typeface="Symbol"/>
              <a:buChar char=""/>
              <a:tabLst>
                <a:tab pos="354965" algn="l"/>
                <a:tab pos="1416050" algn="l"/>
                <a:tab pos="2456815" algn="l"/>
                <a:tab pos="2743835" algn="l"/>
                <a:tab pos="3785870" algn="l"/>
                <a:tab pos="4516120" algn="l"/>
                <a:tab pos="5060315" algn="l"/>
                <a:tab pos="560578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Щіткові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загальна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короткі,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тупі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мікроворсинки.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ts val="2150"/>
              </a:lnSpc>
              <a:buSzPct val="55555"/>
              <a:buFont typeface="Symbol"/>
              <a:buChar char=""/>
              <a:tabLst>
                <a:tab pos="354965" algn="l"/>
                <a:tab pos="2100580" algn="l"/>
                <a:tab pos="3103245" algn="l"/>
                <a:tab pos="4184015" algn="l"/>
                <a:tab pos="59594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Дрібнозернисті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Кульчицького)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948" y="3637915"/>
            <a:ext cx="6252210" cy="11169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4965" marR="5080">
              <a:lnSpc>
                <a:spcPts val="2110"/>
              </a:lnSpc>
              <a:spcBef>
                <a:spcPts val="210"/>
              </a:spcBef>
              <a:tabLst>
                <a:tab pos="1609725" algn="l"/>
                <a:tab pos="2654935" algn="l"/>
                <a:tab pos="3700779" algn="l"/>
                <a:tab pos="4249420" algn="l"/>
                <a:tab pos="51962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нагадують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але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секреторні гранули.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ентероендокринні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APUD-</a:t>
            </a:r>
            <a:r>
              <a:rPr sz="1800" spc="-10" dirty="0">
                <a:latin typeface="Times New Roman"/>
                <a:cs typeface="Times New Roman"/>
              </a:rPr>
              <a:t>системи.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00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стовбурові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походять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948" y="4734890"/>
            <a:ext cx="6252845" cy="843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5"/>
              </a:spcBef>
            </a:pP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області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порожнини,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суті,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такий </a:t>
            </a:r>
            <a:r>
              <a:rPr sz="1800" dirty="0">
                <a:latin typeface="Times New Roman"/>
                <a:cs typeface="Times New Roman"/>
              </a:rPr>
              <a:t>самий,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епітелій,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вистилає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2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провідній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системі.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249" y="257669"/>
            <a:ext cx="1017639" cy="101763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177722" y="479488"/>
            <a:ext cx="4696460" cy="3382010"/>
            <a:chOff x="7177722" y="479488"/>
            <a:chExt cx="4696460" cy="33820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7183" y="540832"/>
              <a:ext cx="4677283" cy="33110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82484" y="484251"/>
              <a:ext cx="4686935" cy="3372485"/>
            </a:xfrm>
            <a:custGeom>
              <a:avLst/>
              <a:gdLst/>
              <a:ahLst/>
              <a:cxnLst/>
              <a:rect l="l" t="t" r="r" b="b"/>
              <a:pathLst>
                <a:path w="4686934" h="3372485">
                  <a:moveTo>
                    <a:pt x="0" y="3372485"/>
                  </a:moveTo>
                  <a:lnTo>
                    <a:pt x="4686808" y="3372485"/>
                  </a:lnTo>
                  <a:lnTo>
                    <a:pt x="4686808" y="0"/>
                  </a:lnTo>
                  <a:lnTo>
                    <a:pt x="0" y="0"/>
                  </a:lnTo>
                  <a:lnTo>
                    <a:pt x="0" y="3372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66813" y="4046982"/>
            <a:ext cx="452310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Анотація.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Кожна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підгрупа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клітин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епітелії</a:t>
            </a:r>
            <a:r>
              <a:rPr sz="1400" spc="1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дихальних</a:t>
            </a:r>
            <a:r>
              <a:rPr sz="1400" spc="1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шляхів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відіграє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свою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роль</a:t>
            </a:r>
            <a:r>
              <a:rPr sz="1400" spc="3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і,</a:t>
            </a:r>
            <a:r>
              <a:rPr sz="1400" spc="3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якщо</a:t>
            </a:r>
            <a:r>
              <a:rPr sz="1400" spc="3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400" spc="3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порушити,</a:t>
            </a:r>
            <a:r>
              <a:rPr sz="1400" spc="3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може</a:t>
            </a:r>
            <a:r>
              <a:rPr sz="1400" spc="3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сприяти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розвитку</a:t>
            </a:r>
            <a:r>
              <a:rPr sz="1400" spc="-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респіраторних</a:t>
            </a:r>
            <a:r>
              <a:rPr sz="1400" spc="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захворювань.</a:t>
            </a:r>
            <a:r>
              <a:rPr sz="1400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Тут</a:t>
            </a:r>
            <a:r>
              <a:rPr sz="14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ми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висвітлюємо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останні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досягнення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щодо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клітинної</a:t>
            </a:r>
            <a:r>
              <a:rPr sz="1400" spc="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400" spc="9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функціональної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66813" y="5113477"/>
            <a:ext cx="45212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99210" algn="l"/>
                <a:tab pos="1990725" algn="l"/>
                <a:tab pos="2802890" algn="l"/>
                <a:tab pos="3768090" algn="l"/>
                <a:tab pos="4458335" algn="l"/>
              </a:tabLst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гетерогенності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вздовж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епітелію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дихальних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шляхів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5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66813" y="5327396"/>
            <a:ext cx="4519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обговорюємо,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як</a:t>
            </a:r>
            <a:r>
              <a:rPr sz="1400" spc="2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ми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можемо</a:t>
            </a:r>
            <a:r>
              <a:rPr sz="1400" spc="2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використати</a:t>
            </a:r>
            <a:r>
              <a:rPr sz="1400" spc="2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400" spc="2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знання</a:t>
            </a:r>
            <a:r>
              <a:rPr sz="1400" spc="27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12121"/>
                </a:solidFill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66813" y="5540755"/>
            <a:ext cx="45224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76300" algn="l"/>
                <a:tab pos="1489710" algn="l"/>
                <a:tab pos="2550160" algn="l"/>
                <a:tab pos="3389629" algn="l"/>
              </a:tabLst>
            </a:pP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розробки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20" dirty="0">
                <a:solidFill>
                  <a:srgbClr val="212121"/>
                </a:solidFill>
                <a:latin typeface="Times New Roman"/>
                <a:cs typeface="Times New Roman"/>
              </a:rPr>
              <a:t>більш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ефективних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цільових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терапевтичних </a:t>
            </a:r>
            <a:r>
              <a:rPr sz="1400" dirty="0">
                <a:solidFill>
                  <a:srgbClr val="212121"/>
                </a:solidFill>
                <a:latin typeface="Times New Roman"/>
                <a:cs typeface="Times New Roman"/>
              </a:rPr>
              <a:t>засобів.</a:t>
            </a:r>
            <a:r>
              <a:rPr sz="1400" spc="2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</a:rPr>
              <a:t>https:</a:t>
            </a:r>
            <a:r>
              <a:rPr sz="1400" spc="-10" dirty="0">
                <a:solidFill>
                  <a:srgbClr val="212121"/>
                </a:solidFill>
                <a:latin typeface="Times New Roman"/>
                <a:cs typeface="Times New Roman"/>
                <a:hlinkClick r:id="rId4"/>
              </a:rPr>
              <a:t>//www.nature.com/articles/s41385-020-00370-</a:t>
            </a:r>
            <a:r>
              <a:rPr sz="1400" spc="-50" dirty="0">
                <a:solidFill>
                  <a:srgbClr val="212121"/>
                </a:solidFill>
                <a:latin typeface="Times New Roman"/>
                <a:cs typeface="Times New Roman"/>
                <a:hlinkClick r:id="rId4"/>
              </a:rPr>
              <a:t>7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98738" y="743635"/>
            <a:ext cx="7994650" cy="5370830"/>
            <a:chOff x="2098738" y="743635"/>
            <a:chExt cx="7994650" cy="5370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8200" y="753160"/>
              <a:ext cx="7975600" cy="535165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03501" y="748398"/>
              <a:ext cx="7985125" cy="5361305"/>
            </a:xfrm>
            <a:custGeom>
              <a:avLst/>
              <a:gdLst/>
              <a:ahLst/>
              <a:cxnLst/>
              <a:rect l="l" t="t" r="r" b="b"/>
              <a:pathLst>
                <a:path w="7985125" h="5361305">
                  <a:moveTo>
                    <a:pt x="0" y="5361178"/>
                  </a:moveTo>
                  <a:lnTo>
                    <a:pt x="7985125" y="5361178"/>
                  </a:lnTo>
                  <a:lnTo>
                    <a:pt x="7985125" y="0"/>
                  </a:lnTo>
                  <a:lnTo>
                    <a:pt x="0" y="0"/>
                  </a:lnTo>
                  <a:lnTo>
                    <a:pt x="0" y="536117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23240" y="344106"/>
            <a:ext cx="5144770" cy="4975225"/>
            <a:chOff x="6623240" y="344106"/>
            <a:chExt cx="5144770" cy="4975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2829" y="353567"/>
              <a:ext cx="5125592" cy="49557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28003" y="348868"/>
              <a:ext cx="5135245" cy="4965700"/>
            </a:xfrm>
            <a:custGeom>
              <a:avLst/>
              <a:gdLst/>
              <a:ahLst/>
              <a:cxnLst/>
              <a:rect l="l" t="t" r="r" b="b"/>
              <a:pathLst>
                <a:path w="5135245" h="4965700">
                  <a:moveTo>
                    <a:pt x="0" y="4965319"/>
                  </a:moveTo>
                  <a:lnTo>
                    <a:pt x="5135118" y="4965319"/>
                  </a:lnTo>
                  <a:lnTo>
                    <a:pt x="5135118" y="0"/>
                  </a:lnTo>
                  <a:lnTo>
                    <a:pt x="0" y="0"/>
                  </a:lnTo>
                  <a:lnTo>
                    <a:pt x="0" y="496531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24103" y="183578"/>
            <a:ext cx="5494655" cy="3190875"/>
            <a:chOff x="424103" y="183578"/>
            <a:chExt cx="5494655" cy="31908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628" y="288380"/>
              <a:ext cx="5475605" cy="30759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66" y="188340"/>
              <a:ext cx="5485130" cy="3181350"/>
            </a:xfrm>
            <a:custGeom>
              <a:avLst/>
              <a:gdLst/>
              <a:ahLst/>
              <a:cxnLst/>
              <a:rect l="l" t="t" r="r" b="b"/>
              <a:pathLst>
                <a:path w="5485130" h="3181350">
                  <a:moveTo>
                    <a:pt x="0" y="3180841"/>
                  </a:moveTo>
                  <a:lnTo>
                    <a:pt x="5485130" y="3180841"/>
                  </a:lnTo>
                  <a:lnTo>
                    <a:pt x="5485130" y="0"/>
                  </a:lnTo>
                  <a:lnTo>
                    <a:pt x="0" y="0"/>
                  </a:lnTo>
                  <a:lnTo>
                    <a:pt x="0" y="31808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91159" y="3455289"/>
            <a:ext cx="59385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Анотація.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Епітелій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дихальних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шляхів</a:t>
            </a:r>
            <a:r>
              <a:rPr sz="1800" spc="-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забезпечує</a:t>
            </a:r>
            <a:r>
              <a:rPr sz="1800" spc="-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критичний</a:t>
            </a:r>
            <a:r>
              <a:rPr sz="1800" spc="-4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бар'єр</a:t>
            </a:r>
            <a:r>
              <a:rPr sz="1800" spc="-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для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зовнішнього</a:t>
            </a:r>
            <a:r>
              <a:rPr sz="1800" spc="36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середовища.</a:t>
            </a:r>
            <a:r>
              <a:rPr sz="1800" spc="36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Коли</a:t>
            </a:r>
            <a:r>
              <a:rPr sz="1800" spc="36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його</a:t>
            </a:r>
            <a:r>
              <a:rPr sz="1800" spc="37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цілісність</a:t>
            </a:r>
            <a:r>
              <a:rPr sz="1800" spc="36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порушена,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1159" y="4277944"/>
            <a:ext cx="50158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  <a:tab pos="2574290" algn="l"/>
                <a:tab pos="3094355" algn="l"/>
                <a:tab pos="4225290" algn="l"/>
              </a:tabLst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епітеліальні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та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постійні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імунні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715135" algn="l"/>
                <a:tab pos="2365375" algn="l"/>
                <a:tab pos="3686810" algn="l"/>
                <a:tab pos="4796790" algn="l"/>
              </a:tabLst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співпрацюють,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щоб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виключити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патогени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282828"/>
                </a:solidFill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9010" y="4277944"/>
            <a:ext cx="7816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загоїти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1159" y="4827270"/>
            <a:ext cx="593788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5185410" algn="l"/>
              </a:tabLst>
            </a:pP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пошкодження</a:t>
            </a:r>
            <a:r>
              <a:rPr sz="1800" spc="12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тканини.</a:t>
            </a:r>
            <a:r>
              <a:rPr sz="1800" spc="14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Зцілення</a:t>
            </a:r>
            <a:r>
              <a:rPr sz="1800" spc="1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досягається</a:t>
            </a:r>
            <a:r>
              <a:rPr sz="1800" spc="135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за</a:t>
            </a:r>
            <a:r>
              <a:rPr sz="1800" spc="14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допомогою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тканиноспецифічних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стовбурових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клітин:</a:t>
            </a:r>
            <a:r>
              <a:rPr sz="1800" spc="11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базальних</a:t>
            </a:r>
            <a:r>
              <a:rPr sz="1800" spc="120" dirty="0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клітин дихальних</a:t>
            </a:r>
            <a:r>
              <a:rPr sz="1800" dirty="0">
                <a:solidFill>
                  <a:srgbClr val="282828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https://</a:t>
            </a: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  <a:hlinkClick r:id="rId4"/>
              </a:rPr>
              <a:t>www.frontiersin.org/journals/allergy/articles/10.3389/fal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282828"/>
                </a:solidFill>
                <a:latin typeface="Times New Roman"/>
                <a:cs typeface="Times New Roman"/>
              </a:rPr>
              <a:t>gy.2021.787128/full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6795" y="1387602"/>
            <a:ext cx="737743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дихальної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ділянки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зігріває,</a:t>
            </a:r>
            <a:r>
              <a:rPr sz="1800" b="1" spc="30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зволожує</a:t>
            </a:r>
            <a:r>
              <a:rPr sz="1800" b="1" spc="2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фільтрує вдихуване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Власна</a:t>
            </a:r>
            <a:r>
              <a:rPr sz="1800" b="1" i="1" spc="27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пластинка</a:t>
            </a:r>
            <a:r>
              <a:rPr sz="1800" b="1" i="1" spc="28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дихальної</a:t>
            </a:r>
            <a:r>
              <a:rPr sz="1800" b="1" i="1" spc="29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слизової</a:t>
            </a:r>
            <a:r>
              <a:rPr sz="1800" b="1" i="1" spc="2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оболонки</a:t>
            </a:r>
            <a:r>
              <a:rPr sz="1800" b="1" i="1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судинну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мережу/сітку,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включає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набір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петель.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Розташування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нагрівати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вдихуване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кров'ю,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dirty="0">
                <a:latin typeface="Times New Roman"/>
                <a:cs typeface="Times New Roman"/>
              </a:rPr>
              <a:t>тече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петлі,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найближчу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рядами;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тече 	</a:t>
            </a:r>
            <a:r>
              <a:rPr sz="1800" spc="-10" dirty="0">
                <a:latin typeface="Times New Roman"/>
                <a:cs typeface="Times New Roman"/>
              </a:rPr>
              <a:t>перпендикулярно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 це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відбувається 	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механічній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теплообміну.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переповнюватися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ставати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проникними 	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алергічних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реакцій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вірусних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інфекцій,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таких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звичайна 	застуда.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Тоді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розтягується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рідиною,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призводить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значного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набряку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подальшим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звуженням </a:t>
            </a:r>
            <a:r>
              <a:rPr sz="1800" dirty="0">
                <a:latin typeface="Times New Roman"/>
                <a:cs typeface="Times New Roman"/>
              </a:rPr>
              <a:t>повітряного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проходу,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ускладнює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дихання.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мають 	</a:t>
            </a:r>
            <a:r>
              <a:rPr sz="1800" dirty="0">
                <a:latin typeface="Times New Roman"/>
                <a:cs typeface="Times New Roman"/>
              </a:rPr>
              <a:t>серозні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півмісяці.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доповнюють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келихоподібних 	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дихальному епітелії.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0314" y="1540306"/>
            <a:ext cx="3643756" cy="28934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659" y="248143"/>
            <a:ext cx="840666" cy="84066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8098" y="386778"/>
            <a:ext cx="8636635" cy="6295390"/>
            <a:chOff x="1808098" y="386778"/>
            <a:chExt cx="8636635" cy="6295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3510" y="396239"/>
              <a:ext cx="7508267" cy="45855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98420" y="391540"/>
              <a:ext cx="7568565" cy="4664710"/>
            </a:xfrm>
            <a:custGeom>
              <a:avLst/>
              <a:gdLst/>
              <a:ahLst/>
              <a:cxnLst/>
              <a:rect l="l" t="t" r="r" b="b"/>
              <a:pathLst>
                <a:path w="7568565" h="4664710">
                  <a:moveTo>
                    <a:pt x="0" y="4664329"/>
                  </a:moveTo>
                  <a:lnTo>
                    <a:pt x="7568183" y="4664329"/>
                  </a:lnTo>
                  <a:lnTo>
                    <a:pt x="7568183" y="0"/>
                  </a:lnTo>
                  <a:lnTo>
                    <a:pt x="0" y="0"/>
                  </a:lnTo>
                  <a:lnTo>
                    <a:pt x="0" y="46643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8098" y="5051069"/>
              <a:ext cx="8636254" cy="16306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736719" y="5801664"/>
            <a:ext cx="3885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Trebuchet MS"/>
                <a:cs typeface="Trebuchet MS"/>
              </a:rPr>
              <a:t>https://app.lecturio.com/#/article/3685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0788" y="325252"/>
            <a:ext cx="10646410" cy="6332855"/>
            <a:chOff x="870788" y="325252"/>
            <a:chExt cx="10646410" cy="6332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0788" y="672464"/>
              <a:ext cx="6241160" cy="43078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1999" y="325252"/>
              <a:ext cx="4404733" cy="63326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39113" y="5465775"/>
            <a:ext cx="5011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0" dirty="0">
                <a:latin typeface="Corbel"/>
                <a:cs typeface="Corbel"/>
              </a:rPr>
              <a:t>Гістологічний</a:t>
            </a:r>
            <a:r>
              <a:rPr sz="1800" b="1" spc="130" dirty="0">
                <a:latin typeface="Corbel"/>
                <a:cs typeface="Corbel"/>
              </a:rPr>
              <a:t> </a:t>
            </a:r>
            <a:r>
              <a:rPr sz="1800" b="1" spc="20" dirty="0">
                <a:latin typeface="Corbel"/>
                <a:cs typeface="Corbel"/>
              </a:rPr>
              <a:t>вигляд</a:t>
            </a:r>
            <a:r>
              <a:rPr sz="1800" b="1" spc="135" dirty="0">
                <a:latin typeface="Corbel"/>
                <a:cs typeface="Corbel"/>
              </a:rPr>
              <a:t> </a:t>
            </a:r>
            <a:r>
              <a:rPr sz="1800" b="1" spc="45" dirty="0">
                <a:latin typeface="Corbel"/>
                <a:cs typeface="Corbel"/>
              </a:rPr>
              <a:t>респіраторного</a:t>
            </a:r>
            <a:r>
              <a:rPr sz="1800" b="1" spc="135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епітелію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2471" y="780033"/>
            <a:ext cx="6756489" cy="47345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19441" y="1340053"/>
            <a:ext cx="33889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</a:t>
            </a:r>
            <a:r>
              <a:rPr sz="1800" spc="-75" dirty="0">
                <a:latin typeface="Trebuchet MS"/>
                <a:cs typeface="Trebuchet MS"/>
                <a:hlinkClick r:id="rId3"/>
              </a:rPr>
              <a:t>www.netterimages.com/hi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stology-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spc="-25" dirty="0">
                <a:latin typeface="Trebuchet MS"/>
                <a:cs typeface="Trebuchet MS"/>
              </a:rPr>
              <a:t>physiology-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10" dirty="0">
                <a:latin typeface="Trebuchet MS"/>
                <a:cs typeface="Trebuchet MS"/>
              </a:rPr>
              <a:t>nasal- </a:t>
            </a:r>
            <a:r>
              <a:rPr sz="1800" spc="-65" dirty="0">
                <a:latin typeface="Trebuchet MS"/>
                <a:cs typeface="Trebuchet MS"/>
              </a:rPr>
              <a:t>cavity-</a:t>
            </a:r>
            <a:r>
              <a:rPr sz="1800" spc="-20" dirty="0">
                <a:latin typeface="Trebuchet MS"/>
                <a:cs typeface="Trebuchet MS"/>
              </a:rPr>
              <a:t>and-</a:t>
            </a:r>
            <a:r>
              <a:rPr sz="1800" dirty="0">
                <a:latin typeface="Trebuchet MS"/>
                <a:cs typeface="Trebuchet MS"/>
              </a:rPr>
              <a:t>sinuses-</a:t>
            </a:r>
            <a:r>
              <a:rPr sz="1800" spc="-10" dirty="0">
                <a:latin typeface="Trebuchet MS"/>
                <a:cs typeface="Trebuchet MS"/>
              </a:rPr>
              <a:t>labeled- </a:t>
            </a:r>
            <a:r>
              <a:rPr sz="1800" spc="-35" dirty="0">
                <a:latin typeface="Trebuchet MS"/>
                <a:cs typeface="Trebuchet MS"/>
              </a:rPr>
              <a:t>histology-</a:t>
            </a:r>
            <a:r>
              <a:rPr sz="1800" spc="-70" dirty="0">
                <a:latin typeface="Trebuchet MS"/>
                <a:cs typeface="Trebuchet MS"/>
              </a:rPr>
              <a:t>john-</a:t>
            </a:r>
            <a:r>
              <a:rPr sz="1800" spc="-35" dirty="0">
                <a:latin typeface="Trebuchet MS"/>
                <a:cs typeface="Trebuchet MS"/>
              </a:rPr>
              <a:t>a-</a:t>
            </a:r>
            <a:r>
              <a:rPr sz="1800" spc="-55" dirty="0">
                <a:latin typeface="Trebuchet MS"/>
                <a:cs typeface="Trebuchet MS"/>
              </a:rPr>
              <a:t>craig-</a:t>
            </a:r>
            <a:r>
              <a:rPr sz="1800" spc="-10" dirty="0">
                <a:latin typeface="Trebuchet MS"/>
                <a:cs typeface="Trebuchet MS"/>
              </a:rPr>
              <a:t>22233.html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4441" y="499364"/>
            <a:ext cx="409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3355" algn="l"/>
                <a:tab pos="2312035" algn="l"/>
                <a:tab pos="3455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Збільшуючи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площу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поверхні,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носові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5586" y="773684"/>
            <a:ext cx="1252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7810" marR="5080" indent="-24574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(турбінати) зігрівання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889" y="773684"/>
            <a:ext cx="1230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підвищують </a:t>
            </a:r>
            <a:r>
              <a:rPr sz="1800" spc="-30" dirty="0">
                <a:latin typeface="Times New Roman"/>
                <a:cs typeface="Times New Roman"/>
              </a:rPr>
              <a:t>вдихуваного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2033" y="1596897"/>
            <a:ext cx="1218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підвищують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441" y="773684"/>
            <a:ext cx="131064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раковини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ефективність повітря.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Турбінати ефективність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441" y="2145538"/>
            <a:ext cx="1369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повітря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6632" y="1596897"/>
            <a:ext cx="13011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83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також фільтрації</a:t>
            </a:r>
            <a:endParaRPr sz="1800">
              <a:latin typeface="Times New Roman"/>
              <a:cs typeface="Times New Roman"/>
            </a:endParaRPr>
          </a:p>
          <a:p>
            <a:pPr marL="19367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допомогою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889" y="1871217"/>
            <a:ext cx="12306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вдихуваного</a:t>
            </a:r>
            <a:endParaRPr sz="18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процесу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441" y="2419553"/>
            <a:ext cx="40989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турбулентного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осадження.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Потік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розбивається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вихори </a:t>
            </a:r>
            <a:r>
              <a:rPr sz="1800" dirty="0">
                <a:latin typeface="Times New Roman"/>
                <a:cs typeface="Times New Roman"/>
              </a:rPr>
              <a:t>турбінатами.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завислому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стані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потоці</a:t>
            </a:r>
            <a:r>
              <a:rPr sz="1800" spc="22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повітря, </a:t>
            </a:r>
            <a:r>
              <a:rPr sz="1800" dirty="0">
                <a:latin typeface="Times New Roman"/>
                <a:cs typeface="Times New Roman"/>
              </a:rPr>
              <a:t>викидаються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прилипають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вкритої</a:t>
            </a:r>
            <a:r>
              <a:rPr sz="1800" spc="3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слизом</a:t>
            </a:r>
            <a:r>
              <a:rPr sz="1800" spc="39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38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носової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441" y="4066413"/>
            <a:ext cx="41001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порожнини.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Частинки,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потрапили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слизу,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транспортуються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глотки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скоординованих </a:t>
            </a:r>
            <a:r>
              <a:rPr sz="1800" dirty="0">
                <a:latin typeface="Times New Roman"/>
                <a:cs typeface="Times New Roman"/>
              </a:rPr>
              <a:t>хвилеподібних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рухів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потім проковтуються.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46408" y="1155382"/>
            <a:ext cx="6506209" cy="3975100"/>
            <a:chOff x="5046408" y="1155382"/>
            <a:chExt cx="6506209" cy="397510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5997" y="1164970"/>
              <a:ext cx="6487159" cy="395566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51171" y="1160144"/>
              <a:ext cx="6496685" cy="3965575"/>
            </a:xfrm>
            <a:custGeom>
              <a:avLst/>
              <a:gdLst/>
              <a:ahLst/>
              <a:cxnLst/>
              <a:rect l="l" t="t" r="r" b="b"/>
              <a:pathLst>
                <a:path w="6496684" h="3965575">
                  <a:moveTo>
                    <a:pt x="0" y="3965194"/>
                  </a:moveTo>
                  <a:lnTo>
                    <a:pt x="6496684" y="3965194"/>
                  </a:lnTo>
                  <a:lnTo>
                    <a:pt x="6496684" y="0"/>
                  </a:lnTo>
                  <a:lnTo>
                    <a:pt x="0" y="0"/>
                  </a:lnTo>
                  <a:lnTo>
                    <a:pt x="0" y="39651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08421" y="5255514"/>
            <a:ext cx="5938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Характер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носового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потоку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носові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раковини. https://plasticsurgerykey.com/turbinate-modification/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9839" y="879602"/>
            <a:ext cx="178816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Нюхова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ділянка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5427" y="838327"/>
            <a:ext cx="6376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купола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кожної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носової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7394" y="1112647"/>
            <a:ext cx="8168005" cy="483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72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різній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мірі,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суміжних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латеральній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медіальній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стінках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носа.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вкрита спеціалізованою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нюховою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слизовою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299085" marR="7620" indent="-287020" algn="just">
              <a:lnSpc>
                <a:spcPct val="107000"/>
              </a:lnSpc>
              <a:spcBef>
                <a:spcPts val="7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живій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вирізняється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своїм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злегка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жовтувато- </a:t>
            </a:r>
            <a:r>
              <a:rPr sz="1800" dirty="0">
                <a:latin typeface="Times New Roman"/>
                <a:cs typeface="Times New Roman"/>
              </a:rPr>
              <a:t>коричневим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кольором,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зумовленим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пігментом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нюхового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пов'язаних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</a:t>
            </a:r>
            <a:r>
              <a:rPr sz="1800" spc="-20" dirty="0">
                <a:latin typeface="Times New Roman"/>
                <a:cs typeface="Times New Roman"/>
              </a:rPr>
              <a:t> нюхових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297815" marR="10795" indent="-285750" algn="just">
              <a:lnSpc>
                <a:spcPct val="107000"/>
              </a:lnSpc>
              <a:spcBef>
                <a:spcPts val="8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людини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загальна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площа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становить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 	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см²;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тварин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гострим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нюхом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загальна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площа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 	значно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Наприклад,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породи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собак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понад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см².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6900"/>
              </a:lnSpc>
              <a:spcBef>
                <a:spcPts val="81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прилягає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окістя 	</a:t>
            </a:r>
            <a:r>
              <a:rPr sz="1800" dirty="0">
                <a:latin typeface="Times New Roman"/>
                <a:cs typeface="Times New Roman"/>
              </a:rPr>
              <a:t>підлеглої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кістки.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немієлінізовані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нюхові </a:t>
            </a:r>
            <a:r>
              <a:rPr sz="1800" dirty="0">
                <a:latin typeface="Times New Roman"/>
                <a:cs typeface="Times New Roman"/>
              </a:rPr>
              <a:t>нерви,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мієлінізовані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нюхові 	залози.</a:t>
            </a:r>
            <a:endParaRPr sz="1800">
              <a:latin typeface="Times New Roman"/>
              <a:cs typeface="Times New Roman"/>
            </a:endParaRPr>
          </a:p>
          <a:p>
            <a:pPr marL="297815" marR="8890" indent="-285750" algn="just">
              <a:lnSpc>
                <a:spcPct val="106900"/>
              </a:lnSpc>
              <a:spcBef>
                <a:spcPts val="81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епітелій,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області,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dirty="0">
                <a:latin typeface="Times New Roman"/>
                <a:cs typeface="Times New Roman"/>
              </a:rPr>
              <a:t>псевдобагатошаровим,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зовсім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клітин.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він 	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5373" y="58870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34470" y="462978"/>
            <a:ext cx="6790690" cy="4747895"/>
            <a:chOff x="5034470" y="462978"/>
            <a:chExt cx="6790690" cy="4747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3932" y="520271"/>
              <a:ext cx="6771258" cy="46273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39233" y="467741"/>
              <a:ext cx="6781165" cy="4738370"/>
            </a:xfrm>
            <a:custGeom>
              <a:avLst/>
              <a:gdLst/>
              <a:ahLst/>
              <a:cxnLst/>
              <a:rect l="l" t="t" r="r" b="b"/>
              <a:pathLst>
                <a:path w="6781165" h="4738370">
                  <a:moveTo>
                    <a:pt x="0" y="4738242"/>
                  </a:moveTo>
                  <a:lnTo>
                    <a:pt x="6780784" y="4738242"/>
                  </a:lnTo>
                  <a:lnTo>
                    <a:pt x="6780784" y="0"/>
                  </a:lnTo>
                  <a:lnTo>
                    <a:pt x="0" y="0"/>
                  </a:lnTo>
                  <a:lnTo>
                    <a:pt x="0" y="47382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66737" y="660907"/>
            <a:ext cx="4162425" cy="527685"/>
          </a:xfrm>
          <a:custGeom>
            <a:avLst/>
            <a:gdLst/>
            <a:ahLst/>
            <a:cxnLst/>
            <a:rect l="l" t="t" r="r" b="b"/>
            <a:pathLst>
              <a:path w="4162425" h="527685">
                <a:moveTo>
                  <a:pt x="560819" y="274320"/>
                </a:moveTo>
                <a:lnTo>
                  <a:pt x="0" y="274320"/>
                </a:lnTo>
                <a:lnTo>
                  <a:pt x="0" y="527304"/>
                </a:lnTo>
                <a:lnTo>
                  <a:pt x="560819" y="527304"/>
                </a:lnTo>
                <a:lnTo>
                  <a:pt x="560819" y="274320"/>
                </a:lnTo>
                <a:close/>
              </a:path>
              <a:path w="4162425" h="527685">
                <a:moveTo>
                  <a:pt x="943356" y="0"/>
                </a:moveTo>
                <a:lnTo>
                  <a:pt x="0" y="0"/>
                </a:lnTo>
                <a:lnTo>
                  <a:pt x="0" y="252984"/>
                </a:lnTo>
                <a:lnTo>
                  <a:pt x="943356" y="252984"/>
                </a:lnTo>
                <a:lnTo>
                  <a:pt x="943356" y="0"/>
                </a:lnTo>
                <a:close/>
              </a:path>
              <a:path w="4162425" h="527685">
                <a:moveTo>
                  <a:pt x="1316736" y="274320"/>
                </a:moveTo>
                <a:lnTo>
                  <a:pt x="620268" y="274320"/>
                </a:lnTo>
                <a:lnTo>
                  <a:pt x="560832" y="274320"/>
                </a:lnTo>
                <a:lnTo>
                  <a:pt x="560832" y="527304"/>
                </a:lnTo>
                <a:lnTo>
                  <a:pt x="620268" y="527304"/>
                </a:lnTo>
                <a:lnTo>
                  <a:pt x="1316736" y="527304"/>
                </a:lnTo>
                <a:lnTo>
                  <a:pt x="1316736" y="274320"/>
                </a:lnTo>
                <a:close/>
              </a:path>
              <a:path w="4162425" h="527685">
                <a:moveTo>
                  <a:pt x="1392974" y="274320"/>
                </a:moveTo>
                <a:lnTo>
                  <a:pt x="1316774" y="274320"/>
                </a:lnTo>
                <a:lnTo>
                  <a:pt x="1316774" y="527304"/>
                </a:lnTo>
                <a:lnTo>
                  <a:pt x="1392974" y="527304"/>
                </a:lnTo>
                <a:lnTo>
                  <a:pt x="1392974" y="274320"/>
                </a:lnTo>
                <a:close/>
              </a:path>
              <a:path w="4162425" h="527685">
                <a:moveTo>
                  <a:pt x="4104157" y="0"/>
                </a:moveTo>
                <a:lnTo>
                  <a:pt x="4104157" y="0"/>
                </a:lnTo>
                <a:lnTo>
                  <a:pt x="943394" y="0"/>
                </a:lnTo>
                <a:lnTo>
                  <a:pt x="943394" y="252984"/>
                </a:lnTo>
                <a:lnTo>
                  <a:pt x="4104157" y="252984"/>
                </a:lnTo>
                <a:lnTo>
                  <a:pt x="4104157" y="0"/>
                </a:lnTo>
                <a:close/>
              </a:path>
              <a:path w="4162425" h="527685">
                <a:moveTo>
                  <a:pt x="4162082" y="0"/>
                </a:moveTo>
                <a:lnTo>
                  <a:pt x="4104170" y="0"/>
                </a:lnTo>
                <a:lnTo>
                  <a:pt x="4104170" y="252984"/>
                </a:lnTo>
                <a:lnTo>
                  <a:pt x="4162082" y="252984"/>
                </a:lnTo>
                <a:lnTo>
                  <a:pt x="416208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974" y="619505"/>
            <a:ext cx="412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Нюховий</a:t>
            </a:r>
            <a:r>
              <a:rPr spc="145" dirty="0"/>
              <a:t> </a:t>
            </a:r>
            <a:r>
              <a:rPr dirty="0"/>
              <a:t>епітелій</a:t>
            </a:r>
            <a:r>
              <a:rPr spc="155" dirty="0"/>
              <a:t> </a:t>
            </a:r>
            <a:r>
              <a:rPr dirty="0"/>
              <a:t>складається</a:t>
            </a:r>
            <a:r>
              <a:rPr spc="155" dirty="0"/>
              <a:t> </a:t>
            </a:r>
            <a:r>
              <a:rPr dirty="0"/>
              <a:t>з</a:t>
            </a:r>
            <a:r>
              <a:rPr spc="155" dirty="0"/>
              <a:t> </a:t>
            </a:r>
            <a:r>
              <a:rPr spc="-10" dirty="0"/>
              <a:t>таких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3974" y="893826"/>
            <a:ext cx="4132579" cy="325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типів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клітин: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9300"/>
              </a:lnSpc>
              <a:spcBef>
                <a:spcPts val="169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Нюхові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рецепторні</a:t>
            </a:r>
            <a:r>
              <a:rPr sz="1800" b="1" spc="14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це 	</a:t>
            </a:r>
            <a:r>
              <a:rPr sz="1800" dirty="0">
                <a:latin typeface="Times New Roman"/>
                <a:cs typeface="Times New Roman"/>
              </a:rPr>
              <a:t>біполярні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нейрони,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простягаються 	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товщину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входять 	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центральної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системи.</a:t>
            </a:r>
            <a:endParaRPr sz="1800">
              <a:latin typeface="Times New Roman"/>
              <a:cs typeface="Times New Roman"/>
            </a:endParaRPr>
          </a:p>
          <a:p>
            <a:pPr marL="299085" indent="-286385" algn="just">
              <a:lnSpc>
                <a:spcPct val="100000"/>
              </a:lnSpc>
              <a:spcBef>
                <a:spcPts val="5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Опорні,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або</a:t>
            </a:r>
            <a:r>
              <a:rPr sz="1800" b="1" spc="4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сустенкулярні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  <a:p>
            <a:pPr marL="299085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подібні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нейроглії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забезпечують </a:t>
            </a:r>
            <a:r>
              <a:rPr sz="1800" dirty="0">
                <a:latin typeface="Times New Roman"/>
                <a:cs typeface="Times New Roman"/>
              </a:rPr>
              <a:t>механічну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метаболічну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підтримку </a:t>
            </a:r>
            <a:r>
              <a:rPr sz="1800" dirty="0">
                <a:latin typeface="Times New Roman"/>
                <a:cs typeface="Times New Roman"/>
              </a:rPr>
              <a:t>нюховим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рецепторним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синтезують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білки,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974" y="4119498"/>
            <a:ext cx="4131310" cy="167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зв'язують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одоранти.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99300"/>
              </a:lnSpc>
              <a:spcBef>
                <a:spcPts val="6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стовбурові 	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яких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диференціюються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нові 	</a:t>
            </a:r>
            <a:r>
              <a:rPr sz="1800" dirty="0">
                <a:latin typeface="Times New Roman"/>
                <a:cs typeface="Times New Roman"/>
              </a:rPr>
              <a:t>нюхові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опорні 	клітини.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latin typeface="Times New Roman"/>
                <a:cs typeface="Times New Roman"/>
              </a:rPr>
              <a:t>Щіткові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самий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тип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791" y="5771794"/>
            <a:ext cx="3844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2045" algn="l"/>
                <a:tab pos="1998345" algn="l"/>
                <a:tab pos="37236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зустрічається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791" y="6040018"/>
            <a:ext cx="2036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дихальному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3179" y="5335981"/>
            <a:ext cx="64401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Times New Roman"/>
                <a:cs typeface="Times New Roman"/>
              </a:rPr>
              <a:t>Нюхова</a:t>
            </a:r>
            <a:r>
              <a:rPr sz="1600" b="1" spc="-6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слизова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оболонка.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(а)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Цей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тривимірний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малюнок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компоненти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Боумена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нерви,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виходять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основи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нюхових </a:t>
            </a:r>
            <a:r>
              <a:rPr sz="1600" dirty="0">
                <a:latin typeface="Times New Roman"/>
                <a:cs typeface="Times New Roman"/>
              </a:rPr>
              <a:t>епітеліальних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основного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нюхового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нерва.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8853" y="670534"/>
            <a:ext cx="5523230" cy="5032375"/>
            <a:chOff x="378853" y="670534"/>
            <a:chExt cx="5523230" cy="5032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595" y="901423"/>
              <a:ext cx="5389582" cy="46914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3616" y="675297"/>
              <a:ext cx="5513705" cy="5022850"/>
            </a:xfrm>
            <a:custGeom>
              <a:avLst/>
              <a:gdLst/>
              <a:ahLst/>
              <a:cxnLst/>
              <a:rect l="l" t="t" r="r" b="b"/>
              <a:pathLst>
                <a:path w="5513705" h="5022850">
                  <a:moveTo>
                    <a:pt x="0" y="5022342"/>
                  </a:moveTo>
                  <a:lnTo>
                    <a:pt x="5513324" y="5022342"/>
                  </a:lnTo>
                  <a:lnTo>
                    <a:pt x="5513324" y="0"/>
                  </a:lnTo>
                  <a:lnTo>
                    <a:pt x="0" y="0"/>
                  </a:lnTo>
                  <a:lnTo>
                    <a:pt x="0" y="50223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79209" y="705739"/>
            <a:ext cx="542290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Нюхова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слизова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носової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порожнини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схема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клітин, </a:t>
            </a:r>
            <a:r>
              <a:rPr sz="1800" dirty="0">
                <a:latin typeface="Times New Roman"/>
                <a:cs typeface="Times New Roman"/>
              </a:rPr>
              <a:t>розташованих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межах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нюхового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епітелію: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нюхова </a:t>
            </a:r>
            <a:r>
              <a:rPr sz="1800" dirty="0">
                <a:latin typeface="Times New Roman"/>
                <a:cs typeface="Times New Roman"/>
              </a:rPr>
              <a:t>клітина,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опорна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(сустентакулярна)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базальна </a:t>
            </a:r>
            <a:r>
              <a:rPr sz="1800" dirty="0">
                <a:latin typeface="Times New Roman"/>
                <a:cs typeface="Times New Roman"/>
              </a:rPr>
              <a:t>клітина.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рецепторною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клітиною;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апікальне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розширення,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міхур,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якого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відходять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довгі,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нерухомі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війки.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своїй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продовжує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сполучну </a:t>
            </a:r>
            <a:r>
              <a:rPr sz="1800" dirty="0">
                <a:latin typeface="Times New Roman"/>
                <a:cs typeface="Times New Roman"/>
              </a:rPr>
              <a:t>тканину,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з'єднується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аксонами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нюхових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нерв.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9209" y="3449573"/>
            <a:ext cx="2292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7915" algn="l"/>
                <a:tab pos="15227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маленькі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кубічні.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79209" y="3723894"/>
            <a:ext cx="2087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98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частиною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1018" y="3449573"/>
            <a:ext cx="3137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7010">
              <a:lnSpc>
                <a:spcPct val="100000"/>
              </a:lnSpc>
              <a:spcBef>
                <a:spcPts val="100"/>
              </a:spcBef>
              <a:tabLst>
                <a:tab pos="949960" algn="l"/>
                <a:tab pos="2088514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обмежені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базальною Опорні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80244" y="3723894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3940" algn="l"/>
                <a:tab pos="21094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навпаки,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9209" y="3997909"/>
            <a:ext cx="54222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стовпчастими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простягаються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всю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товщину </a:t>
            </a:r>
            <a:r>
              <a:rPr sz="1800" dirty="0">
                <a:latin typeface="Times New Roman"/>
                <a:cs typeface="Times New Roman"/>
              </a:rPr>
              <a:t>епітелію;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верхній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частині </a:t>
            </a:r>
            <a:r>
              <a:rPr sz="1800" dirty="0">
                <a:latin typeface="Times New Roman"/>
                <a:cs typeface="Times New Roman"/>
              </a:rPr>
              <a:t>клітини.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нюхову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(Боуменову)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залозу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протоку,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відкривається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слизової оболонки.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114" y="265506"/>
            <a:ext cx="5633847" cy="63119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62013" y="1010869"/>
            <a:ext cx="822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Times New Roman"/>
                <a:cs typeface="Times New Roman"/>
              </a:rPr>
              <a:t>Нюхова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67293" y="1010869"/>
            <a:ext cx="31534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0140" algn="l"/>
                <a:tab pos="238379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слизова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носової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62013" y="1285747"/>
            <a:ext cx="425831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порожнини.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b.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Фотомікрографія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нюхової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слизової </a:t>
            </a:r>
            <a:r>
              <a:rPr sz="1800" dirty="0">
                <a:latin typeface="Times New Roman"/>
                <a:cs typeface="Times New Roman"/>
              </a:rPr>
              <a:t>оболонки.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Нюховий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демонструє </a:t>
            </a:r>
            <a:r>
              <a:rPr sz="1800" dirty="0">
                <a:latin typeface="Times New Roman"/>
                <a:cs typeface="Times New Roman"/>
              </a:rPr>
              <a:t>ядра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всій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товщині,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окремі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яким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належать,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розрізняються.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Основна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67521" y="3206241"/>
            <a:ext cx="1508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(Боуменовими)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6438" y="2931921"/>
            <a:ext cx="3143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895985" algn="l"/>
                <a:tab pos="19291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мірою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зайнята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численними</a:t>
            </a:r>
            <a:endParaRPr sz="18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залозами,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28838" y="3480561"/>
            <a:ext cx="2991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2835" algn="l"/>
                <a:tab pos="15640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нервами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кровоносними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2013" y="2931921"/>
            <a:ext cx="10274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значною </a:t>
            </a:r>
            <a:r>
              <a:rPr sz="1800" spc="-30" dirty="0">
                <a:latin typeface="Times New Roman"/>
                <a:cs typeface="Times New Roman"/>
              </a:rPr>
              <a:t>нюховими нюховими </a:t>
            </a:r>
            <a:r>
              <a:rPr sz="1800" spc="-10" dirty="0">
                <a:latin typeface="Times New Roman"/>
                <a:cs typeface="Times New Roman"/>
              </a:rPr>
              <a:t>судинами.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1969" y="3754577"/>
            <a:ext cx="3077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700" algn="l"/>
                <a:tab pos="1786255" algn="l"/>
                <a:tab pos="22713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Зверніть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увагу,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протоки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62013" y="4029582"/>
            <a:ext cx="425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нюхових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секреторної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240.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3087" y="609866"/>
            <a:ext cx="11355705" cy="5849620"/>
            <a:chOff x="423087" y="609866"/>
            <a:chExt cx="11355705" cy="5849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838" y="690604"/>
              <a:ext cx="11210429" cy="57593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7850" y="614629"/>
              <a:ext cx="11346180" cy="5840095"/>
            </a:xfrm>
            <a:custGeom>
              <a:avLst/>
              <a:gdLst/>
              <a:ahLst/>
              <a:cxnLst/>
              <a:rect l="l" t="t" r="r" b="b"/>
              <a:pathLst>
                <a:path w="11346180" h="5840095">
                  <a:moveTo>
                    <a:pt x="0" y="5840095"/>
                  </a:moveTo>
                  <a:lnTo>
                    <a:pt x="11346180" y="5840095"/>
                  </a:lnTo>
                  <a:lnTo>
                    <a:pt x="11346180" y="0"/>
                  </a:lnTo>
                  <a:lnTo>
                    <a:pt x="0" y="0"/>
                  </a:lnTo>
                  <a:lnTo>
                    <a:pt x="0" y="5840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1253" y="442747"/>
            <a:ext cx="6250940" cy="5643245"/>
            <a:chOff x="531253" y="442747"/>
            <a:chExt cx="6250940" cy="56432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66" y="559316"/>
              <a:ext cx="5832016" cy="543136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016" y="447509"/>
              <a:ext cx="6241415" cy="5633720"/>
            </a:xfrm>
            <a:custGeom>
              <a:avLst/>
              <a:gdLst/>
              <a:ahLst/>
              <a:cxnLst/>
              <a:rect l="l" t="t" r="r" b="b"/>
              <a:pathLst>
                <a:path w="6241415" h="5633720">
                  <a:moveTo>
                    <a:pt x="0" y="5633593"/>
                  </a:moveTo>
                  <a:lnTo>
                    <a:pt x="6241287" y="5633593"/>
                  </a:lnTo>
                  <a:lnTo>
                    <a:pt x="6241287" y="0"/>
                  </a:lnTo>
                  <a:lnTo>
                    <a:pt x="0" y="0"/>
                  </a:lnTo>
                  <a:lnTo>
                    <a:pt x="0" y="56335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58990" y="208915"/>
            <a:ext cx="3188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шляху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нюхової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трансдукції.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58990" y="453009"/>
            <a:ext cx="9099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03860" algn="l"/>
              </a:tabLst>
            </a:pPr>
            <a:r>
              <a:rPr sz="1600" spc="-25" dirty="0">
                <a:latin typeface="Times New Roman"/>
                <a:cs typeface="Times New Roman"/>
              </a:rPr>
              <a:t>Ця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0" dirty="0">
                <a:latin typeface="Times New Roman"/>
                <a:cs typeface="Times New Roman"/>
              </a:rPr>
              <a:t>схема </a:t>
            </a:r>
            <a:r>
              <a:rPr sz="1600" spc="-10" dirty="0">
                <a:latin typeface="Times New Roman"/>
                <a:cs typeface="Times New Roman"/>
              </a:rPr>
              <a:t>білками, клітиною.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6438" y="453009"/>
            <a:ext cx="36633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0014" algn="r">
              <a:lnSpc>
                <a:spcPct val="100000"/>
              </a:lnSpc>
              <a:spcBef>
                <a:spcPts val="95"/>
              </a:spcBef>
              <a:tabLst>
                <a:tab pos="946785" algn="l"/>
                <a:tab pos="1069975" algn="l"/>
                <a:tab pos="1256030" algn="l"/>
                <a:tab pos="1519555" algn="l"/>
                <a:tab pos="1858010" algn="l"/>
                <a:tab pos="1990725" algn="l"/>
                <a:tab pos="2307590" algn="l"/>
                <a:tab pos="2494915" algn="l"/>
                <a:tab pos="2851785" algn="l"/>
                <a:tab pos="3369945" algn="l"/>
                <a:tab pos="35699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показує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взаємодію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молекул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запаху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10" dirty="0">
                <a:latin typeface="Times New Roman"/>
                <a:cs typeface="Times New Roman"/>
              </a:rPr>
              <a:t>пов'язаними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нюховою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рецепторною Молекули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запаху,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надходять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із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8990" y="1184529"/>
            <a:ext cx="458216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вдихуваним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повітрям,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розчиняються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нюховому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зв'язуються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нюховими</a:t>
            </a:r>
            <a:r>
              <a:rPr sz="1600" spc="2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зв'язуючими </a:t>
            </a:r>
            <a:r>
              <a:rPr sz="1600" dirty="0">
                <a:latin typeface="Times New Roman"/>
                <a:cs typeface="Times New Roman"/>
              </a:rPr>
              <a:t>білками,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доставляють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нюхових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рецепторів. </a:t>
            </a:r>
            <a:r>
              <a:rPr sz="1600" dirty="0">
                <a:latin typeface="Times New Roman"/>
                <a:cs typeface="Times New Roman"/>
              </a:rPr>
              <a:t>Зауважте,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різні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молекули</a:t>
            </a:r>
            <a:r>
              <a:rPr sz="1600" spc="2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запаху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зв'язуються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різною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спорідненістю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нюховими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рецепторами. </a:t>
            </a:r>
            <a:r>
              <a:rPr sz="1600" dirty="0">
                <a:latin typeface="Times New Roman"/>
                <a:cs typeface="Times New Roman"/>
              </a:rPr>
              <a:t>Сильний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сигнал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(див.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зелений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G-</a:t>
            </a:r>
            <a:r>
              <a:rPr sz="1600" dirty="0">
                <a:latin typeface="Times New Roman"/>
                <a:cs typeface="Times New Roman"/>
              </a:rPr>
              <a:t>білковий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58990" y="2647949"/>
            <a:ext cx="12395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рецептор) спорідненості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46769" y="2647949"/>
            <a:ext cx="25406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95"/>
              </a:spcBef>
              <a:tabLst>
                <a:tab pos="1346200" algn="l"/>
                <a:tab pos="1521460" algn="l"/>
                <a:tab pos="1728470" algn="l"/>
              </a:tabLst>
            </a:pPr>
            <a:r>
              <a:rPr sz="1600" spc="-10" dirty="0">
                <a:latin typeface="Times New Roman"/>
                <a:cs typeface="Times New Roman"/>
              </a:rPr>
              <a:t>створюється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завдяки зв'язування,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молекула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53064" y="2647949"/>
            <a:ext cx="6870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високій </a:t>
            </a:r>
            <a:r>
              <a:rPr sz="1600" spc="-25" dirty="0">
                <a:latin typeface="Times New Roman"/>
                <a:cs typeface="Times New Roman"/>
              </a:rPr>
              <a:t>запаху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8990" y="3135325"/>
            <a:ext cx="4583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(зелена)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ідеально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збігається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місцем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зв'язування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58990" y="3379723"/>
            <a:ext cx="2268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6485" algn="l"/>
                <a:tab pos="1653539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рецепторі.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Інші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нюхові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7831" y="3379723"/>
            <a:ext cx="21647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8390" algn="l"/>
                <a:tab pos="196596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рецептори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(жовтий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та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58990" y="3623564"/>
            <a:ext cx="1055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рожевий) зв'язування,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02930" y="3623564"/>
            <a:ext cx="35369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8440" marR="5080" indent="-205740">
              <a:lnSpc>
                <a:spcPct val="100000"/>
              </a:lnSpc>
              <a:spcBef>
                <a:spcPts val="95"/>
              </a:spcBef>
              <a:tabLst>
                <a:tab pos="1419225" algn="l"/>
                <a:tab pos="1496695" algn="l"/>
                <a:tab pos="2157095" algn="l"/>
                <a:tab pos="2321560" algn="l"/>
                <a:tab pos="2921635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демонструють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0" dirty="0">
                <a:latin typeface="Times New Roman"/>
                <a:cs typeface="Times New Roman"/>
              </a:rPr>
              <a:t>меншу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спорідненість створюючи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таким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чином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слабші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58990" y="4111244"/>
            <a:ext cx="458660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сигнали.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Стимульовані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молекулами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запаху,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нюхові </a:t>
            </a:r>
            <a:r>
              <a:rPr sz="1600" dirty="0">
                <a:latin typeface="Times New Roman"/>
                <a:cs typeface="Times New Roman"/>
              </a:rPr>
              <a:t>рецептори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активують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фермент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аденілілциклазу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ініціюють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цАМФ-</a:t>
            </a:r>
            <a:r>
              <a:rPr sz="1600" dirty="0">
                <a:latin typeface="Times New Roman"/>
                <a:cs typeface="Times New Roman"/>
              </a:rPr>
              <a:t>каскад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подій,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відкриття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специфічних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Na⁺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Ca²⁺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каналів. </a:t>
            </a:r>
            <a:r>
              <a:rPr sz="1600" dirty="0">
                <a:latin typeface="Times New Roman"/>
                <a:cs typeface="Times New Roman"/>
              </a:rPr>
              <a:t>Приплив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Na⁺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Ca²⁺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відповідає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деполяризацію </a:t>
            </a:r>
            <a:r>
              <a:rPr sz="1600" dirty="0">
                <a:latin typeface="Times New Roman"/>
                <a:cs typeface="Times New Roman"/>
              </a:rPr>
              <a:t>клітини.</a:t>
            </a:r>
            <a:r>
              <a:rPr sz="1600" spc="2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Згенерований</a:t>
            </a:r>
            <a:r>
              <a:rPr sz="1600" spc="2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потенціал</a:t>
            </a:r>
            <a:r>
              <a:rPr sz="1600" spc="2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дії</a:t>
            </a:r>
            <a:r>
              <a:rPr sz="1600" spc="2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рухається </a:t>
            </a:r>
            <a:r>
              <a:rPr sz="1600" dirty="0">
                <a:latin typeface="Times New Roman"/>
                <a:cs typeface="Times New Roman"/>
              </a:rPr>
              <a:t>аксонами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рецепторних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носової </a:t>
            </a:r>
            <a:r>
              <a:rPr sz="1600" dirty="0">
                <a:latin typeface="Times New Roman"/>
                <a:cs typeface="Times New Roman"/>
              </a:rPr>
              <a:t>порожнини,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проходячи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кістку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навколишні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мозкові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цибулини мозку.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4063" y="292608"/>
            <a:ext cx="9229729" cy="40410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6544" y="4361434"/>
            <a:ext cx="10601325" cy="1969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Times New Roman"/>
                <a:cs typeface="Times New Roman"/>
              </a:rPr>
              <a:t>Нюхова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слизова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оболонка.</a:t>
            </a:r>
            <a:endParaRPr sz="1600">
              <a:latin typeface="Times New Roman"/>
              <a:cs typeface="Times New Roman"/>
            </a:endParaRPr>
          </a:p>
          <a:p>
            <a:pPr marL="12700" marR="5080" indent="303530" algn="just">
              <a:lnSpc>
                <a:spcPct val="100000"/>
              </a:lnSpc>
              <a:buAutoNum type="alphaLcParenBoth" startAt="2"/>
              <a:tabLst>
                <a:tab pos="31623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зрізу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слизової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людини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товщиною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0,5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мкм,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залитого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акриловою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смолою,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18- </a:t>
            </a:r>
            <a:r>
              <a:rPr sz="1600" dirty="0">
                <a:latin typeface="Times New Roman"/>
                <a:cs typeface="Times New Roman"/>
              </a:rPr>
              <a:t>тижневого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плода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повного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окостеніння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відповідних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кісткових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пластинок.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ідентифікувати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базальних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(B),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(O)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підтримуючих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(S)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клітин.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пухирці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(V)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поверхні,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контактує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просвітом,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ледь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помітні. </a:t>
            </a:r>
            <a:r>
              <a:rPr sz="1600" dirty="0">
                <a:latin typeface="Times New Roman"/>
                <a:cs typeface="Times New Roman"/>
              </a:rPr>
              <a:t>Порівняйте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(а).</a:t>
            </a:r>
            <a:endParaRPr sz="1600">
              <a:latin typeface="Times New Roman"/>
              <a:cs typeface="Times New Roman"/>
            </a:endParaRPr>
          </a:p>
          <a:p>
            <a:pPr marL="12700" marR="8890" indent="300990" algn="just">
              <a:lnSpc>
                <a:spcPct val="98500"/>
              </a:lnSpc>
              <a:spcBef>
                <a:spcPts val="30"/>
              </a:spcBef>
              <a:buAutoNum type="alphaLcParenBoth" startAt="2"/>
              <a:tabLst>
                <a:tab pos="31369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Мікрофотографія,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демонструє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нервові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гілочки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(N)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рецепторних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(OC),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зливаються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перед проходженням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вгору через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пластинку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черепа,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щоб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приєднатися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нюхового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(ON),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першого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черепного </a:t>
            </a:r>
            <a:r>
              <a:rPr sz="1600" dirty="0">
                <a:latin typeface="Times New Roman"/>
                <a:cs typeface="Times New Roman"/>
              </a:rPr>
              <a:t>нерва,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продемонстровано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допомогою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імуноцитохімічного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методу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нейрофіламентного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білка</a:t>
            </a:r>
            <a:r>
              <a:rPr sz="1600" spc="-10" dirty="0"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5009" y="189737"/>
            <a:ext cx="6533515" cy="612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0200" algn="just">
              <a:lnSpc>
                <a:spcPct val="100000"/>
              </a:lnSpc>
              <a:spcBef>
                <a:spcPts val="95"/>
              </a:spcBef>
              <a:buFont typeface="Times New Roman"/>
              <a:buAutoNum type="alphaLcParenBoth"/>
              <a:tabLst>
                <a:tab pos="342900" algn="l"/>
              </a:tabLst>
            </a:pPr>
            <a:r>
              <a:rPr sz="1600" b="1" dirty="0">
                <a:latin typeface="Times New Roman"/>
                <a:cs typeface="Times New Roman"/>
              </a:rPr>
              <a:t>Нюхова</a:t>
            </a:r>
            <a:r>
              <a:rPr sz="1600" b="1" spc="3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слизова</a:t>
            </a:r>
            <a:r>
              <a:rPr sz="1600" b="1" spc="3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оболонка</a:t>
            </a:r>
            <a:r>
              <a:rPr sz="1600" b="1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вкриває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верхні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носові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раковини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обох </a:t>
            </a:r>
            <a:r>
              <a:rPr sz="1600" dirty="0">
                <a:latin typeface="Times New Roman"/>
                <a:cs typeface="Times New Roman"/>
              </a:rPr>
              <a:t>боків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посилає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аксони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усієї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своєї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площі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10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см²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мозку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невеликі </a:t>
            </a:r>
            <a:r>
              <a:rPr sz="1600" dirty="0">
                <a:latin typeface="Times New Roman"/>
                <a:cs typeface="Times New Roman"/>
              </a:rPr>
              <a:t>отвори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решітчастій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пластинці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клиноподібної</a:t>
            </a:r>
            <a:r>
              <a:rPr sz="1600" spc="3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кістки.</a:t>
            </a:r>
            <a:r>
              <a:rPr sz="1600" spc="380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Це </a:t>
            </a:r>
            <a:r>
              <a:rPr sz="1600" spc="-10" dirty="0">
                <a:latin typeface="Times New Roman"/>
                <a:cs typeface="Times New Roman"/>
              </a:rPr>
              <a:t>псевдобагатошаровий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епітелій,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стовбурові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циліндричні</a:t>
            </a:r>
            <a:r>
              <a:rPr sz="1600" spc="3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опорні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клітини,</a:t>
            </a:r>
            <a:r>
              <a:rPr sz="1600" spc="3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крім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біполярних</a:t>
            </a:r>
            <a:r>
              <a:rPr sz="1600" spc="3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нюхових</a:t>
            </a:r>
            <a:r>
              <a:rPr sz="1600" spc="3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нейронів. </a:t>
            </a:r>
            <a:r>
              <a:rPr sz="1600" dirty="0">
                <a:latin typeface="Times New Roman"/>
                <a:cs typeface="Times New Roman"/>
              </a:rPr>
              <a:t>Дендрити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цих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нейронів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просвітних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кінцях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мають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війки, </a:t>
            </a:r>
            <a:r>
              <a:rPr sz="1600" dirty="0">
                <a:latin typeface="Times New Roman"/>
                <a:cs typeface="Times New Roman"/>
              </a:rPr>
              <a:t>спеціалізовані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багатьма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мембранними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рецепторами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молекул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запаху. </a:t>
            </a:r>
            <a:r>
              <a:rPr sz="1600" dirty="0">
                <a:latin typeface="Times New Roman"/>
                <a:cs typeface="Times New Roman"/>
              </a:rPr>
              <a:t>Зв'язування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таких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лігандів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викликає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деполяризацію,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проходить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по </a:t>
            </a:r>
            <a:r>
              <a:rPr sz="1600" dirty="0">
                <a:latin typeface="Times New Roman"/>
                <a:cs typeface="Times New Roman"/>
              </a:rPr>
              <a:t>аксонах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нюхової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цибулини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мозку.</a:t>
            </a:r>
            <a:endParaRPr sz="16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Травма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голови,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спричиняє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пошкодження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решітчастої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кістки,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може </a:t>
            </a:r>
            <a:r>
              <a:rPr sz="1600" dirty="0">
                <a:latin typeface="Times New Roman"/>
                <a:cs typeface="Times New Roman"/>
              </a:rPr>
              <a:t>призвести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втрати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зниження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нюху,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аносмії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гіпосмії,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відповідно,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перерізання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аксонів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нюхового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нерва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решітчастій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пластинці. </a:t>
            </a:r>
            <a:r>
              <a:rPr sz="1600" dirty="0">
                <a:latin typeface="Times New Roman"/>
                <a:cs typeface="Times New Roman"/>
              </a:rPr>
              <a:t>Подібна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втрата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може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статися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пошкодженні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нюхового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епітелію, спричиненому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внутрішньоносовим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вживанням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наркотиків.</a:t>
            </a:r>
            <a:endParaRPr sz="1600">
              <a:latin typeface="Times New Roman"/>
              <a:cs typeface="Times New Roman"/>
            </a:endParaRPr>
          </a:p>
          <a:p>
            <a:pPr marL="320040" indent="-307340" algn="just">
              <a:lnSpc>
                <a:spcPct val="100000"/>
              </a:lnSpc>
              <a:buAutoNum type="alphaLcParenBoth" startAt="2"/>
              <a:tabLst>
                <a:tab pos="320040" algn="l"/>
              </a:tabLst>
            </a:pPr>
            <a:r>
              <a:rPr sz="1600" dirty="0">
                <a:latin typeface="Times New Roman"/>
                <a:cs typeface="Times New Roman"/>
              </a:rPr>
              <a:t>Лише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відокремлює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базальні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клітини</a:t>
            </a:r>
            <a:endParaRPr sz="160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підлеглої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власної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пластинки</a:t>
            </a:r>
            <a:r>
              <a:rPr sz="1600" spc="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(LP).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Ядра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біполярних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нюхових </a:t>
            </a:r>
            <a:r>
              <a:rPr sz="1600" dirty="0">
                <a:latin typeface="Times New Roman"/>
                <a:cs typeface="Times New Roman"/>
              </a:rPr>
              <a:t>нейронів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(ON)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середині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псевдобагатошарового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нюхового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зоною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ядер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опорних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(S)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ними.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апікальному </a:t>
            </a:r>
            <a:r>
              <a:rPr sz="1600" dirty="0">
                <a:latin typeface="Times New Roman"/>
                <a:cs typeface="Times New Roman"/>
              </a:rPr>
              <a:t>кінці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знаходяться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нерухомі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війки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волоски,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шар </a:t>
            </a:r>
            <a:r>
              <a:rPr sz="1600" dirty="0">
                <a:latin typeface="Times New Roman"/>
                <a:cs typeface="Times New Roman"/>
              </a:rPr>
              <a:t>слизу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(M).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(X200;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H&amp;E)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Нюхові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нейрони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найвідомішим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прикладом</a:t>
            </a:r>
            <a:r>
              <a:rPr sz="1600" spc="2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нейронів,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здатних</a:t>
            </a:r>
            <a:r>
              <a:rPr sz="1600" spc="21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до </a:t>
            </a:r>
            <a:r>
              <a:rPr sz="1600" dirty="0">
                <a:latin typeface="Times New Roman"/>
                <a:cs typeface="Times New Roman"/>
              </a:rPr>
              <a:t>регулярного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оновлення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регенеративній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активності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епітеліальних </a:t>
            </a:r>
            <a:r>
              <a:rPr sz="1600" dirty="0">
                <a:latin typeface="Times New Roman"/>
                <a:cs typeface="Times New Roman"/>
              </a:rPr>
              <a:t>стовбурових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клітин,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виникають.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цієї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причини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втрата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нюху </a:t>
            </a:r>
            <a:r>
              <a:rPr sz="1600" dirty="0">
                <a:latin typeface="Times New Roman"/>
                <a:cs typeface="Times New Roman"/>
              </a:rPr>
              <a:t>через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токсичні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випари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фізичне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пошкодження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самої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нюхової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слизової </a:t>
            </a:r>
            <a:r>
              <a:rPr sz="1600" dirty="0">
                <a:latin typeface="Times New Roman"/>
                <a:cs typeface="Times New Roman"/>
              </a:rPr>
              <a:t>оболонки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тимчасовою.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70" y="-12"/>
            <a:ext cx="4231587" cy="61338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311" y="794879"/>
            <a:ext cx="6657366" cy="4900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52181" y="2084959"/>
            <a:ext cx="1727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Носоглотка.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06104" y="2633598"/>
            <a:ext cx="979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війчастий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54259" y="2359278"/>
            <a:ext cx="1403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955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демонструє циліндричний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18295" y="2907919"/>
            <a:ext cx="1321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</a:tabLst>
            </a:pP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великою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0123" y="2907919"/>
            <a:ext cx="967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кількістю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52181" y="2633598"/>
            <a:ext cx="1090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08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високий, епітелій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лімфоїдної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0780" y="3181934"/>
            <a:ext cx="25736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2185" algn="l"/>
                <a:tab pos="12452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тканини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підслизовому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52181" y="3456813"/>
            <a:ext cx="38049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шарі.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молодого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дорослого,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5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5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курить,</a:t>
            </a:r>
            <a:r>
              <a:rPr sz="1800" spc="35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відсутня плоскоклітинна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метаплазія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5839" y="1783969"/>
            <a:ext cx="176022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spc="-10" dirty="0">
                <a:latin typeface="Times New Roman"/>
                <a:cs typeface="Times New Roman"/>
              </a:rPr>
              <a:t>Гортань</a:t>
            </a:r>
            <a:r>
              <a:rPr sz="1800" b="1" spc="-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(larynx)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3614" y="1742694"/>
            <a:ext cx="247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- це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2016709"/>
            <a:ext cx="2892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ротоглотку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0" dirty="0">
                <a:latin typeface="Times New Roman"/>
                <a:cs typeface="Times New Roman"/>
              </a:rPr>
              <a:t> трахеєю.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53254" y="2565908"/>
            <a:ext cx="77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область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298" y="2565908"/>
            <a:ext cx="14503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2890" indent="21336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трубчаста </a:t>
            </a:r>
            <a:r>
              <a:rPr sz="1800" spc="-10" dirty="0">
                <a:latin typeface="Times New Roman"/>
                <a:cs typeface="Times New Roman"/>
              </a:rPr>
              <a:t>системи</a:t>
            </a:r>
            <a:endParaRPr sz="1800">
              <a:latin typeface="Times New Roman"/>
              <a:cs typeface="Times New Roman"/>
            </a:endParaRPr>
          </a:p>
          <a:p>
            <a:pPr marL="33972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гіалінового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3715" y="2840228"/>
            <a:ext cx="903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утворена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139" y="2565908"/>
            <a:ext cx="17443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963294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складна 	дихальної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пластинками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7057" y="3388563"/>
            <a:ext cx="2348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6160" algn="l"/>
              </a:tabLst>
            </a:pPr>
            <a:r>
              <a:rPr sz="1800" spc="-10" dirty="0">
                <a:latin typeface="Times New Roman"/>
                <a:cs typeface="Times New Roman"/>
              </a:rPr>
              <a:t>хряща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неправильної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905" y="3663442"/>
            <a:ext cx="2359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4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(надгортанник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95471" y="3663442"/>
            <a:ext cx="1329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720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голосові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3139" y="3937761"/>
            <a:ext cx="42329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черпакуватих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хрящів).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служить 	</a:t>
            </a:r>
            <a:r>
              <a:rPr sz="1800" dirty="0">
                <a:latin typeface="Times New Roman"/>
                <a:cs typeface="Times New Roman"/>
              </a:rPr>
              <a:t>провідником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dirty="0">
                <a:latin typeface="Times New Roman"/>
                <a:cs typeface="Times New Roman"/>
              </a:rPr>
              <a:t>органом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звуків.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86411" y="488315"/>
            <a:ext cx="5577205" cy="5922010"/>
            <a:chOff x="6086411" y="488315"/>
            <a:chExt cx="5577205" cy="592201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0556" y="497840"/>
              <a:ext cx="5462427" cy="59029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91173" y="493077"/>
              <a:ext cx="5567680" cy="5912485"/>
            </a:xfrm>
            <a:custGeom>
              <a:avLst/>
              <a:gdLst/>
              <a:ahLst/>
              <a:cxnLst/>
              <a:rect l="l" t="t" r="r" b="b"/>
              <a:pathLst>
                <a:path w="5567680" h="5912485">
                  <a:moveTo>
                    <a:pt x="0" y="5912485"/>
                  </a:moveTo>
                  <a:lnTo>
                    <a:pt x="5567426" y="5912485"/>
                  </a:lnTo>
                  <a:lnTo>
                    <a:pt x="5567426" y="0"/>
                  </a:lnTo>
                  <a:lnTo>
                    <a:pt x="0" y="0"/>
                  </a:lnTo>
                  <a:lnTo>
                    <a:pt x="0" y="5912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0891" y="1619440"/>
            <a:ext cx="6392545" cy="3619500"/>
            <a:chOff x="5100891" y="1619440"/>
            <a:chExt cx="6392545" cy="3619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6521" y="1881112"/>
              <a:ext cx="5931840" cy="30328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05653" y="1624202"/>
              <a:ext cx="6383020" cy="3609975"/>
            </a:xfrm>
            <a:custGeom>
              <a:avLst/>
              <a:gdLst/>
              <a:ahLst/>
              <a:cxnLst/>
              <a:rect l="l" t="t" r="r" b="b"/>
              <a:pathLst>
                <a:path w="6383020" h="3609975">
                  <a:moveTo>
                    <a:pt x="0" y="3609594"/>
                  </a:moveTo>
                  <a:lnTo>
                    <a:pt x="6382638" y="3609594"/>
                  </a:lnTo>
                  <a:lnTo>
                    <a:pt x="6382638" y="0"/>
                  </a:lnTo>
                  <a:lnTo>
                    <a:pt x="0" y="0"/>
                  </a:lnTo>
                  <a:lnTo>
                    <a:pt x="0" y="360959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733" y="529581"/>
            <a:ext cx="4502845" cy="550494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29204" y="5553862"/>
            <a:ext cx="16313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Будова</a:t>
            </a:r>
            <a:r>
              <a:rPr sz="1800" b="1" spc="170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гортані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6994" y="776985"/>
            <a:ext cx="748665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889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видовжена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кишеня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гортані, 	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шлуночком.</a:t>
            </a:r>
            <a:endParaRPr sz="1800">
              <a:latin typeface="Times New Roman"/>
              <a:cs typeface="Times New Roman"/>
            </a:endParaRPr>
          </a:p>
          <a:p>
            <a:pPr marL="356235" indent="-343535" algn="just">
              <a:lnSpc>
                <a:spcPct val="100000"/>
              </a:lnSpc>
              <a:buFont typeface="Wingdings"/>
              <a:buChar char=""/>
              <a:tabLst>
                <a:tab pos="356235" algn="l"/>
              </a:tabLst>
            </a:pP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шлуночком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пара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складок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шлуночкові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хибні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зв'язки.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власного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м'язового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забезпечення,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справжні 	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зв'язки,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беруть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участі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модуляції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звуку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час 	</a:t>
            </a:r>
            <a:r>
              <a:rPr sz="1800" spc="-10" dirty="0">
                <a:latin typeface="Times New Roman"/>
                <a:cs typeface="Times New Roman"/>
              </a:rPr>
              <a:t>фонації.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Проте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шлуночок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важливу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звукового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резонансу.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Запалення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набряк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спричинені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вірусами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(наприклад,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вірусом 	</a:t>
            </a:r>
            <a:r>
              <a:rPr sz="1800" dirty="0">
                <a:latin typeface="Times New Roman"/>
                <a:cs typeface="Times New Roman"/>
              </a:rPr>
              <a:t>звичайної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застуди)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іншими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мікроорганізмами,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називається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гострим 	ларингітом.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Симптоми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гострого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ларингіту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включати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охриплість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 	</a:t>
            </a:r>
            <a:r>
              <a:rPr sz="1800" dirty="0">
                <a:latin typeface="Times New Roman"/>
                <a:cs typeface="Times New Roman"/>
              </a:rPr>
              <a:t>важких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випадках,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втрату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голосу,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кашель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утруднення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spc="-10" dirty="0">
                <a:latin typeface="Times New Roman"/>
                <a:cs typeface="Times New Roman"/>
              </a:rPr>
              <a:t>дихання.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Хронічний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ларингіт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викликається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тривалим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впливом 	подразнюючих</a:t>
            </a:r>
            <a:r>
              <a:rPr sz="1800" dirty="0">
                <a:latin typeface="Times New Roman"/>
                <a:cs typeface="Times New Roman"/>
              </a:rPr>
              <a:t> речовин, таких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тютюновий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дим,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пил та/або</a:t>
            </a:r>
            <a:r>
              <a:rPr sz="1800" spc="-10" dirty="0">
                <a:latin typeface="Times New Roman"/>
                <a:cs typeface="Times New Roman"/>
              </a:rPr>
              <a:t> забруднене 	повітря.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831" y="107638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2646" y="736091"/>
            <a:ext cx="5824855" cy="5487670"/>
            <a:chOff x="192646" y="736091"/>
            <a:chExt cx="5824855" cy="5487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158" y="745616"/>
              <a:ext cx="5763999" cy="54683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7408" y="740854"/>
              <a:ext cx="5815330" cy="5478145"/>
            </a:xfrm>
            <a:custGeom>
              <a:avLst/>
              <a:gdLst/>
              <a:ahLst/>
              <a:cxnLst/>
              <a:rect l="l" t="t" r="r" b="b"/>
              <a:pathLst>
                <a:path w="5815330" h="5478145">
                  <a:moveTo>
                    <a:pt x="0" y="5477891"/>
                  </a:moveTo>
                  <a:lnTo>
                    <a:pt x="5814822" y="5477891"/>
                  </a:lnTo>
                  <a:lnTo>
                    <a:pt x="5814822" y="0"/>
                  </a:lnTo>
                  <a:lnTo>
                    <a:pt x="0" y="0"/>
                  </a:lnTo>
                  <a:lnTo>
                    <a:pt x="0" y="547789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346659"/>
            <a:ext cx="5695950" cy="5878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Фотомікрографія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фронтального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зрізу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гортані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а.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Ця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фотомікрографія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показує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три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частини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гортані: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присінок </a:t>
            </a:r>
            <a:r>
              <a:rPr sz="1600" dirty="0">
                <a:latin typeface="Times New Roman"/>
                <a:cs typeface="Times New Roman"/>
              </a:rPr>
              <a:t>над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шлуночковими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складками,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шлуночковими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верхніми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голосовими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складками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підголосова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порожнина,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яка </a:t>
            </a:r>
            <a:r>
              <a:rPr sz="1600" dirty="0">
                <a:latin typeface="Times New Roman"/>
                <a:cs typeface="Times New Roman"/>
              </a:rPr>
              <a:t>тягнеться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складок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перснеподібного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хряща.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увагу,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слизові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помітні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шлуночкових </a:t>
            </a:r>
            <a:r>
              <a:rPr sz="1600" dirty="0">
                <a:latin typeface="Times New Roman"/>
                <a:cs typeface="Times New Roman"/>
              </a:rPr>
              <a:t>складках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вкриті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типовим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псевдобагатошаровим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війчастим </a:t>
            </a:r>
            <a:r>
              <a:rPr sz="1600" dirty="0">
                <a:latin typeface="Times New Roman"/>
                <a:cs typeface="Times New Roman"/>
              </a:rPr>
              <a:t>епітелієм.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складається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епітелію,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голосової </a:t>
            </a:r>
            <a:r>
              <a:rPr sz="1600" dirty="0">
                <a:latin typeface="Times New Roman"/>
                <a:cs typeface="Times New Roman"/>
              </a:rPr>
              <a:t>зв'язки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підлеглого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голосового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м'яза.</a:t>
            </a:r>
            <a:r>
              <a:rPr sz="1600" spc="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Численні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лімфатичні </a:t>
            </a:r>
            <a:r>
              <a:rPr sz="1600" dirty="0">
                <a:latin typeface="Times New Roman"/>
                <a:cs typeface="Times New Roman"/>
              </a:rPr>
              <a:t>вузлики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присутні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слизовій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оболонці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(стрілки). </a:t>
            </a:r>
            <a:r>
              <a:rPr sz="1600" spc="-25" dirty="0">
                <a:latin typeface="Times New Roman"/>
                <a:cs typeface="Times New Roman"/>
              </a:rPr>
              <a:t>10.</a:t>
            </a:r>
            <a:endParaRPr sz="1600">
              <a:latin typeface="Times New Roman"/>
              <a:cs typeface="Times New Roman"/>
            </a:endParaRPr>
          </a:p>
          <a:p>
            <a:pPr marL="12700" marR="5715" indent="375285" algn="just">
              <a:lnSpc>
                <a:spcPct val="100000"/>
              </a:lnSpc>
              <a:buFont typeface="Times New Roman"/>
              <a:buAutoNum type="alphaLcPeriod" startAt="2"/>
              <a:tabLst>
                <a:tab pos="387985" algn="l"/>
              </a:tabLst>
            </a:pPr>
            <a:r>
              <a:rPr sz="1600" b="1" dirty="0">
                <a:latin typeface="Times New Roman"/>
                <a:cs typeface="Times New Roman"/>
              </a:rPr>
              <a:t>Велике</a:t>
            </a:r>
            <a:r>
              <a:rPr sz="1600" b="1" spc="41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збільшення</a:t>
            </a:r>
            <a:r>
              <a:rPr sz="1600" b="1" spc="42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області</a:t>
            </a:r>
            <a:r>
              <a:rPr sz="1600" b="1" spc="4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шлуночкової</a:t>
            </a:r>
            <a:r>
              <a:rPr sz="1600" b="1" spc="420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складки</a:t>
            </a:r>
            <a:r>
              <a:rPr sz="1600" spc="-10" dirty="0">
                <a:latin typeface="Times New Roman"/>
                <a:cs typeface="Times New Roman"/>
              </a:rPr>
              <a:t>, </a:t>
            </a:r>
            <a:r>
              <a:rPr sz="1600" dirty="0">
                <a:latin typeface="Times New Roman"/>
                <a:cs typeface="Times New Roman"/>
              </a:rPr>
              <a:t>зазначеної</a:t>
            </a:r>
            <a:r>
              <a:rPr sz="1600" spc="4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верхнім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прямокутником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a,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409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зліва </a:t>
            </a:r>
            <a:r>
              <a:rPr sz="1600" dirty="0">
                <a:latin typeface="Times New Roman"/>
                <a:cs typeface="Times New Roman"/>
              </a:rPr>
              <a:t>псевдобагатошаровий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війчастий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епітелій,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вистилає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більшу </a:t>
            </a:r>
            <a:r>
              <a:rPr sz="1600" dirty="0">
                <a:latin typeface="Times New Roman"/>
                <a:cs typeface="Times New Roman"/>
              </a:rPr>
              <a:t>частину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гортані.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дорослих,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курять,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майже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всі </a:t>
            </a:r>
            <a:r>
              <a:rPr sz="1600" dirty="0">
                <a:latin typeface="Times New Roman"/>
                <a:cs typeface="Times New Roman"/>
              </a:rPr>
              <a:t>курці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демонструють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багатошарового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плоского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епітелію,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10" dirty="0">
                <a:latin typeface="Times New Roman"/>
                <a:cs typeface="Times New Roman"/>
              </a:rPr>
              <a:t> праворуч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10" dirty="0">
                <a:latin typeface="Times New Roman"/>
                <a:cs typeface="Times New Roman"/>
              </a:rPr>
              <a:t> мікрофотографії. </a:t>
            </a:r>
            <a:r>
              <a:rPr sz="1600" spc="-20" dirty="0">
                <a:latin typeface="Times New Roman"/>
                <a:cs typeface="Times New Roman"/>
              </a:rPr>
              <a:t>240.</a:t>
            </a:r>
            <a:endParaRPr sz="1600">
              <a:latin typeface="Times New Roman"/>
              <a:cs typeface="Times New Roman"/>
            </a:endParaRPr>
          </a:p>
          <a:p>
            <a:pPr marL="12700" marR="6985" indent="231775" algn="just">
              <a:lnSpc>
                <a:spcPct val="100000"/>
              </a:lnSpc>
              <a:spcBef>
                <a:spcPts val="5"/>
              </a:spcBef>
              <a:buFont typeface="Times New Roman"/>
              <a:buAutoNum type="alphaLcPeriod" startAt="2"/>
              <a:tabLst>
                <a:tab pos="244475" algn="l"/>
              </a:tabLst>
            </a:pPr>
            <a:r>
              <a:rPr sz="1600" b="1" dirty="0">
                <a:latin typeface="Times New Roman"/>
                <a:cs typeface="Times New Roman"/>
              </a:rPr>
              <a:t>Велике</a:t>
            </a:r>
            <a:r>
              <a:rPr sz="1600" b="1" spc="229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збільшення</a:t>
            </a:r>
            <a:r>
              <a:rPr sz="1600" b="1" spc="2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області</a:t>
            </a:r>
            <a:r>
              <a:rPr sz="1600" b="1" spc="2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голосової</a:t>
            </a:r>
            <a:r>
              <a:rPr sz="1600" b="1" spc="2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складки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зазначеної </a:t>
            </a:r>
            <a:r>
              <a:rPr sz="1600" dirty="0">
                <a:latin typeface="Times New Roman"/>
                <a:cs typeface="Times New Roman"/>
              </a:rPr>
              <a:t>нижнім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прямокутником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a,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виявляє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нормальний </a:t>
            </a:r>
            <a:r>
              <a:rPr sz="1600" dirty="0">
                <a:latin typeface="Times New Roman"/>
                <a:cs typeface="Times New Roman"/>
              </a:rPr>
              <a:t>багатошаровий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плоский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цьому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місці.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Безпосередньо </a:t>
            </a:r>
            <a:r>
              <a:rPr sz="1600" dirty="0">
                <a:latin typeface="Times New Roman"/>
                <a:cs typeface="Times New Roman"/>
              </a:rPr>
              <a:t>під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знаходиться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сполучна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тканина,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відома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1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простір </a:t>
            </a:r>
            <a:r>
              <a:rPr sz="1600" dirty="0">
                <a:latin typeface="Times New Roman"/>
                <a:cs typeface="Times New Roman"/>
              </a:rPr>
              <a:t>Рейнке.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клінічно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важлива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лімфатичних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судин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і </a:t>
            </a:r>
            <a:r>
              <a:rPr sz="1600" dirty="0">
                <a:latin typeface="Times New Roman"/>
                <a:cs typeface="Times New Roman"/>
              </a:rPr>
              <a:t>погано</a:t>
            </a:r>
            <a:r>
              <a:rPr sz="1600" spc="4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васкуляризована.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40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зв'язка,</a:t>
            </a:r>
            <a:r>
              <a:rPr sz="1600" spc="41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позначена </a:t>
            </a:r>
            <a:r>
              <a:rPr sz="1600" dirty="0">
                <a:latin typeface="Times New Roman"/>
                <a:cs typeface="Times New Roman"/>
              </a:rPr>
              <a:t>пунктирною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лінією,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знаходиться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мікрофотографії.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240.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42062" y="265874"/>
            <a:ext cx="5594350" cy="4531995"/>
            <a:chOff x="6342062" y="265874"/>
            <a:chExt cx="5594350" cy="4531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5150" y="370545"/>
              <a:ext cx="5422982" cy="43796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46825" y="270636"/>
              <a:ext cx="5584825" cy="4522470"/>
            </a:xfrm>
            <a:custGeom>
              <a:avLst/>
              <a:gdLst/>
              <a:ahLst/>
              <a:cxnLst/>
              <a:rect l="l" t="t" r="r" b="b"/>
              <a:pathLst>
                <a:path w="5584825" h="4522470">
                  <a:moveTo>
                    <a:pt x="0" y="4522470"/>
                  </a:moveTo>
                  <a:lnTo>
                    <a:pt x="5584444" y="4522470"/>
                  </a:lnTo>
                  <a:lnTo>
                    <a:pt x="5584444" y="0"/>
                  </a:lnTo>
                  <a:lnTo>
                    <a:pt x="0" y="0"/>
                  </a:lnTo>
                  <a:lnTo>
                    <a:pt x="0" y="452247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06590" y="4882641"/>
            <a:ext cx="42646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Надгортанник.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85925" algn="l"/>
                <a:tab pos="3173095" algn="l"/>
                <a:tab pos="3589654" algn="l"/>
              </a:tabLst>
            </a:pPr>
            <a:r>
              <a:rPr sz="1600" spc="-10" dirty="0">
                <a:latin typeface="Times New Roman"/>
                <a:cs typeface="Times New Roman"/>
              </a:rPr>
              <a:t>Мікрофотографія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надгортанника,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показує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6590" y="5370702"/>
            <a:ext cx="4267200" cy="1029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центральну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хрящову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пластинку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(ХП)</a:t>
            </a:r>
            <a:r>
              <a:rPr sz="1600" spc="4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серомукоїдні</a:t>
            </a:r>
            <a:r>
              <a:rPr sz="1600" spc="2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28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(З),</a:t>
            </a:r>
            <a:r>
              <a:rPr sz="1600" spc="27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деякі</a:t>
            </a:r>
            <a:r>
              <a:rPr sz="1600" spc="28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85" dirty="0">
                <a:latin typeface="Times New Roman"/>
                <a:cs typeface="Times New Roman"/>
              </a:rPr>
              <a:t>   </a:t>
            </a:r>
            <a:r>
              <a:rPr sz="1600" spc="-20" dirty="0">
                <a:latin typeface="Times New Roman"/>
                <a:cs typeface="Times New Roman"/>
              </a:rPr>
              <a:t>яких </a:t>
            </a:r>
            <a:r>
              <a:rPr sz="1600" dirty="0">
                <a:latin typeface="Times New Roman"/>
                <a:cs typeface="Times New Roman"/>
              </a:rPr>
              <a:t>розщеплюють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хрящ,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епітелію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(Е)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поверхнях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2716" y="782573"/>
            <a:ext cx="87630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i="1" spc="-30" dirty="0">
                <a:latin typeface="Times New Roman"/>
                <a:cs typeface="Times New Roman"/>
              </a:rPr>
              <a:t>Гортань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46301" y="741045"/>
            <a:ext cx="393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1585" algn="l"/>
                <a:tab pos="3065145" algn="l"/>
              </a:tabLst>
            </a:pPr>
            <a:r>
              <a:rPr i="1" spc="-10" dirty="0">
                <a:latin typeface="Times New Roman"/>
                <a:cs typeface="Times New Roman"/>
              </a:rPr>
              <a:t>вистелена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багатошаровим</a:t>
            </a:r>
            <a:r>
              <a:rPr i="1" dirty="0">
                <a:latin typeface="Times New Roman"/>
                <a:cs typeface="Times New Roman"/>
              </a:rPr>
              <a:t>	</a:t>
            </a:r>
            <a:r>
              <a:rPr i="1" spc="-10" dirty="0">
                <a:latin typeface="Times New Roman"/>
                <a:cs typeface="Times New Roman"/>
              </a:rPr>
              <a:t>плоским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0194" y="1015060"/>
            <a:ext cx="49955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7450" algn="l"/>
                <a:tab pos="1428115" algn="l"/>
                <a:tab pos="269621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епітелієм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війчастим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псевдобагатошаровим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dirty="0">
                <a:latin typeface="Times New Roman"/>
                <a:cs typeface="Times New Roman"/>
              </a:rPr>
              <a:t>циліндричним</a:t>
            </a:r>
            <a:r>
              <a:rPr sz="1800" b="1" i="1" spc="-9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94" y="1838705"/>
            <a:ext cx="3568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4590" algn="l"/>
                <a:tab pos="2329180" algn="l"/>
                <a:tab pos="326326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Поверхня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голосових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зв'язок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1302" y="1838705"/>
            <a:ext cx="1265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14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контактує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0194" y="2113026"/>
            <a:ext cx="499618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8890" algn="l"/>
                <a:tab pos="2259330" algn="l"/>
                <a:tab pos="4123054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просвітом,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вкрита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багатошаровим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плоским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епітелієм,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надгортанника.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захисту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оболонки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стирання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швидкоплинним</a:t>
            </a:r>
            <a:r>
              <a:rPr sz="1800" spc="-20" dirty="0">
                <a:latin typeface="Times New Roman"/>
                <a:cs typeface="Times New Roman"/>
              </a:rPr>
              <a:t> потоком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повітря.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Решта</a:t>
            </a:r>
            <a:r>
              <a:rPr sz="1800" b="1" i="1" spc="380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гортані</a:t>
            </a:r>
            <a:r>
              <a:rPr sz="1800" b="1" i="1" spc="38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вистелена</a:t>
            </a:r>
            <a:r>
              <a:rPr sz="1800" b="1" i="1" spc="380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війчастим </a:t>
            </a:r>
            <a:r>
              <a:rPr sz="1800" b="1" i="1" dirty="0">
                <a:latin typeface="Times New Roman"/>
                <a:cs typeface="Times New Roman"/>
              </a:rPr>
              <a:t>псевдобагатошаровим</a:t>
            </a:r>
            <a:r>
              <a:rPr sz="1800" b="1" i="1" spc="1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циліндричним</a:t>
            </a:r>
            <a:r>
              <a:rPr sz="1800" b="1" i="1" spc="1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епітелієм, </a:t>
            </a:r>
            <a:r>
              <a:rPr sz="1800" b="1" i="1" dirty="0">
                <a:latin typeface="Times New Roman"/>
                <a:cs typeface="Times New Roman"/>
              </a:rPr>
              <a:t>який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характерний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для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дихальних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194" y="4582414"/>
            <a:ext cx="49955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3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b="1" i="1" dirty="0">
                <a:latin typeface="Times New Roman"/>
                <a:cs typeface="Times New Roman"/>
              </a:rPr>
              <a:t>містить</a:t>
            </a:r>
            <a:r>
              <a:rPr sz="1800" b="1" i="1" spc="325" dirty="0">
                <a:latin typeface="Times New Roman"/>
                <a:cs typeface="Times New Roman"/>
              </a:rPr>
              <a:t>  </a:t>
            </a:r>
            <a:r>
              <a:rPr sz="1800" b="1" i="1" spc="-10" dirty="0">
                <a:latin typeface="Times New Roman"/>
                <a:cs typeface="Times New Roman"/>
              </a:rPr>
              <a:t>змішані слизово-</a:t>
            </a:r>
            <a:r>
              <a:rPr sz="1800" b="1" i="1" dirty="0">
                <a:latin typeface="Times New Roman"/>
                <a:cs typeface="Times New Roman"/>
              </a:rPr>
              <a:t>серозні</a:t>
            </a:r>
            <a:r>
              <a:rPr sz="1800" b="1" i="1" spc="-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залози,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гортані.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6325" y="212725"/>
            <a:ext cx="10011998" cy="41444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83411" y="4420870"/>
            <a:ext cx="1058100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latin typeface="Times New Roman"/>
                <a:cs typeface="Times New Roman"/>
              </a:rPr>
              <a:t>Гортанна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ділянка.</a:t>
            </a:r>
            <a:endParaRPr sz="1600">
              <a:latin typeface="Times New Roman"/>
              <a:cs typeface="Times New Roman"/>
            </a:endParaRPr>
          </a:p>
          <a:p>
            <a:pPr marL="12700" marR="5715" indent="287020" algn="just">
              <a:lnSpc>
                <a:spcPct val="100000"/>
              </a:lnSpc>
              <a:buFont typeface="Times New Roman"/>
              <a:buAutoNum type="alphaLcParenBoth" startAt="3"/>
              <a:tabLst>
                <a:tab pos="29972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малим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збільшенням,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гістологію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несправжніх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справжніх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(T)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складок. </a:t>
            </a:r>
            <a:r>
              <a:rPr sz="1600" dirty="0">
                <a:latin typeface="Times New Roman"/>
                <a:cs typeface="Times New Roman"/>
              </a:rPr>
              <a:t>Несправжня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 складка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війчастим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циліндричним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серозно-</a:t>
            </a:r>
            <a:r>
              <a:rPr sz="1600" dirty="0">
                <a:latin typeface="Times New Roman"/>
                <a:cs typeface="Times New Roman"/>
              </a:rPr>
              <a:t>слизові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залози.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Справжня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(T)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голосова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складка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незроговілим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багатошаровим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плоским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простір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Рейнке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(R),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волокна </a:t>
            </a:r>
            <a:r>
              <a:rPr sz="1600" dirty="0">
                <a:latin typeface="Times New Roman"/>
                <a:cs typeface="Times New Roman"/>
              </a:rPr>
              <a:t>голосової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зв'язки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(VL)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скелетні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м'язові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волокна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голосового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м'яза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(VM).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Вставка:</a:t>
            </a:r>
            <a:r>
              <a:rPr sz="1600" spc="3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Мікрофотографія,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показує </a:t>
            </a:r>
            <a:r>
              <a:rPr sz="1600" dirty="0">
                <a:latin typeface="Times New Roman"/>
                <a:cs typeface="Times New Roman"/>
              </a:rPr>
              <a:t>епітелій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справжніх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несправжніх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голосових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складок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більшому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збільшенні.</a:t>
            </a:r>
            <a:endParaRPr sz="1600">
              <a:latin typeface="Times New Roman"/>
              <a:cs typeface="Times New Roman"/>
            </a:endParaRPr>
          </a:p>
          <a:p>
            <a:pPr marL="12700" marR="5715" indent="317500" algn="just">
              <a:lnSpc>
                <a:spcPct val="100000"/>
              </a:lnSpc>
              <a:buFont typeface="Times New Roman"/>
              <a:buAutoNum type="alphaLcParenBoth" startAt="4"/>
              <a:tabLst>
                <a:tab pos="330200" algn="l"/>
              </a:tabLst>
            </a:pP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мішечка,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вистелений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війчастим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циліндричним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епітелієм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(CCE)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багатий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серозно-слизові </a:t>
            </a:r>
            <a:r>
              <a:rPr sz="1600" dirty="0">
                <a:latin typeface="Times New Roman"/>
                <a:cs typeface="Times New Roman"/>
              </a:rPr>
              <a:t>залози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(G).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7929" y="485343"/>
            <a:ext cx="9117965" cy="5239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Голосові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контролюють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потік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звуку.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голосовими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зв'язками,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слизової </a:t>
            </a:r>
            <a:r>
              <a:rPr sz="1800" dirty="0">
                <a:latin typeface="Times New Roman"/>
                <a:cs typeface="Times New Roman"/>
              </a:rPr>
              <a:t>оболонки,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виступають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гортані.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орієнтовані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передньо-</a:t>
            </a:r>
            <a:r>
              <a:rPr sz="1800" spc="-10" dirty="0">
                <a:latin typeface="Times New Roman"/>
                <a:cs typeface="Times New Roman"/>
              </a:rPr>
              <a:t>задньому </a:t>
            </a:r>
            <a:r>
              <a:rPr sz="1800" dirty="0">
                <a:latin typeface="Times New Roman"/>
                <a:cs typeface="Times New Roman"/>
              </a:rPr>
              <a:t>напрямку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визначають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бічні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отвору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голосову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щілину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(rima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glottidis).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Опорна </a:t>
            </a:r>
            <a:r>
              <a:rPr sz="1800" dirty="0">
                <a:latin typeface="Times New Roman"/>
                <a:cs typeface="Times New Roman"/>
              </a:rPr>
              <a:t>зв'язка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скелетний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голосовий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(vocalis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muscle),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кожної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Зв'язки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пластинки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відповідають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напруги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голосових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складках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відкриття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закриття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щілини.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Зовнішні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прикріплюються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беруть початок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позагортанних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структурах.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рухають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ковтання.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Виштовхуване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проходячи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вузький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змушує </a:t>
            </a:r>
            <a:r>
              <a:rPr sz="1800" dirty="0">
                <a:latin typeface="Times New Roman"/>
                <a:cs typeface="Times New Roman"/>
              </a:rPr>
              <a:t>голосові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складки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вібрувати.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Вібрації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змінюються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модуляції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напруги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голосових </a:t>
            </a:r>
            <a:r>
              <a:rPr sz="1800" dirty="0">
                <a:latin typeface="Times New Roman"/>
                <a:cs typeface="Times New Roman"/>
              </a:rPr>
              <a:t>складках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ступеня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відкриття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голосової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щілини.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вібрацій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створює </a:t>
            </a:r>
            <a:r>
              <a:rPr sz="1800" dirty="0">
                <a:latin typeface="Times New Roman"/>
                <a:cs typeface="Times New Roman"/>
              </a:rPr>
              <a:t>звуки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різної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висоти.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Звуки,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створені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фонації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(голосоутворення), </a:t>
            </a:r>
            <a:r>
              <a:rPr sz="1800" dirty="0">
                <a:latin typeface="Times New Roman"/>
                <a:cs typeface="Times New Roman"/>
              </a:rPr>
              <a:t>модифікуються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верхніх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відділах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(носоглотка,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носова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порожнина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придаткові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пазухи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носа)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ротовій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порожнині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(ротоглотка,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м'яке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тверде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піднебіння,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язик, </a:t>
            </a:r>
            <a:r>
              <a:rPr sz="1800" dirty="0">
                <a:latin typeface="Times New Roman"/>
                <a:cs typeface="Times New Roman"/>
              </a:rPr>
              <a:t>зуби,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губи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тощо)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створення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індивідуальних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звуків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мовлення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(різні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голосні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0" dirty="0">
                <a:latin typeface="Times New Roman"/>
                <a:cs typeface="Times New Roman"/>
              </a:rPr>
              <a:t> приголосні звуки).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996" y="1086545"/>
            <a:ext cx="1139004" cy="113900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1733" y="552958"/>
            <a:ext cx="993457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Трахея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коротка,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гнучка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трубка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діаметром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2,5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довжиною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близько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см.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провідником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повітря;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сприяє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кондиціонуванню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вдихуваного повітря.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Трахея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тягнеться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гортані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приблизно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середини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грудної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клітки,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розділяється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два </a:t>
            </a:r>
            <a:r>
              <a:rPr sz="1800" dirty="0">
                <a:latin typeface="Times New Roman"/>
                <a:cs typeface="Times New Roman"/>
              </a:rPr>
              <a:t>головних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(первинних)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бронхи.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залишається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відкритим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завдяки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розташуванню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ряду </a:t>
            </a:r>
            <a:r>
              <a:rPr sz="1800" dirty="0">
                <a:latin typeface="Times New Roman"/>
                <a:cs typeface="Times New Roman"/>
              </a:rPr>
              <a:t>хрящових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кілець.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чотирьох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чітко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визначених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шарів:</a:t>
            </a:r>
            <a:endParaRPr sz="1800">
              <a:latin typeface="Times New Roman"/>
              <a:cs typeface="Times New Roman"/>
            </a:endParaRPr>
          </a:p>
          <a:p>
            <a:pPr marL="12700" marR="5080" indent="-1016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  <a:tab pos="1089660" algn="l"/>
                <a:tab pos="2181225" algn="l"/>
                <a:tab pos="3289300" algn="l"/>
                <a:tab pos="3716020" algn="l"/>
                <a:tab pos="5008245" algn="l"/>
                <a:tab pos="5235575" algn="l"/>
                <a:tab pos="6396990" algn="l"/>
                <a:tab pos="8741410" algn="l"/>
                <a:tab pos="971550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	Слизова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оболонка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(Mucosa)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псевдобагатошарового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еластичної,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багатої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(lamina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propria).</a:t>
            </a:r>
            <a:endParaRPr sz="1800">
              <a:latin typeface="Times New Roman"/>
              <a:cs typeface="Times New Roman"/>
            </a:endParaRPr>
          </a:p>
          <a:p>
            <a:pPr marL="12700" marR="6985" indent="-10160">
              <a:lnSpc>
                <a:spcPct val="100000"/>
              </a:lnSpc>
              <a:spcBef>
                <a:spcPts val="5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Times New Roman"/>
                <a:cs typeface="Times New Roman"/>
              </a:rPr>
              <a:t>	Підслизова</a:t>
            </a:r>
            <a:r>
              <a:rPr sz="1800" b="1" spc="3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оболонка</a:t>
            </a:r>
            <a:r>
              <a:rPr sz="1800" b="1" spc="3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(Submucosa)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трохи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щільнішої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ніж </a:t>
            </a: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пластинка.</a:t>
            </a:r>
            <a:endParaRPr sz="1800">
              <a:latin typeface="Times New Roman"/>
              <a:cs typeface="Times New Roman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Хрящовий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шар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(Cartilaginous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layer)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С-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гіалінових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хрящів.</a:t>
            </a:r>
            <a:endParaRPr sz="1800">
              <a:latin typeface="Times New Roman"/>
              <a:cs typeface="Times New Roman"/>
            </a:endParaRPr>
          </a:p>
          <a:p>
            <a:pPr marL="91440" indent="-88900">
              <a:lnSpc>
                <a:spcPct val="100000"/>
              </a:lnSpc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b="1" dirty="0">
                <a:latin typeface="Times New Roman"/>
                <a:cs typeface="Times New Roman"/>
              </a:rPr>
              <a:t>Адвентиція</a:t>
            </a:r>
            <a:r>
              <a:rPr sz="1800" b="1" spc="39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(Adventitia)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сусідніми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структурами.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Унікальною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особливістю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наявність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ряду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С-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гіалінових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розташовані </a:t>
            </a:r>
            <a:r>
              <a:rPr sz="1800" dirty="0">
                <a:latin typeface="Times New Roman"/>
                <a:cs typeface="Times New Roman"/>
              </a:rPr>
              <a:t>один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одним,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опорну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структуру.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хрящі,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описати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скелетний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каркас, </a:t>
            </a:r>
            <a:r>
              <a:rPr sz="1800" dirty="0">
                <a:latin typeface="Times New Roman"/>
                <a:cs typeface="Times New Roman"/>
              </a:rPr>
              <a:t>запобігають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collapseу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видиху.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Волокнисто-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гладкі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м'язи,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трахейний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(trachealis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muscle),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з'єднують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проміжок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вільними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кінцями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С- </a:t>
            </a:r>
            <a:r>
              <a:rPr sz="1800" dirty="0">
                <a:latin typeface="Times New Roman"/>
                <a:cs typeface="Times New Roman"/>
              </a:rPr>
              <a:t>подібних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задній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поруч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стравоходом.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812" y="1168574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5337" y="533234"/>
            <a:ext cx="4678680" cy="5612130"/>
            <a:chOff x="945337" y="533234"/>
            <a:chExt cx="4678680" cy="561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862" y="542759"/>
              <a:ext cx="4659376" cy="55393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50099" y="537997"/>
              <a:ext cx="4669155" cy="5602605"/>
            </a:xfrm>
            <a:custGeom>
              <a:avLst/>
              <a:gdLst/>
              <a:ahLst/>
              <a:cxnLst/>
              <a:rect l="l" t="t" r="r" b="b"/>
              <a:pathLst>
                <a:path w="4669155" h="5602605">
                  <a:moveTo>
                    <a:pt x="0" y="5602097"/>
                  </a:moveTo>
                  <a:lnTo>
                    <a:pt x="4668901" y="5602097"/>
                  </a:lnTo>
                  <a:lnTo>
                    <a:pt x="4668901" y="0"/>
                  </a:lnTo>
                  <a:lnTo>
                    <a:pt x="0" y="0"/>
                  </a:lnTo>
                  <a:lnTo>
                    <a:pt x="0" y="56020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1236979"/>
            <a:ext cx="522351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стравоходу.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зразок,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отриманий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літньої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людини,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співвідношення між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трахеєю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стравоходом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основи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шиї.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трахеї,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підтримують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відкритою,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С-</a:t>
            </a:r>
            <a:r>
              <a:rPr sz="1800" spc="-10" dirty="0">
                <a:latin typeface="Times New Roman"/>
                <a:cs typeface="Times New Roman"/>
              </a:rPr>
              <a:t>подібну </a:t>
            </a:r>
            <a:r>
              <a:rPr sz="1800" dirty="0">
                <a:latin typeface="Times New Roman"/>
                <a:cs typeface="Times New Roman"/>
              </a:rPr>
              <a:t>форму.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Щілина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хряща,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прилягає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стравоходу,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закрита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волокнисто-</a:t>
            </a:r>
            <a:r>
              <a:rPr sz="1800" spc="-10" dirty="0">
                <a:latin typeface="Times New Roman"/>
                <a:cs typeface="Times New Roman"/>
              </a:rPr>
              <a:t>еластичною </a:t>
            </a:r>
            <a:r>
              <a:rPr sz="1800" dirty="0">
                <a:latin typeface="Times New Roman"/>
                <a:cs typeface="Times New Roman"/>
              </a:rPr>
              <a:t>мембраною.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трахейний</a:t>
            </a:r>
            <a:r>
              <a:rPr sz="1800" spc="4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залози.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зразку </a:t>
            </a:r>
            <a:r>
              <a:rPr sz="1800" dirty="0">
                <a:latin typeface="Times New Roman"/>
                <a:cs typeface="Times New Roman"/>
              </a:rPr>
              <a:t>трахейне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кільце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частково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перетворилося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кістку, </a:t>
            </a:r>
            <a:r>
              <a:rPr sz="1800" dirty="0">
                <a:latin typeface="Times New Roman"/>
                <a:cs typeface="Times New Roman"/>
              </a:rPr>
              <a:t>процес,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2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старіння. </a:t>
            </a:r>
            <a:r>
              <a:rPr sz="1800" dirty="0">
                <a:latin typeface="Times New Roman"/>
                <a:cs typeface="Times New Roman"/>
              </a:rPr>
              <a:t>Матеріал,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забарвлюється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темніше,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представляє </a:t>
            </a:r>
            <a:r>
              <a:rPr sz="1800" dirty="0">
                <a:latin typeface="Times New Roman"/>
                <a:cs typeface="Times New Roman"/>
              </a:rPr>
              <a:t>хрящ,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тоді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світліший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матеріал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був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замінений </a:t>
            </a:r>
            <a:r>
              <a:rPr sz="1800" dirty="0">
                <a:latin typeface="Times New Roman"/>
                <a:cs typeface="Times New Roman"/>
              </a:rPr>
              <a:t>кістковою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тканиною.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світлі ділянки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просторами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кісткового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мозку.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3,25.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589" y="336575"/>
            <a:ext cx="5013960" cy="6184900"/>
            <a:chOff x="452589" y="336575"/>
            <a:chExt cx="5013960" cy="6184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114" y="346100"/>
              <a:ext cx="4994783" cy="61071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352" y="341337"/>
              <a:ext cx="5004435" cy="6175375"/>
            </a:xfrm>
            <a:custGeom>
              <a:avLst/>
              <a:gdLst/>
              <a:ahLst/>
              <a:cxnLst/>
              <a:rect l="l" t="t" r="r" b="b"/>
              <a:pathLst>
                <a:path w="5004435" h="6175375">
                  <a:moveTo>
                    <a:pt x="0" y="6175375"/>
                  </a:moveTo>
                  <a:lnTo>
                    <a:pt x="5004308" y="6175375"/>
                  </a:lnTo>
                  <a:lnTo>
                    <a:pt x="5004308" y="0"/>
                  </a:lnTo>
                  <a:lnTo>
                    <a:pt x="0" y="0"/>
                  </a:lnTo>
                  <a:lnTo>
                    <a:pt x="0" y="617537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39409" y="1249781"/>
            <a:ext cx="5281295" cy="81915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 </a:t>
            </a:r>
            <a:r>
              <a:rPr sz="1800" b="1" dirty="0">
                <a:latin typeface="Times New Roman"/>
                <a:cs typeface="Times New Roman"/>
              </a:rPr>
              <a:t>зрізу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стравоходу.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385445" algn="l"/>
                <a:tab pos="855344" algn="l"/>
                <a:tab pos="2693670" algn="l"/>
                <a:tab pos="2983230" algn="l"/>
                <a:tab pos="4007485" algn="l"/>
              </a:tabLst>
            </a:pPr>
            <a:r>
              <a:rPr sz="1800" spc="-25" dirty="0">
                <a:latin typeface="Times New Roman"/>
                <a:cs typeface="Times New Roman"/>
              </a:rPr>
              <a:t>b.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фотомікрографія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збільшенням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35061" y="2041652"/>
            <a:ext cx="246634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lnSpc>
                <a:spcPct val="107200"/>
              </a:lnSpc>
              <a:spcBef>
                <a:spcPts val="100"/>
              </a:spcBef>
              <a:tabLst>
                <a:tab pos="612775" algn="l"/>
                <a:tab pos="1294130" algn="l"/>
                <a:tab pos="1621790" algn="l"/>
                <a:tab pos="21399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трахейного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кільця,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0" dirty="0">
                <a:latin typeface="Times New Roman"/>
                <a:cs typeface="Times New Roman"/>
              </a:rPr>
              <a:t>яка 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кістку.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Верхня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42880" y="2041652"/>
            <a:ext cx="877569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86995">
              <a:lnSpc>
                <a:spcPct val="1072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частково 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9409" y="2041652"/>
            <a:ext cx="167957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105"/>
              </a:spcBef>
              <a:tabLst>
                <a:tab pos="9258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ділянку </a:t>
            </a:r>
            <a:r>
              <a:rPr sz="1800" spc="-10" dirty="0">
                <a:latin typeface="Times New Roman"/>
                <a:cs typeface="Times New Roman"/>
              </a:rPr>
              <a:t>перетворилася мікрофотографії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02118" y="2647899"/>
            <a:ext cx="342137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3460" algn="l"/>
                <a:tab pos="2028825" algn="l"/>
                <a:tab pos="31991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слизову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39409" y="2922778"/>
            <a:ext cx="5280025" cy="2082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підслизову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оболонку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трахеї.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Нижче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знаходиться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трахейного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кільця.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цій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конкретній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області, </a:t>
            </a:r>
            <a:r>
              <a:rPr sz="1800" dirty="0">
                <a:latin typeface="Times New Roman"/>
                <a:cs typeface="Times New Roman"/>
              </a:rPr>
              <a:t>однак,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значна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була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замінена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кістковою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кістковим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мозком.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тканина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типові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остеоцити.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Хрящова </a:t>
            </a:r>
            <a:r>
              <a:rPr sz="1800" dirty="0">
                <a:latin typeface="Times New Roman"/>
                <a:cs typeface="Times New Roman"/>
              </a:rPr>
              <a:t>тканина,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навпаки,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демонструє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гнізда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хондроцитів. </a:t>
            </a:r>
            <a:r>
              <a:rPr sz="1800" spc="-20" dirty="0">
                <a:latin typeface="Times New Roman"/>
                <a:cs typeface="Times New Roman"/>
              </a:rPr>
              <a:t>100.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81376" y="897382"/>
            <a:ext cx="858520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00000"/>
              </a:lnSpc>
              <a:spcBef>
                <a:spcPts val="100"/>
              </a:spcBef>
              <a:tabLst>
                <a:tab pos="1039494" algn="l"/>
                <a:tab pos="1871345" algn="l"/>
                <a:tab pos="2230120" algn="l"/>
                <a:tab pos="2435860" algn="l"/>
                <a:tab pos="3176270" algn="l"/>
                <a:tab pos="3980815" algn="l"/>
                <a:tab pos="5151755" algn="l"/>
                <a:tab pos="6032500" algn="l"/>
                <a:tab pos="7332980" algn="l"/>
                <a:tab pos="75628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Епітелій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трахеї,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дихальних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шляхів,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війчастих, 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(келихоподібних)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368425" algn="l"/>
                <a:tab pos="2456815" algn="l"/>
                <a:tab pos="2949575" algn="l"/>
                <a:tab pos="4182110" algn="l"/>
                <a:tab pos="4772660" algn="l"/>
                <a:tab pos="5582920" algn="l"/>
                <a:tab pos="6678930" algn="l"/>
                <a:tab pos="7497445" algn="l"/>
                <a:tab pos="828230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Війчасті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усю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війки,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глотки,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видаляючи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легень.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556385" algn="l"/>
                <a:tab pos="2713355" algn="l"/>
                <a:tab pos="3074035" algn="l"/>
                <a:tab pos="3799840" algn="l"/>
                <a:tab pos="4990465" algn="l"/>
                <a:tab pos="5534660" algn="l"/>
                <a:tab pos="6299200" algn="l"/>
                <a:tab pos="7352665" algn="l"/>
                <a:tab pos="7698740" algn="l"/>
              </a:tabLst>
            </a:pPr>
            <a:r>
              <a:rPr sz="1800" b="1" dirty="0">
                <a:latin typeface="Times New Roman"/>
                <a:cs typeface="Times New Roman"/>
              </a:rPr>
              <a:t>Слизові</a:t>
            </a:r>
            <a:r>
              <a:rPr sz="1800" b="1" spc="2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подібні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кишкових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келихоподібних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	</a:t>
            </a:r>
            <a:r>
              <a:rPr sz="1800" spc="-10" dirty="0">
                <a:latin typeface="Times New Roman"/>
                <a:cs typeface="Times New Roman"/>
              </a:rPr>
              <a:t>війчастими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усю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епітелію.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кількість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81376" y="3092577"/>
            <a:ext cx="70561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збільшується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хронічному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подразненні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шляхів.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341120" algn="l"/>
                <a:tab pos="2364105" algn="l"/>
                <a:tab pos="3173095" algn="l"/>
                <a:tab pos="3763010" algn="l"/>
                <a:tab pos="5415280" algn="l"/>
                <a:tab pos="581152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Щіткові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тупі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мікроворсинки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контактують 	</a:t>
            </a:r>
            <a:r>
              <a:rPr sz="1800" dirty="0">
                <a:latin typeface="Times New Roman"/>
                <a:cs typeface="Times New Roman"/>
              </a:rPr>
              <a:t>закінченнями,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функціонуючи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4501" y="3366896"/>
            <a:ext cx="1362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005" algn="l"/>
              </a:tabLst>
            </a:pP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81376" y="4190238"/>
            <a:ext cx="85832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Дрібні</a:t>
            </a:r>
            <a:r>
              <a:rPr sz="1800" b="1" spc="28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зернисті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2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(клітини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Кульчицького)</a:t>
            </a:r>
            <a:r>
              <a:rPr sz="1800" b="1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представниками 	</a:t>
            </a:r>
            <a:r>
              <a:rPr sz="1800" dirty="0">
                <a:latin typeface="Times New Roman"/>
                <a:cs typeface="Times New Roman"/>
              </a:rPr>
              <a:t>ентероендокринних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катехоламіни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поліпептидні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гормони. 	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з'ясована.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Базальні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служать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резервним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пулом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заміни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епітелії.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866" y="1510331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228" y="573938"/>
            <a:ext cx="5154295" cy="5710555"/>
            <a:chOff x="708228" y="573938"/>
            <a:chExt cx="5154295" cy="5710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4146" y="709932"/>
              <a:ext cx="4929347" cy="55646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2990" y="578700"/>
              <a:ext cx="5144770" cy="5701030"/>
            </a:xfrm>
            <a:custGeom>
              <a:avLst/>
              <a:gdLst/>
              <a:ahLst/>
              <a:cxnLst/>
              <a:rect l="l" t="t" r="r" b="b"/>
              <a:pathLst>
                <a:path w="5144770" h="5701030">
                  <a:moveTo>
                    <a:pt x="0" y="5700649"/>
                  </a:moveTo>
                  <a:lnTo>
                    <a:pt x="5144262" y="5700649"/>
                  </a:lnTo>
                  <a:lnTo>
                    <a:pt x="5144262" y="0"/>
                  </a:lnTo>
                  <a:lnTo>
                    <a:pt x="0" y="0"/>
                  </a:lnTo>
                  <a:lnTo>
                    <a:pt x="0" y="57006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19215" y="1446352"/>
            <a:ext cx="497967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95300" algn="l"/>
                <a:tab pos="672465" algn="l"/>
                <a:tab pos="826135" algn="l"/>
                <a:tab pos="1225550" algn="l"/>
                <a:tab pos="1612265" algn="l"/>
                <a:tab pos="1812289" algn="l"/>
                <a:tab pos="2357755" algn="l"/>
                <a:tab pos="3368675" algn="l"/>
                <a:tab pos="3546475" algn="l"/>
                <a:tab pos="3670300" algn="l"/>
                <a:tab pos="4166870" algn="l"/>
                <a:tab pos="4625975" algn="l"/>
                <a:tab pos="4874260" algn="l"/>
              </a:tabLst>
            </a:pPr>
            <a:r>
              <a:rPr sz="1800" b="1" dirty="0">
                <a:latin typeface="Times New Roman"/>
                <a:cs typeface="Times New Roman"/>
              </a:rPr>
              <a:t>Електронна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людини. 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електронна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цього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дихального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епітелію.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представлені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війчастими</a:t>
            </a:r>
            <a:r>
              <a:rPr sz="1800" b="1" i="1" spc="37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епітеліальними </a:t>
            </a:r>
            <a:r>
              <a:rPr sz="1800" b="1" i="1" dirty="0">
                <a:latin typeface="Times New Roman"/>
                <a:cs typeface="Times New Roman"/>
              </a:rPr>
              <a:t>клітинами,</a:t>
            </a:r>
            <a:r>
              <a:rPr sz="1800" b="1" i="1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spc="-10" dirty="0">
                <a:latin typeface="Times New Roman"/>
                <a:cs typeface="Times New Roman"/>
              </a:rPr>
              <a:t>мають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війки;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келихоподібними</a:t>
            </a:r>
            <a:r>
              <a:rPr sz="1800" b="1" i="1" dirty="0">
                <a:latin typeface="Times New Roman"/>
                <a:cs typeface="Times New Roman"/>
              </a:rPr>
              <a:t>		</a:t>
            </a:r>
            <a:r>
              <a:rPr sz="1800" b="1" i="1" spc="-10" dirty="0">
                <a:latin typeface="Times New Roman"/>
                <a:cs typeface="Times New Roman"/>
              </a:rPr>
              <a:t>клітинами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гранулами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муциногену;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базальними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клітинами</a:t>
            </a:r>
            <a:r>
              <a:rPr sz="1800" spc="-10" dirty="0">
                <a:latin typeface="Times New Roman"/>
                <a:cs typeface="Times New Roman"/>
              </a:rPr>
              <a:t>,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обмежені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базальною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епітеліального </a:t>
            </a:r>
            <a:r>
              <a:rPr sz="1800" spc="-20" dirty="0">
                <a:latin typeface="Times New Roman"/>
                <a:cs typeface="Times New Roman"/>
              </a:rPr>
              <a:t>шару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біля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×1800.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(Надано </a:t>
            </a:r>
            <a:r>
              <a:rPr sz="1800" dirty="0">
                <a:latin typeface="Times New Roman"/>
                <a:cs typeface="Times New Roman"/>
              </a:rPr>
              <a:t>доктором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Йоганнесом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10" dirty="0">
                <a:latin typeface="Times New Roman"/>
                <a:cs typeface="Times New Roman"/>
              </a:rPr>
              <a:t>Г.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Родіном.)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0"/>
            <a:ext cx="5243676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25770" y="2244597"/>
            <a:ext cx="574230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епітеліальному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шарі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належать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дисоційованої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нейроендокринної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системи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(англ.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DNES,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APUD-</a:t>
            </a:r>
            <a:r>
              <a:rPr sz="1800" dirty="0">
                <a:latin typeface="Times New Roman"/>
                <a:cs typeface="Times New Roman"/>
              </a:rPr>
              <a:t>системи)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організму,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лежать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поодинці </a:t>
            </a:r>
            <a:r>
              <a:rPr sz="1800" dirty="0">
                <a:latin typeface="Times New Roman"/>
                <a:cs typeface="Times New Roman"/>
              </a:rPr>
              <a:t>(дисоційовано),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%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числа </a:t>
            </a:r>
            <a:r>
              <a:rPr sz="1800" spc="-10" dirty="0">
                <a:latin typeface="Times New Roman"/>
                <a:cs typeface="Times New Roman"/>
              </a:rPr>
              <a:t>епітеліоцитів </a:t>
            </a:r>
            <a:r>
              <a:rPr sz="1800" dirty="0">
                <a:latin typeface="Times New Roman"/>
                <a:cs typeface="Times New Roman"/>
              </a:rPr>
              <a:t>повітроносних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шляхів.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Типові</a:t>
            </a:r>
            <a:r>
              <a:rPr sz="1800" b="1" spc="27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місця</a:t>
            </a:r>
            <a:r>
              <a:rPr sz="1800" b="1" spc="270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локалізації </a:t>
            </a:r>
            <a:r>
              <a:rPr sz="1800" b="1" dirty="0">
                <a:latin typeface="Times New Roman"/>
                <a:cs typeface="Times New Roman"/>
              </a:rPr>
              <a:t>бронхіальних</a:t>
            </a:r>
            <a:r>
              <a:rPr sz="1800" b="1" spc="1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ендокриноцитів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ділянки</a:t>
            </a:r>
            <a:r>
              <a:rPr sz="1800" b="1" spc="13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біфуркації </a:t>
            </a:r>
            <a:r>
              <a:rPr sz="1800" b="1" dirty="0">
                <a:latin typeface="Times New Roman"/>
                <a:cs typeface="Times New Roman"/>
              </a:rPr>
              <a:t>бронхів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легеневих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часток.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Апікальні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виходять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межі</a:t>
            </a:r>
            <a:r>
              <a:rPr sz="1800" spc="3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епітеліального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пласта;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нагромаджуються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дрібні </a:t>
            </a:r>
            <a:r>
              <a:rPr sz="1800" dirty="0">
                <a:latin typeface="Times New Roman"/>
                <a:cs typeface="Times New Roman"/>
              </a:rPr>
              <a:t>гормоновмісні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гранули.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Кульчицького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підходять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нервові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закінчення,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утворюють </a:t>
            </a:r>
            <a:r>
              <a:rPr sz="1800" dirty="0">
                <a:latin typeface="Times New Roman"/>
                <a:cs typeface="Times New Roman"/>
              </a:rPr>
              <a:t>синаптичні</a:t>
            </a:r>
            <a:r>
              <a:rPr sz="1800" spc="44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контакти,</a:t>
            </a:r>
            <a:r>
              <a:rPr sz="1800" spc="434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формуючи</a:t>
            </a:r>
            <a:r>
              <a:rPr sz="1800" spc="44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450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звані </a:t>
            </a:r>
            <a:r>
              <a:rPr sz="1800" b="1" i="1" spc="-10" dirty="0">
                <a:latin typeface="Times New Roman"/>
                <a:cs typeface="Times New Roman"/>
              </a:rPr>
              <a:t>нейроепітеліальні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легеневі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тільця.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3686" y="971803"/>
            <a:ext cx="425323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pc="-10" dirty="0"/>
              <a:t>Ендокриноцити</a:t>
            </a:r>
            <a:r>
              <a:rPr spc="-45" dirty="0"/>
              <a:t> </a:t>
            </a:r>
            <a:r>
              <a:rPr dirty="0"/>
              <a:t>(клітини</a:t>
            </a:r>
            <a:r>
              <a:rPr spc="-70" dirty="0"/>
              <a:t> </a:t>
            </a:r>
            <a:r>
              <a:rPr spc="-10" dirty="0"/>
              <a:t>Кульчицького) повітроносних</a:t>
            </a:r>
            <a:r>
              <a:rPr spc="-5" dirty="0"/>
              <a:t> </a:t>
            </a:r>
            <a:r>
              <a:rPr spc="-10" dirty="0"/>
              <a:t>шляхів.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8704" y="1116075"/>
            <a:ext cx="5360670" cy="36953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09241" y="803528"/>
            <a:ext cx="657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057" y="803528"/>
            <a:ext cx="1383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Функцію </a:t>
            </a:r>
            <a:r>
              <a:rPr sz="1800" spc="-20" dirty="0">
                <a:latin typeface="Times New Roman"/>
                <a:cs typeface="Times New Roman"/>
              </a:rPr>
              <a:t>моніторингом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6673" y="1077848"/>
            <a:ext cx="3430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5765" algn="l"/>
                <a:tab pos="1682750" algn="l"/>
                <a:tab pos="2496820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регуляцією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вмісту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Оксигену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1532" y="803528"/>
            <a:ext cx="2898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1502410" algn="l"/>
                <a:tab pos="27813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Кульчицького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повʼязують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1057" y="1352169"/>
            <a:ext cx="52285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вуглекислого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газу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повітроносних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шляхів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32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залученням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паракринних,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330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нейрорегуляторних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механізмів.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Вони</a:t>
            </a:r>
            <a:r>
              <a:rPr sz="1800" b="1" i="1" spc="1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синтезують</a:t>
            </a:r>
            <a:r>
              <a:rPr sz="1800" b="1" i="1" spc="150" dirty="0">
                <a:latin typeface="Times New Roman"/>
                <a:cs typeface="Times New Roman"/>
              </a:rPr>
              <a:t> </a:t>
            </a:r>
            <a:r>
              <a:rPr sz="1800" b="1" i="1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1057" y="2175509"/>
            <a:ext cx="285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2585" algn="l"/>
                <a:tab pos="1964689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накопичують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50" dirty="0">
                <a:latin typeface="Times New Roman"/>
                <a:cs typeface="Times New Roman"/>
              </a:rPr>
              <a:t>у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гранулах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6101" y="2175509"/>
            <a:ext cx="8204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біогенні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3658" y="2175509"/>
            <a:ext cx="1137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058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аміни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1057" y="2449829"/>
            <a:ext cx="3544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3815" algn="l"/>
                <a:tab pos="243903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пептидні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грмони: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серотонін,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1869" y="2723845"/>
            <a:ext cx="18643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антидіуретичний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057" y="2723845"/>
            <a:ext cx="16694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кальцетонін,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соматостатин,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8961" y="2449829"/>
            <a:ext cx="13696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ацетилхолін,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гормон,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бомбензин,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1057" y="3273044"/>
            <a:ext cx="2626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холецистокініноподібний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1057" y="3273044"/>
            <a:ext cx="4234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78835">
              <a:lnSpc>
                <a:spcPct val="100000"/>
              </a:lnSpc>
              <a:spcBef>
                <a:spcPts val="100"/>
              </a:spcBef>
              <a:tabLst>
                <a:tab pos="1740535" algn="l"/>
                <a:tab pos="301053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пептид</a:t>
            </a:r>
            <a:r>
              <a:rPr sz="1800" spc="-10" dirty="0">
                <a:latin typeface="Times New Roman"/>
                <a:cs typeface="Times New Roman"/>
              </a:rPr>
              <a:t>. посередництва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означених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біологічно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3970" y="3273044"/>
            <a:ext cx="923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3895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imes New Roman"/>
                <a:cs typeface="Times New Roman"/>
              </a:rPr>
              <a:t>За </a:t>
            </a:r>
            <a:r>
              <a:rPr sz="1800" spc="-10" dirty="0">
                <a:latin typeface="Times New Roman"/>
                <a:cs typeface="Times New Roman"/>
              </a:rPr>
              <a:t>активних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1057" y="3821683"/>
            <a:ext cx="522859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бронхіальні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ендокриноцити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здійснюють </a:t>
            </a:r>
            <a:r>
              <a:rPr sz="1800" dirty="0">
                <a:latin typeface="Times New Roman"/>
                <a:cs typeface="Times New Roman"/>
              </a:rPr>
              <a:t>паракринний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вплив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величину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швидкість </a:t>
            </a:r>
            <a:r>
              <a:rPr sz="1800" dirty="0">
                <a:latin typeface="Times New Roman"/>
                <a:cs typeface="Times New Roman"/>
              </a:rPr>
              <a:t>кровотоку,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інтенсивність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секреторних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процесів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окремих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сегментах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бронхіального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дерева;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нейроепітеліальні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45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тільця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Кульчицького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долучатися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центральних </a:t>
            </a:r>
            <a:r>
              <a:rPr sz="1800" dirty="0">
                <a:latin typeface="Times New Roman"/>
                <a:cs typeface="Times New Roman"/>
              </a:rPr>
              <a:t>нейрорегуляторних</a:t>
            </a:r>
            <a:r>
              <a:rPr sz="1800" spc="330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механізмів</a:t>
            </a:r>
            <a:r>
              <a:rPr sz="1800" spc="33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підтримання кисневого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гомеостазу.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3755" y="1364678"/>
            <a:ext cx="6003925" cy="3605529"/>
            <a:chOff x="833755" y="1364678"/>
            <a:chExt cx="6003925" cy="36055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280" y="1445023"/>
              <a:ext cx="5984494" cy="35157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38517" y="1369441"/>
              <a:ext cx="5994400" cy="3596004"/>
            </a:xfrm>
            <a:custGeom>
              <a:avLst/>
              <a:gdLst/>
              <a:ahLst/>
              <a:cxnLst/>
              <a:rect l="l" t="t" r="r" b="b"/>
              <a:pathLst>
                <a:path w="5994400" h="3596004">
                  <a:moveTo>
                    <a:pt x="0" y="3596004"/>
                  </a:moveTo>
                  <a:lnTo>
                    <a:pt x="5994019" y="3596004"/>
                  </a:lnTo>
                  <a:lnTo>
                    <a:pt x="5994019" y="0"/>
                  </a:lnTo>
                  <a:lnTo>
                    <a:pt x="0" y="0"/>
                  </a:lnTo>
                  <a:lnTo>
                    <a:pt x="0" y="35960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48830" y="940054"/>
            <a:ext cx="45923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Анотація.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916305" algn="l"/>
                <a:tab pos="1758950" algn="l"/>
                <a:tab pos="2664460" algn="l"/>
                <a:tab pos="3225800" algn="l"/>
                <a:tab pos="349377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Епітелій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відіграє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ключову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роль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у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регулюванні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зв’язків</a:t>
            </a:r>
            <a:r>
              <a:rPr sz="1600" spc="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із</a:t>
            </a:r>
            <a:r>
              <a:rPr sz="1600" spc="10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навколишнім</a:t>
            </a:r>
            <a:r>
              <a:rPr sz="1600" spc="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середовищем,</a:t>
            </a:r>
            <a:r>
              <a:rPr sz="1600" spc="1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внутрішніх</a:t>
            </a:r>
            <a:r>
              <a:rPr sz="1600" spc="11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66758" y="1671573"/>
            <a:ext cx="28721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7345" algn="l"/>
                <a:tab pos="928369" algn="l"/>
                <a:tab pos="1507490" algn="l"/>
                <a:tab pos="2126615" algn="l"/>
              </a:tabLst>
            </a:pP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їхніх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змін.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Один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відсоток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48830" y="1671573"/>
            <a:ext cx="1588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378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зовнішніх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входів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епітелію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3879" y="1915109"/>
            <a:ext cx="981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кишечника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7589" y="1915109"/>
            <a:ext cx="1311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представлений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30282" y="2159635"/>
            <a:ext cx="970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клітинами.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8830" y="2159635"/>
            <a:ext cx="18929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ентероендокринними ентероендокринних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0327" y="2403474"/>
            <a:ext cx="589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7360" y="2403474"/>
            <a:ext cx="7829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виділена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92636" y="2159635"/>
            <a:ext cx="5461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95" marR="5080" indent="-3683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Серед 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група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48830" y="2647314"/>
            <a:ext cx="2098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6812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специфічних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48830" y="2891154"/>
            <a:ext cx="27832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31215" algn="l"/>
                <a:tab pos="1036955" algn="l"/>
                <a:tab pos="1239520" algn="l"/>
                <a:tab pos="1802130" algn="l"/>
                <a:tab pos="2132330" algn="l"/>
                <a:tab pos="2519680" algn="l"/>
              </a:tabLst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наявністю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жовтих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гранул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—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клітин.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гранули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містять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58655" y="2647314"/>
            <a:ext cx="218313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1484" marR="5080" indent="-4394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600" spc="475" dirty="0">
                <a:solidFill>
                  <a:srgbClr val="212121"/>
                </a:solidFill>
                <a:latin typeface="Times New Roman"/>
                <a:cs typeface="Times New Roman"/>
              </a:rPr>
              <a:t> 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характеризуються ентерохромафінних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багато</a:t>
            </a:r>
            <a:r>
              <a:rPr sz="1600" spc="34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продуктів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48830" y="3379089"/>
            <a:ext cx="459676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4065270" algn="l"/>
              </a:tabLst>
            </a:pP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секреції.</a:t>
            </a:r>
            <a:r>
              <a:rPr sz="1600" spc="1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Дослідження</a:t>
            </a:r>
            <a:r>
              <a:rPr sz="16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показали,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що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ці</a:t>
            </a:r>
            <a:r>
              <a:rPr sz="16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клітини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беруть</a:t>
            </a:r>
            <a:r>
              <a:rPr sz="1600" spc="21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участь</a:t>
            </a:r>
            <a:r>
              <a:rPr sz="1600" spc="2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</a:t>
            </a:r>
            <a:r>
              <a:rPr sz="1600" spc="21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шлунково-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кишкових</a:t>
            </a:r>
            <a:r>
              <a:rPr sz="1600" spc="2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запальних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станах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гіпералгезії;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кількість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при</a:t>
            </a:r>
            <a:r>
              <a:rPr sz="1600" spc="3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цих</a:t>
            </a:r>
            <a:r>
              <a:rPr sz="1600" spc="3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станах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збільшується</a:t>
            </a:r>
            <a:r>
              <a:rPr sz="1600" spc="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як</a:t>
            </a:r>
            <a:r>
              <a:rPr sz="1600" spc="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600" spc="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ураженій,</a:t>
            </a:r>
            <a:r>
              <a:rPr sz="1600" spc="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так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</a:t>
            </a:r>
            <a:r>
              <a:rPr sz="1600" spc="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неураженій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зонах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кишки.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Крім</a:t>
            </a:r>
            <a:r>
              <a:rPr sz="1600" spc="114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того,</a:t>
            </a:r>
            <a:r>
              <a:rPr sz="1600" spc="11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вони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беруть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участь</a:t>
            </a:r>
            <a:r>
              <a:rPr sz="1600" spc="12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у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збереженні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</a:t>
            </a:r>
            <a:r>
              <a:rPr sz="16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модуляції</a:t>
            </a:r>
            <a:r>
              <a:rPr sz="1600" spc="28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кишкової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функції</a:t>
            </a:r>
            <a:r>
              <a:rPr sz="16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моторики,</a:t>
            </a:r>
            <a:r>
              <a:rPr sz="1600" spc="26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а</a:t>
            </a:r>
            <a:r>
              <a:rPr sz="16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також</a:t>
            </a:r>
            <a:r>
              <a:rPr sz="1600" spc="2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відчувають</a:t>
            </a:r>
            <a:r>
              <a:rPr sz="16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метаболічні</a:t>
            </a:r>
            <a:r>
              <a:rPr sz="16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та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харчові</a:t>
            </a:r>
            <a:r>
              <a:rPr sz="1600" spc="3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зміни.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Іноді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їх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плутають</a:t>
            </a:r>
            <a:r>
              <a:rPr sz="1600" spc="3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або</a:t>
            </a:r>
            <a:r>
              <a:rPr sz="1600" spc="3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змішують</a:t>
            </a:r>
            <a:r>
              <a:rPr sz="16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212121"/>
                </a:solidFill>
                <a:latin typeface="Times New Roman"/>
                <a:cs typeface="Times New Roman"/>
              </a:rPr>
              <a:t>з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іншими</a:t>
            </a:r>
            <a:r>
              <a:rPr sz="1600" spc="1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ентероендокринними</a:t>
            </a:r>
            <a:r>
              <a:rPr sz="1600" spc="1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клітинами,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і</a:t>
            </a:r>
            <a:r>
              <a:rPr sz="1600" spc="1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1600" spc="-20" dirty="0">
                <a:solidFill>
                  <a:srgbClr val="212121"/>
                </a:solidFill>
                <a:latin typeface="Times New Roman"/>
                <a:cs typeface="Times New Roman"/>
              </a:rPr>
              <a:t>їхню 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активність</a:t>
            </a:r>
            <a:r>
              <a:rPr sz="1600" dirty="0">
                <a:solidFill>
                  <a:srgbClr val="212121"/>
                </a:solidFill>
                <a:latin typeface="Times New Roman"/>
                <a:cs typeface="Times New Roman"/>
              </a:rPr>
              <a:t>	</a:t>
            </a:r>
            <a:r>
              <a:rPr sz="1600" spc="-25" dirty="0">
                <a:solidFill>
                  <a:srgbClr val="212121"/>
                </a:solidFill>
                <a:latin typeface="Times New Roman"/>
                <a:cs typeface="Times New Roman"/>
              </a:rPr>
              <a:t>важко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16339" y="5817819"/>
            <a:ext cx="24237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https:/</a:t>
            </a: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  <a:hlinkClick r:id="rId3"/>
              </a:rPr>
              <a:t>/www.mdpi.com/1422-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48830" y="5817819"/>
            <a:ext cx="13182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визначити.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212121"/>
                </a:solidFill>
                <a:latin typeface="Times New Roman"/>
                <a:cs typeface="Times New Roman"/>
              </a:rPr>
              <a:t>0067/23/7/3758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2649" y="351713"/>
            <a:ext cx="4325620" cy="6155055"/>
            <a:chOff x="7482649" y="351713"/>
            <a:chExt cx="4325620" cy="61550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5162" y="361238"/>
              <a:ext cx="3970011" cy="60530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87411" y="356476"/>
              <a:ext cx="4316095" cy="6145530"/>
            </a:xfrm>
            <a:custGeom>
              <a:avLst/>
              <a:gdLst/>
              <a:ahLst/>
              <a:cxnLst/>
              <a:rect l="l" t="t" r="r" b="b"/>
              <a:pathLst>
                <a:path w="4316095" h="6145530">
                  <a:moveTo>
                    <a:pt x="0" y="6145022"/>
                  </a:moveTo>
                  <a:lnTo>
                    <a:pt x="4316095" y="6145022"/>
                  </a:lnTo>
                  <a:lnTo>
                    <a:pt x="4316095" y="0"/>
                  </a:lnTo>
                  <a:lnTo>
                    <a:pt x="0" y="0"/>
                  </a:lnTo>
                  <a:lnTo>
                    <a:pt x="0" y="614502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9455" y="5433771"/>
            <a:ext cx="653986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Трахéя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вкрита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типовим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респіраторним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епітелієм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(RE),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під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яким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знаходиться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власної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пластинки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(LP)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серозно-</a:t>
            </a:r>
            <a:r>
              <a:rPr sz="1400" dirty="0">
                <a:latin typeface="Times New Roman"/>
                <a:cs typeface="Times New Roman"/>
              </a:rPr>
              <a:t>слизові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залози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(G)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власній </a:t>
            </a:r>
            <a:r>
              <a:rPr sz="1400" dirty="0">
                <a:latin typeface="Times New Roman"/>
                <a:cs typeface="Times New Roman"/>
              </a:rPr>
              <a:t>пластинці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підслизовій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оболонці.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Поруч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підслизовою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знаходяться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С- </a:t>
            </a:r>
            <a:r>
              <a:rPr sz="1400" dirty="0">
                <a:latin typeface="Times New Roman"/>
                <a:cs typeface="Times New Roman"/>
              </a:rPr>
              <a:t>подібні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кільця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гіалінового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хряща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вкриті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охрястям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(P).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(X50;</a:t>
            </a:r>
            <a:r>
              <a:rPr sz="1400" spc="-20" dirty="0">
                <a:latin typeface="Times New Roman"/>
                <a:cs typeface="Times New Roman"/>
              </a:rPr>
              <a:t> H&amp;E)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3214" y="493394"/>
            <a:ext cx="425767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dirty="0"/>
              <a:t>Базальна</a:t>
            </a:r>
            <a:r>
              <a:rPr spc="-40" dirty="0"/>
              <a:t> </a:t>
            </a:r>
            <a:r>
              <a:rPr dirty="0"/>
              <a:t>мембрана</a:t>
            </a:r>
            <a:r>
              <a:rPr spc="-30" dirty="0"/>
              <a:t> </a:t>
            </a:r>
            <a:r>
              <a:rPr dirty="0"/>
              <a:t>та</a:t>
            </a:r>
            <a:r>
              <a:rPr spc="-25" dirty="0"/>
              <a:t> </a:t>
            </a:r>
            <a:r>
              <a:rPr dirty="0"/>
              <a:t>власна</a:t>
            </a:r>
            <a:r>
              <a:rPr spc="-40" dirty="0"/>
              <a:t> </a:t>
            </a:r>
            <a:r>
              <a:rPr spc="-10" dirty="0"/>
              <a:t>пластинка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0628" y="725881"/>
            <a:ext cx="593915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715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епітелії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"базальна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мембрана"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(25-</a:t>
            </a:r>
            <a:r>
              <a:rPr sz="1800" spc="-25" dirty="0">
                <a:latin typeface="Times New Roman"/>
                <a:cs typeface="Times New Roman"/>
              </a:rPr>
              <a:t>40 </a:t>
            </a:r>
            <a:r>
              <a:rPr sz="1800" dirty="0">
                <a:latin typeface="Times New Roman"/>
                <a:cs typeface="Times New Roman"/>
              </a:rPr>
              <a:t>мкм),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електронним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мікроскопом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виглядає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щільно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упаковані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колагенові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	Її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вважати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сітчастою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пластинкою, </a:t>
            </a:r>
            <a:r>
              <a:rPr sz="1800" dirty="0">
                <a:latin typeface="Times New Roman"/>
                <a:cs typeface="Times New Roman"/>
              </a:rPr>
              <a:t>частиною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власної</a:t>
            </a:r>
            <a:r>
              <a:rPr sz="1800" b="1" i="1" spc="1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пластинки</a:t>
            </a:r>
            <a:r>
              <a:rPr sz="1800" dirty="0">
                <a:latin typeface="Times New Roman"/>
                <a:cs typeface="Times New Roman"/>
              </a:rPr>
              <a:t>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курців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бути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товщою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подразнення.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Решта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типова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сполучна 	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лімфоцитами,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плазматичними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клітинами, 	</a:t>
            </a:r>
            <a:r>
              <a:rPr sz="1800" dirty="0">
                <a:latin typeface="Times New Roman"/>
                <a:cs typeface="Times New Roman"/>
              </a:rPr>
              <a:t>мастоцитами,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еозинофілами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фібробластами.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628" y="3195573"/>
            <a:ext cx="555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818515" algn="l"/>
                <a:tab pos="1565910" algn="l"/>
                <a:tab pos="1838325" algn="l"/>
                <a:tab pos="3002915" algn="l"/>
                <a:tab pos="3955415" algn="l"/>
                <a:tab pos="430593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Тут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лімфоїдна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розвитковим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0116" y="3195573"/>
            <a:ext cx="231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140" y="3469589"/>
            <a:ext cx="56527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3730" algn="l"/>
                <a:tab pos="3453765" algn="l"/>
                <a:tab pos="4784725" algn="l"/>
              </a:tabLst>
            </a:pPr>
            <a:r>
              <a:rPr sz="1800" spc="-10" dirty="0">
                <a:latin typeface="Times New Roman"/>
                <a:cs typeface="Times New Roman"/>
              </a:rPr>
              <a:t>функціональним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еквівалентом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лімфоїдної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пов’язаної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бронхами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(BALT)).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377" y="255993"/>
            <a:ext cx="3932554" cy="5850255"/>
            <a:chOff x="934377" y="255993"/>
            <a:chExt cx="3932554" cy="5850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3889" y="265518"/>
              <a:ext cx="3880976" cy="58009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9139" y="260756"/>
              <a:ext cx="3923029" cy="5840730"/>
            </a:xfrm>
            <a:custGeom>
              <a:avLst/>
              <a:gdLst/>
              <a:ahLst/>
              <a:cxnLst/>
              <a:rect l="l" t="t" r="r" b="b"/>
              <a:pathLst>
                <a:path w="3923029" h="5840730">
                  <a:moveTo>
                    <a:pt x="0" y="5840603"/>
                  </a:moveTo>
                  <a:lnTo>
                    <a:pt x="3922776" y="5840603"/>
                  </a:lnTo>
                  <a:lnTo>
                    <a:pt x="3922776" y="0"/>
                  </a:lnTo>
                  <a:lnTo>
                    <a:pt x="0" y="0"/>
                  </a:lnTo>
                  <a:lnTo>
                    <a:pt x="0" y="58406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03570" y="363423"/>
            <a:ext cx="5855335" cy="5788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Світлова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епітелію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епітелії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(Ep)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чітко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клітин: 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клітини;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клітинами;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базальної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(BM).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стовпчасті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тягнуться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від </a:t>
            </a:r>
            <a:r>
              <a:rPr sz="1800" dirty="0">
                <a:latin typeface="Times New Roman"/>
                <a:cs typeface="Times New Roman"/>
              </a:rPr>
              <a:t>базальної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поверхні.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війки,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разом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надають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вигляд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щітки.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війок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щільна </a:t>
            </a:r>
            <a:r>
              <a:rPr sz="1800" dirty="0">
                <a:latin typeface="Times New Roman"/>
                <a:cs typeface="Times New Roman"/>
              </a:rPr>
              <a:t>еозинофільна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лінія.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пов'язано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лінійним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скупченням </a:t>
            </a:r>
            <a:r>
              <a:rPr sz="1800" dirty="0">
                <a:latin typeface="Times New Roman"/>
                <a:cs typeface="Times New Roman"/>
              </a:rPr>
              <a:t>структур,</a:t>
            </a:r>
            <a:r>
              <a:rPr sz="1800" spc="4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називаються</a:t>
            </a:r>
            <a:r>
              <a:rPr sz="1800" spc="40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базальними</a:t>
            </a:r>
            <a:r>
              <a:rPr sz="1800" spc="4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тільцями, </a:t>
            </a:r>
            <a:r>
              <a:rPr sz="1800" dirty="0">
                <a:latin typeface="Times New Roman"/>
                <a:cs typeface="Times New Roman"/>
              </a:rPr>
              <a:t>розташованими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проксимальному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кожної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війки. </a:t>
            </a:r>
            <a:r>
              <a:rPr sz="1800" dirty="0">
                <a:latin typeface="Times New Roman"/>
                <a:cs typeface="Times New Roman"/>
              </a:rPr>
              <a:t>Хоча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препаратах, </a:t>
            </a:r>
            <a:r>
              <a:rPr sz="1800" dirty="0">
                <a:latin typeface="Times New Roman"/>
                <a:cs typeface="Times New Roman"/>
              </a:rPr>
              <a:t>забарвлених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гематоксиліном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еозином,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структура, </a:t>
            </a:r>
            <a:r>
              <a:rPr sz="1800" dirty="0">
                <a:latin typeface="Times New Roman"/>
                <a:cs typeface="Times New Roman"/>
              </a:rPr>
              <a:t>ідентифікована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така,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регулярно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спостерігається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під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людини.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Нижче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власна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(LP)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пухкої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тканини. </a:t>
            </a:r>
            <a:r>
              <a:rPr sz="1800" dirty="0">
                <a:latin typeface="Times New Roman"/>
                <a:cs typeface="Times New Roman"/>
              </a:rPr>
              <a:t>Глибше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(SM)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щільну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нерегулярну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кровоносними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лімфатичними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судинами,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нервами</a:t>
            </a:r>
            <a:r>
              <a:rPr sz="1800" spc="32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численними </a:t>
            </a:r>
            <a:r>
              <a:rPr sz="1800" dirty="0">
                <a:latin typeface="Times New Roman"/>
                <a:cs typeface="Times New Roman"/>
              </a:rPr>
              <a:t>слизосекреторними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трахейними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×400.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59637" y="314896"/>
            <a:ext cx="4662170" cy="5918835"/>
            <a:chOff x="7259637" y="314896"/>
            <a:chExt cx="4662170" cy="5918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9225" y="324408"/>
              <a:ext cx="4571491" cy="58994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64400" y="319659"/>
              <a:ext cx="4581525" cy="5909310"/>
            </a:xfrm>
            <a:custGeom>
              <a:avLst/>
              <a:gdLst/>
              <a:ahLst/>
              <a:cxnLst/>
              <a:rect l="l" t="t" r="r" b="b"/>
              <a:pathLst>
                <a:path w="4581525" h="5909310">
                  <a:moveTo>
                    <a:pt x="0" y="5908928"/>
                  </a:moveTo>
                  <a:lnTo>
                    <a:pt x="4581017" y="5908928"/>
                  </a:lnTo>
                  <a:lnTo>
                    <a:pt x="4581017" y="0"/>
                  </a:lnTo>
                  <a:lnTo>
                    <a:pt x="0" y="0"/>
                  </a:lnTo>
                  <a:lnTo>
                    <a:pt x="0" y="59089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6476" y="920496"/>
              <a:ext cx="1255014" cy="6682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4067" y="795350"/>
            <a:ext cx="49072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слизовою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підслизовою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оболонками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визначається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еластичною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мембраною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1242695" algn="l"/>
                <a:tab pos="2799715" algn="l"/>
                <a:tab pos="3938904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Серед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колагенових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розкидані 	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4067" y="1893189"/>
            <a:ext cx="3601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991235" algn="l"/>
                <a:tab pos="1463675" algn="l"/>
                <a:tab pos="2943225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Там,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закінчується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власна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4438" y="1893189"/>
            <a:ext cx="1075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пластинка,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0579" y="2167204"/>
            <a:ext cx="46183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еластичний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матеріал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поширеним,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0579" y="2442209"/>
            <a:ext cx="4036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53135" algn="l"/>
                <a:tab pos="1019810" algn="l"/>
                <a:tab pos="1379855" algn="l"/>
                <a:tab pos="2451100" algn="l"/>
                <a:tab pos="2642870" algn="l"/>
                <a:tab pos="3014980" algn="l"/>
                <a:tab pos="33826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зразках,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забарвлених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виявлення волокон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(за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Ван-</a:t>
            </a:r>
            <a:r>
              <a:rPr sz="1800" spc="-10" dirty="0">
                <a:latin typeface="Times New Roman"/>
                <a:cs typeface="Times New Roman"/>
              </a:rPr>
              <a:t>Гізон),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видно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чітку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7546" y="2442209"/>
            <a:ext cx="593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01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spc="-10" dirty="0">
                <a:latin typeface="Times New Roman"/>
                <a:cs typeface="Times New Roman"/>
              </a:rPr>
              <a:t>смугу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355" y="2990850"/>
            <a:ext cx="5614035" cy="303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72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еластичного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матеріалу.</a:t>
            </a:r>
            <a:endParaRPr sz="1800">
              <a:latin typeface="Times New Roman"/>
              <a:cs typeface="Times New Roman"/>
            </a:endParaRPr>
          </a:p>
          <a:p>
            <a:pPr marL="425450" marR="581660" indent="-285750" algn="just">
              <a:lnSpc>
                <a:spcPct val="100000"/>
              </a:lnSpc>
              <a:buFont typeface="Wingdings"/>
              <a:buChar char=""/>
              <a:tabLst>
                <a:tab pos="426720" algn="l"/>
              </a:tabLst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смуга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еластична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позначає 	</a:t>
            </a:r>
            <a:r>
              <a:rPr sz="1800" dirty="0">
                <a:latin typeface="Times New Roman"/>
                <a:cs typeface="Times New Roman"/>
              </a:rPr>
              <a:t>межу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2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власною</a:t>
            </a:r>
            <a:r>
              <a:rPr sz="1800" spc="26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пластинкою</a:t>
            </a:r>
            <a:r>
              <a:rPr sz="1800" spc="280" dirty="0">
                <a:latin typeface="Times New Roman"/>
                <a:cs typeface="Times New Roman"/>
              </a:rPr>
              <a:t>   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підслизовою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оболонкою.</a:t>
            </a:r>
            <a:endParaRPr sz="1800">
              <a:latin typeface="Times New Roman"/>
              <a:cs typeface="Times New Roman"/>
            </a:endParaRPr>
          </a:p>
          <a:p>
            <a:pPr marL="425450" marR="582295" indent="-285750" algn="just">
              <a:lnSpc>
                <a:spcPct val="100000"/>
              </a:lnSpc>
              <a:buFont typeface="Wingdings"/>
              <a:buChar char=""/>
              <a:tabLst>
                <a:tab pos="426720" algn="l"/>
              </a:tabLst>
            </a:pPr>
            <a:r>
              <a:rPr sz="1800" dirty="0">
                <a:latin typeface="Times New Roman"/>
                <a:cs typeface="Times New Roman"/>
              </a:rPr>
              <a:t>Проте,</a:t>
            </a:r>
            <a:r>
              <a:rPr sz="1800" spc="31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1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препаратах,</a:t>
            </a:r>
            <a:r>
              <a:rPr sz="1800" spc="320" dirty="0">
                <a:latin typeface="Times New Roman"/>
                <a:cs typeface="Times New Roman"/>
              </a:rPr>
              <a:t>     </a:t>
            </a:r>
            <a:r>
              <a:rPr sz="1800" spc="-10" dirty="0">
                <a:latin typeface="Times New Roman"/>
                <a:cs typeface="Times New Roman"/>
              </a:rPr>
              <a:t>забарвлених 	</a:t>
            </a:r>
            <a:r>
              <a:rPr sz="1800" dirty="0">
                <a:latin typeface="Times New Roman"/>
                <a:cs typeface="Times New Roman"/>
              </a:rPr>
              <a:t>гематоксиліном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еозином,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є 	</a:t>
            </a:r>
            <a:r>
              <a:rPr sz="1800" spc="-10" dirty="0">
                <a:latin typeface="Times New Roman"/>
                <a:cs typeface="Times New Roman"/>
              </a:rPr>
              <a:t>очевидною.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Поперечний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розріз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трахеї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https://theodora.com/anatomy/the_trachea_and_bronchi.html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4248" y="366395"/>
            <a:ext cx="4762500" cy="59626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4067" y="5698947"/>
            <a:ext cx="5060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https://embryology.med.unsw.edu.au/embryology/i </a:t>
            </a:r>
            <a:r>
              <a:rPr sz="1800" spc="-55" dirty="0">
                <a:latin typeface="Trebuchet MS"/>
                <a:cs typeface="Trebuchet MS"/>
              </a:rPr>
              <a:t>ndex.php/SH_Practical_-</a:t>
            </a:r>
            <a:r>
              <a:rPr sz="1800" spc="-10" dirty="0">
                <a:latin typeface="Trebuchet MS"/>
                <a:cs typeface="Trebuchet MS"/>
              </a:rPr>
              <a:t>_Respiratory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224" y="983741"/>
            <a:ext cx="49072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Підслизова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оболонка</a:t>
            </a:r>
            <a:r>
              <a:rPr sz="1800" b="1" i="1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відрізняється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такої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dirty="0">
                <a:latin typeface="Times New Roman"/>
                <a:cs typeface="Times New Roman"/>
              </a:rPr>
              <a:t>більшості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органів,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сполучна 	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щільний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відносно 	</a:t>
            </a:r>
            <a:r>
              <a:rPr sz="1800" dirty="0">
                <a:latin typeface="Times New Roman"/>
                <a:cs typeface="Times New Roman"/>
              </a:rPr>
              <a:t>пухкою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сполучною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тканиною,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подібною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за 	</a:t>
            </a:r>
            <a:r>
              <a:rPr sz="1800" dirty="0">
                <a:latin typeface="Times New Roman"/>
                <a:cs typeface="Times New Roman"/>
              </a:rPr>
              <a:t>зовнішнім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виглядом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пластинки,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 	</a:t>
            </a:r>
            <a:r>
              <a:rPr sz="1800" dirty="0">
                <a:latin typeface="Times New Roman"/>
                <a:cs typeface="Times New Roman"/>
              </a:rPr>
              <a:t>ускладнює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визначення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початку.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Дифузна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лімфатична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лімфатичні 	</a:t>
            </a:r>
            <a:r>
              <a:rPr sz="1800" dirty="0">
                <a:latin typeface="Times New Roman"/>
                <a:cs typeface="Times New Roman"/>
              </a:rPr>
              <a:t>вузлики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характерно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поширюються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власної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пластинки.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9091" y="3727450"/>
            <a:ext cx="24034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  <a:tabLst>
                <a:tab pos="13119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оболонка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882015" algn="l"/>
                <a:tab pos="12890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судини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лімфатичні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7953" y="3727450"/>
            <a:ext cx="706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більші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судини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24" y="3727450"/>
            <a:ext cx="164211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Підслизова 	розподільні 	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6183" y="365620"/>
            <a:ext cx="4442968" cy="59239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1791" y="1059560"/>
            <a:ext cx="522414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оболонці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знаходяться 	</a:t>
            </a:r>
            <a:r>
              <a:rPr sz="1800" dirty="0">
                <a:latin typeface="Times New Roman"/>
                <a:cs typeface="Times New Roman"/>
              </a:rPr>
              <a:t>підслизові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ацинусів,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	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серозними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півмісяцями.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Їхні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складаються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простого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кубічного 	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власну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пластинку, 	</a:t>
            </a:r>
            <a:r>
              <a:rPr sz="1800" dirty="0">
                <a:latin typeface="Times New Roman"/>
                <a:cs typeface="Times New Roman"/>
              </a:rPr>
              <a:t>щоб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доставити</a:t>
            </a:r>
            <a:r>
              <a:rPr sz="1800" spc="34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продукт,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переважно 	</a:t>
            </a:r>
            <a:r>
              <a:rPr sz="1800" dirty="0">
                <a:latin typeface="Times New Roman"/>
                <a:cs typeface="Times New Roman"/>
              </a:rPr>
              <a:t>глікопротеїни,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Залози 	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безхрящовому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проміжку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	</a:t>
            </a:r>
            <a:r>
              <a:rPr sz="1800" dirty="0">
                <a:latin typeface="Times New Roman"/>
                <a:cs typeface="Times New Roman"/>
              </a:rPr>
              <a:t>задній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проникають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крізь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м'язовий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місці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і,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отже,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spc="-10" dirty="0">
                <a:latin typeface="Times New Roman"/>
                <a:cs typeface="Times New Roman"/>
              </a:rPr>
              <a:t>адвентиції.</a:t>
            </a:r>
            <a:endParaRPr sz="1800">
              <a:latin typeface="Times New Roman"/>
              <a:cs typeface="Times New Roman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Підслизовий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закінчується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його 	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27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тканини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зливаються</a:t>
            </a:r>
            <a:r>
              <a:rPr sz="1800" spc="280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охрястям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хрящового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шару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9738" y="208267"/>
            <a:ext cx="4275709" cy="570103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2667" y="6079642"/>
            <a:ext cx="8729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rebuchet MS"/>
                <a:cs typeface="Trebuchet MS"/>
              </a:rPr>
              <a:t>https://embryology.med.unsw.edu.au/embryology/index.php/SH_Practical_-</a:t>
            </a:r>
            <a:r>
              <a:rPr sz="1800" spc="-10" dirty="0">
                <a:latin typeface="Trebuchet MS"/>
                <a:cs typeface="Trebuchet MS"/>
              </a:rPr>
              <a:t>_Respiratory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109" y="887729"/>
            <a:ext cx="19799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128016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Хрящі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трахеї 	</a:t>
            </a:r>
            <a:r>
              <a:rPr sz="1800" spc="-10" dirty="0">
                <a:latin typeface="Times New Roman"/>
                <a:cs typeface="Times New Roman"/>
              </a:rPr>
              <a:t>відокремлюють 	адвентиції.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7608" y="1162050"/>
            <a:ext cx="2319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31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підслизову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6104" y="887729"/>
            <a:ext cx="2774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638175" algn="l"/>
                <a:tab pos="2319655" algn="l"/>
              </a:tabLst>
            </a:pPr>
            <a:r>
              <a:rPr sz="1800" b="1" i="1" spc="-25" dirty="0">
                <a:latin typeface="Times New Roman"/>
                <a:cs typeface="Times New Roman"/>
              </a:rPr>
              <a:t>та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трахеальний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20" dirty="0">
                <a:latin typeface="Times New Roman"/>
                <a:cs typeface="Times New Roman"/>
              </a:rPr>
              <a:t>м'яз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від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6109" y="1710690"/>
            <a:ext cx="5076190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Хрящі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(близько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16-</a:t>
            </a:r>
            <a:r>
              <a:rPr sz="1800" dirty="0">
                <a:latin typeface="Times New Roman"/>
                <a:cs typeface="Times New Roman"/>
              </a:rPr>
              <a:t>20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людей)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С-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подібну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форму,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іноді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анастомозуються.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гнучкість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підтримують 	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трахеї.</a:t>
            </a:r>
            <a:endParaRPr sz="18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віком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гіаліновий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частково 	</a:t>
            </a:r>
            <a:r>
              <a:rPr sz="1800" dirty="0">
                <a:latin typeface="Times New Roman"/>
                <a:cs typeface="Times New Roman"/>
              </a:rPr>
              <a:t>замінюватися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кістковою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тканиною,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втрачаючи 	гнучкість.</a:t>
            </a:r>
            <a:endParaRPr sz="18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i="1" dirty="0">
                <a:latin typeface="Times New Roman"/>
                <a:cs typeface="Times New Roman"/>
              </a:rPr>
              <a:t>Адвентиція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(зовнішній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шар)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зовні 	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хрящових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кілець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трахеального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м'яза.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з'єднує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трахею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сусідніми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структурами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найбільші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	</a:t>
            </a:r>
            <a:r>
              <a:rPr sz="1800" dirty="0">
                <a:latin typeface="Times New Roman"/>
                <a:cs typeface="Times New Roman"/>
              </a:rPr>
              <a:t>лімфатичні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забезпечують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живлення 	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дренаж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10" dirty="0">
                <a:latin typeface="Times New Roman"/>
                <a:cs typeface="Times New Roman"/>
              </a:rPr>
              <a:t> трахеї.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6265" y="438651"/>
            <a:ext cx="7799356" cy="43571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1232" y="4938141"/>
            <a:ext cx="105511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Трахéя.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(а)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дитячої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неповним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хрящовим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кільцем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вільні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з'єднані </a:t>
            </a:r>
            <a:r>
              <a:rPr sz="1800" dirty="0">
                <a:latin typeface="Times New Roman"/>
                <a:cs typeface="Times New Roman"/>
              </a:rPr>
              <a:t>смугою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м'яза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(M).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Підслизова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(S)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численні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залози,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там,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де </a:t>
            </a:r>
            <a:r>
              <a:rPr sz="1800" dirty="0">
                <a:latin typeface="Times New Roman"/>
                <a:cs typeface="Times New Roman"/>
              </a:rPr>
              <a:t>хрящ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відсутній.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слизової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респіраторним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слизовими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залозами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 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оболонці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(S).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нижній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мікрофотографії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внутрішню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хрящового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(C).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2707" y="534923"/>
            <a:ext cx="78105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0"/>
              </a:lnSpc>
            </a:pPr>
            <a:r>
              <a:rPr sz="1800" b="1" spc="-10" dirty="0">
                <a:latin typeface="Times New Roman"/>
                <a:cs typeface="Times New Roman"/>
              </a:rPr>
              <a:t>Бронхи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0389" y="767841"/>
            <a:ext cx="895921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spc="-20" dirty="0">
                <a:latin typeface="Times New Roman"/>
                <a:cs typeface="Times New Roman"/>
              </a:rPr>
              <a:t>Трахей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ділиться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головних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входять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кожної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Усередині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легенів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головні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називаються 	частковими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Права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частки,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дві,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тому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ділиться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часткові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лівий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два.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25" dirty="0">
                <a:latin typeface="Times New Roman"/>
                <a:cs typeface="Times New Roman"/>
              </a:rPr>
              <a:t>Кожен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частковий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постачає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частку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часткові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діляться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ще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називаються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сегментарними 	бронхами.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Права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сегментів,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ліва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8.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25" dirty="0">
                <a:latin typeface="Times New Roman"/>
                <a:cs typeface="Times New Roman"/>
              </a:rPr>
              <a:t>Кожен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сегментарний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постачає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сегмент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легені.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допомагають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залишатися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відкритими.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міру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меншими,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кільця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менш 	</a:t>
            </a:r>
            <a:r>
              <a:rPr sz="1800" spc="-10" dirty="0">
                <a:latin typeface="Times New Roman"/>
                <a:cs typeface="Times New Roman"/>
              </a:rPr>
              <a:t>численними.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635635" algn="l"/>
                <a:tab pos="1937385" algn="l"/>
                <a:tab pos="2922270" algn="l"/>
                <a:tab pos="3376295" algn="l"/>
                <a:tab pos="4773930" algn="l"/>
                <a:tab pos="6278245" algn="l"/>
                <a:tab pos="7249159" algn="l"/>
                <a:tab pos="8042909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найменших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називаються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бронхіолами</a:t>
            </a:r>
            <a:r>
              <a:rPr sz="1800" spc="-1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хрящові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кільця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повністю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зникають.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відіграють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роль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диханні.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провідність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трахеї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10" dirty="0">
                <a:latin typeface="Times New Roman"/>
                <a:cs typeface="Times New Roman"/>
              </a:rPr>
              <a:t> легенів.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того,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допомагають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очищати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слизу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частинок.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06" y="1713532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1083" y="324764"/>
            <a:ext cx="6154420" cy="6199505"/>
            <a:chOff x="541083" y="324764"/>
            <a:chExt cx="6154420" cy="6199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9908" y="392514"/>
              <a:ext cx="6011496" cy="612221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5845" y="329526"/>
              <a:ext cx="6144895" cy="6189980"/>
            </a:xfrm>
            <a:custGeom>
              <a:avLst/>
              <a:gdLst/>
              <a:ahLst/>
              <a:cxnLst/>
              <a:rect l="l" t="t" r="r" b="b"/>
              <a:pathLst>
                <a:path w="6144895" h="6189980">
                  <a:moveTo>
                    <a:pt x="0" y="6189980"/>
                  </a:moveTo>
                  <a:lnTo>
                    <a:pt x="6144895" y="6189980"/>
                  </a:lnTo>
                  <a:lnTo>
                    <a:pt x="6144895" y="0"/>
                  </a:lnTo>
                  <a:lnTo>
                    <a:pt x="0" y="0"/>
                  </a:lnTo>
                  <a:lnTo>
                    <a:pt x="0" y="61899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621139" y="372236"/>
            <a:ext cx="20821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  <a:tab pos="1292860" algn="l"/>
                <a:tab pos="1537970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правий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лівий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7806" y="372236"/>
            <a:ext cx="13557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роздвоюється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tabLst>
                <a:tab pos="9512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9406" y="646252"/>
            <a:ext cx="2221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9955" algn="l"/>
                <a:tab pos="1179830" algn="l"/>
                <a:tab pos="19843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входять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ворота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7033" y="372236"/>
            <a:ext cx="7486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Трахéя </a:t>
            </a:r>
            <a:r>
              <a:rPr sz="1800" spc="-20" dirty="0">
                <a:latin typeface="Times New Roman"/>
                <a:cs typeface="Times New Roman"/>
              </a:rPr>
              <a:t>головні </a:t>
            </a:r>
            <a:r>
              <a:rPr sz="1800" spc="-10" dirty="0">
                <a:latin typeface="Times New Roman"/>
                <a:cs typeface="Times New Roman"/>
              </a:rPr>
              <a:t>задній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27463" y="921258"/>
            <a:ext cx="1776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8040" algn="l"/>
                <a:tab pos="16084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легені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разом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7033" y="1195578"/>
            <a:ext cx="1156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легеневими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94091" y="921258"/>
            <a:ext cx="17487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0119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стороні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кожної</a:t>
            </a:r>
            <a:endParaRPr sz="1800">
              <a:latin typeface="Times New Roman"/>
              <a:cs typeface="Times New Roman"/>
            </a:endParaRPr>
          </a:p>
          <a:p>
            <a:pPr marL="751205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судинами,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57033" y="1469897"/>
            <a:ext cx="2140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судинами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7033" y="1195578"/>
            <a:ext cx="44462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лімфатичними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73405" algn="l"/>
                <a:tab pos="1856739" algn="l"/>
                <a:tab pos="2828925" algn="l"/>
                <a:tab pos="3729990" algn="l"/>
              </a:tabLst>
            </a:pPr>
            <a:r>
              <a:rPr sz="1800" spc="-25" dirty="0">
                <a:latin typeface="Times New Roman"/>
                <a:cs typeface="Times New Roman"/>
              </a:rPr>
              <a:t>(a)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Усередині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кожної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легені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57033" y="2018791"/>
            <a:ext cx="44450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поділяються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далі,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бронхіальне </a:t>
            </a:r>
            <a:r>
              <a:rPr sz="1800" dirty="0">
                <a:latin typeface="Times New Roman"/>
                <a:cs typeface="Times New Roman"/>
              </a:rPr>
              <a:t>дерево,</a:t>
            </a:r>
            <a:r>
              <a:rPr sz="1800" spc="4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останній</a:t>
            </a:r>
            <a:r>
              <a:rPr sz="1800" spc="4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компонент</a:t>
            </a:r>
            <a:r>
              <a:rPr sz="1800" spc="42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системи повітропроводів.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Маленька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діаграма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гілки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62186" y="3115766"/>
            <a:ext cx="28397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6780" algn="l"/>
                <a:tab pos="20485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позначені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різними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57033" y="3115766"/>
            <a:ext cx="14306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бронхіального</a:t>
            </a:r>
            <a:endParaRPr sz="1800">
              <a:latin typeface="Times New Roman"/>
              <a:cs typeface="Times New Roman"/>
            </a:endParaRPr>
          </a:p>
          <a:p>
            <a:pPr marL="12700" marR="32639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Times New Roman"/>
                <a:cs typeface="Times New Roman"/>
              </a:rPr>
              <a:t>кольорами. </a:t>
            </a:r>
            <a:r>
              <a:rPr sz="1800" spc="-10" dirty="0">
                <a:latin typeface="Times New Roman"/>
                <a:cs typeface="Times New Roman"/>
              </a:rPr>
              <a:t>Величезна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6927" y="3664966"/>
            <a:ext cx="652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площа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57033" y="3939285"/>
            <a:ext cx="2461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603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включаючи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бронхіальні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20198" y="3664966"/>
            <a:ext cx="1195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поверхні</a:t>
            </a:r>
            <a:endParaRPr sz="1800">
              <a:latin typeface="Times New Roman"/>
              <a:cs typeface="Times New Roman"/>
            </a:endParaRPr>
          </a:p>
          <a:p>
            <a:pPr marL="160020">
              <a:lnSpc>
                <a:spcPct val="100000"/>
              </a:lnSpc>
              <a:tabLst>
                <a:tab pos="972819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83848" y="3664966"/>
            <a:ext cx="718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marR="5080" indent="-7493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легень, </a:t>
            </a:r>
            <a:r>
              <a:rPr sz="1800" spc="-25" dirty="0">
                <a:latin typeface="Times New Roman"/>
                <a:cs typeface="Times New Roman"/>
              </a:rPr>
              <a:t>багато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57033" y="4213605"/>
            <a:ext cx="44450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мільйонів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підтримують, </a:t>
            </a:r>
            <a:r>
              <a:rPr sz="1800" dirty="0">
                <a:latin typeface="Times New Roman"/>
                <a:cs typeface="Times New Roman"/>
              </a:rPr>
              <a:t>робить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дуже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сприйнятливими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до </a:t>
            </a:r>
            <a:r>
              <a:rPr sz="1800" dirty="0">
                <a:latin typeface="Times New Roman"/>
                <a:cs typeface="Times New Roman"/>
              </a:rPr>
              <a:t>вдихуваних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патогенів,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минають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захист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верхніх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дихальних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шляхах.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патогени </a:t>
            </a:r>
            <a:r>
              <a:rPr sz="1800" dirty="0">
                <a:latin typeface="Times New Roman"/>
                <a:cs typeface="Times New Roman"/>
              </a:rPr>
              <a:t>включають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різноманітні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поширені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бактерії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57033" y="5585561"/>
            <a:ext cx="1200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віруси,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57033" y="5859576"/>
            <a:ext cx="1148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пневмонію,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27491" y="5585561"/>
            <a:ext cx="30746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100"/>
              </a:spcBef>
              <a:tabLst>
                <a:tab pos="982980" algn="l"/>
                <a:tab pos="22771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здатні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викликати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бронхіт,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10565" algn="l"/>
                <a:tab pos="1160145" algn="l"/>
              </a:tabLst>
            </a:pPr>
            <a:r>
              <a:rPr sz="1800" spc="-20" dirty="0">
                <a:latin typeface="Times New Roman"/>
                <a:cs typeface="Times New Roman"/>
              </a:rPr>
              <a:t>грип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47401" y="5859576"/>
            <a:ext cx="12547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респіраторні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57033" y="6134506"/>
            <a:ext cx="1451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захворювання.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079" y="481329"/>
            <a:ext cx="451739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ідентифікувати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їх 	</a:t>
            </a:r>
            <a:r>
              <a:rPr sz="1800" dirty="0">
                <a:latin typeface="Times New Roman"/>
                <a:cs typeface="Times New Roman"/>
              </a:rPr>
              <a:t>хрящовими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пластинками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циркулярним 	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гладкої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мускулатури.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Друга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зміна,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спостерігається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стінці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5591" y="1853310"/>
            <a:ext cx="2221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внутрішньолегеневого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5591" y="2127630"/>
            <a:ext cx="2030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77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додавання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гладкої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68471" y="1853310"/>
            <a:ext cx="1908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7510">
              <a:lnSpc>
                <a:spcPct val="100000"/>
              </a:lnSpc>
              <a:spcBef>
                <a:spcPts val="100"/>
              </a:spcBef>
              <a:tabLst>
                <a:tab pos="1558925" algn="l"/>
                <a:tab pos="16706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бронха,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spc="-10" dirty="0">
                <a:latin typeface="Times New Roman"/>
                <a:cs typeface="Times New Roman"/>
              </a:rPr>
              <a:t>мускулатури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5591" y="2401646"/>
            <a:ext cx="405320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формування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повного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циркулярного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шару.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079" y="2950845"/>
            <a:ext cx="25006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Гладка</a:t>
            </a:r>
            <a:r>
              <a:rPr sz="1800" spc="4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мускулатура 	</a:t>
            </a:r>
            <a:r>
              <a:rPr sz="1800" dirty="0">
                <a:latin typeface="Times New Roman"/>
                <a:cs typeface="Times New Roman"/>
              </a:rPr>
              <a:t>помітним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	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хряща.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5528" y="2950845"/>
            <a:ext cx="1840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100"/>
              </a:spcBef>
              <a:tabLst>
                <a:tab pos="678180" algn="l"/>
                <a:tab pos="1252855" algn="l"/>
              </a:tabLst>
            </a:pPr>
            <a:r>
              <a:rPr sz="1800" spc="-20" dirty="0">
                <a:latin typeface="Times New Roman"/>
                <a:cs typeface="Times New Roman"/>
              </a:rPr>
              <a:t>стає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все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більш </a:t>
            </a:r>
            <a:r>
              <a:rPr sz="1800" spc="-20" dirty="0">
                <a:latin typeface="Times New Roman"/>
                <a:cs typeface="Times New Roman"/>
              </a:rPr>
              <a:t>міру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8571" y="3225165"/>
            <a:ext cx="1107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зменшення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079" y="4048505"/>
            <a:ext cx="45161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Спочатку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розташована 	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переплетених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пучках,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утворюючи 	</a:t>
            </a:r>
            <a:r>
              <a:rPr sz="1800" dirty="0">
                <a:latin typeface="Times New Roman"/>
                <a:cs typeface="Times New Roman"/>
              </a:rPr>
              <a:t>безперервний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шар.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619125" algn="l"/>
                <a:tab pos="1558925" algn="l"/>
                <a:tab pos="2512060" algn="l"/>
                <a:tab pos="329374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мускулатура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здаватися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переривчастою.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0079" y="937133"/>
            <a:ext cx="5715000" cy="383857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499" y="344144"/>
            <a:ext cx="5651890" cy="58931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9179" y="776985"/>
            <a:ext cx="447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зрізі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0303" y="776985"/>
            <a:ext cx="885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великого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39068" y="776985"/>
            <a:ext cx="704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бронха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7033" y="776985"/>
            <a:ext cx="1887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68630" algn="l"/>
                <a:tab pos="915035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поперечному слизова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оболонка,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3667" y="1051305"/>
            <a:ext cx="2273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4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вкрита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респіраторним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7033" y="1325626"/>
            <a:ext cx="428942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(E),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сама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слизова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оболонка </a:t>
            </a:r>
            <a:r>
              <a:rPr sz="1800" dirty="0">
                <a:latin typeface="Times New Roman"/>
                <a:cs typeface="Times New Roman"/>
              </a:rPr>
              <a:t>складчасті</a:t>
            </a:r>
            <a:r>
              <a:rPr sz="1800" spc="3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скорочення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гладкої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(SM).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етапі </a:t>
            </a:r>
            <a:r>
              <a:rPr sz="1800" dirty="0">
                <a:latin typeface="Times New Roman"/>
                <a:cs typeface="Times New Roman"/>
              </a:rPr>
              <a:t>бронхіального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дерева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стінка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оточена </a:t>
            </a:r>
            <a:r>
              <a:rPr sz="1800" dirty="0">
                <a:latin typeface="Times New Roman"/>
                <a:cs typeface="Times New Roman"/>
              </a:rPr>
              <a:t>багатьма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шматочками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гіалінового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хряща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(C)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серозно-</a:t>
            </a:r>
            <a:r>
              <a:rPr sz="1800" dirty="0">
                <a:latin typeface="Times New Roman"/>
                <a:cs typeface="Times New Roman"/>
              </a:rPr>
              <a:t>слизових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підслизовій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оболонці,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дренуються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просвіт.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тканині,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оточує </a:t>
            </a:r>
            <a:r>
              <a:rPr sz="1800" dirty="0">
                <a:latin typeface="Times New Roman"/>
                <a:cs typeface="Times New Roman"/>
              </a:rPr>
              <a:t>бронхи,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артерії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вени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(V),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розгалужуються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менші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менші </a:t>
            </a:r>
            <a:r>
              <a:rPr sz="1800" dirty="0">
                <a:latin typeface="Times New Roman"/>
                <a:cs typeface="Times New Roman"/>
              </a:rPr>
              <a:t>судини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наближенні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респіраторних </a:t>
            </a:r>
            <a:r>
              <a:rPr sz="1800" dirty="0">
                <a:latin typeface="Times New Roman"/>
                <a:cs typeface="Times New Roman"/>
              </a:rPr>
              <a:t>бронхіол.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бронхи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характерною </a:t>
            </a:r>
            <a:r>
              <a:rPr sz="1800" dirty="0">
                <a:latin typeface="Times New Roman"/>
                <a:cs typeface="Times New Roman"/>
              </a:rPr>
              <a:t>легеневою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тканиною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(LT),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демонструє </a:t>
            </a:r>
            <a:r>
              <a:rPr sz="1800" dirty="0">
                <a:latin typeface="Times New Roman"/>
                <a:cs typeface="Times New Roman"/>
              </a:rPr>
              <a:t>багато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порожніх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просторів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легеневих </a:t>
            </a:r>
            <a:r>
              <a:rPr sz="1800" dirty="0">
                <a:latin typeface="Times New Roman"/>
                <a:cs typeface="Times New Roman"/>
              </a:rPr>
              <a:t>альвеол.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(X56;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947" y="490093"/>
            <a:ext cx="7344188" cy="54961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52918" y="333502"/>
            <a:ext cx="3938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79930" algn="l"/>
                <a:tab pos="3833495" algn="l"/>
              </a:tabLst>
            </a:pPr>
            <a:r>
              <a:rPr sz="1800" dirty="0">
                <a:latin typeface="Times New Roman"/>
                <a:cs typeface="Times New Roman"/>
              </a:rPr>
              <a:t>(a)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Епітеліальна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вистилка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бронхів 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2918" y="882522"/>
            <a:ext cx="2629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псевдобагатошарових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637030" algn="l"/>
                <a:tab pos="2526030" algn="l"/>
              </a:tabLst>
            </a:pPr>
            <a:r>
              <a:rPr sz="1800" spc="-10" dirty="0">
                <a:latin typeface="Times New Roman"/>
                <a:cs typeface="Times New Roman"/>
              </a:rPr>
              <a:t>циліндричних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0891" y="1431163"/>
            <a:ext cx="1571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04858" y="1705483"/>
            <a:ext cx="1791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08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пластинка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(LP)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09275" y="882522"/>
            <a:ext cx="10820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1066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війчастих </a:t>
            </a:r>
            <a:r>
              <a:rPr sz="1800" spc="-20" dirty="0">
                <a:latin typeface="Times New Roman"/>
                <a:cs typeface="Times New Roman"/>
              </a:rPr>
              <a:t>невеликою</a:t>
            </a:r>
            <a:endParaRPr sz="1800">
              <a:latin typeface="Times New Roman"/>
              <a:cs typeface="Times New Roman"/>
            </a:endParaRPr>
          </a:p>
          <a:p>
            <a:pPr marL="330835" marR="5080" indent="4572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клітин. містить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2918" y="1431163"/>
            <a:ext cx="967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кількістю Власна виразний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87155" y="1979498"/>
            <a:ext cx="2804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6905" algn="l"/>
                <a:tab pos="1558925" algn="l"/>
              </a:tabLst>
            </a:pPr>
            <a:r>
              <a:rPr sz="1800" spc="-25" dirty="0">
                <a:latin typeface="Times New Roman"/>
                <a:cs typeface="Times New Roman"/>
              </a:rPr>
              <a:t>шар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гладкої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мускулатури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52918" y="2254377"/>
            <a:ext cx="12020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6619" algn="l"/>
              </a:tabLst>
            </a:pPr>
            <a:r>
              <a:rPr sz="1800" spc="-10" dirty="0">
                <a:latin typeface="Times New Roman"/>
                <a:cs typeface="Times New Roman"/>
              </a:rPr>
              <a:t>(SM),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Підслизова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25482" y="2254377"/>
            <a:ext cx="9271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оточує </a:t>
            </a:r>
            <a:r>
              <a:rPr sz="1800" spc="-20" dirty="0">
                <a:latin typeface="Times New Roman"/>
                <a:cs typeface="Times New Roman"/>
              </a:rPr>
              <a:t>оболонка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61803" y="2254377"/>
            <a:ext cx="1428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763270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весь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бронх.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476884" algn="l"/>
              </a:tabLst>
            </a:pPr>
            <a:r>
              <a:rPr sz="1800" spc="-50" dirty="0">
                <a:latin typeface="Times New Roman"/>
                <a:cs typeface="Times New Roman"/>
              </a:rPr>
              <a:t>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місцем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52918" y="2803016"/>
            <a:ext cx="3938904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розташування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опорного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адвентиція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включає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судини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(V)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нерви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(N).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(LT)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45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оточує</a:t>
            </a:r>
            <a:r>
              <a:rPr sz="1800" spc="459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адвентицію </a:t>
            </a:r>
            <a:r>
              <a:rPr sz="1800" dirty="0">
                <a:latin typeface="Times New Roman"/>
                <a:cs typeface="Times New Roman"/>
              </a:rPr>
              <a:t>бронхів.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(X140;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бронхах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епітелій</a:t>
            </a:r>
            <a:endParaRPr sz="1800">
              <a:latin typeface="Times New Roman"/>
              <a:cs typeface="Times New Roman"/>
            </a:endParaRPr>
          </a:p>
          <a:p>
            <a:pPr marL="12700" marR="9207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циліндричних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війками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(стрілки),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меншою </a:t>
            </a:r>
            <a:r>
              <a:rPr sz="1800" dirty="0">
                <a:latin typeface="Times New Roman"/>
                <a:cs typeface="Times New Roman"/>
              </a:rPr>
              <a:t>кількістю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келихоподібних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Власна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пластинка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гладку</a:t>
            </a:r>
            <a:endParaRPr sz="1800">
              <a:latin typeface="Times New Roman"/>
              <a:cs typeface="Times New Roman"/>
            </a:endParaRPr>
          </a:p>
          <a:p>
            <a:pPr marL="12700" marR="4445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мускулатуру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(SM),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дрібні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серозні </a:t>
            </a:r>
            <a:r>
              <a:rPr sz="1800" dirty="0">
                <a:latin typeface="Times New Roman"/>
                <a:cs typeface="Times New Roman"/>
              </a:rPr>
              <a:t>залози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(G)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(X400;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H&amp;E)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920" y="406400"/>
            <a:ext cx="7086454" cy="53243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07832" y="627379"/>
            <a:ext cx="363982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бронха.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Мікрофотографія </a:t>
            </a:r>
            <a:r>
              <a:rPr sz="1800" b="1" dirty="0">
                <a:latin typeface="Times New Roman"/>
                <a:cs typeface="Times New Roman"/>
              </a:rPr>
              <a:t>високого</a:t>
            </a:r>
            <a:r>
              <a:rPr sz="1800" b="1" spc="3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збільшення</a:t>
            </a:r>
            <a:r>
              <a:rPr sz="1800" b="1" spc="395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тонкого </a:t>
            </a:r>
            <a:r>
              <a:rPr sz="1800" b="1" spc="-20" dirty="0">
                <a:latin typeface="Times New Roman"/>
                <a:cs typeface="Times New Roman"/>
              </a:rPr>
              <a:t>зрізу,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залитого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акриловою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смолою, </a:t>
            </a:r>
            <a:r>
              <a:rPr sz="1800" b="1" dirty="0">
                <a:latin typeface="Times New Roman"/>
                <a:cs typeface="Times New Roman"/>
              </a:rPr>
              <a:t>епітелію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бронха,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16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демонструє </a:t>
            </a:r>
            <a:r>
              <a:rPr sz="1800" b="1" dirty="0">
                <a:latin typeface="Times New Roman"/>
                <a:cs typeface="Times New Roman"/>
              </a:rPr>
              <a:t>різні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типи</a:t>
            </a:r>
            <a:r>
              <a:rPr sz="1800" b="1" spc="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клітин.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високі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циліндричні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війчасті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розкидані </a:t>
            </a:r>
            <a:r>
              <a:rPr sz="1800" dirty="0">
                <a:latin typeface="Times New Roman"/>
                <a:cs typeface="Times New Roman"/>
              </a:rPr>
              <a:t>поодинокі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проміжні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(I). </a:t>
            </a:r>
            <a:r>
              <a:rPr sz="1800" dirty="0">
                <a:latin typeface="Times New Roman"/>
                <a:cs typeface="Times New Roman"/>
              </a:rPr>
              <a:t>Келихоподібні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цьому </a:t>
            </a:r>
            <a:r>
              <a:rPr sz="1800" dirty="0">
                <a:latin typeface="Times New Roman"/>
                <a:cs typeface="Times New Roman"/>
              </a:rPr>
              <a:t>зрізі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видно,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базальній </a:t>
            </a:r>
            <a:r>
              <a:rPr sz="1800" dirty="0">
                <a:latin typeface="Times New Roman"/>
                <a:cs typeface="Times New Roman"/>
              </a:rPr>
              <a:t>мембрані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базальні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07832" y="3645534"/>
            <a:ext cx="2534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7240" algn="l"/>
                <a:tab pos="1522730" algn="l"/>
                <a:tab pos="20275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нейроендокринні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(NE) </a:t>
            </a:r>
            <a:r>
              <a:rPr sz="1800" spc="-10" dirty="0">
                <a:latin typeface="Times New Roman"/>
                <a:cs typeface="Times New Roman"/>
              </a:rPr>
              <a:t>Також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видно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поздовжні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79785" y="3645534"/>
            <a:ext cx="967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клітини. еластичні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7832" y="4194175"/>
            <a:ext cx="3638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2190" algn="l"/>
                <a:tab pos="1521460" algn="l"/>
                <a:tab pos="2360930" algn="l"/>
                <a:tab pos="3313429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волокна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(E)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стінки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тут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зрізані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поперечно.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46862" y="236270"/>
            <a:ext cx="5220335" cy="6114415"/>
            <a:chOff x="6646862" y="236270"/>
            <a:chExt cx="5220335" cy="6114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6450" y="365310"/>
              <a:ext cx="5151905" cy="58801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51625" y="241033"/>
              <a:ext cx="5210810" cy="6104890"/>
            </a:xfrm>
            <a:custGeom>
              <a:avLst/>
              <a:gdLst/>
              <a:ahLst/>
              <a:cxnLst/>
              <a:rect l="l" t="t" r="r" b="b"/>
              <a:pathLst>
                <a:path w="5210809" h="6104890">
                  <a:moveTo>
                    <a:pt x="0" y="6104762"/>
                  </a:moveTo>
                  <a:lnTo>
                    <a:pt x="5210809" y="6104762"/>
                  </a:lnTo>
                  <a:lnTo>
                    <a:pt x="5210809" y="0"/>
                  </a:lnTo>
                  <a:lnTo>
                    <a:pt x="0" y="0"/>
                  </a:lnTo>
                  <a:lnTo>
                    <a:pt x="0" y="610476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4220" y="4758690"/>
            <a:ext cx="62058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Фотомікрографія,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що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показує</a:t>
            </a:r>
            <a:r>
              <a:rPr sz="1200" b="1" spc="4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респіраторну</a:t>
            </a:r>
            <a:r>
              <a:rPr sz="1200" b="1" spc="10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частину</a:t>
            </a:r>
            <a:r>
              <a:rPr sz="1200" b="1" spc="48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бронхіального</a:t>
            </a:r>
            <a:r>
              <a:rPr sz="1200" b="1" spc="100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дерева.</a:t>
            </a:r>
            <a:r>
              <a:rPr sz="1200" b="1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цій </a:t>
            </a:r>
            <a:r>
              <a:rPr sz="1200" dirty="0">
                <a:latin typeface="Times New Roman"/>
                <a:cs typeface="Times New Roman"/>
              </a:rPr>
              <a:t>фотомікрографі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термінальний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(ТБ)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зображено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поздовжньому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розрізі,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коли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він </a:t>
            </a:r>
            <a:r>
              <a:rPr sz="1200" dirty="0">
                <a:latin typeface="Times New Roman"/>
                <a:cs typeface="Times New Roman"/>
              </a:rPr>
              <a:t>розгалужується</a:t>
            </a:r>
            <a:r>
              <a:rPr sz="1200" spc="3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два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респіраторні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бронхіоли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(РБ).</a:t>
            </a:r>
            <a:r>
              <a:rPr sz="1200" spc="3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Термінальний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3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є</a:t>
            </a:r>
            <a:r>
              <a:rPr sz="1200" spc="3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найбільш </a:t>
            </a:r>
            <a:r>
              <a:rPr sz="1200" dirty="0">
                <a:latin typeface="Times New Roman"/>
                <a:cs typeface="Times New Roman"/>
              </a:rPr>
              <a:t>дистальною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частиною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провідної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частини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дихальної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системи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і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не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бере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участі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газообміні. </a:t>
            </a:r>
            <a:r>
              <a:rPr sz="1200" dirty="0">
                <a:latin typeface="Times New Roman"/>
                <a:cs typeface="Times New Roman"/>
              </a:rPr>
              <a:t>Респіраторний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бере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участь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3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газообміні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є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початком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респіраторної</a:t>
            </a:r>
            <a:r>
              <a:rPr sz="1200" spc="4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частини </a:t>
            </a:r>
            <a:r>
              <a:rPr sz="1200" dirty="0">
                <a:latin typeface="Times New Roman"/>
                <a:cs typeface="Times New Roman"/>
              </a:rPr>
              <a:t>бронхіального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дерева.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Респіраторні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бронхіоли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переходять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протоки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(АП),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які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є </a:t>
            </a:r>
            <a:r>
              <a:rPr sz="1200" dirty="0">
                <a:latin typeface="Times New Roman"/>
                <a:cs typeface="Times New Roman"/>
              </a:rPr>
              <a:t>видовженими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дихальними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шляхами,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що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майже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не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мають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стінок,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лише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альвеоли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оточують </a:t>
            </a:r>
            <a:r>
              <a:rPr sz="1200" dirty="0">
                <a:latin typeface="Times New Roman"/>
                <a:cs typeface="Times New Roman"/>
              </a:rPr>
              <a:t>просвіт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протоки.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Альвеолярні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мішки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(АМ)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-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це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простори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кінці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альвеолярних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проток,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які, </a:t>
            </a:r>
            <a:r>
              <a:rPr sz="1200" dirty="0">
                <a:latin typeface="Times New Roman"/>
                <a:cs typeface="Times New Roman"/>
              </a:rPr>
              <a:t>подібно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до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них,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оточені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альвеолами.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120.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3384" y="430911"/>
            <a:ext cx="108458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pc="-10" dirty="0"/>
              <a:t>Бронхіоли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0875" y="663955"/>
            <a:ext cx="5941060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Бронхолегеневі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сегменти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далі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поділяються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легеневі часточки;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кожна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часточка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забезпечується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бронхіолою.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сполучнотканинні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перегородки,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30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частково </a:t>
            </a:r>
            <a:r>
              <a:rPr sz="1800" dirty="0">
                <a:latin typeface="Times New Roman"/>
                <a:cs typeface="Times New Roman"/>
              </a:rPr>
              <a:t>відокремлюють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сусідні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часточки,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представлені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ледь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помітні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багатокутні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ділянки. </a:t>
            </a:r>
            <a:r>
              <a:rPr sz="1800" b="1" i="1" dirty="0">
                <a:latin typeface="Times New Roman"/>
                <a:cs typeface="Times New Roman"/>
              </a:rPr>
              <a:t>Легеневі</a:t>
            </a:r>
            <a:r>
              <a:rPr sz="1800" b="1" i="1" spc="5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ацинуси</a:t>
            </a:r>
            <a:r>
              <a:rPr sz="1800" b="1" i="1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меншими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структурними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одиницями,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10" dirty="0">
                <a:latin typeface="Times New Roman"/>
                <a:cs typeface="Times New Roman"/>
              </a:rPr>
              <a:t>складають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часточки.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Кожен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ацинус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термінальної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респіраторних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аерує.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Таким </a:t>
            </a:r>
            <a:r>
              <a:rPr sz="1800" dirty="0">
                <a:latin typeface="Times New Roman"/>
                <a:cs typeface="Times New Roman"/>
              </a:rPr>
              <a:t>чином,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найменшою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функціональною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одиницею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легеневої </a:t>
            </a:r>
            <a:r>
              <a:rPr sz="1800" dirty="0">
                <a:latin typeface="Times New Roman"/>
                <a:cs typeface="Times New Roman"/>
              </a:rPr>
              <a:t>структури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респіраторна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бронхіолярна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одиниця.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Вона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однієї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респіраторної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забезпечує.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1970" y="195834"/>
            <a:ext cx="5902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Структура</a:t>
            </a:r>
            <a:r>
              <a:rPr sz="1800" b="1" spc="-10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452880" algn="l"/>
                <a:tab pos="2283460" algn="l"/>
                <a:tab pos="2504440" algn="l"/>
                <a:tab pos="3153410" algn="l"/>
                <a:tab pos="4643120" algn="l"/>
                <a:tab pos="559689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Бронхіоли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(&lt;1мм)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гілки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сегментарних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бронхів,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0844" y="744728"/>
            <a:ext cx="1500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830" algn="l"/>
                <a:tab pos="883919" algn="l"/>
                <a:tab pos="1260475" algn="l"/>
              </a:tabLst>
            </a:pP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1970" y="744728"/>
            <a:ext cx="41205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0000"/>
              </a:lnSpc>
              <a:spcBef>
                <a:spcPts val="100"/>
              </a:spcBef>
              <a:tabLst>
                <a:tab pos="2196465" algn="l"/>
                <a:tab pos="27285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розгалужуються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термінальних, респіраторних.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хрящів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залоз.</a:t>
            </a:r>
            <a:endParaRPr sz="18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  <a:tab pos="1643380" algn="l"/>
                <a:tab pos="29508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Епітелій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великих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7691" y="1567688"/>
            <a:ext cx="157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5155" algn="l"/>
              </a:tabLst>
            </a:pP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війчастий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970" y="1842261"/>
            <a:ext cx="590169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псевдостратифікований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циліндричний,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поступово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стає </a:t>
            </a:r>
            <a:r>
              <a:rPr sz="1800" dirty="0">
                <a:latin typeface="Times New Roman"/>
                <a:cs typeface="Times New Roman"/>
              </a:rPr>
              <a:t>простим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війчастим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циліндричним,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дрібних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бронхіолах.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Келихоподібні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великих,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відсутні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термінальних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(крім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курців/подразників).</a:t>
            </a: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Замість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невелика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хрящової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тканини, 	</a:t>
            </a:r>
            <a:r>
              <a:rPr sz="1800" dirty="0">
                <a:latin typeface="Times New Roman"/>
                <a:cs typeface="Times New Roman"/>
              </a:rPr>
              <a:t>особливо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розгалуження.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Товстий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гладкої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присутній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всіх 	</a:t>
            </a:r>
            <a:r>
              <a:rPr sz="1800" dirty="0">
                <a:latin typeface="Times New Roman"/>
                <a:cs typeface="Times New Roman"/>
              </a:rPr>
              <a:t>бронхіолах.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бронхіоли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вистелені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простим 	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(секретують 	</a:t>
            </a:r>
            <a:r>
              <a:rPr sz="1800" dirty="0">
                <a:latin typeface="Times New Roman"/>
                <a:cs typeface="Times New Roman"/>
              </a:rPr>
              <a:t>ліпопротеїн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CC16,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запобігаючи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злипанню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просвіту) 	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війчастими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CC16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маркер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легень;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3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рівень 	</a:t>
            </a:r>
            <a:r>
              <a:rPr sz="1800" dirty="0">
                <a:latin typeface="Times New Roman"/>
                <a:cs typeface="Times New Roman"/>
              </a:rPr>
              <a:t>знижується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бронхіальному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дереві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пошкодженні 	</a:t>
            </a:r>
            <a:r>
              <a:rPr sz="1800" dirty="0">
                <a:latin typeface="Times New Roman"/>
                <a:cs typeface="Times New Roman"/>
              </a:rPr>
              <a:t>(клітин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Клара),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підвищуватися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сироватці 	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витік.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38023" y="1140904"/>
            <a:ext cx="5420360" cy="4422775"/>
            <a:chOff x="6538023" y="1140904"/>
            <a:chExt cx="5420360" cy="44227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2938" y="1235151"/>
              <a:ext cx="5225856" cy="43184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542785" y="1145666"/>
              <a:ext cx="5410835" cy="4413250"/>
            </a:xfrm>
            <a:custGeom>
              <a:avLst/>
              <a:gdLst/>
              <a:ahLst/>
              <a:cxnLst/>
              <a:rect l="l" t="t" r="r" b="b"/>
              <a:pathLst>
                <a:path w="5410834" h="4413250">
                  <a:moveTo>
                    <a:pt x="0" y="4412742"/>
                  </a:moveTo>
                  <a:lnTo>
                    <a:pt x="5410708" y="4412742"/>
                  </a:lnTo>
                  <a:lnTo>
                    <a:pt x="5410708" y="0"/>
                  </a:lnTo>
                  <a:lnTo>
                    <a:pt x="0" y="0"/>
                  </a:lnTo>
                  <a:lnTo>
                    <a:pt x="0" y="44127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0355" y="981836"/>
            <a:ext cx="863473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Дистальні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частини</a:t>
            </a:r>
            <a:r>
              <a:rPr sz="1800" b="1" spc="1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повітропровідної</a:t>
            </a:r>
            <a:r>
              <a:rPr sz="1800" b="1" spc="20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системи</a:t>
            </a:r>
            <a:r>
              <a:rPr sz="1800" b="1" spc="190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перед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dirty="0">
                <a:latin typeface="Times New Roman"/>
                <a:cs typeface="Times New Roman"/>
              </a:rPr>
              <a:t>місцями</a:t>
            </a:r>
            <a:r>
              <a:rPr sz="1800" b="1" spc="195" dirty="0">
                <a:latin typeface="Times New Roman"/>
                <a:cs typeface="Times New Roman"/>
              </a:rPr>
              <a:t>   </a:t>
            </a:r>
            <a:r>
              <a:rPr sz="1800" b="1" spc="-10" dirty="0">
                <a:latin typeface="Times New Roman"/>
                <a:cs typeface="Times New Roman"/>
              </a:rPr>
              <a:t>газообміну називаються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термінальними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бронхіолами.</a:t>
            </a: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(а)</a:t>
            </a:r>
            <a:r>
              <a:rPr sz="1800" b="1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слизову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невійчастим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низьким </a:t>
            </a:r>
            <a:r>
              <a:rPr sz="1800" dirty="0">
                <a:latin typeface="Times New Roman"/>
                <a:cs typeface="Times New Roman"/>
              </a:rPr>
              <a:t>стовпчастим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епітелієм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(E),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оточену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одним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двома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шарами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гладкої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мускулатури </a:t>
            </a:r>
            <a:r>
              <a:rPr sz="1800" dirty="0">
                <a:latin typeface="Times New Roman"/>
                <a:cs typeface="Times New Roman"/>
              </a:rPr>
              <a:t>(SM),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вбудованими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сполучну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тканину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(CT).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(A)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навколишній </a:t>
            </a:r>
            <a:r>
              <a:rPr sz="1800" dirty="0">
                <a:latin typeface="Times New Roman"/>
                <a:cs typeface="Times New Roman"/>
              </a:rPr>
              <a:t>легеневій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тканині.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(X300;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PT)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(б)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Більшість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складається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екзокринних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опуклими </a:t>
            </a:r>
            <a:r>
              <a:rPr sz="1800" dirty="0">
                <a:latin typeface="Times New Roman"/>
                <a:cs typeface="Times New Roman"/>
              </a:rPr>
              <a:t>куполами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апікальної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цитоплазми,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гранули,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тут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пластиковому </a:t>
            </a:r>
            <a:r>
              <a:rPr sz="1800" dirty="0">
                <a:latin typeface="Times New Roman"/>
                <a:cs typeface="Times New Roman"/>
              </a:rPr>
              <a:t>зрізі.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виконують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важливих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функцій.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компоненти </a:t>
            </a:r>
            <a:r>
              <a:rPr sz="1800" dirty="0">
                <a:latin typeface="Times New Roman"/>
                <a:cs typeface="Times New Roman"/>
              </a:rPr>
              <a:t>сурфактанту,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знижує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поверхневий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натяг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допомагає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запобігти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колапсу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бронхіол. </a:t>
            </a:r>
            <a:r>
              <a:rPr sz="1800" dirty="0">
                <a:latin typeface="Times New Roman"/>
                <a:cs typeface="Times New Roman"/>
              </a:rPr>
              <a:t>Система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ферментів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P450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гладкого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ER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детоксикує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потенційно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шкідливі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сполуки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повітрі.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 захисних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функціях клітини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виробляють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секреторний</a:t>
            </a:r>
            <a:r>
              <a:rPr sz="1800" spc="-10" dirty="0">
                <a:latin typeface="Times New Roman"/>
                <a:cs typeface="Times New Roman"/>
              </a:rPr>
              <a:t> компонент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перенесення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IgA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бронхіол;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лізоцим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інші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ферменти,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активні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проти </a:t>
            </a:r>
            <a:r>
              <a:rPr sz="1800" dirty="0">
                <a:latin typeface="Times New Roman"/>
                <a:cs typeface="Times New Roman"/>
              </a:rPr>
              <a:t>бактерій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вірусів;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цитокінів,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регулюють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місцеві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запальні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реакції.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Серед </a:t>
            </a:r>
            <a:r>
              <a:rPr sz="1800" dirty="0">
                <a:latin typeface="Times New Roman"/>
                <a:cs typeface="Times New Roman"/>
              </a:rPr>
              <a:t>кубічних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стовбурові клітини,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дають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початок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всередині бронхіолярного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епітелію.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(X500;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PT)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906" y="1713532"/>
            <a:ext cx="1018063" cy="1018063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076" y="383413"/>
            <a:ext cx="7372350" cy="59485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32266" y="1608201"/>
            <a:ext cx="2901315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553210" algn="l"/>
                <a:tab pos="2595880" algn="l"/>
              </a:tabLst>
            </a:pPr>
            <a:r>
              <a:rPr sz="1800" b="1" dirty="0">
                <a:latin typeface="Times New Roman"/>
                <a:cs typeface="Times New Roman"/>
              </a:rPr>
              <a:t>Дистальні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дихальні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шляхи. </a:t>
            </a:r>
            <a:r>
              <a:rPr sz="1800" spc="-10" dirty="0">
                <a:latin typeface="Times New Roman"/>
                <a:cs typeface="Times New Roman"/>
              </a:rPr>
              <a:t>Мікрофотографія,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термінальний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3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(T),</a:t>
            </a:r>
            <a:r>
              <a:rPr sz="1800" spc="3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0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віддає </a:t>
            </a:r>
            <a:r>
              <a:rPr sz="1800" dirty="0">
                <a:latin typeface="Times New Roman"/>
                <a:cs typeface="Times New Roman"/>
              </a:rPr>
              <a:t>респіраторний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(R),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розділився</a:t>
            </a:r>
            <a:r>
              <a:rPr sz="1800" spc="3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9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три </a:t>
            </a: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протоки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(AD)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альвеолами,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відкриваються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них.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закінчуються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альвеолярними </a:t>
            </a:r>
            <a:r>
              <a:rPr sz="1800" dirty="0">
                <a:latin typeface="Times New Roman"/>
                <a:cs typeface="Times New Roman"/>
              </a:rPr>
              <a:t>мішечками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(AS),</a:t>
            </a:r>
            <a:r>
              <a:rPr sz="1800" spc="33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30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безпосередньо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відкривається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637" y="371037"/>
            <a:ext cx="3625956" cy="59430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36184" y="1661540"/>
            <a:ext cx="5938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8575" algn="l"/>
                <a:tab pos="2719705" algn="l"/>
                <a:tab pos="472186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Скануюча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просвітньої </a:t>
            </a:r>
            <a:r>
              <a:rPr sz="1800" b="1" dirty="0">
                <a:latin typeface="Times New Roman"/>
                <a:cs typeface="Times New Roman"/>
              </a:rPr>
              <a:t>поверхні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20782" y="2210180"/>
            <a:ext cx="1653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0750" algn="l"/>
                <a:tab pos="1449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(G).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6184" y="2210180"/>
            <a:ext cx="47453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2855" algn="l"/>
                <a:tab pos="2161540" algn="l"/>
                <a:tab pos="2391410" algn="l"/>
                <a:tab pos="27698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Неклітинні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келихоподібні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85570" algn="l"/>
                <a:tab pos="35426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поверхня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характеризується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маленькими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27817" y="2484196"/>
            <a:ext cx="7480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тупими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36184" y="2759202"/>
            <a:ext cx="594042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мікроворсинками,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надають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крапчастий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вигляд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малому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збільшенні.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Війки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багатьох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війчастих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займають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решту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мікрофотографії.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 </a:t>
            </a:r>
            <a:r>
              <a:rPr sz="1800" dirty="0">
                <a:latin typeface="Times New Roman"/>
                <a:cs typeface="Times New Roman"/>
              </a:rPr>
              <a:t>всі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"синхронно"</a:t>
            </a:r>
            <a:r>
              <a:rPr sz="1800" spc="3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(тобто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рівномірно </a:t>
            </a:r>
            <a:r>
              <a:rPr sz="1800" dirty="0">
                <a:latin typeface="Times New Roman"/>
                <a:cs typeface="Times New Roman"/>
              </a:rPr>
              <a:t>нахилені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одному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напрямку),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виглядаючи</a:t>
            </a:r>
            <a:r>
              <a:rPr sz="1800" dirty="0">
                <a:latin typeface="Times New Roman"/>
                <a:cs typeface="Times New Roman"/>
              </a:rPr>
              <a:t> так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spc="-10" dirty="0">
                <a:latin typeface="Times New Roman"/>
                <a:cs typeface="Times New Roman"/>
              </a:rPr>
              <a:t>були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зафіксовані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певний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момент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хвилеподібного </a:t>
            </a:r>
            <a:r>
              <a:rPr sz="1800" spc="-45" dirty="0">
                <a:latin typeface="Times New Roman"/>
                <a:cs typeface="Times New Roman"/>
              </a:rPr>
              <a:t>руху.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×1200.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6010" y="313816"/>
            <a:ext cx="186753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Функція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3386" y="546608"/>
            <a:ext cx="50336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 indent="-285750" algn="r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85750" algn="l"/>
                <a:tab pos="1824355" algn="l"/>
                <a:tab pos="3077210" algn="l"/>
                <a:tab pos="3411220" algn="l"/>
                <a:tab pos="424624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Респіраторні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бронхіоли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перша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відбувається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9872" y="820623"/>
            <a:ext cx="3119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2289" algn="l"/>
                <a:tab pos="2900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бронхіального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дерева,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газообмін.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3386" y="1369821"/>
            <a:ext cx="503428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715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перехідною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зоною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системи, 	</a:t>
            </a:r>
            <a:r>
              <a:rPr sz="1800" dirty="0">
                <a:latin typeface="Times New Roman"/>
                <a:cs typeface="Times New Roman"/>
              </a:rPr>
              <a:t>беручи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участь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проведенні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	</a:t>
            </a:r>
            <a:r>
              <a:rPr sz="1800" spc="-10" dirty="0">
                <a:latin typeface="Times New Roman"/>
                <a:cs typeface="Times New Roman"/>
              </a:rPr>
              <a:t>газообміні.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невеликий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діаметр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вистелені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кубічним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епітелієм.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початкових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сегментів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 	</a:t>
            </a:r>
            <a:r>
              <a:rPr sz="1800" dirty="0">
                <a:latin typeface="Times New Roman"/>
                <a:cs typeface="Times New Roman"/>
              </a:rPr>
              <a:t>війчасті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 </a:t>
            </a:r>
            <a:r>
              <a:rPr sz="1800" b="1" spc="-10" dirty="0">
                <a:latin typeface="Times New Roman"/>
                <a:cs typeface="Times New Roman"/>
              </a:rPr>
              <a:t>Клара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Wingdings"/>
              <a:buChar char=""/>
            </a:pP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Дистально</a:t>
            </a:r>
            <a:r>
              <a:rPr sz="1800" spc="-10" dirty="0">
                <a:latin typeface="Times New Roman"/>
                <a:cs typeface="Times New Roman"/>
              </a:rPr>
              <a:t> переважають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imes New Roman"/>
                <a:cs typeface="Times New Roman"/>
              </a:rPr>
              <a:t> Клара.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Поодинокі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щіточкові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	</a:t>
            </a:r>
            <a:r>
              <a:rPr sz="1800" dirty="0">
                <a:latin typeface="Times New Roman"/>
                <a:cs typeface="Times New Roman"/>
              </a:rPr>
              <a:t>щільним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ядром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29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вздовж 	</a:t>
            </a:r>
            <a:r>
              <a:rPr sz="1800" dirty="0">
                <a:latin typeface="Times New Roman"/>
                <a:cs typeface="Times New Roman"/>
              </a:rPr>
              <a:t>респіраторної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бронхіоли.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Розсіяні,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тонкостінні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вип'ячування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відходять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респіраторних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бронхіол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b="1" dirty="0">
                <a:latin typeface="Times New Roman"/>
                <a:cs typeface="Times New Roman"/>
              </a:rPr>
              <a:t>Альвеоли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місця,</a:t>
            </a:r>
            <a:r>
              <a:rPr sz="1800" spc="4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виходить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spc="-10" dirty="0">
                <a:latin typeface="Times New Roman"/>
                <a:cs typeface="Times New Roman"/>
              </a:rPr>
              <a:t>надходить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газообміну.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82701" y="237236"/>
            <a:ext cx="4996815" cy="5929630"/>
            <a:chOff x="6882701" y="237236"/>
            <a:chExt cx="4996815" cy="59296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2290" y="356590"/>
              <a:ext cx="4840323" cy="57179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7464" y="241998"/>
              <a:ext cx="4987290" cy="5920105"/>
            </a:xfrm>
            <a:custGeom>
              <a:avLst/>
              <a:gdLst/>
              <a:ahLst/>
              <a:cxnLst/>
              <a:rect l="l" t="t" r="r" b="b"/>
              <a:pathLst>
                <a:path w="4987290" h="5920105">
                  <a:moveTo>
                    <a:pt x="0" y="5919724"/>
                  </a:moveTo>
                  <a:lnTo>
                    <a:pt x="4987162" y="5919724"/>
                  </a:lnTo>
                  <a:lnTo>
                    <a:pt x="4987162" y="0"/>
                  </a:lnTo>
                  <a:lnTo>
                    <a:pt x="0" y="0"/>
                  </a:lnTo>
                  <a:lnTo>
                    <a:pt x="0" y="59197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751" y="423062"/>
            <a:ext cx="4571365" cy="5735955"/>
            <a:chOff x="501751" y="423062"/>
            <a:chExt cx="4571365" cy="5735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377" y="432587"/>
              <a:ext cx="4274199" cy="56884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6514" y="427824"/>
              <a:ext cx="4561840" cy="5726430"/>
            </a:xfrm>
            <a:custGeom>
              <a:avLst/>
              <a:gdLst/>
              <a:ahLst/>
              <a:cxnLst/>
              <a:rect l="l" t="t" r="r" b="b"/>
              <a:pathLst>
                <a:path w="4561840" h="5726430">
                  <a:moveTo>
                    <a:pt x="0" y="5726430"/>
                  </a:moveTo>
                  <a:lnTo>
                    <a:pt x="4561840" y="5726430"/>
                  </a:lnTo>
                  <a:lnTo>
                    <a:pt x="4561840" y="0"/>
                  </a:lnTo>
                  <a:lnTo>
                    <a:pt x="0" y="0"/>
                  </a:lnTo>
                  <a:lnTo>
                    <a:pt x="0" y="572643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75628" y="1336928"/>
            <a:ext cx="542988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  <a:tabLst>
                <a:tab pos="1757045" algn="l"/>
                <a:tab pos="363537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Скануюча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електронна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мікрофотографія </a:t>
            </a:r>
            <a:r>
              <a:rPr sz="1800" b="1" dirty="0">
                <a:latin typeface="Times New Roman"/>
                <a:cs typeface="Times New Roman"/>
              </a:rPr>
              <a:t>термінального</a:t>
            </a:r>
            <a:r>
              <a:rPr sz="1800" b="1" spc="-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бронхіола.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скануюча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поздовжній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зріз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термінальний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бронхіол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навколишні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альвеоли </a:t>
            </a:r>
            <a:r>
              <a:rPr sz="1800" dirty="0">
                <a:latin typeface="Times New Roman"/>
                <a:cs typeface="Times New Roman"/>
              </a:rPr>
              <a:t>(А).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увагу,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поверхні</a:t>
            </a:r>
            <a:r>
              <a:rPr sz="18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Клара</a:t>
            </a:r>
            <a:r>
              <a:rPr sz="1800" b="1" spc="4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1800" b="1" spc="4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мають</a:t>
            </a:r>
            <a:r>
              <a:rPr sz="1800" b="1" spc="4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війок</a:t>
            </a:r>
            <a:r>
              <a:rPr sz="1800" b="1" spc="4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мають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характерний </a:t>
            </a:r>
            <a:r>
              <a:rPr sz="1800" dirty="0">
                <a:latin typeface="Times New Roman"/>
                <a:cs typeface="Times New Roman"/>
              </a:rPr>
              <a:t>куполоподібний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вигляд.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150.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Вставка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деякі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більшому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збільшенні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війки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війчастої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клітини,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дуже </a:t>
            </a:r>
            <a:r>
              <a:rPr sz="1800" dirty="0">
                <a:latin typeface="Times New Roman"/>
                <a:cs typeface="Times New Roman"/>
              </a:rPr>
              <a:t>невеликій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кількості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цьому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рівні.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Зверніть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2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відносно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невелику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кількість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війок,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присутніх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цих </a:t>
            </a:r>
            <a:r>
              <a:rPr sz="1800" dirty="0">
                <a:latin typeface="Times New Roman"/>
                <a:cs typeface="Times New Roman"/>
              </a:rPr>
              <a:t>маленьких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клітинах.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1200.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228" y="513918"/>
            <a:ext cx="6429375" cy="5699760"/>
            <a:chOff x="708228" y="513918"/>
            <a:chExt cx="6429375" cy="5699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753" y="804307"/>
              <a:ext cx="6238049" cy="52367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12990" y="518680"/>
              <a:ext cx="6419850" cy="5690235"/>
            </a:xfrm>
            <a:custGeom>
              <a:avLst/>
              <a:gdLst/>
              <a:ahLst/>
              <a:cxnLst/>
              <a:rect l="l" t="t" r="r" b="b"/>
              <a:pathLst>
                <a:path w="6419850" h="5690235">
                  <a:moveTo>
                    <a:pt x="0" y="5690235"/>
                  </a:moveTo>
                  <a:lnTo>
                    <a:pt x="6419595" y="5690235"/>
                  </a:lnTo>
                  <a:lnTo>
                    <a:pt x="6419595" y="0"/>
                  </a:lnTo>
                  <a:lnTo>
                    <a:pt x="0" y="0"/>
                  </a:lnTo>
                  <a:lnTo>
                    <a:pt x="0" y="569023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12811" y="1192225"/>
            <a:ext cx="3985895" cy="358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Схема клітини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Клара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між</a:t>
            </a:r>
            <a:r>
              <a:rPr sz="1800" b="1" spc="-10" dirty="0">
                <a:latin typeface="Times New Roman"/>
                <a:cs typeface="Times New Roman"/>
              </a:rPr>
              <a:t> війчастими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9800"/>
              </a:lnSpc>
              <a:spcBef>
                <a:spcPts val="5"/>
              </a:spcBef>
              <a:tabLst>
                <a:tab pos="1054735" algn="l"/>
                <a:tab pos="1085215" algn="l"/>
                <a:tab pos="1381125" algn="l"/>
                <a:tab pos="1471295" algn="l"/>
                <a:tab pos="1742439" algn="l"/>
                <a:tab pos="2063750" algn="l"/>
                <a:tab pos="2147570" algn="l"/>
                <a:tab pos="2243455" algn="l"/>
                <a:tab pos="2284730" algn="l"/>
                <a:tab pos="2416175" algn="l"/>
                <a:tab pos="2630805" algn="l"/>
                <a:tab pos="2751455" algn="l"/>
                <a:tab pos="2858135" algn="l"/>
                <a:tab pos="2947670" algn="l"/>
                <a:tab pos="3127375" algn="l"/>
                <a:tab pos="3316604" algn="l"/>
              </a:tabLst>
            </a:pPr>
            <a:r>
              <a:rPr sz="1800" b="1" dirty="0">
                <a:latin typeface="Times New Roman"/>
                <a:cs typeface="Times New Roman"/>
              </a:rPr>
              <a:t>епітеліальними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клітинами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бронхіол. </a:t>
            </a:r>
            <a:r>
              <a:rPr sz="1800" dirty="0">
                <a:latin typeface="Times New Roman"/>
                <a:cs typeface="Times New Roman"/>
              </a:rPr>
              <a:t>Ядро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розташоване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базально.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Шорсткий ендоплазматичний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ретикулум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(шЕР), апарат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Гольджі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20" dirty="0">
                <a:latin typeface="Times New Roman"/>
                <a:cs typeface="Times New Roman"/>
              </a:rPr>
              <a:t>мітохондрії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переважно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парануклеарній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(біля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ядра)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локаціях клітини.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Гладкий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ендоплазматичний </a:t>
            </a:r>
            <a:r>
              <a:rPr sz="1800" dirty="0">
                <a:latin typeface="Times New Roman"/>
                <a:cs typeface="Times New Roman"/>
              </a:rPr>
              <a:t>ретикулум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(гЕР)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секреторні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везикули знаходяться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переважно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апікальній цитоплазмі.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Одна</a:t>
            </a:r>
            <a:r>
              <a:rPr sz="1800" dirty="0">
                <a:latin typeface="Times New Roman"/>
                <a:cs typeface="Times New Roman"/>
              </a:rPr>
              <a:t>				</a:t>
            </a:r>
            <a:r>
              <a:rPr sz="1800" spc="-25" dirty="0">
                <a:latin typeface="Times New Roman"/>
                <a:cs typeface="Times New Roman"/>
              </a:rPr>
              <a:t>із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секреторних </a:t>
            </a:r>
            <a:r>
              <a:rPr sz="1800" dirty="0">
                <a:latin typeface="Times New Roman"/>
                <a:cs typeface="Times New Roman"/>
              </a:rPr>
              <a:t>везикул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показана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такою,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вивільняє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клітини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7838" y="147446"/>
            <a:ext cx="5132451" cy="62808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7717" y="646938"/>
            <a:ext cx="528002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Альвеоли</a:t>
            </a:r>
          </a:p>
          <a:p>
            <a:pPr marL="12700" marR="5080" algn="just">
              <a:lnSpc>
                <a:spcPct val="100000"/>
              </a:lnSpc>
            </a:pPr>
            <a:r>
              <a:rPr b="0" dirty="0">
                <a:latin typeface="Times New Roman"/>
                <a:cs typeface="Times New Roman"/>
              </a:rPr>
              <a:t>Альвеоли</a:t>
            </a:r>
            <a:r>
              <a:rPr b="0" spc="6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місце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газообміну.</a:t>
            </a:r>
            <a:r>
              <a:rPr b="0" spc="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Їх</a:t>
            </a:r>
            <a:r>
              <a:rPr b="0" spc="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велика</a:t>
            </a:r>
            <a:r>
              <a:rPr b="0" spc="60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кількість (150-</a:t>
            </a:r>
            <a:r>
              <a:rPr b="0" dirty="0">
                <a:latin typeface="Times New Roman"/>
                <a:cs typeface="Times New Roman"/>
              </a:rPr>
              <a:t>250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млн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на</a:t>
            </a:r>
            <a:r>
              <a:rPr b="0" spc="3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легеню)</a:t>
            </a:r>
            <a:r>
              <a:rPr b="0" spc="3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збільшує</a:t>
            </a:r>
            <a:r>
              <a:rPr b="0" spc="3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площу</a:t>
            </a:r>
            <a:r>
              <a:rPr b="0" spc="39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поверхні </a:t>
            </a:r>
            <a:r>
              <a:rPr b="0" dirty="0">
                <a:latin typeface="Times New Roman"/>
                <a:cs typeface="Times New Roman"/>
              </a:rPr>
              <a:t>газообміну</a:t>
            </a:r>
            <a:r>
              <a:rPr b="0" spc="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до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~75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м²</a:t>
            </a:r>
            <a:r>
              <a:rPr b="0" spc="-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(розмір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тенісного </a:t>
            </a:r>
            <a:r>
              <a:rPr b="0" spc="-10" dirty="0">
                <a:latin typeface="Times New Roman"/>
                <a:cs typeface="Times New Roman"/>
              </a:rPr>
              <a:t>корту).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Кожна </a:t>
            </a:r>
            <a:r>
              <a:rPr b="0" dirty="0">
                <a:latin typeface="Times New Roman"/>
                <a:cs typeface="Times New Roman"/>
              </a:rPr>
              <a:t>альвеола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(~0.2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мм</a:t>
            </a:r>
            <a:r>
              <a:rPr b="0" spc="16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діаметрі)</a:t>
            </a:r>
            <a:r>
              <a:rPr b="0" spc="175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–</a:t>
            </a:r>
            <a:r>
              <a:rPr b="0" spc="170" dirty="0">
                <a:latin typeface="Times New Roman"/>
                <a:cs typeface="Times New Roman"/>
              </a:rPr>
              <a:t>  </a:t>
            </a:r>
            <a:r>
              <a:rPr b="0" dirty="0">
                <a:latin typeface="Times New Roman"/>
                <a:cs typeface="Times New Roman"/>
              </a:rPr>
              <a:t>це</a:t>
            </a:r>
            <a:r>
              <a:rPr b="0" spc="165" dirty="0">
                <a:latin typeface="Times New Roman"/>
                <a:cs typeface="Times New Roman"/>
              </a:rPr>
              <a:t>  </a:t>
            </a:r>
            <a:r>
              <a:rPr b="0" spc="-10" dirty="0">
                <a:latin typeface="Times New Roman"/>
                <a:cs typeface="Times New Roman"/>
              </a:rPr>
              <a:t>тонкостінна </a:t>
            </a:r>
            <a:r>
              <a:rPr b="0" dirty="0">
                <a:latin typeface="Times New Roman"/>
                <a:cs typeface="Times New Roman"/>
              </a:rPr>
              <a:t>поліедрична</a:t>
            </a:r>
            <a:r>
              <a:rPr b="0" spc="26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камера,</a:t>
            </a:r>
            <a:r>
              <a:rPr b="0" spc="2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що</a:t>
            </a:r>
            <a:r>
              <a:rPr b="0" spc="254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з'єднується</a:t>
            </a:r>
            <a:r>
              <a:rPr b="0" spc="2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</a:t>
            </a:r>
            <a:r>
              <a:rPr b="0" spc="254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альвеолярним мішком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0628" y="2567685"/>
            <a:ext cx="5459095" cy="362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635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протоки:</a:t>
            </a:r>
            <a:r>
              <a:rPr sz="1800" b="1" spc="4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видовжені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дихальні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шляхи </a:t>
            </a:r>
            <a:r>
              <a:rPr sz="1800" dirty="0">
                <a:latin typeface="Times New Roman"/>
                <a:cs typeface="Times New Roman"/>
              </a:rPr>
              <a:t>майже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без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стінок,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межею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Кільця </a:t>
            </a:r>
            <a:r>
              <a:rPr sz="1800" dirty="0">
                <a:latin typeface="Times New Roman"/>
                <a:cs typeface="Times New Roman"/>
              </a:rPr>
              <a:t>гладкої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мускулатури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вузлоподібних </a:t>
            </a:r>
            <a:r>
              <a:rPr sz="1800" dirty="0">
                <a:latin typeface="Times New Roman"/>
                <a:cs typeface="Times New Roman"/>
              </a:rPr>
              <a:t>міжальвеолярних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перегородках.</a:t>
            </a:r>
            <a:endParaRPr sz="1800">
              <a:latin typeface="Times New Roman"/>
              <a:cs typeface="Times New Roman"/>
            </a:endParaRPr>
          </a:p>
          <a:p>
            <a:pPr marL="189230" marR="5080" indent="-10160" algn="just">
              <a:lnSpc>
                <a:spcPct val="100000"/>
              </a:lnSpc>
              <a:buSzPct val="94444"/>
              <a:buFont typeface="Arial MT"/>
              <a:buChar char="•"/>
              <a:tabLst>
                <a:tab pos="267970" algn="l"/>
              </a:tabLst>
            </a:pPr>
            <a:r>
              <a:rPr sz="1800" b="1" dirty="0">
                <a:latin typeface="Times New Roman"/>
                <a:cs typeface="Times New Roman"/>
              </a:rPr>
              <a:t>	Альвеолярні</a:t>
            </a:r>
            <a:r>
              <a:rPr sz="1800" b="1" spc="465" dirty="0">
                <a:latin typeface="Times New Roman"/>
                <a:cs typeface="Times New Roman"/>
              </a:rPr>
              <a:t>    </a:t>
            </a:r>
            <a:r>
              <a:rPr sz="1800" b="1" dirty="0">
                <a:latin typeface="Times New Roman"/>
                <a:cs typeface="Times New Roman"/>
              </a:rPr>
              <a:t>мішки:</a:t>
            </a:r>
            <a:r>
              <a:rPr sz="1800" b="1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простори,</a:t>
            </a:r>
            <a:r>
              <a:rPr sz="1800" spc="46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оточені </a:t>
            </a:r>
            <a:r>
              <a:rPr sz="1800" dirty="0">
                <a:latin typeface="Times New Roman"/>
                <a:cs typeface="Times New Roman"/>
              </a:rPr>
              <a:t>скупченнями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альвеол,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куди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відкриваються.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протоки,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бути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уздовж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неї.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Дихальне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дерево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дистального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відділу.</a:t>
            </a:r>
            <a:endParaRPr sz="1400">
              <a:latin typeface="Times New Roman"/>
              <a:cs typeface="Times New Roman"/>
            </a:endParaRPr>
          </a:p>
          <a:p>
            <a:pPr marL="12700" marR="4876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(а)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Взаємозв'язки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термінальним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бронхіолом,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респіраторним </a:t>
            </a:r>
            <a:r>
              <a:rPr sz="1400" dirty="0">
                <a:latin typeface="Times New Roman"/>
                <a:cs typeface="Times New Roman"/>
              </a:rPr>
              <a:t>бронхіолом,</a:t>
            </a:r>
            <a:r>
              <a:rPr sz="1400" spc="37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альвеолярними</a:t>
            </a:r>
            <a:r>
              <a:rPr sz="1400" spc="3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протоками,</a:t>
            </a:r>
            <a:r>
              <a:rPr sz="1400" spc="375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альвеолярними </a:t>
            </a:r>
            <a:r>
              <a:rPr sz="1400" dirty="0">
                <a:latin typeface="Times New Roman"/>
                <a:cs typeface="Times New Roman"/>
              </a:rPr>
              <a:t>мішечками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альвеолами.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Коричневі</a:t>
            </a:r>
            <a:r>
              <a:rPr sz="1400" spc="2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смуги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гладка мускулатура.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1921" y="410756"/>
            <a:ext cx="6393815" cy="6036945"/>
            <a:chOff x="491921" y="410756"/>
            <a:chExt cx="6393815" cy="6036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2968" y="718266"/>
              <a:ext cx="5913243" cy="57097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6684" y="415518"/>
              <a:ext cx="6384290" cy="6027420"/>
            </a:xfrm>
            <a:custGeom>
              <a:avLst/>
              <a:gdLst/>
              <a:ahLst/>
              <a:cxnLst/>
              <a:rect l="l" t="t" r="r" b="b"/>
              <a:pathLst>
                <a:path w="6384290" h="6027420">
                  <a:moveTo>
                    <a:pt x="0" y="6026912"/>
                  </a:moveTo>
                  <a:lnTo>
                    <a:pt x="6384290" y="6026912"/>
                  </a:lnTo>
                  <a:lnTo>
                    <a:pt x="6384290" y="0"/>
                  </a:lnTo>
                  <a:lnTo>
                    <a:pt x="0" y="0"/>
                  </a:lnTo>
                  <a:lnTo>
                    <a:pt x="0" y="60269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59188" y="874903"/>
            <a:ext cx="1657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079" marR="5080" indent="-247015">
              <a:lnSpc>
                <a:spcPct val="100000"/>
              </a:lnSpc>
              <a:spcBef>
                <a:spcPts val="100"/>
              </a:spcBef>
              <a:tabLst>
                <a:tab pos="675005" algn="l"/>
                <a:tab pos="855344" algn="l"/>
              </a:tabLst>
            </a:pPr>
            <a:r>
              <a:rPr spc="-25" dirty="0"/>
              <a:t>що</a:t>
            </a:r>
            <a:r>
              <a:rPr dirty="0"/>
              <a:t>		</a:t>
            </a:r>
            <a:r>
              <a:rPr spc="-20" dirty="0"/>
              <a:t>показує </a:t>
            </a:r>
            <a:r>
              <a:rPr spc="-25" dirty="0"/>
              <a:t>із</a:t>
            </a:r>
            <a:r>
              <a:rPr dirty="0"/>
              <a:t>	</a:t>
            </a:r>
            <a:r>
              <a:rPr spc="-20" dirty="0"/>
              <a:t>сусідніми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55585" y="874903"/>
            <a:ext cx="24174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Фотомікрографія,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74815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альвеолярний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мішок </a:t>
            </a:r>
            <a:r>
              <a:rPr sz="1800" b="1" spc="-10" dirty="0">
                <a:latin typeface="Times New Roman"/>
                <a:cs typeface="Times New Roman"/>
              </a:rPr>
              <a:t>альвеолами.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55585" y="1697863"/>
            <a:ext cx="40589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Ця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фотомікрографія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термінальні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дихальної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саме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5585" y="2246757"/>
            <a:ext cx="1367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альвеолярний навколишні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0488" y="2246757"/>
            <a:ext cx="2690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0370">
              <a:lnSpc>
                <a:spcPct val="100000"/>
              </a:lnSpc>
              <a:spcBef>
                <a:spcPts val="100"/>
              </a:spcBef>
              <a:tabLst>
                <a:tab pos="1123315" algn="l"/>
                <a:tab pos="1495425" algn="l"/>
                <a:tab pos="1731645" algn="l"/>
                <a:tab pos="2467610" algn="l"/>
              </a:tabLst>
            </a:pPr>
            <a:r>
              <a:rPr sz="1800" spc="-20" dirty="0">
                <a:latin typeface="Times New Roman"/>
                <a:cs typeface="Times New Roman"/>
              </a:rPr>
              <a:t>мішок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0" dirty="0">
                <a:latin typeface="Times New Roman"/>
                <a:cs typeface="Times New Roman"/>
              </a:rPr>
              <a:t>(АМ)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(А).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55585" y="2795396"/>
            <a:ext cx="4062729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відокремлені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одної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2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тканини, </a:t>
            </a:r>
            <a:r>
              <a:rPr sz="1800" dirty="0">
                <a:latin typeface="Times New Roman"/>
                <a:cs typeface="Times New Roman"/>
              </a:rPr>
              <a:t>міжальвеолярними</a:t>
            </a:r>
            <a:r>
              <a:rPr sz="1800" spc="2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перегородками,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капіляри.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Праворуч </a:t>
            </a:r>
            <a:r>
              <a:rPr sz="1800" dirty="0">
                <a:latin typeface="Times New Roman"/>
                <a:cs typeface="Times New Roman"/>
              </a:rPr>
              <a:t>знаходиться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поверхня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легені,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вкрита </a:t>
            </a:r>
            <a:r>
              <a:rPr sz="1800" dirty="0">
                <a:latin typeface="Times New Roman"/>
                <a:cs typeface="Times New Roman"/>
              </a:rPr>
              <a:t>вісцеральною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плеврою,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містить </a:t>
            </a:r>
            <a:r>
              <a:rPr sz="1800" dirty="0">
                <a:latin typeface="Times New Roman"/>
                <a:cs typeface="Times New Roman"/>
              </a:rPr>
              <a:t>простий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плоский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епітелій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підлеглий </a:t>
            </a:r>
            <a:r>
              <a:rPr sz="1800" dirty="0">
                <a:latin typeface="Times New Roman"/>
                <a:cs typeface="Times New Roman"/>
              </a:rPr>
              <a:t>шар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сполучної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тканини.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360.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9529" y="387384"/>
            <a:ext cx="6027891" cy="558813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1497" y="300990"/>
            <a:ext cx="493776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63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мішечки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зазвичай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	</a:t>
            </a:r>
            <a:r>
              <a:rPr sz="1800" dirty="0">
                <a:latin typeface="Times New Roman"/>
                <a:cs typeface="Times New Roman"/>
              </a:rPr>
              <a:t>кінці</a:t>
            </a:r>
            <a:r>
              <a:rPr sz="1800" spc="4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протоки,</a:t>
            </a:r>
            <a:r>
              <a:rPr sz="1800" spc="48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8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можуть 	</a:t>
            </a:r>
            <a:r>
              <a:rPr sz="1800" dirty="0">
                <a:latin typeface="Times New Roman"/>
                <a:cs typeface="Times New Roman"/>
              </a:rPr>
              <a:t>зустрічатися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вздовж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довжини.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оточені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відокремлені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одна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від 	</a:t>
            </a:r>
            <a:r>
              <a:rPr sz="1800" dirty="0">
                <a:latin typeface="Times New Roman"/>
                <a:cs typeface="Times New Roman"/>
              </a:rPr>
              <a:t>одної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надзвичайно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сполучної 	</a:t>
            </a:r>
            <a:r>
              <a:rPr sz="1800" dirty="0">
                <a:latin typeface="Times New Roman"/>
                <a:cs typeface="Times New Roman"/>
              </a:rPr>
              <a:t>тканини,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кровоносні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497" y="1947164"/>
            <a:ext cx="18281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449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Тканина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009" y="2221484"/>
            <a:ext cx="127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повітряними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8320" y="1947164"/>
            <a:ext cx="1177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30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сусідніми просторами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6585" y="1947164"/>
            <a:ext cx="1511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marR="5080" indent="-3340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альвеолярними називається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948" y="2495803"/>
            <a:ext cx="4839970" cy="359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imes New Roman"/>
                <a:cs typeface="Times New Roman"/>
              </a:rPr>
              <a:t>альвеолярною</a:t>
            </a:r>
            <a:r>
              <a:rPr sz="1800" b="1" i="1" spc="1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перегородкою</a:t>
            </a:r>
            <a:r>
              <a:rPr sz="1800" b="1" i="1" spc="1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або</a:t>
            </a:r>
            <a:r>
              <a:rPr sz="1800" b="1" i="1" spc="16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септальною</a:t>
            </a:r>
            <a:endParaRPr sz="180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стінкою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960"/>
              </a:spcBef>
            </a:pPr>
            <a:r>
              <a:rPr sz="1400" b="1" dirty="0">
                <a:latin typeface="Times New Roman"/>
                <a:cs typeface="Times New Roman"/>
              </a:rPr>
              <a:t>Перегородки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між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альвеолами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(A)</a:t>
            </a:r>
            <a:r>
              <a:rPr sz="1400" b="1" spc="4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містять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кілька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типів </a:t>
            </a:r>
            <a:r>
              <a:rPr sz="1400" b="1" dirty="0">
                <a:latin typeface="Times New Roman"/>
                <a:cs typeface="Times New Roman"/>
              </a:rPr>
              <a:t>клітин.</a:t>
            </a:r>
            <a:r>
              <a:rPr sz="1400" b="1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капіляри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включають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та </a:t>
            </a:r>
            <a:r>
              <a:rPr sz="1400" dirty="0">
                <a:latin typeface="Times New Roman"/>
                <a:cs typeface="Times New Roman"/>
              </a:rPr>
              <a:t>лейкоцити.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основному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вистелені</a:t>
            </a:r>
            <a:r>
              <a:rPr sz="1400" spc="31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плоскими </a:t>
            </a:r>
            <a:r>
              <a:rPr sz="1400" dirty="0">
                <a:latin typeface="Times New Roman"/>
                <a:cs typeface="Times New Roman"/>
              </a:rPr>
              <a:t>альвеолярними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(I),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вкривають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майже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всю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альвеоли,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через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відбувається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газообмін. </a:t>
            </a:r>
            <a:r>
              <a:rPr sz="1400" dirty="0">
                <a:latin typeface="Times New Roman"/>
                <a:cs typeface="Times New Roman"/>
              </a:rPr>
              <a:t>Альвеолярні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II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вкривають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невелику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частину </a:t>
            </a:r>
            <a:r>
              <a:rPr sz="1400" dirty="0">
                <a:latin typeface="Times New Roman"/>
                <a:cs typeface="Times New Roman"/>
              </a:rPr>
              <a:t>кожної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великими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округлими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часто </a:t>
            </a:r>
            <a:r>
              <a:rPr sz="1400" dirty="0">
                <a:latin typeface="Times New Roman"/>
                <a:cs typeface="Times New Roman"/>
              </a:rPr>
              <a:t>випинаються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альвеолу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(II).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II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типу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виконують </a:t>
            </a:r>
            <a:r>
              <a:rPr sz="1400" dirty="0">
                <a:latin typeface="Times New Roman"/>
                <a:cs typeface="Times New Roman"/>
              </a:rPr>
              <a:t>багато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функцій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Клара,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включаючи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виробництво </a:t>
            </a:r>
            <a:r>
              <a:rPr sz="1400" dirty="0">
                <a:latin typeface="Times New Roman"/>
                <a:cs typeface="Times New Roman"/>
              </a:rPr>
              <a:t>сурфактанту.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Також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(M),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які </a:t>
            </a:r>
            <a:r>
              <a:rPr sz="1400" dirty="0">
                <a:latin typeface="Times New Roman"/>
                <a:cs typeface="Times New Roman"/>
              </a:rPr>
              <a:t>іноді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пиловими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клітинами,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можуть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знаходитися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альвеолах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або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міжальвеолярних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перегородках.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(X450; </a:t>
            </a:r>
            <a:r>
              <a:rPr sz="1400" spc="-20" dirty="0">
                <a:latin typeface="Times New Roman"/>
                <a:cs typeface="Times New Roman"/>
              </a:rPr>
              <a:t>H&amp;E)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6891" y="451853"/>
            <a:ext cx="5073015" cy="5954395"/>
            <a:chOff x="786891" y="451853"/>
            <a:chExt cx="5073015" cy="5954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37" y="516448"/>
              <a:ext cx="4836802" cy="58388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1654" y="456615"/>
              <a:ext cx="5063490" cy="5944870"/>
            </a:xfrm>
            <a:custGeom>
              <a:avLst/>
              <a:gdLst/>
              <a:ahLst/>
              <a:cxnLst/>
              <a:rect l="l" t="t" r="r" b="b"/>
              <a:pathLst>
                <a:path w="5063490" h="5944870">
                  <a:moveTo>
                    <a:pt x="0" y="5944743"/>
                  </a:moveTo>
                  <a:lnTo>
                    <a:pt x="5063363" y="5944743"/>
                  </a:lnTo>
                  <a:lnTo>
                    <a:pt x="5063363" y="0"/>
                  </a:lnTo>
                  <a:lnTo>
                    <a:pt x="0" y="0"/>
                  </a:lnTo>
                  <a:lnTo>
                    <a:pt x="0" y="594474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99986" y="1681098"/>
            <a:ext cx="1369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Електронна </a:t>
            </a:r>
            <a:r>
              <a:rPr sz="1800" b="1" spc="-20" dirty="0">
                <a:latin typeface="Times New Roman"/>
                <a:cs typeface="Times New Roman"/>
              </a:rPr>
              <a:t>перегородки.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33968" y="1681098"/>
            <a:ext cx="1800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мікрофотографія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альвеолярної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99986" y="2229992"/>
            <a:ext cx="2265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1815" algn="l"/>
              </a:tabLst>
            </a:pP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мікрофотографія,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8744" y="2229992"/>
            <a:ext cx="2701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1255" algn="l"/>
                <a:tab pos="1777364" algn="l"/>
              </a:tabLst>
            </a:pPr>
            <a:r>
              <a:rPr sz="1800" spc="-10" dirty="0">
                <a:latin typeface="Times New Roman"/>
                <a:cs typeface="Times New Roman"/>
              </a:rPr>
              <a:t>зроблена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великому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99986" y="2504313"/>
            <a:ext cx="1156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збільшенні, кров'яного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67268" y="2504313"/>
            <a:ext cx="3844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89330" algn="l"/>
                <a:tab pos="1076325" algn="l"/>
                <a:tab pos="1624965" algn="l"/>
                <a:tab pos="1778635" algn="l"/>
                <a:tab pos="2252980" algn="l"/>
                <a:tab pos="2789555" algn="l"/>
                <a:tab pos="37401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тонку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частину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повітряно- бар'єру,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де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складається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99986" y="3052648"/>
            <a:ext cx="521398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ендотелію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капілярів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злитої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базальної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мембрани,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спільної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товстій</a:t>
            </a:r>
            <a:r>
              <a:rPr sz="1800" spc="2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частині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альвеолярна</a:t>
            </a:r>
            <a:r>
              <a:rPr sz="1800" spc="2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2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(стрілки)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лежить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базальній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мембрані,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протилежному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боці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знаходиться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тканина,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якій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колагенові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фібрили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еластичні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волокна. 33000.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1151" y="352860"/>
            <a:ext cx="9048893" cy="48872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32459" y="5424322"/>
            <a:ext cx="10668635" cy="840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just">
              <a:lnSpc>
                <a:spcPct val="98600"/>
              </a:lnSpc>
              <a:spcBef>
                <a:spcPts val="130"/>
              </a:spcBef>
            </a:pPr>
            <a:r>
              <a:rPr sz="1800" b="1" dirty="0">
                <a:latin typeface="Times New Roman"/>
                <a:cs typeface="Times New Roman"/>
              </a:rPr>
              <a:t>Міжальвеолярна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перегородка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b="1" spc="-20" dirty="0">
                <a:latin typeface="Times New Roman"/>
                <a:cs typeface="Times New Roman"/>
              </a:rPr>
              <a:t>повітряно-</a:t>
            </a:r>
            <a:r>
              <a:rPr sz="1800" b="1" dirty="0">
                <a:latin typeface="Times New Roman"/>
                <a:cs typeface="Times New Roman"/>
              </a:rPr>
              <a:t>кров'яний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бар'єр.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(а)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Міжальвеолярна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перегородка,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що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капіляри,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іноді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тісному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однією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стінкою, </a:t>
            </a:r>
            <a:r>
              <a:rPr sz="1800" dirty="0">
                <a:latin typeface="Times New Roman"/>
                <a:cs typeface="Times New Roman"/>
              </a:rPr>
              <a:t>потім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іншою.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721" y="649274"/>
            <a:ext cx="6332220" cy="5653405"/>
            <a:chOff x="796721" y="649274"/>
            <a:chExt cx="6332220" cy="5653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5764" y="898113"/>
              <a:ext cx="5963980" cy="53546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1484" y="654037"/>
              <a:ext cx="6322695" cy="5643880"/>
            </a:xfrm>
            <a:custGeom>
              <a:avLst/>
              <a:gdLst/>
              <a:ahLst/>
              <a:cxnLst/>
              <a:rect l="l" t="t" r="r" b="b"/>
              <a:pathLst>
                <a:path w="6322695" h="5643880">
                  <a:moveTo>
                    <a:pt x="0" y="5643372"/>
                  </a:moveTo>
                  <a:lnTo>
                    <a:pt x="6322568" y="5643372"/>
                  </a:lnTo>
                  <a:lnTo>
                    <a:pt x="6322568" y="0"/>
                  </a:lnTo>
                  <a:lnTo>
                    <a:pt x="0" y="0"/>
                  </a:lnTo>
                  <a:lnTo>
                    <a:pt x="0" y="564337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11871" y="823721"/>
            <a:ext cx="399351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02920" algn="l"/>
                <a:tab pos="815340" algn="l"/>
                <a:tab pos="840105" algn="l"/>
                <a:tab pos="932815" algn="l"/>
                <a:tab pos="1278890" algn="l"/>
                <a:tab pos="1376680" algn="l"/>
                <a:tab pos="1710055" algn="l"/>
                <a:tab pos="1858010" algn="l"/>
                <a:tab pos="2118995" algn="l"/>
                <a:tab pos="2242185" algn="l"/>
                <a:tab pos="2615565" algn="l"/>
                <a:tab pos="2708275" algn="l"/>
                <a:tab pos="2935605" algn="l"/>
                <a:tab pos="3045460" algn="l"/>
                <a:tab pos="347091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міжальвеолярної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перегородки. </a:t>
            </a:r>
            <a:r>
              <a:rPr sz="1800" spc="-25" dirty="0">
                <a:latin typeface="Times New Roman"/>
                <a:cs typeface="Times New Roman"/>
              </a:rPr>
              <a:t>Ця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товсті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тонкі частини</a:t>
            </a:r>
            <a:r>
              <a:rPr sz="1800" dirty="0">
                <a:latin typeface="Times New Roman"/>
                <a:cs typeface="Times New Roman"/>
              </a:rPr>
              <a:t>			</a:t>
            </a:r>
            <a:r>
              <a:rPr sz="1800" spc="-10" dirty="0">
                <a:latin typeface="Times New Roman"/>
                <a:cs typeface="Times New Roman"/>
              </a:rPr>
              <a:t>міжальвеолярної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перегородки. Тонка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частина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утворює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повітряно- </a:t>
            </a:r>
            <a:r>
              <a:rPr sz="1800" dirty="0">
                <a:latin typeface="Times New Roman"/>
                <a:cs typeface="Times New Roman"/>
              </a:rPr>
              <a:t>кров'яний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бар'єр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відповідає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більшу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газообміну,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відбувається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легенях.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Стрілками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показано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напрямок обміну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CO2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O2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між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альвеолярним </a:t>
            </a:r>
            <a:r>
              <a:rPr sz="1800" dirty="0">
                <a:latin typeface="Times New Roman"/>
                <a:cs typeface="Times New Roman"/>
              </a:rPr>
              <a:t>повітряним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простором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кров'ю.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Товста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0909" y="3293109"/>
            <a:ext cx="3054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753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міжальвеолярної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перегородки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04250" y="3567429"/>
            <a:ext cx="2999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9180" algn="l"/>
                <a:tab pos="1734185" algn="l"/>
                <a:tab pos="2082164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важливу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роль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розподілі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39404" y="3841445"/>
            <a:ext cx="31667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676910" algn="l"/>
                <a:tab pos="1757680" algn="l"/>
                <a:tab pos="241617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її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динаміці.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містить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11871" y="3293109"/>
            <a:ext cx="7899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частина відіграє рідини 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2433" y="4116451"/>
            <a:ext cx="3050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3480" algn="l"/>
                <a:tab pos="221170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сполучної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тканини.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Зверніть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11871" y="4390770"/>
            <a:ext cx="39935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товстій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частині,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простягає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свої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відростки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просвіт альвеоли.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258" y="432579"/>
            <a:ext cx="6349815" cy="56309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4198" y="1297685"/>
            <a:ext cx="3928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Дихальне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дерево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дистального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відділу.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4198" y="1572005"/>
            <a:ext cx="2749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8555" algn="l"/>
              </a:tabLst>
            </a:pPr>
            <a:r>
              <a:rPr sz="1800" spc="-25" dirty="0">
                <a:latin typeface="Times New Roman"/>
                <a:cs typeface="Times New Roman"/>
              </a:rPr>
              <a:t>(b)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Скануюча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8827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мікрофотографія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низького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83393" y="1572005"/>
            <a:ext cx="1141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електронна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збільшення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34198" y="2120900"/>
            <a:ext cx="409194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альвеолярного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мішечка,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дві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(A),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відкриваються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нього. </a:t>
            </a:r>
            <a:r>
              <a:rPr sz="1800" dirty="0">
                <a:latin typeface="Times New Roman"/>
                <a:cs typeface="Times New Roman"/>
              </a:rPr>
              <a:t>Два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розділені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стінкою,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цитоплазмою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 </a:t>
            </a:r>
            <a:r>
              <a:rPr sz="1800" dirty="0">
                <a:latin typeface="Times New Roman"/>
                <a:cs typeface="Times New Roman"/>
              </a:rPr>
              <a:t>(T1).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Зліва знаходиться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(PK),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а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правому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альвеолі</a:t>
            </a:r>
            <a:r>
              <a:rPr sz="1800" spc="4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круглий </a:t>
            </a:r>
            <a:r>
              <a:rPr sz="1800" dirty="0">
                <a:latin typeface="Times New Roman"/>
                <a:cs typeface="Times New Roman"/>
              </a:rPr>
              <a:t>пневмоцит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(T2).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863" y="611621"/>
            <a:ext cx="5328441" cy="57572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39230" y="1292733"/>
            <a:ext cx="467106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Міжальвеолярна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перегородка</a:t>
            </a:r>
            <a:r>
              <a:rPr sz="1800" b="1" spc="1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1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повітряно- кров'яний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бар'єр.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Транмісійна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мікрофотографія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стінку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Вона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здебільшого </a:t>
            </a:r>
            <a:r>
              <a:rPr sz="1800" dirty="0">
                <a:latin typeface="Times New Roman"/>
                <a:cs typeface="Times New Roman"/>
              </a:rPr>
              <a:t>зайнята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капіляром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(C),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містить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еритроцит </a:t>
            </a:r>
            <a:r>
              <a:rPr sz="1800" dirty="0">
                <a:latin typeface="Times New Roman"/>
                <a:cs typeface="Times New Roman"/>
              </a:rPr>
              <a:t>(RBC)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моноцит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(M).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Моноцит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покине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капіляр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зрештою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потрапить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альвеоли,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щоб </a:t>
            </a:r>
            <a:r>
              <a:rPr sz="1800" dirty="0">
                <a:latin typeface="Times New Roman"/>
                <a:cs typeface="Times New Roman"/>
              </a:rPr>
              <a:t>стати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альвеолярним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макрофагом.</a:t>
            </a:r>
            <a:r>
              <a:rPr sz="1800" spc="409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Зверніть </a:t>
            </a:r>
            <a:r>
              <a:rPr sz="1800" dirty="0">
                <a:latin typeface="Times New Roman"/>
                <a:cs typeface="Times New Roman"/>
              </a:rPr>
              <a:t>увагу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тонку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(Tn)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товсту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(Tk)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частини </a:t>
            </a:r>
            <a:r>
              <a:rPr sz="1800" dirty="0">
                <a:latin typeface="Times New Roman"/>
                <a:cs typeface="Times New Roman"/>
              </a:rPr>
              <a:t>стінки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Обидві</a:t>
            </a:r>
            <a:r>
              <a:rPr sz="1800" spc="4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сторони</a:t>
            </a:r>
            <a:r>
              <a:rPr sz="1800" spc="18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стінки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вкриті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тонким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шаром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цитоплазми </a:t>
            </a:r>
            <a:r>
              <a:rPr sz="1800" dirty="0">
                <a:latin typeface="Times New Roman"/>
                <a:cs typeface="Times New Roman"/>
              </a:rPr>
              <a:t>пневмоцита 1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(T1).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товстій частині,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між </a:t>
            </a:r>
            <a:r>
              <a:rPr sz="1800" dirty="0">
                <a:latin typeface="Times New Roman"/>
                <a:cs typeface="Times New Roman"/>
              </a:rPr>
              <a:t>цитоплазмою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стінкою </a:t>
            </a:r>
            <a:r>
              <a:rPr sz="1800" dirty="0">
                <a:latin typeface="Times New Roman"/>
                <a:cs typeface="Times New Roman"/>
              </a:rPr>
              <a:t>капіляра,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знаходяться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колагенові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еластичні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(F).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1521" y="275615"/>
            <a:ext cx="5564505" cy="5981700"/>
            <a:chOff x="1101521" y="275615"/>
            <a:chExt cx="5564505" cy="5981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1046" y="411834"/>
              <a:ext cx="5545455" cy="58358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06284" y="280377"/>
              <a:ext cx="5554980" cy="5972175"/>
            </a:xfrm>
            <a:custGeom>
              <a:avLst/>
              <a:gdLst/>
              <a:ahLst/>
              <a:cxnLst/>
              <a:rect l="l" t="t" r="r" b="b"/>
              <a:pathLst>
                <a:path w="5554980" h="5972175">
                  <a:moveTo>
                    <a:pt x="0" y="5972048"/>
                  </a:moveTo>
                  <a:lnTo>
                    <a:pt x="5554980" y="5972048"/>
                  </a:lnTo>
                  <a:lnTo>
                    <a:pt x="5554980" y="0"/>
                  </a:lnTo>
                  <a:lnTo>
                    <a:pt x="0" y="0"/>
                  </a:lnTo>
                  <a:lnTo>
                    <a:pt x="0" y="59720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98232" y="1034542"/>
            <a:ext cx="450723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TEM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капіляра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міжальвеолярній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перетинці </a:t>
            </a:r>
            <a:r>
              <a:rPr sz="1600" b="1" dirty="0">
                <a:latin typeface="Times New Roman"/>
                <a:cs typeface="Times New Roman"/>
              </a:rPr>
              <a:t>показує</a:t>
            </a:r>
            <a:r>
              <a:rPr sz="1600" b="1" spc="22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ділянки</a:t>
            </a:r>
            <a:r>
              <a:rPr sz="1600" b="1" spc="23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газообміну</a:t>
            </a:r>
            <a:r>
              <a:rPr sz="1600" b="1" spc="229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між</a:t>
            </a:r>
            <a:r>
              <a:rPr sz="1600" b="1" spc="229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кров'ю</a:t>
            </a:r>
            <a:r>
              <a:rPr sz="1600" b="1" spc="240" dirty="0">
                <a:latin typeface="Times New Roman"/>
                <a:cs typeface="Times New Roman"/>
              </a:rPr>
              <a:t>  </a:t>
            </a:r>
            <a:r>
              <a:rPr sz="1600" b="1" spc="-25" dirty="0">
                <a:latin typeface="Times New Roman"/>
                <a:cs typeface="Times New Roman"/>
              </a:rPr>
              <a:t>та </a:t>
            </a:r>
            <a:r>
              <a:rPr sz="1600" b="1" dirty="0">
                <a:latin typeface="Times New Roman"/>
                <a:cs typeface="Times New Roman"/>
              </a:rPr>
              <a:t>повітрям</a:t>
            </a:r>
            <a:r>
              <a:rPr sz="1600" b="1" spc="24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трьох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альвеолах</a:t>
            </a:r>
            <a:r>
              <a:rPr sz="1600" b="1" spc="2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(A).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Ендотелій </a:t>
            </a:r>
            <a:r>
              <a:rPr sz="1600" dirty="0">
                <a:latin typeface="Times New Roman"/>
                <a:cs typeface="Times New Roman"/>
              </a:rPr>
              <a:t>безперервний,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але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надзвичайно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тонкий,</a:t>
            </a:r>
            <a:r>
              <a:rPr sz="1600" spc="1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його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1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(B)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зливається</a:t>
            </a:r>
            <a:r>
              <a:rPr sz="1600" spc="1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0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базальною </a:t>
            </a:r>
            <a:r>
              <a:rPr sz="1600" dirty="0">
                <a:latin typeface="Times New Roman"/>
                <a:cs typeface="Times New Roman"/>
              </a:rPr>
              <a:t>мембраною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4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(I)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-10" dirty="0">
                <a:latin typeface="Times New Roman"/>
                <a:cs typeface="Times New Roman"/>
              </a:rPr>
              <a:t> типу. </a:t>
            </a:r>
            <a:r>
              <a:rPr sz="1600" dirty="0">
                <a:latin typeface="Times New Roman"/>
                <a:cs typeface="Times New Roman"/>
              </a:rPr>
              <a:t>У перетинці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фібробласт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(F), </a:t>
            </a:r>
            <a:r>
              <a:rPr sz="1600" spc="-50" dirty="0">
                <a:latin typeface="Times New Roman"/>
                <a:cs typeface="Times New Roman"/>
              </a:rPr>
              <a:t>а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28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потовщені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ядерні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(E).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Ядро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належить </a:t>
            </a:r>
            <a:r>
              <a:rPr sz="1600" dirty="0">
                <a:latin typeface="Times New Roman"/>
                <a:cs typeface="Times New Roman"/>
              </a:rPr>
              <a:t>ендотеліальній</a:t>
            </a:r>
            <a:r>
              <a:rPr sz="1600" spc="3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клітині</a:t>
            </a:r>
            <a:r>
              <a:rPr sz="1600" spc="39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8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циркулюючому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98232" y="3473322"/>
            <a:ext cx="2514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331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лейкоциту.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(X17,000)TEM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10138" y="3473322"/>
            <a:ext cx="690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6580" algn="l"/>
              </a:tabLst>
            </a:pPr>
            <a:r>
              <a:rPr sz="1600" spc="-25" dirty="0">
                <a:latin typeface="Times New Roman"/>
                <a:cs typeface="Times New Roman"/>
              </a:rPr>
              <a:t>(C)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99469" y="3717416"/>
            <a:ext cx="7004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ділянки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57054" y="3473322"/>
            <a:ext cx="10826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860">
              <a:lnSpc>
                <a:spcPct val="100000"/>
              </a:lnSpc>
              <a:spcBef>
                <a:spcPts val="95"/>
              </a:spcBef>
              <a:tabLst>
                <a:tab pos="96774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капіляра показує повітрям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8232" y="3717416"/>
            <a:ext cx="26282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міжальвеолярній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перетинці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2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кров'ю</a:t>
            </a:r>
            <a:r>
              <a:rPr sz="1600" spc="2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альвеолах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(A).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Ендотелій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29621" y="3961257"/>
            <a:ext cx="17710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59840">
              <a:lnSpc>
                <a:spcPct val="100000"/>
              </a:lnSpc>
              <a:spcBef>
                <a:spcPts val="95"/>
              </a:spcBef>
              <a:tabLst>
                <a:tab pos="1473835" algn="l"/>
              </a:tabLst>
            </a:pPr>
            <a:r>
              <a:rPr sz="1600" spc="-20" dirty="0">
                <a:latin typeface="Times New Roman"/>
                <a:cs typeface="Times New Roman"/>
              </a:rPr>
              <a:t>трьох </a:t>
            </a:r>
            <a:r>
              <a:rPr sz="1600" spc="-10" dirty="0">
                <a:latin typeface="Times New Roman"/>
                <a:cs typeface="Times New Roman"/>
              </a:rPr>
              <a:t>безперервний,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але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8232" y="4448936"/>
            <a:ext cx="450532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надзвичайно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тонкий,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його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базальна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мембрана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(B) </a:t>
            </a:r>
            <a:r>
              <a:rPr sz="1600" dirty="0">
                <a:latin typeface="Times New Roman"/>
                <a:cs typeface="Times New Roman"/>
              </a:rPr>
              <a:t>зливається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базальною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мембраною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альвеолярних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(I)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перетинці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фібробласт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(F),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потовщені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ядерні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двох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ендотеліальних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(E).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Ядро </a:t>
            </a:r>
            <a:r>
              <a:rPr sz="1600" dirty="0">
                <a:latin typeface="Times New Roman"/>
                <a:cs typeface="Times New Roman"/>
              </a:rPr>
              <a:t>внизу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належить</a:t>
            </a:r>
            <a:r>
              <a:rPr sz="1600" spc="20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ендотеліальній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клітині</a:t>
            </a:r>
            <a:r>
              <a:rPr sz="1600" spc="4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або </a:t>
            </a:r>
            <a:r>
              <a:rPr sz="1600" spc="-20" dirty="0">
                <a:latin typeface="Times New Roman"/>
                <a:cs typeface="Times New Roman"/>
              </a:rPr>
              <a:t>циркулюючому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лейкоциту.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(X17,000)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0057" y="960183"/>
            <a:ext cx="7346315" cy="4427855"/>
            <a:chOff x="460057" y="960183"/>
            <a:chExt cx="7346315" cy="4427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454" y="994440"/>
              <a:ext cx="7059253" cy="43440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819" y="964946"/>
              <a:ext cx="7336790" cy="4418330"/>
            </a:xfrm>
            <a:custGeom>
              <a:avLst/>
              <a:gdLst/>
              <a:ahLst/>
              <a:cxnLst/>
              <a:rect l="l" t="t" r="r" b="b"/>
              <a:pathLst>
                <a:path w="7336790" h="4418330">
                  <a:moveTo>
                    <a:pt x="0" y="4418076"/>
                  </a:moveTo>
                  <a:lnTo>
                    <a:pt x="7336663" y="4418076"/>
                  </a:lnTo>
                  <a:lnTo>
                    <a:pt x="7336663" y="0"/>
                  </a:lnTo>
                  <a:lnTo>
                    <a:pt x="0" y="0"/>
                  </a:lnTo>
                  <a:lnTo>
                    <a:pt x="0" y="441807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881741" y="603885"/>
            <a:ext cx="9740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420" algn="l"/>
              </a:tabLst>
            </a:pPr>
            <a:r>
              <a:rPr sz="1600" b="1" spc="-50" dirty="0">
                <a:latin typeface="Times New Roman"/>
                <a:cs typeface="Times New Roman"/>
              </a:rPr>
              <a:t>і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кров'ю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63610" y="603885"/>
            <a:ext cx="29991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61415" algn="l"/>
                <a:tab pos="1347470" algn="l"/>
                <a:tab pos="173037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Газообмін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між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повітрям </a:t>
            </a:r>
            <a:r>
              <a:rPr sz="1600" b="1" spc="-10" dirty="0">
                <a:latin typeface="Times New Roman"/>
                <a:cs typeface="Times New Roman"/>
              </a:rPr>
              <a:t>відбувається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на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мембранному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00256" y="847724"/>
            <a:ext cx="6553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бар'єрі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3610" y="1091565"/>
            <a:ext cx="37941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між</a:t>
            </a:r>
            <a:r>
              <a:rPr sz="1600" b="1" spc="2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кожною</a:t>
            </a:r>
            <a:r>
              <a:rPr sz="1600" b="1" spc="2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альвеолою</a:t>
            </a:r>
            <a:r>
              <a:rPr sz="1600" b="1" spc="2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254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капілярами, </a:t>
            </a:r>
            <a:r>
              <a:rPr sz="1600" b="1" dirty="0">
                <a:latin typeface="Times New Roman"/>
                <a:cs typeface="Times New Roman"/>
              </a:rPr>
              <a:t>що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її </a:t>
            </a:r>
            <a:r>
              <a:rPr sz="1600" b="1" spc="-10" dirty="0">
                <a:latin typeface="Times New Roman"/>
                <a:cs typeface="Times New Roman"/>
              </a:rPr>
              <a:t>оточують.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(а)</a:t>
            </a:r>
            <a:r>
              <a:rPr sz="1600" b="1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показує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співвідношення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між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31806" y="1823466"/>
            <a:ext cx="121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0744" y="2067305"/>
            <a:ext cx="81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latin typeface="Times New Roman"/>
                <a:cs typeface="Times New Roman"/>
              </a:rPr>
              <a:t>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20908" y="1823466"/>
            <a:ext cx="15354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040" marR="5080" indent="-5334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міжальвеолярних </a:t>
            </a:r>
            <a:r>
              <a:rPr sz="1600" spc="-20" dirty="0">
                <a:latin typeface="Times New Roman"/>
                <a:cs typeface="Times New Roman"/>
              </a:rPr>
              <a:t>мішкоподібними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63610" y="1823466"/>
            <a:ext cx="11861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капілярами </a:t>
            </a:r>
            <a:r>
              <a:rPr sz="1600" spc="-20" dirty="0">
                <a:latin typeface="Times New Roman"/>
                <a:cs typeface="Times New Roman"/>
              </a:rPr>
              <a:t>перегородках </a:t>
            </a:r>
            <a:r>
              <a:rPr sz="1600" spc="-10" dirty="0">
                <a:latin typeface="Times New Roman"/>
                <a:cs typeface="Times New Roman"/>
              </a:rPr>
              <a:t>альвеолами.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28531" y="2311145"/>
            <a:ext cx="2528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15720" algn="l"/>
                <a:tab pos="1952625" algn="l"/>
              </a:tabLst>
            </a:pPr>
            <a:r>
              <a:rPr sz="1600" spc="-10" dirty="0">
                <a:latin typeface="Times New Roman"/>
                <a:cs typeface="Times New Roman"/>
              </a:rPr>
              <a:t>Альвеолярні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пори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(Кона)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63610" y="2554986"/>
            <a:ext cx="379793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дозволяють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вирівнювати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циркулювати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повітрю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альвеолами</a:t>
            </a:r>
            <a:r>
              <a:rPr sz="1600" spc="29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різних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протоках</a:t>
            </a:r>
            <a:r>
              <a:rPr sz="1600" spc="3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мішечках,</a:t>
            </a:r>
            <a:r>
              <a:rPr sz="1600" spc="355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якщо </a:t>
            </a:r>
            <a:r>
              <a:rPr sz="1600" dirty="0">
                <a:latin typeface="Times New Roman"/>
                <a:cs typeface="Times New Roman"/>
              </a:rPr>
              <a:t>місцевий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блокується.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(б)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Повітряно-</a:t>
            </a:r>
            <a:r>
              <a:rPr sz="1600" dirty="0">
                <a:latin typeface="Times New Roman"/>
                <a:cs typeface="Times New Roman"/>
              </a:rPr>
              <a:t>кров'яний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бар'єр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складається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альвеолярної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типу,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клітини </a:t>
            </a:r>
            <a:r>
              <a:rPr sz="1600" dirty="0">
                <a:latin typeface="Times New Roman"/>
                <a:cs typeface="Times New Roman"/>
              </a:rPr>
              <a:t>ендотелію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капіляра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їх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злитих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базальних </a:t>
            </a:r>
            <a:r>
              <a:rPr sz="1600" dirty="0">
                <a:latin typeface="Times New Roman"/>
                <a:cs typeface="Times New Roman"/>
              </a:rPr>
              <a:t>мембран.</a:t>
            </a:r>
            <a:r>
              <a:rPr sz="1600" spc="325" dirty="0">
                <a:latin typeface="Times New Roman"/>
                <a:cs typeface="Times New Roman"/>
              </a:rPr>
              <a:t>     </a:t>
            </a:r>
            <a:r>
              <a:rPr sz="1600" dirty="0">
                <a:latin typeface="Times New Roman"/>
                <a:cs typeface="Times New Roman"/>
              </a:rPr>
              <a:t>Кисень</a:t>
            </a:r>
            <a:r>
              <a:rPr sz="1600" spc="330" dirty="0">
                <a:latin typeface="Times New Roman"/>
                <a:cs typeface="Times New Roman"/>
              </a:rPr>
              <a:t>     </a:t>
            </a:r>
            <a:r>
              <a:rPr sz="1600" dirty="0">
                <a:latin typeface="Times New Roman"/>
                <a:cs typeface="Times New Roman"/>
              </a:rPr>
              <a:t>дифундує</a:t>
            </a:r>
            <a:r>
              <a:rPr sz="1600" spc="325" dirty="0">
                <a:latin typeface="Times New Roman"/>
                <a:cs typeface="Times New Roman"/>
              </a:rPr>
              <a:t>    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dirty="0">
                <a:latin typeface="Times New Roman"/>
                <a:cs typeface="Times New Roman"/>
              </a:rPr>
              <a:t>альвеолярного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повітря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капілярну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кров,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а </a:t>
            </a:r>
            <a:r>
              <a:rPr sz="1600" dirty="0">
                <a:latin typeface="Times New Roman"/>
                <a:cs typeface="Times New Roman"/>
              </a:rPr>
              <a:t>вуглекислий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рухається</a:t>
            </a:r>
            <a:r>
              <a:rPr sz="1600" spc="4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зворотному </a:t>
            </a:r>
            <a:r>
              <a:rPr sz="1600" dirty="0">
                <a:latin typeface="Times New Roman"/>
                <a:cs typeface="Times New Roman"/>
              </a:rPr>
              <a:t>напрямку.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Внутрішня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поверхня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альвеол </a:t>
            </a:r>
            <a:r>
              <a:rPr sz="1600" dirty="0">
                <a:latin typeface="Times New Roman"/>
                <a:cs typeface="Times New Roman"/>
              </a:rPr>
              <a:t>вкрита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шаром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(не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показано),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знижує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поверхневий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натяг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рідини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допомагає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запобігти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колапсу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497" y="643254"/>
            <a:ext cx="5772785" cy="326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72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Альвеолярний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епітелій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складається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60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альвеолярних </a:t>
            </a:r>
            <a:r>
              <a:rPr sz="1800" b="1" dirty="0">
                <a:latin typeface="Times New Roman"/>
                <a:cs typeface="Times New Roman"/>
              </a:rPr>
              <a:t>клітин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поодиноких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щіточкові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2900" algn="just">
              <a:lnSpc>
                <a:spcPct val="107000"/>
              </a:lnSpc>
              <a:spcBef>
                <a:spcPts val="79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(альвеолоцити,</a:t>
            </a:r>
            <a:r>
              <a:rPr sz="1800" b="1" spc="8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пневмоцити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I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відомі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пневмоцити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складають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40%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усіх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вистилки.</a:t>
            </a:r>
            <a:endParaRPr sz="180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6700"/>
              </a:lnSpc>
              <a:spcBef>
                <a:spcPts val="81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надзвичайно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плоскі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клітини;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вкривають </a:t>
            </a:r>
            <a:r>
              <a:rPr sz="1800" dirty="0">
                <a:latin typeface="Times New Roman"/>
                <a:cs typeface="Times New Roman"/>
              </a:rPr>
              <a:t>більшу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(95%)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альвеол.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6900"/>
              </a:lnSpc>
              <a:spcBef>
                <a:spcPts val="815"/>
              </a:spcBef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з'єднані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 </a:t>
            </a:r>
            <a:r>
              <a:rPr sz="1800" dirty="0">
                <a:latin typeface="Times New Roman"/>
                <a:cs typeface="Times New Roman"/>
              </a:rPr>
              <a:t>альвеолярного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епітелію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оклюзійних з'єднань.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2447" y="4043425"/>
          <a:ext cx="5886450" cy="839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3370"/>
                <a:gridCol w="1244600"/>
                <a:gridCol w="188594"/>
                <a:gridCol w="2811780"/>
              </a:tblGrid>
              <a:tr h="273685">
                <a:tc>
                  <a:txBody>
                    <a:bodyPr/>
                    <a:lstStyle/>
                    <a:p>
                      <a:pPr marL="374015" indent="-342265">
                        <a:lnSpc>
                          <a:spcPts val="1964"/>
                        </a:lnSpc>
                        <a:buSzPct val="55555"/>
                        <a:buFont typeface="Symbol"/>
                        <a:buChar char=""/>
                        <a:tabLst>
                          <a:tab pos="37401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З'єднання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утворюють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64"/>
                        </a:lnSpc>
                        <a:tabLst>
                          <a:tab pos="1473200" algn="l"/>
                          <a:tab pos="237236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ефективний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бар'єр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між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93370">
                <a:tc>
                  <a:txBody>
                    <a:bodyPr/>
                    <a:lstStyle/>
                    <a:p>
                      <a:pPr marL="37465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повітряним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простором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125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і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2125"/>
                        </a:lnSpc>
                        <a:tabLst>
                          <a:tab pos="158623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компонентами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септальної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2415">
                <a:tc>
                  <a:txBody>
                    <a:bodyPr/>
                    <a:lstStyle/>
                    <a:p>
                      <a:pPr marL="374650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стінки.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01497" y="4987544"/>
            <a:ext cx="5707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55555"/>
              <a:buFont typeface="Symbol"/>
              <a:buChar char=""/>
              <a:tabLst>
                <a:tab pos="354965" algn="l"/>
              </a:tabLst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здатні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поділу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35305" y="1179258"/>
            <a:ext cx="4997450" cy="4090670"/>
            <a:chOff x="6635305" y="1179258"/>
            <a:chExt cx="4997450" cy="40906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767" y="1188720"/>
              <a:ext cx="4950040" cy="40714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40068" y="1184021"/>
              <a:ext cx="4987925" cy="4081145"/>
            </a:xfrm>
            <a:custGeom>
              <a:avLst/>
              <a:gdLst/>
              <a:ahLst/>
              <a:cxnLst/>
              <a:rect l="l" t="t" r="r" b="b"/>
              <a:pathLst>
                <a:path w="4987925" h="4081145">
                  <a:moveTo>
                    <a:pt x="0" y="4081017"/>
                  </a:moveTo>
                  <a:lnTo>
                    <a:pt x="4987671" y="4081017"/>
                  </a:lnTo>
                  <a:lnTo>
                    <a:pt x="4987671" y="0"/>
                  </a:lnTo>
                  <a:lnTo>
                    <a:pt x="0" y="0"/>
                  </a:lnTo>
                  <a:lnTo>
                    <a:pt x="0" y="408101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0913" y="452602"/>
            <a:ext cx="8013700" cy="5859780"/>
            <a:chOff x="550913" y="452602"/>
            <a:chExt cx="8013700" cy="5859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146" y="462127"/>
              <a:ext cx="7793623" cy="58171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675" y="457365"/>
              <a:ext cx="8004175" cy="5850255"/>
            </a:xfrm>
            <a:custGeom>
              <a:avLst/>
              <a:gdLst/>
              <a:ahLst/>
              <a:cxnLst/>
              <a:rect l="l" t="t" r="r" b="b"/>
              <a:pathLst>
                <a:path w="8004175" h="5850255">
                  <a:moveTo>
                    <a:pt x="0" y="5849874"/>
                  </a:moveTo>
                  <a:lnTo>
                    <a:pt x="8004175" y="5849874"/>
                  </a:lnTo>
                  <a:lnTo>
                    <a:pt x="8004175" y="0"/>
                  </a:lnTo>
                  <a:lnTo>
                    <a:pt x="0" y="0"/>
                  </a:lnTo>
                  <a:lnTo>
                    <a:pt x="0" y="58498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811006" y="1023873"/>
            <a:ext cx="28778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8460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Електронна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мікрофотографія </a:t>
            </a:r>
            <a:r>
              <a:rPr sz="1600" b="1" dirty="0">
                <a:latin typeface="Times New Roman"/>
                <a:cs typeface="Times New Roman"/>
              </a:rPr>
              <a:t>альвеол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легенів.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мікрофотографія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11006" y="1755393"/>
            <a:ext cx="14097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0934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показує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два </a:t>
            </a:r>
            <a:r>
              <a:rPr sz="1600" spc="-10" dirty="0">
                <a:latin typeface="Times New Roman"/>
                <a:cs typeface="Times New Roman"/>
              </a:rPr>
              <a:t>простори, альвеолярною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9014" y="1755393"/>
            <a:ext cx="12934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8790" marR="5080" indent="-233679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альвеолярні розділені</a:t>
            </a:r>
            <a:endParaRPr sz="160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перегородкою,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28681" y="2487294"/>
            <a:ext cx="8318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капіляри,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87531" y="2487294"/>
            <a:ext cx="701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8330" algn="l"/>
              </a:tabLst>
            </a:pPr>
            <a:r>
              <a:rPr sz="1600" spc="-10" dirty="0">
                <a:latin typeface="Times New Roman"/>
                <a:cs typeface="Times New Roman"/>
              </a:rPr>
              <a:t>деякі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11006" y="2487294"/>
            <a:ext cx="14395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22275" algn="l"/>
                <a:tab pos="789305" algn="l"/>
              </a:tabLst>
            </a:pP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містить </a:t>
            </a:r>
            <a:r>
              <a:rPr sz="1600" spc="-20" dirty="0">
                <a:latin typeface="Times New Roman"/>
                <a:cs typeface="Times New Roman"/>
              </a:rPr>
              <a:t>яких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10" dirty="0">
                <a:latin typeface="Times New Roman"/>
                <a:cs typeface="Times New Roman"/>
              </a:rPr>
              <a:t>містять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01706" y="2731135"/>
            <a:ext cx="1088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еритроцити.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11006" y="2974974"/>
            <a:ext cx="28809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ділянки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тонкої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товстої</a:t>
            </a:r>
            <a:r>
              <a:rPr sz="1600" spc="4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частин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альвеолярної </a:t>
            </a:r>
            <a:r>
              <a:rPr sz="1600" dirty="0">
                <a:latin typeface="Times New Roman"/>
                <a:cs typeface="Times New Roman"/>
              </a:rPr>
              <a:t>перегородки.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Вони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при </a:t>
            </a:r>
            <a:r>
              <a:rPr sz="1600" dirty="0">
                <a:latin typeface="Times New Roman"/>
                <a:cs typeface="Times New Roman"/>
              </a:rPr>
              <a:t>більшому</a:t>
            </a:r>
            <a:r>
              <a:rPr sz="1600" spc="42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збільшенні</a:t>
            </a:r>
            <a:r>
              <a:rPr sz="1600" spc="430" dirty="0">
                <a:latin typeface="Times New Roman"/>
                <a:cs typeface="Times New Roman"/>
              </a:rPr>
              <a:t>    </a:t>
            </a:r>
            <a:r>
              <a:rPr sz="1600" spc="-3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рисунку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19.19.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5800.</a:t>
            </a:r>
            <a:r>
              <a:rPr sz="1600" spc="1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Вставка.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11006" y="4194428"/>
            <a:ext cx="1512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Фотомікрографія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50957" y="4194428"/>
            <a:ext cx="17405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902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альвеоли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33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альвеолярною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38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видно</a:t>
            </a:r>
            <a:r>
              <a:rPr sz="1600" spc="385" dirty="0">
                <a:latin typeface="Times New Roman"/>
                <a:cs typeface="Times New Roman"/>
              </a:rPr>
              <a:t>    </a:t>
            </a:r>
            <a:r>
              <a:rPr sz="1600" spc="-25" dirty="0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11006" y="4438269"/>
            <a:ext cx="10826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порівняння стінкою, електронній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85654" y="4925644"/>
            <a:ext cx="15049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мікрофотографії.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11006" y="5170170"/>
            <a:ext cx="2880995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394460" algn="l"/>
                <a:tab pos="2228215" algn="l"/>
              </a:tabLst>
            </a:pPr>
            <a:r>
              <a:rPr sz="1600" dirty="0">
                <a:latin typeface="Times New Roman"/>
                <a:cs typeface="Times New Roman"/>
              </a:rPr>
              <a:t>Стрілками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показані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альвеолярні капіляри,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що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містять </a:t>
            </a:r>
            <a:r>
              <a:rPr sz="1600" dirty="0">
                <a:latin typeface="Times New Roman"/>
                <a:cs typeface="Times New Roman"/>
              </a:rPr>
              <a:t>еритроцити.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480.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442" y="717825"/>
            <a:ext cx="7983753" cy="51064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91193" y="947165"/>
            <a:ext cx="26066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4775" algn="l"/>
                <a:tab pos="1681480" algn="l"/>
                <a:tab pos="236283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Пневмоцит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50" dirty="0">
                <a:latin typeface="Times New Roman"/>
                <a:cs typeface="Times New Roman"/>
              </a:rPr>
              <a:t>2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типу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 </a:t>
            </a:r>
            <a:r>
              <a:rPr sz="1800" b="1" spc="-10" dirty="0">
                <a:latin typeface="Times New Roman"/>
                <a:cs typeface="Times New Roman"/>
              </a:rPr>
              <a:t>сурфактант.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07034" algn="l"/>
                <a:tab pos="1262380" algn="l"/>
                <a:tab pos="1816735" algn="l"/>
              </a:tabLst>
            </a:pPr>
            <a:r>
              <a:rPr sz="1800" spc="-25" dirty="0">
                <a:latin typeface="Times New Roman"/>
                <a:cs typeface="Times New Roman"/>
              </a:rPr>
              <a:t>(а)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Тонкий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зріз,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залитий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91193" y="1770126"/>
            <a:ext cx="26092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6995" algn="l"/>
                <a:tab pos="23869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акриловою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смолою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забарвлений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гематоксиліном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67364" y="2319020"/>
            <a:ext cx="231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95407" y="2593340"/>
            <a:ext cx="1402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 marR="5080" indent="-43180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sz="1800" spc="-25" dirty="0">
                <a:latin typeface="Times New Roman"/>
                <a:cs typeface="Times New Roman"/>
              </a:rPr>
              <a:t>що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показує </a:t>
            </a:r>
            <a:r>
              <a:rPr sz="1800" spc="-10" dirty="0">
                <a:latin typeface="Times New Roman"/>
                <a:cs typeface="Times New Roman"/>
              </a:rPr>
              <a:t>альвеолярних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91193" y="2593340"/>
            <a:ext cx="15335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087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еозином, злиття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40435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стінок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трьох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582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альвеол.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1193" y="3690873"/>
            <a:ext cx="1185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знаходяться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79100" y="3141979"/>
            <a:ext cx="8197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сусідніх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кутах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округлі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91193" y="3965194"/>
            <a:ext cx="26066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368550" algn="l"/>
              </a:tabLst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вакуолізованою цитоплазмою;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це </a:t>
            </a:r>
            <a:r>
              <a:rPr sz="1800" dirty="0">
                <a:latin typeface="Times New Roman"/>
                <a:cs typeface="Times New Roman"/>
              </a:rPr>
              <a:t>пневмоцити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(T2).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видно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spc="-20" dirty="0">
                <a:latin typeface="Times New Roman"/>
                <a:cs typeface="Times New Roman"/>
              </a:rPr>
              <a:t>ядро </a:t>
            </a:r>
            <a:r>
              <a:rPr sz="1800" dirty="0">
                <a:latin typeface="Times New Roman"/>
                <a:cs typeface="Times New Roman"/>
              </a:rPr>
              <a:t>пневмоцита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(T1).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198" y="569023"/>
            <a:ext cx="6576695" cy="2636520"/>
            <a:chOff x="422198" y="569023"/>
            <a:chExt cx="6576695" cy="2636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723" y="680204"/>
              <a:ext cx="6557391" cy="24412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6961" y="573786"/>
              <a:ext cx="6567170" cy="2626995"/>
            </a:xfrm>
            <a:custGeom>
              <a:avLst/>
              <a:gdLst/>
              <a:ahLst/>
              <a:cxnLst/>
              <a:rect l="l" t="t" r="r" b="b"/>
              <a:pathLst>
                <a:path w="6567170" h="2626995">
                  <a:moveTo>
                    <a:pt x="0" y="2626487"/>
                  </a:moveTo>
                  <a:lnTo>
                    <a:pt x="6566916" y="2626487"/>
                  </a:lnTo>
                  <a:lnTo>
                    <a:pt x="6566916" y="0"/>
                  </a:lnTo>
                  <a:lnTo>
                    <a:pt x="0" y="0"/>
                  </a:lnTo>
                  <a:lnTo>
                    <a:pt x="0" y="262648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694558" y="3443478"/>
            <a:ext cx="8557260" cy="249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A0A0A"/>
                </a:solidFill>
                <a:latin typeface="Times New Roman"/>
                <a:cs typeface="Times New Roman"/>
              </a:rPr>
              <a:t>Анотація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9800"/>
              </a:lnSpc>
              <a:spcBef>
                <a:spcPts val="5"/>
              </a:spcBef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Легеневі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альвеолярні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клітини</a:t>
            </a:r>
            <a:r>
              <a:rPr sz="18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типу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8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(AT1)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займають</a:t>
            </a:r>
            <a:r>
              <a:rPr sz="18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понад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95%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поверхні</a:t>
            </a:r>
            <a:r>
              <a:rPr sz="18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</a:t>
            </a:r>
            <a:r>
              <a:rPr sz="18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є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важливими</a:t>
            </a:r>
            <a:r>
              <a:rPr sz="1800" spc="8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для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функції</a:t>
            </a:r>
            <a:r>
              <a:rPr sz="1800" spc="8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повітряно-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кров’яного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бар’єру</a:t>
            </a:r>
            <a:r>
              <a:rPr sz="1800" spc="9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легень.</a:t>
            </a:r>
            <a:r>
              <a:rPr sz="1800" spc="9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Було</a:t>
            </a:r>
            <a:r>
              <a:rPr sz="1800" spc="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показано,</a:t>
            </a:r>
            <a:r>
              <a:rPr sz="1800" spc="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що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клітини</a:t>
            </a:r>
            <a:r>
              <a:rPr sz="18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5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зберігають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пластичність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розвитку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під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час</a:t>
            </a:r>
            <a:r>
              <a:rPr sz="18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альвеолярної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регенерації.</a:t>
            </a:r>
            <a:r>
              <a:rPr sz="18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Однак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розвиток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гетерогенність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залишаються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</a:t>
            </a:r>
            <a:r>
              <a:rPr sz="18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основному</a:t>
            </a:r>
            <a:r>
              <a:rPr sz="1800" spc="1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невідомими.</a:t>
            </a:r>
            <a:r>
              <a:rPr sz="1800" spc="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Тут</a:t>
            </a:r>
            <a:r>
              <a:rPr sz="18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ми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провели</a:t>
            </a:r>
            <a:r>
              <a:rPr sz="1800" spc="37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одноклітинний</a:t>
            </a:r>
            <a:r>
              <a:rPr sz="1800" spc="3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RNA-seq-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аналіз,</a:t>
            </a:r>
            <a:r>
              <a:rPr sz="1800" spc="38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щоб</a:t>
            </a:r>
            <a:r>
              <a:rPr sz="1800" spc="375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охарактеризувати</a:t>
            </a:r>
            <a:r>
              <a:rPr sz="1800" spc="370" dirty="0">
                <a:solidFill>
                  <a:srgbClr val="252525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постнатальний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розвиток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клітин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ідентифікували</a:t>
            </a:r>
            <a:r>
              <a:rPr sz="18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білок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2,</a:t>
            </a:r>
            <a:r>
              <a:rPr sz="18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що</a:t>
            </a:r>
            <a:r>
              <a:rPr sz="18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зв’язує</a:t>
            </a:r>
            <a:r>
              <a:rPr sz="18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інсуліноподібний</a:t>
            </a:r>
            <a:r>
              <a:rPr sz="18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фактор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росту (Igfbp2),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як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генетичний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маркер,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який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специфічно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експресується</a:t>
            </a:r>
            <a:r>
              <a:rPr sz="18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в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постнатальних клітинах</a:t>
            </a:r>
            <a:r>
              <a:rPr sz="1800" spc="1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AT1.</a:t>
            </a:r>
            <a:r>
              <a:rPr sz="1800" spc="4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u="sng" spc="2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 MT"/>
                <a:cs typeface="Arial MT"/>
                <a:hlinkClick r:id="rId3"/>
              </a:rPr>
              <a:t>  </a:t>
            </a:r>
            <a:r>
              <a:rPr sz="1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Arial MT"/>
                <a:cs typeface="Arial MT"/>
                <a:hlinkClick r:id="rId3"/>
              </a:rPr>
              <a:t>https://doi.org/10.1073/pnas.1719474115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903" y="325881"/>
            <a:ext cx="3114040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0"/>
              </a:lnSpc>
            </a:pPr>
            <a:r>
              <a:rPr sz="1800" b="1" dirty="0">
                <a:latin typeface="Times New Roman"/>
                <a:cs typeface="Times New Roman"/>
              </a:rPr>
              <a:t>Альвеолярні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типу,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6320" y="283921"/>
            <a:ext cx="28467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також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звані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пневмоцитами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spc="-25" dirty="0">
                <a:latin typeface="Times New Roman"/>
                <a:cs typeface="Times New Roman"/>
              </a:rPr>
              <a:t>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2178" y="558800"/>
            <a:ext cx="596074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септальними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клітинами,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секреторними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кубічні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I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правило,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зосереджені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септальних </a:t>
            </a:r>
            <a:r>
              <a:rPr sz="1800" dirty="0">
                <a:latin typeface="Times New Roman"/>
                <a:cs typeface="Times New Roman"/>
              </a:rPr>
              <a:t>з'єднаннях.</a:t>
            </a:r>
            <a:r>
              <a:rPr sz="1800" spc="4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становлять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60%</a:t>
            </a:r>
            <a:r>
              <a:rPr sz="1800" spc="3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покривають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5%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альвеолярного </a:t>
            </a:r>
            <a:r>
              <a:rPr sz="1800" dirty="0">
                <a:latin typeface="Times New Roman"/>
                <a:cs typeface="Times New Roman"/>
              </a:rPr>
              <a:t>повітря.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Клара,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5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тенденцію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випинатися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повітряний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простір.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Їхня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апікальна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7077" y="2753309"/>
            <a:ext cx="27171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9035" algn="l"/>
                <a:tab pos="242379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заповнена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гранулами,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5500" y="2753309"/>
            <a:ext cx="17868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242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розрізняються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4029" y="3028315"/>
            <a:ext cx="4656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040" algn="l"/>
                <a:tab pos="1123315" algn="l"/>
                <a:tab pos="1998345" algn="l"/>
                <a:tab pos="3439795" algn="l"/>
              </a:tabLst>
            </a:pPr>
            <a:r>
              <a:rPr sz="1800" spc="-25" dirty="0">
                <a:latin typeface="Times New Roman"/>
                <a:cs typeface="Times New Roman"/>
              </a:rPr>
              <a:t>ТЕМ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стопки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паралельних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мембранних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178" y="2753309"/>
            <a:ext cx="115125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цитоплазма </a:t>
            </a:r>
            <a:r>
              <a:rPr sz="1800" spc="-10" dirty="0">
                <a:latin typeface="Times New Roman"/>
                <a:cs typeface="Times New Roman"/>
              </a:rPr>
              <a:t>допомогою пластинок,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5073" y="3302634"/>
            <a:ext cx="468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1600" algn="l"/>
                <a:tab pos="2239010" algn="l"/>
                <a:tab pos="2955290" algn="l"/>
                <a:tab pos="37312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ламелярних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тілець.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Вони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багаті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сумішшю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178" y="3576954"/>
            <a:ext cx="5960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96619" algn="l"/>
                <a:tab pos="2094230" algn="l"/>
                <a:tab pos="3583940" algn="l"/>
                <a:tab pos="4987290" algn="l"/>
              </a:tabLst>
            </a:pPr>
            <a:r>
              <a:rPr sz="1800" dirty="0">
                <a:latin typeface="Times New Roman"/>
                <a:cs typeface="Times New Roman"/>
              </a:rPr>
              <a:t>фосфоліпідів,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ліпідів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секретується шляхом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екзоцитозу</a:t>
            </a:r>
            <a:r>
              <a:rPr sz="1800" dirty="0">
                <a:latin typeface="Times New Roman"/>
                <a:cs typeface="Times New Roman"/>
              </a:rPr>
              <a:t>	з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утворенням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альвеолярної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вистилки,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178" y="4125290"/>
            <a:ext cx="45885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4920" algn="l"/>
                <a:tab pos="39922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поверхнево-активної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яка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643380" algn="l"/>
                <a:tab pos="2327910" algn="l"/>
                <a:tab pos="33185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сурфактантом.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Крім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секреції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сурфактанту,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35955" y="4125290"/>
            <a:ext cx="11861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називається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альвеолярні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2178" y="4674489"/>
            <a:ext cx="59613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36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45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клітинами-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355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типу.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пошкодження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проліферують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відновлюють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обидва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Гіперплазія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важливим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маркером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spc="-10" dirty="0">
                <a:latin typeface="Times New Roman"/>
                <a:cs typeface="Times New Roman"/>
              </a:rPr>
              <a:t>відновлення.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9731" y="333550"/>
            <a:ext cx="4296775" cy="343730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264145" y="4300854"/>
            <a:ext cx="42202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Пневмоцит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2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типу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сурфактант.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(c)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Скануюча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електронна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мікрофотографія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двох </a:t>
            </a:r>
            <a:r>
              <a:rPr sz="1600" dirty="0">
                <a:latin typeface="Times New Roman"/>
                <a:cs typeface="Times New Roman"/>
              </a:rPr>
              <a:t>пневмоцитів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типу.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Зверніть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увагу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мікроворсинки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(M)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3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невелику</a:t>
            </a:r>
            <a:r>
              <a:rPr sz="1600" spc="38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кількість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64145" y="5276469"/>
            <a:ext cx="42170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зернистого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матеріалу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(стрілка),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нещодавно вивільнився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1063" y="361010"/>
            <a:ext cx="6036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Альвеолярні</a:t>
            </a:r>
            <a:r>
              <a:rPr spc="80" dirty="0"/>
              <a:t> </a:t>
            </a:r>
            <a:r>
              <a:rPr dirty="0"/>
              <a:t>клітини</a:t>
            </a:r>
            <a:r>
              <a:rPr spc="75" dirty="0"/>
              <a:t> </a:t>
            </a:r>
            <a:r>
              <a:rPr dirty="0"/>
              <a:t>II</a:t>
            </a:r>
            <a:r>
              <a:rPr spc="80" dirty="0"/>
              <a:t> </a:t>
            </a:r>
            <a:r>
              <a:rPr dirty="0"/>
              <a:t>типу,</a:t>
            </a:r>
            <a:r>
              <a:rPr spc="80" dirty="0"/>
              <a:t> </a:t>
            </a:r>
            <a:r>
              <a:rPr dirty="0"/>
              <a:t>також</a:t>
            </a:r>
            <a:r>
              <a:rPr spc="60" dirty="0"/>
              <a:t> </a:t>
            </a:r>
            <a:r>
              <a:rPr dirty="0"/>
              <a:t>звані</a:t>
            </a:r>
            <a:r>
              <a:rPr spc="80" dirty="0"/>
              <a:t> </a:t>
            </a:r>
            <a:r>
              <a:rPr spc="-10" dirty="0"/>
              <a:t>пневмоцитами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1063" y="635889"/>
            <a:ext cx="603821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19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або</a:t>
            </a:r>
            <a:r>
              <a:rPr sz="1800" b="1" spc="18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септальними</a:t>
            </a:r>
            <a:r>
              <a:rPr sz="1800" b="1" spc="19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секреторними </a:t>
            </a:r>
            <a:r>
              <a:rPr sz="1800" dirty="0">
                <a:latin typeface="Times New Roman"/>
                <a:cs typeface="Times New Roman"/>
              </a:rPr>
              <a:t>клітинами.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кубічні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між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клітинами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I </a:t>
            </a:r>
            <a:r>
              <a:rPr sz="1800" dirty="0">
                <a:latin typeface="Times New Roman"/>
                <a:cs typeface="Times New Roman"/>
              </a:rPr>
              <a:t>типу,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правило,</a:t>
            </a:r>
            <a:r>
              <a:rPr sz="1800" spc="1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зосереджені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септальних </a:t>
            </a:r>
            <a:r>
              <a:rPr sz="1800" dirty="0">
                <a:latin typeface="Times New Roman"/>
                <a:cs typeface="Times New Roman"/>
              </a:rPr>
              <a:t>з'єднаннях.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становлять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60%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свою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іншу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форму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покривають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лише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близько</a:t>
            </a:r>
            <a:r>
              <a:rPr sz="1800" spc="2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5%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альвеолярного </a:t>
            </a:r>
            <a:r>
              <a:rPr sz="1800" dirty="0">
                <a:latin typeface="Times New Roman"/>
                <a:cs typeface="Times New Roman"/>
              </a:rPr>
              <a:t>повітря.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Клара,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2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мають </a:t>
            </a:r>
            <a:r>
              <a:rPr sz="1800" dirty="0">
                <a:latin typeface="Times New Roman"/>
                <a:cs typeface="Times New Roman"/>
              </a:rPr>
              <a:t>тенденцію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випинатися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повітряний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простір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(див.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рис.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19.16). </a:t>
            </a:r>
            <a:r>
              <a:rPr sz="1800" dirty="0">
                <a:latin typeface="Times New Roman"/>
                <a:cs typeface="Times New Roman"/>
              </a:rPr>
              <a:t>Їхня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апікальна</a:t>
            </a:r>
            <a:r>
              <a:rPr sz="1800" spc="4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цитоплазма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заповнена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гранулами,</a:t>
            </a:r>
            <a:r>
              <a:rPr sz="1800" spc="45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розрізняються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ТЕМ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(рис.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19.17)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стопки </a:t>
            </a:r>
            <a:r>
              <a:rPr sz="1800" dirty="0">
                <a:latin typeface="Times New Roman"/>
                <a:cs typeface="Times New Roman"/>
              </a:rPr>
              <a:t>паралельних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мембранних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пластинок,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ламелярних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тілець.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063" y="3654044"/>
            <a:ext cx="60382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багаті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сумішшю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фосфоліпідів,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ліпідів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білків,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секретується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шляхом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екзоцитозу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утворенням </a:t>
            </a:r>
            <a:r>
              <a:rPr sz="1800" dirty="0">
                <a:latin typeface="Times New Roman"/>
                <a:cs typeface="Times New Roman"/>
              </a:rPr>
              <a:t>альвеолярної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вистилки,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поверхнево-</a:t>
            </a:r>
            <a:r>
              <a:rPr sz="1800" dirty="0">
                <a:latin typeface="Times New Roman"/>
                <a:cs typeface="Times New Roman"/>
              </a:rPr>
              <a:t>активної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яка </a:t>
            </a:r>
            <a:r>
              <a:rPr sz="1800" dirty="0">
                <a:latin typeface="Times New Roman"/>
                <a:cs typeface="Times New Roman"/>
              </a:rPr>
              <a:t>називається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сурфактантом.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Крім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секреції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сурфактанту,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063" y="4751578"/>
            <a:ext cx="60394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клітинами-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Після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пошкодження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легень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вони </a:t>
            </a:r>
            <a:r>
              <a:rPr sz="1800" dirty="0">
                <a:latin typeface="Times New Roman"/>
                <a:cs typeface="Times New Roman"/>
              </a:rPr>
              <a:t>проліферують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відновлюють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обидва</a:t>
            </a:r>
            <a:r>
              <a:rPr sz="1800" spc="1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типи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альвеолярних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Гіперплазія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клітин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важливим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маркером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пошкодження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їх </a:t>
            </a:r>
            <a:r>
              <a:rPr sz="1800" spc="-10" dirty="0">
                <a:latin typeface="Times New Roman"/>
                <a:cs typeface="Times New Roman"/>
              </a:rPr>
              <a:t>відновлення.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78891" y="423735"/>
            <a:ext cx="4972050" cy="3782060"/>
            <a:chOff x="6878891" y="423735"/>
            <a:chExt cx="4972050" cy="37820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8155" y="513170"/>
              <a:ext cx="4828054" cy="367791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3654" y="428498"/>
              <a:ext cx="4962525" cy="3772535"/>
            </a:xfrm>
            <a:custGeom>
              <a:avLst/>
              <a:gdLst/>
              <a:ahLst/>
              <a:cxnLst/>
              <a:rect l="l" t="t" r="r" b="b"/>
              <a:pathLst>
                <a:path w="4962525" h="3772535">
                  <a:moveTo>
                    <a:pt x="0" y="3772280"/>
                  </a:moveTo>
                  <a:lnTo>
                    <a:pt x="4962271" y="3772280"/>
                  </a:lnTo>
                  <a:lnTo>
                    <a:pt x="4962271" y="0"/>
                  </a:lnTo>
                  <a:lnTo>
                    <a:pt x="0" y="0"/>
                  </a:lnTo>
                  <a:lnTo>
                    <a:pt x="0" y="37722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67855" y="4571238"/>
            <a:ext cx="46215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57580" algn="l"/>
                <a:tab pos="1780539" algn="l"/>
                <a:tab pos="2138680" algn="l"/>
                <a:tab pos="2405380" algn="l"/>
                <a:tab pos="3513454" algn="l"/>
                <a:tab pos="4229735" algn="l"/>
              </a:tabLst>
            </a:pPr>
            <a:r>
              <a:rPr sz="1200" b="1" dirty="0">
                <a:latin typeface="Times New Roman"/>
                <a:cs typeface="Times New Roman"/>
              </a:rPr>
              <a:t>Електронна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мікрофотографія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альвеолярної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клітини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II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типу. </a:t>
            </a:r>
            <a:r>
              <a:rPr sz="1200" dirty="0">
                <a:latin typeface="Times New Roman"/>
                <a:cs typeface="Times New Roman"/>
              </a:rPr>
              <a:t>Альвеолярна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II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має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куполоподібну </a:t>
            </a:r>
            <a:r>
              <a:rPr sz="1200" dirty="0">
                <a:latin typeface="Times New Roman"/>
                <a:cs typeface="Times New Roman"/>
              </a:rPr>
              <a:t>апікальну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поверхню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з </a:t>
            </a:r>
            <a:r>
              <a:rPr sz="1200" dirty="0">
                <a:latin typeface="Times New Roman"/>
                <a:cs typeface="Times New Roman"/>
              </a:rPr>
              <a:t>низкою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коротких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мікроворсинок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периферії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відносно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гладким </a:t>
            </a:r>
            <a:r>
              <a:rPr sz="1200" dirty="0">
                <a:latin typeface="Times New Roman"/>
                <a:cs typeface="Times New Roman"/>
              </a:rPr>
              <a:t>контуром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апікального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центру.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Латеральні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краї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клітини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різною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мірою </a:t>
            </a:r>
            <a:r>
              <a:rPr sz="1200" dirty="0">
                <a:latin typeface="Times New Roman"/>
                <a:cs typeface="Times New Roman"/>
              </a:rPr>
              <a:t>вкриті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альвеолярними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клітинами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типу,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які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з'єднані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клітиною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II </a:t>
            </a:r>
            <a:r>
              <a:rPr sz="1200" dirty="0">
                <a:latin typeface="Times New Roman"/>
                <a:cs typeface="Times New Roman"/>
              </a:rPr>
              <a:t>типу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допомогою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щільних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з'єднань.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Обидва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типи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клітин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лежать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на </a:t>
            </a:r>
            <a:r>
              <a:rPr sz="1200" dirty="0">
                <a:latin typeface="Times New Roman"/>
                <a:cs typeface="Times New Roman"/>
              </a:rPr>
              <a:t>базальній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мембрані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(БМ).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Секреторні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везикули</a:t>
            </a:r>
            <a:r>
              <a:rPr sz="1200" spc="2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(G)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</a:t>
            </a:r>
            <a:r>
              <a:rPr sz="1200" spc="2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цьому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зразку здебільшого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розчинені,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але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їх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пластинчастий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характер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добре </a:t>
            </a:r>
            <a:r>
              <a:rPr sz="1200" dirty="0">
                <a:latin typeface="Times New Roman"/>
                <a:cs typeface="Times New Roman"/>
              </a:rPr>
              <a:t>показаний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рисунку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19.17b.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24000.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7543" y="391265"/>
            <a:ext cx="5462979" cy="60340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16394" y="897077"/>
            <a:ext cx="498792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TEM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зображення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альвеолярної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клітини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II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типу, </a:t>
            </a:r>
            <a:r>
              <a:rPr sz="1800" b="1" dirty="0">
                <a:latin typeface="Times New Roman"/>
                <a:cs typeface="Times New Roman"/>
              </a:rPr>
              <a:t>що</a:t>
            </a:r>
            <a:r>
              <a:rPr sz="1800" b="1" spc="2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виступає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3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просвіт</a:t>
            </a:r>
            <a:r>
              <a:rPr sz="1800" b="1" spc="4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альвеоли,</a:t>
            </a:r>
            <a:r>
              <a:rPr sz="1800" b="1" spc="3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демонструє </a:t>
            </a:r>
            <a:r>
              <a:rPr sz="1800" b="1" dirty="0">
                <a:latin typeface="Times New Roman"/>
                <a:cs typeface="Times New Roman"/>
              </a:rPr>
              <a:t>незвичайні</a:t>
            </a:r>
            <a:r>
              <a:rPr sz="1800" b="1" spc="1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пластинчасті</a:t>
            </a:r>
            <a:r>
              <a:rPr sz="1800" b="1" spc="1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тільця</a:t>
            </a:r>
            <a:r>
              <a:rPr sz="1800" b="1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(L),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новосинтезований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легеневий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</a:t>
            </a:r>
            <a:r>
              <a:rPr sz="1800" spc="2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після </a:t>
            </a:r>
            <a:r>
              <a:rPr sz="1800" dirty="0">
                <a:latin typeface="Times New Roman"/>
                <a:cs typeface="Times New Roman"/>
              </a:rPr>
              <a:t>обробки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його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компонентів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шорсткому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ЕР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(RER)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апараті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Гольджі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(G).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присутні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менші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30053" y="2543936"/>
            <a:ext cx="1372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8730" algn="l"/>
              </a:tabLst>
            </a:pPr>
            <a:r>
              <a:rPr sz="1800" spc="-10" dirty="0">
                <a:latin typeface="Times New Roman"/>
                <a:cs typeface="Times New Roman"/>
              </a:rPr>
              <a:t>(MVB)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6394" y="2543936"/>
            <a:ext cx="3055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432685" algn="l"/>
              </a:tabLst>
            </a:pPr>
            <a:r>
              <a:rPr sz="1800" spc="-10" dirty="0">
                <a:latin typeface="Times New Roman"/>
                <a:cs typeface="Times New Roman"/>
              </a:rPr>
              <a:t>мультивезикулярні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тільця внутрішньопросвітними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6394" y="2818257"/>
            <a:ext cx="3909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08275">
              <a:lnSpc>
                <a:spcPct val="100000"/>
              </a:lnSpc>
              <a:spcBef>
                <a:spcPts val="100"/>
              </a:spcBef>
              <a:tabLst>
                <a:tab pos="1859914" algn="l"/>
                <a:tab pos="2600325" algn="l"/>
              </a:tabLst>
            </a:pPr>
            <a:r>
              <a:rPr sz="1800" spc="-20" dirty="0">
                <a:latin typeface="Times New Roman"/>
                <a:cs typeface="Times New Roman"/>
              </a:rPr>
              <a:t>везикулами. </a:t>
            </a:r>
            <a:r>
              <a:rPr sz="1800" spc="-10" dirty="0">
                <a:latin typeface="Times New Roman"/>
                <a:cs typeface="Times New Roman"/>
              </a:rPr>
              <a:t>мікроворсинки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(M)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вкривають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23626" y="2818257"/>
            <a:ext cx="97916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939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Короткі </a:t>
            </a:r>
            <a:r>
              <a:rPr sz="1800" spc="-10" dirty="0">
                <a:latin typeface="Times New Roman"/>
                <a:cs typeface="Times New Roman"/>
              </a:rPr>
              <a:t>апікальну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16394" y="3366896"/>
            <a:ext cx="498665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поверхню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3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просвіті</a:t>
            </a:r>
            <a:r>
              <a:rPr sz="1800" spc="3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альвеоли</a:t>
            </a:r>
            <a:r>
              <a:rPr sz="1800" spc="37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(A).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прикріплена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міжклітинні </a:t>
            </a:r>
            <a:r>
              <a:rPr sz="1800" dirty="0">
                <a:latin typeface="Times New Roman"/>
                <a:cs typeface="Times New Roman"/>
              </a:rPr>
              <a:t>контакти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(JC)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сусідньої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I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типу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(I). </a:t>
            </a:r>
            <a:r>
              <a:rPr sz="1800" dirty="0">
                <a:latin typeface="Times New Roman"/>
                <a:cs typeface="Times New Roman"/>
              </a:rPr>
              <a:t>Ретикулярні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волокна</a:t>
            </a:r>
            <a:r>
              <a:rPr sz="1800" spc="4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(RF)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добре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помітні</a:t>
            </a:r>
            <a:r>
              <a:rPr sz="1800" spc="434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позаклітинному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матриксі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(ECM).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(X30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000)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tabLst>
                <a:tab pos="2479675" algn="l"/>
                <a:tab pos="3663950" algn="l"/>
              </a:tabLst>
            </a:pPr>
            <a:r>
              <a:rPr sz="1800" dirty="0">
                <a:latin typeface="Times New Roman"/>
                <a:cs typeface="Times New Roman"/>
              </a:rPr>
              <a:t>(Використано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дозволу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д-</a:t>
            </a:r>
            <a:r>
              <a:rPr sz="1800" dirty="0">
                <a:latin typeface="Times New Roman"/>
                <a:cs typeface="Times New Roman"/>
              </a:rPr>
              <a:t>ра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Мері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К.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Вільямс, Пульмонологічний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центр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Бостонського </a:t>
            </a:r>
            <a:r>
              <a:rPr sz="1800" dirty="0">
                <a:latin typeface="Times New Roman"/>
                <a:cs typeface="Times New Roman"/>
              </a:rPr>
              <a:t>університету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медичної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школи,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Массачусетс).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7635" y="440795"/>
            <a:ext cx="8452929" cy="4154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9455" y="4694377"/>
            <a:ext cx="109543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Пневмоцит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типу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сурфактант.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(b)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мікрофотографія,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показує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активний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пневмоцит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Клітина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округла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має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опуклу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поверхню,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вкрита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мікроворсинками.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Найбільш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очевидними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внутрішньоцитоплазматичними </a:t>
            </a:r>
            <a:r>
              <a:rPr sz="1800" dirty="0">
                <a:latin typeface="Times New Roman"/>
                <a:cs typeface="Times New Roman"/>
              </a:rPr>
              <a:t>органелами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великі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обмежені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мембраною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сферичні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тільця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(B),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пластинчастий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ліпопротеїновий </a:t>
            </a:r>
            <a:r>
              <a:rPr sz="1800" dirty="0">
                <a:latin typeface="Times New Roman"/>
                <a:cs typeface="Times New Roman"/>
              </a:rPr>
              <a:t>матеріал,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який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представляє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собою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сурфактанту.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побачити,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викидають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вміст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просвітну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поверхню </a:t>
            </a:r>
            <a:r>
              <a:rPr sz="1800" spc="-10" dirty="0">
                <a:latin typeface="Times New Roman"/>
                <a:cs typeface="Times New Roman"/>
              </a:rPr>
              <a:t>(стрілки).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275" y="1049845"/>
            <a:ext cx="6348095" cy="4082415"/>
            <a:chOff x="295275" y="1049845"/>
            <a:chExt cx="6348095" cy="4082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197" y="1059307"/>
              <a:ext cx="6224075" cy="40570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0037" y="1054608"/>
              <a:ext cx="6338570" cy="4072890"/>
            </a:xfrm>
            <a:custGeom>
              <a:avLst/>
              <a:gdLst/>
              <a:ahLst/>
              <a:cxnLst/>
              <a:rect l="l" t="t" r="r" b="b"/>
              <a:pathLst>
                <a:path w="6338570" h="4072890">
                  <a:moveTo>
                    <a:pt x="0" y="4072763"/>
                  </a:moveTo>
                  <a:lnTo>
                    <a:pt x="6338570" y="4072763"/>
                  </a:lnTo>
                  <a:lnTo>
                    <a:pt x="6338570" y="0"/>
                  </a:lnTo>
                  <a:lnTo>
                    <a:pt x="0" y="0"/>
                  </a:lnTo>
                  <a:lnTo>
                    <a:pt x="0" y="407276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883400" y="499998"/>
            <a:ext cx="231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741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Схема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10" dirty="0">
                <a:latin typeface="Times New Roman"/>
                <a:cs typeface="Times New Roman"/>
              </a:rPr>
              <a:t>альвеолярної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19590" y="499998"/>
            <a:ext cx="2510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4740" algn="l"/>
                <a:tab pos="1524635" algn="l"/>
                <a:tab pos="226695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II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0" dirty="0">
                <a:latin typeface="Times New Roman"/>
                <a:cs typeface="Times New Roman"/>
              </a:rPr>
              <a:t>типу</a:t>
            </a:r>
            <a:r>
              <a:rPr sz="1800" b="1" dirty="0">
                <a:latin typeface="Times New Roman"/>
                <a:cs typeface="Times New Roman"/>
              </a:rPr>
              <a:t>	</a:t>
            </a:r>
            <a:r>
              <a:rPr sz="1800" b="1" spc="-25" dirty="0">
                <a:latin typeface="Times New Roman"/>
                <a:cs typeface="Times New Roman"/>
              </a:rPr>
              <a:t>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400" y="774319"/>
            <a:ext cx="504952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електронна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мікрофотографія</a:t>
            </a:r>
            <a:r>
              <a:rPr sz="1800" b="1" spc="459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пластинчастих тілець.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а.</a:t>
            </a:r>
            <a:r>
              <a:rPr sz="1800" b="1" spc="1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Суфрактант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це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масляниста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суміш</a:t>
            </a:r>
            <a:r>
              <a:rPr sz="1800" spc="12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білків, </a:t>
            </a:r>
            <a:r>
              <a:rPr sz="1800" dirty="0">
                <a:latin typeface="Times New Roman"/>
                <a:cs typeface="Times New Roman"/>
              </a:rPr>
              <a:t>фосфоліпідів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нейтральних</a:t>
            </a:r>
            <a:r>
              <a:rPr sz="1800" spc="4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ліпідів,</a:t>
            </a:r>
            <a:r>
              <a:rPr sz="1800" spc="484" dirty="0">
                <a:latin typeface="Times New Roman"/>
                <a:cs typeface="Times New Roman"/>
              </a:rPr>
              <a:t>  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dirty="0">
                <a:latin typeface="Times New Roman"/>
                <a:cs typeface="Times New Roman"/>
              </a:rPr>
              <a:t>синтезуються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шЕР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попередників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крові.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Цими </a:t>
            </a:r>
            <a:r>
              <a:rPr sz="1800" dirty="0">
                <a:latin typeface="Times New Roman"/>
                <a:cs typeface="Times New Roman"/>
              </a:rPr>
              <a:t>попередниками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є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глюкоза,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жирні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кислоти,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холін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та </a:t>
            </a:r>
            <a:r>
              <a:rPr sz="1800" dirty="0">
                <a:latin typeface="Times New Roman"/>
                <a:cs typeface="Times New Roman"/>
              </a:rPr>
              <a:t>амінокислоти.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Білкові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компоненти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сурфактанту </a:t>
            </a:r>
            <a:r>
              <a:rPr sz="1800" dirty="0">
                <a:latin typeface="Times New Roman"/>
                <a:cs typeface="Times New Roman"/>
              </a:rPr>
              <a:t>виробляються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шЕР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зберігаються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цитоплазмі </a:t>
            </a:r>
            <a:r>
              <a:rPr sz="1800" dirty="0">
                <a:latin typeface="Times New Roman"/>
                <a:cs typeface="Times New Roman"/>
              </a:rPr>
              <a:t>всередині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пластинчастих тілець,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вивільняються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просвіт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альвеоли.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допомогою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сурфактантного </a:t>
            </a:r>
            <a:r>
              <a:rPr sz="1800" dirty="0">
                <a:latin typeface="Times New Roman"/>
                <a:cs typeface="Times New Roman"/>
              </a:rPr>
              <a:t>білка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сурфактант</a:t>
            </a:r>
            <a:r>
              <a:rPr sz="1800" spc="3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розподіляється</a:t>
            </a:r>
            <a:r>
              <a:rPr sz="1800" spc="3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3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поверхні </a:t>
            </a:r>
            <a:r>
              <a:rPr sz="1800" dirty="0">
                <a:latin typeface="Times New Roman"/>
                <a:cs typeface="Times New Roman"/>
              </a:rPr>
              <a:t>епітеліальних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вистилають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альвеолу,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вигляді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тонкої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плівки,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яка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зменшує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поверхневий натяг.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б.</a:t>
            </a:r>
            <a:r>
              <a:rPr sz="1800" b="1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Електронна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мікрофотографія,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зроблена</a:t>
            </a:r>
            <a:r>
              <a:rPr sz="1800" spc="27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0" y="4890007"/>
            <a:ext cx="2563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9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більшому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збільшенні,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3400" y="4890007"/>
            <a:ext cx="4055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371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показує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701164" algn="l"/>
                <a:tab pos="28225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пластинчастий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малюнок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секреторних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91798" y="4890007"/>
            <a:ext cx="837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30" marR="5080" indent="-6286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типовий </a:t>
            </a:r>
            <a:r>
              <a:rPr sz="1800" spc="-25" dirty="0">
                <a:latin typeface="Times New Roman"/>
                <a:cs typeface="Times New Roman"/>
              </a:rPr>
              <a:t>везикул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3400" y="5438952"/>
            <a:ext cx="50444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альвеолярних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II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типу.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везикули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містять білки-</a:t>
            </a:r>
            <a:r>
              <a:rPr sz="1800" dirty="0">
                <a:latin typeface="Times New Roman"/>
                <a:cs typeface="Times New Roman"/>
              </a:rPr>
              <a:t>попередники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легеневого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сурфактанту.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38000. </a:t>
            </a:r>
            <a:r>
              <a:rPr sz="1800" dirty="0">
                <a:latin typeface="Times New Roman"/>
                <a:cs typeface="Times New Roman"/>
              </a:rPr>
              <a:t>(Надано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доктором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Меркурі.)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8028" y="255930"/>
            <a:ext cx="9455150" cy="6189980"/>
            <a:chOff x="1498028" y="255930"/>
            <a:chExt cx="9455150" cy="6189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7532" y="522907"/>
              <a:ext cx="8912895" cy="57303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2791" y="260692"/>
              <a:ext cx="9445625" cy="6180455"/>
            </a:xfrm>
            <a:custGeom>
              <a:avLst/>
              <a:gdLst/>
              <a:ahLst/>
              <a:cxnLst/>
              <a:rect l="l" t="t" r="r" b="b"/>
              <a:pathLst>
                <a:path w="9445625" h="6180455">
                  <a:moveTo>
                    <a:pt x="0" y="6180073"/>
                  </a:moveTo>
                  <a:lnTo>
                    <a:pt x="9445244" y="6180073"/>
                  </a:lnTo>
                  <a:lnTo>
                    <a:pt x="9445244" y="0"/>
                  </a:lnTo>
                  <a:lnTo>
                    <a:pt x="0" y="0"/>
                  </a:lnTo>
                  <a:lnTo>
                    <a:pt x="0" y="61800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8832" y="521969"/>
            <a:ext cx="10856595" cy="5390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Ця</a:t>
            </a:r>
            <a:r>
              <a:rPr sz="1600" b="1" spc="5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схема</a:t>
            </a:r>
            <a:r>
              <a:rPr sz="1600" b="1" spc="5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ілюструє</a:t>
            </a:r>
            <a:r>
              <a:rPr sz="1600" b="1" spc="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виробництво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сурфактанту</a:t>
            </a:r>
            <a:r>
              <a:rPr sz="1600" b="1" spc="7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клітиною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II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типу</a:t>
            </a:r>
            <a:r>
              <a:rPr sz="1600" dirty="0">
                <a:latin typeface="Times New Roman"/>
                <a:cs typeface="Times New Roman"/>
              </a:rPr>
              <a:t>.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білково-</a:t>
            </a:r>
            <a:r>
              <a:rPr sz="1600" dirty="0">
                <a:latin typeface="Times New Roman"/>
                <a:cs typeface="Times New Roman"/>
              </a:rPr>
              <a:t>ліпідні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комплекси, </a:t>
            </a:r>
            <a:r>
              <a:rPr sz="1600" dirty="0">
                <a:latin typeface="Times New Roman"/>
                <a:cs typeface="Times New Roman"/>
              </a:rPr>
              <a:t>синтезовані </a:t>
            </a:r>
            <a:r>
              <a:rPr sz="1600" spc="-10" dirty="0">
                <a:latin typeface="Times New Roman"/>
                <a:cs typeface="Times New Roman"/>
              </a:rPr>
              <a:t>спочатку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 ЕР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 апараті </a:t>
            </a:r>
            <a:r>
              <a:rPr sz="1600" spc="-10" dirty="0">
                <a:latin typeface="Times New Roman"/>
                <a:cs typeface="Times New Roman"/>
              </a:rPr>
              <a:t>Гольджі,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 подальшою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обробкою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 зберіганням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великих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органелах,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називаються </a:t>
            </a:r>
            <a:r>
              <a:rPr sz="1600" dirty="0">
                <a:latin typeface="Times New Roman"/>
                <a:cs typeface="Times New Roman"/>
              </a:rPr>
              <a:t>пластинчастими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тільцями.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 присутні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мультивезикулярні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утворюються,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 </a:t>
            </a:r>
            <a:r>
              <a:rPr sz="1600" dirty="0">
                <a:latin typeface="Times New Roman"/>
                <a:cs typeface="Times New Roman"/>
              </a:rPr>
              <a:t>раннього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сортуються,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вгинаються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відокремлюються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просвіту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ендосоми.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клітинах,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виробляють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сурфактант,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мультивезикулярних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тільцях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додаються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пластинчастих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тілець.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постійно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секретується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екзоцитозу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утворює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маслянисту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плівку,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фосфоліпіди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сурфактантні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білки.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Недостатня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диференціація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основною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причиною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дистрес-</a:t>
            </a:r>
            <a:r>
              <a:rPr sz="1600" spc="-10" dirty="0">
                <a:latin typeface="Times New Roman"/>
                <a:cs typeface="Times New Roman"/>
              </a:rPr>
              <a:t>синдрому </a:t>
            </a:r>
            <a:r>
              <a:rPr sz="1600" dirty="0">
                <a:latin typeface="Times New Roman"/>
                <a:cs typeface="Times New Roman"/>
              </a:rPr>
              <a:t>новонароджених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недоношених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дітей,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дефіцит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труднощів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розширення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ефективного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диханням.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Лікування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введення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ендотрахеальної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забезпечення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постійного </a:t>
            </a:r>
            <a:r>
              <a:rPr sz="1600" dirty="0">
                <a:latin typeface="Times New Roman"/>
                <a:cs typeface="Times New Roman"/>
              </a:rPr>
              <a:t>позитивного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дихальних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шляхах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(CPAP),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синтетичного екзогенного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схема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ілюструє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виробництво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клітиною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типу.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білково-</a:t>
            </a:r>
            <a:r>
              <a:rPr sz="1600" dirty="0">
                <a:latin typeface="Times New Roman"/>
                <a:cs typeface="Times New Roman"/>
              </a:rPr>
              <a:t>ліпідні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комплекси,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синтезовані </a:t>
            </a:r>
            <a:r>
              <a:rPr sz="1600" dirty="0">
                <a:latin typeface="Times New Roman"/>
                <a:cs typeface="Times New Roman"/>
              </a:rPr>
              <a:t>спочатку</a:t>
            </a:r>
            <a:r>
              <a:rPr sz="1600" spc="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ЕР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апараті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Гольджі,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подальшою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обробкою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зберіганням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великих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органелах,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називаються </a:t>
            </a:r>
            <a:r>
              <a:rPr sz="1600" dirty="0">
                <a:latin typeface="Times New Roman"/>
                <a:cs typeface="Times New Roman"/>
              </a:rPr>
              <a:t>пластинчастими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тільцями.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Також присутні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мультивезикулярні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тільця,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утворюються,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коли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мембранні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компоненти </a:t>
            </a:r>
            <a:r>
              <a:rPr sz="1600" dirty="0">
                <a:latin typeface="Times New Roman"/>
                <a:cs typeface="Times New Roman"/>
              </a:rPr>
              <a:t>раннього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сортуються,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вгинаються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4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відокремлюються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менші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всередині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просвіту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ендосоми.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У </a:t>
            </a:r>
            <a:r>
              <a:rPr sz="1600" dirty="0">
                <a:latin typeface="Times New Roman"/>
                <a:cs typeface="Times New Roman"/>
              </a:rPr>
              <a:t>клітинах,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виробляють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сурфактант,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везикули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мультивезикулярних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тільцях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додаються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5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пластинчастих</a:t>
            </a:r>
            <a:r>
              <a:rPr sz="1600" spc="6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тілець. </a:t>
            </a:r>
            <a:r>
              <a:rPr sz="1600" dirty="0">
                <a:latin typeface="Times New Roman"/>
                <a:cs typeface="Times New Roman"/>
              </a:rPr>
              <a:t>Сурфактант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постійно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секретується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екзоцитозу</a:t>
            </a:r>
            <a:r>
              <a:rPr sz="1600" spc="11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утворює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маслянисту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плівку,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що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містить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фосфоліпіди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spc="-10" dirty="0">
                <a:latin typeface="Times New Roman"/>
                <a:cs typeface="Times New Roman"/>
              </a:rPr>
              <a:t>сурфактантні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білки.</a:t>
            </a:r>
            <a:endParaRPr sz="16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Недостатня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диференціація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альвеолярних</a:t>
            </a:r>
            <a:r>
              <a:rPr sz="1600" spc="1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є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основною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причиною</a:t>
            </a:r>
            <a:r>
              <a:rPr sz="1600" spc="16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респіраторного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дистрес-</a:t>
            </a:r>
            <a:r>
              <a:rPr sz="1600" spc="-10" dirty="0">
                <a:latin typeface="Times New Roman"/>
                <a:cs typeface="Times New Roman"/>
              </a:rPr>
              <a:t>синдрому </a:t>
            </a:r>
            <a:r>
              <a:rPr sz="1600" dirty="0">
                <a:latin typeface="Times New Roman"/>
                <a:cs typeface="Times New Roman"/>
              </a:rPr>
              <a:t>новонароджених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недоношених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дітей,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яких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дефіцит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сурфактанту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призводить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труднощів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розширення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ефективного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газообміну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диханням.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Лікування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включає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введення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ендотрахеальної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трубки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забезпечення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постійного </a:t>
            </a:r>
            <a:r>
              <a:rPr sz="1600" dirty="0">
                <a:latin typeface="Times New Roman"/>
                <a:cs typeface="Times New Roman"/>
              </a:rPr>
              <a:t>позитивного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тиску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дихальних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шляхах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(CPAP),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так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синтетичного екзогенного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сурфактанту.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080" y="1868563"/>
            <a:ext cx="7153909" cy="4259580"/>
            <a:chOff x="594080" y="1868563"/>
            <a:chExt cx="7153909" cy="4259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489" y="2048603"/>
              <a:ext cx="6912823" cy="39673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8843" y="1873326"/>
              <a:ext cx="7144384" cy="4250055"/>
            </a:xfrm>
            <a:custGeom>
              <a:avLst/>
              <a:gdLst/>
              <a:ahLst/>
              <a:cxnLst/>
              <a:rect l="l" t="t" r="r" b="b"/>
              <a:pathLst>
                <a:path w="7144384" h="4250055">
                  <a:moveTo>
                    <a:pt x="0" y="4249674"/>
                  </a:moveTo>
                  <a:lnTo>
                    <a:pt x="7143877" y="4249674"/>
                  </a:lnTo>
                  <a:lnTo>
                    <a:pt x="7143877" y="0"/>
                  </a:lnTo>
                  <a:lnTo>
                    <a:pt x="0" y="0"/>
                  </a:lnTo>
                  <a:lnTo>
                    <a:pt x="0" y="42496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004429" y="906017"/>
            <a:ext cx="39331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2169" algn="l"/>
                <a:tab pos="1925320" algn="l"/>
                <a:tab pos="2935605" algn="l"/>
                <a:tab pos="340677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Схема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щіткової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клітини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25" dirty="0">
                <a:latin typeface="Times New Roman"/>
                <a:cs typeface="Times New Roman"/>
              </a:rPr>
              <a:t>та</a:t>
            </a:r>
            <a:r>
              <a:rPr sz="1600" b="1" dirty="0"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малої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4429" y="1150111"/>
            <a:ext cx="1730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зернистої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клітини.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4429" y="1393952"/>
            <a:ext cx="39338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а.</a:t>
            </a:r>
            <a:r>
              <a:rPr sz="1600" b="1" spc="3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Щіткова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клітина,</a:t>
            </a:r>
            <a:r>
              <a:rPr sz="1600" spc="3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39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показано</a:t>
            </a:r>
            <a:r>
              <a:rPr sz="1600" spc="400" dirty="0">
                <a:latin typeface="Times New Roman"/>
                <a:cs typeface="Times New Roman"/>
              </a:rPr>
              <a:t>  </a:t>
            </a:r>
            <a:r>
              <a:rPr sz="1600" spc="-20" dirty="0">
                <a:latin typeface="Times New Roman"/>
                <a:cs typeface="Times New Roman"/>
              </a:rPr>
              <a:t>тут, </a:t>
            </a:r>
            <a:r>
              <a:rPr sz="1600" dirty="0">
                <a:latin typeface="Times New Roman"/>
                <a:cs typeface="Times New Roman"/>
              </a:rPr>
              <a:t>розташована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альвеолярними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клітинами 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II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типу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альвеоли.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Тупі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мікроворсинки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4429" y="2125472"/>
            <a:ext cx="30340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3050" algn="l"/>
              </a:tabLst>
            </a:pPr>
            <a:r>
              <a:rPr sz="1600" spc="-10" dirty="0">
                <a:latin typeface="Times New Roman"/>
                <a:cs typeface="Times New Roman"/>
              </a:rPr>
              <a:t>характерними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особливостями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79169" algn="l"/>
                <a:tab pos="2261870" algn="l"/>
              </a:tabLst>
            </a:pPr>
            <a:r>
              <a:rPr sz="1600" spc="-10" dirty="0">
                <a:latin typeface="Times New Roman"/>
                <a:cs typeface="Times New Roman"/>
              </a:rPr>
              <a:t>клітини.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Цитоплазма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зазвичай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5840" y="2125472"/>
            <a:ext cx="7715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щіткової</a:t>
            </a:r>
            <a:endParaRPr sz="16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4429" y="2613405"/>
            <a:ext cx="39370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апарат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Гольджі,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лізосоми,</a:t>
            </a:r>
            <a:r>
              <a:rPr sz="1600" spc="1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мітохондрії</a:t>
            </a:r>
            <a:r>
              <a:rPr sz="1600" spc="12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та </a:t>
            </a:r>
            <a:r>
              <a:rPr sz="1600" dirty="0">
                <a:latin typeface="Times New Roman"/>
                <a:cs typeface="Times New Roman"/>
              </a:rPr>
              <a:t>включення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глікогену.</a:t>
            </a:r>
            <a:endParaRPr sz="16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б.</a:t>
            </a:r>
            <a:r>
              <a:rPr sz="1600" b="1" spc="3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Ця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мала</a:t>
            </a:r>
            <a:r>
              <a:rPr sz="1600" spc="30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зерниста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клітина</a:t>
            </a:r>
            <a:r>
              <a:rPr sz="1600" spc="31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показана </a:t>
            </a:r>
            <a:r>
              <a:rPr sz="1600" dirty="0">
                <a:latin typeface="Times New Roman"/>
                <a:cs typeface="Times New Roman"/>
              </a:rPr>
              <a:t>розташованою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між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двома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клітинами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Клара, </a:t>
            </a:r>
            <a:r>
              <a:rPr sz="1600" dirty="0">
                <a:latin typeface="Times New Roman"/>
                <a:cs typeface="Times New Roman"/>
              </a:rPr>
              <a:t>як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термінальному</a:t>
            </a:r>
            <a:r>
              <a:rPr sz="1600" spc="22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229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респіраторному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40190" y="3832986"/>
            <a:ext cx="8515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Клітина </a:t>
            </a:r>
            <a:r>
              <a:rPr sz="1600" spc="-25" dirty="0">
                <a:latin typeface="Times New Roman"/>
                <a:cs typeface="Times New Roman"/>
              </a:rPr>
              <a:t>везикули,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73461" y="3832986"/>
            <a:ext cx="17627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">
              <a:lnSpc>
                <a:spcPct val="100000"/>
              </a:lnSpc>
              <a:spcBef>
                <a:spcPts val="95"/>
              </a:spcBef>
              <a:tabLst>
                <a:tab pos="981710" algn="l"/>
                <a:tab pos="1059815" algn="l"/>
                <a:tab pos="1346200" algn="l"/>
              </a:tabLst>
            </a:pPr>
            <a:r>
              <a:rPr sz="1600" spc="-10" dirty="0">
                <a:latin typeface="Times New Roman"/>
                <a:cs typeface="Times New Roman"/>
              </a:rPr>
              <a:t>містить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маленькі більшість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50" dirty="0">
                <a:latin typeface="Times New Roman"/>
                <a:cs typeface="Times New Roman"/>
              </a:rPr>
              <a:t>з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яких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4429" y="3832986"/>
            <a:ext cx="10725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бронхіолі. секреторні </a:t>
            </a:r>
            <a:r>
              <a:rPr sz="1600" spc="-20" dirty="0">
                <a:latin typeface="Times New Roman"/>
                <a:cs typeface="Times New Roman"/>
              </a:rPr>
              <a:t>знаходиться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90481" y="4320666"/>
            <a:ext cx="1881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5745" algn="l"/>
                <a:tab pos="1221105" algn="l"/>
              </a:tabLst>
            </a:pP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базальній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частині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85652" y="4320666"/>
            <a:ext cx="751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клітини.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04429" y="4564507"/>
            <a:ext cx="1500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70255" algn="l"/>
              </a:tabLst>
            </a:pPr>
            <a:r>
              <a:rPr sz="1600" spc="-20" dirty="0">
                <a:latin typeface="Times New Roman"/>
                <a:cs typeface="Times New Roman"/>
              </a:rPr>
              <a:t>Крім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везикул,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15321" y="4564507"/>
            <a:ext cx="8458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найбільш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4429" y="4808347"/>
            <a:ext cx="2647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5260" algn="l"/>
                <a:tab pos="2546985" algn="l"/>
              </a:tabLst>
            </a:pPr>
            <a:r>
              <a:rPr sz="1600" spc="-10" dirty="0">
                <a:latin typeface="Times New Roman"/>
                <a:cs typeface="Times New Roman"/>
              </a:rPr>
              <a:t>органелами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клітини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72038" y="4564507"/>
            <a:ext cx="9645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 marR="5080" indent="-8255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помітними шорсткий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04429" y="5051882"/>
            <a:ext cx="3932554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ендоплазматичний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ретикулум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(шЕР),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апарат </a:t>
            </a:r>
            <a:r>
              <a:rPr sz="1600" dirty="0">
                <a:latin typeface="Times New Roman"/>
                <a:cs typeface="Times New Roman"/>
              </a:rPr>
              <a:t>Гольджі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та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мітохондрії.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Нервове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закінчення </a:t>
            </a:r>
            <a:r>
              <a:rPr sz="1600" dirty="0">
                <a:latin typeface="Times New Roman"/>
                <a:cs typeface="Times New Roman"/>
              </a:rPr>
              <a:t>показано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епітелії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поруч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із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клітиною.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6678" y="578738"/>
            <a:ext cx="2098675" cy="2533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5"/>
              </a:lnSpc>
            </a:pPr>
            <a:r>
              <a:rPr sz="1800" b="1" dirty="0">
                <a:latin typeface="Times New Roman"/>
                <a:cs typeface="Times New Roman"/>
              </a:rPr>
              <a:t>Щіточкові</a:t>
            </a:r>
            <a:r>
              <a:rPr sz="1800" b="1" spc="9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клітини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042920" y="537464"/>
            <a:ext cx="3839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також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присутні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</a:t>
            </a:r>
            <a:r>
              <a:rPr b="0" spc="1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альвеолярній</a:t>
            </a:r>
            <a:r>
              <a:rPr b="0" spc="18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стінці,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44067" y="811784"/>
            <a:ext cx="593852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небагато.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Вони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служити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рецепторами,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які </a:t>
            </a:r>
            <a:r>
              <a:rPr sz="1800" spc="-20" dirty="0">
                <a:latin typeface="Times New Roman"/>
                <a:cs typeface="Times New Roman"/>
              </a:rPr>
              <a:t>контролюють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якість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повітря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легенях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30402" y="267411"/>
            <a:ext cx="4895850" cy="6153150"/>
            <a:chOff x="7030402" y="267411"/>
            <a:chExt cx="4895850" cy="6153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39864" y="384424"/>
              <a:ext cx="4821381" cy="58545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35165" y="272173"/>
              <a:ext cx="4886325" cy="6143625"/>
            </a:xfrm>
            <a:custGeom>
              <a:avLst/>
              <a:gdLst/>
              <a:ahLst/>
              <a:cxnLst/>
              <a:rect l="l" t="t" r="r" b="b"/>
              <a:pathLst>
                <a:path w="4886325" h="6143625">
                  <a:moveTo>
                    <a:pt x="0" y="6143497"/>
                  </a:moveTo>
                  <a:lnTo>
                    <a:pt x="4886325" y="6143497"/>
                  </a:lnTo>
                  <a:lnTo>
                    <a:pt x="4886325" y="0"/>
                  </a:lnTo>
                  <a:lnTo>
                    <a:pt x="0" y="0"/>
                  </a:lnTo>
                  <a:lnTo>
                    <a:pt x="0" y="61434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0875" y="358902"/>
            <a:ext cx="2653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2250" algn="l"/>
              </a:tabLst>
            </a:pPr>
            <a:r>
              <a:rPr spc="-10" dirty="0"/>
              <a:t>Альвеолярні</a:t>
            </a:r>
            <a:r>
              <a:rPr dirty="0"/>
              <a:t>	</a:t>
            </a:r>
            <a:r>
              <a:rPr spc="-10" dirty="0"/>
              <a:t>макрофаги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32479" y="358902"/>
            <a:ext cx="3157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2685" algn="l"/>
                <a:tab pos="2195195" algn="l"/>
                <a:tab pos="26371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очищають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альвеоли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від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5" dirty="0">
                <a:latin typeface="Times New Roman"/>
                <a:cs typeface="Times New Roman"/>
              </a:rPr>
              <a:t>пилу,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875" y="633221"/>
            <a:ext cx="5937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пилку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твердих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частинок,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еритроцитів,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28266" y="907541"/>
            <a:ext cx="1433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254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потрапити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0159" y="907541"/>
            <a:ext cx="9029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альвеоли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2971" y="907541"/>
            <a:ext cx="15068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sz="1800" spc="-2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серцевій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842644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вгору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75" y="907541"/>
            <a:ext cx="14820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75945" algn="l"/>
              </a:tabLst>
            </a:pPr>
            <a:r>
              <a:rPr sz="1800" spc="-25" dirty="0">
                <a:latin typeface="Times New Roman"/>
                <a:cs typeface="Times New Roman"/>
              </a:rPr>
              <a:t>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можуть недостатності. бронхіальному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75510" y="1181557"/>
            <a:ext cx="43148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100"/>
              </a:spcBef>
              <a:tabLst>
                <a:tab pos="960755" algn="l"/>
                <a:tab pos="1353820" algn="l"/>
                <a:tab pos="201676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Деякі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мігрують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824865" algn="l"/>
                <a:tab pos="1053465" algn="l"/>
                <a:tab pos="2466340" algn="l"/>
                <a:tab pos="2722245" algn="l"/>
                <a:tab pos="3876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дереву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видаляються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організму,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875" y="1730755"/>
            <a:ext cx="5939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залишаються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сполучній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тканині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перегородки,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можуть накопичуватися </a:t>
            </a:r>
            <a:r>
              <a:rPr sz="1800" dirty="0">
                <a:latin typeface="Times New Roman"/>
                <a:cs typeface="Times New Roman"/>
              </a:rPr>
              <a:t>протягом життя.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легенях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міських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жителів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0875" y="2279396"/>
            <a:ext cx="59397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9565" algn="l"/>
                <a:tab pos="1211580" algn="l"/>
                <a:tab pos="1993264" algn="l"/>
                <a:tab pos="3622675" algn="l"/>
                <a:tab pos="4982845" algn="l"/>
              </a:tabLst>
            </a:pP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курців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часто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зустрічаються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макрофаги,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заповнені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частинками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32254" y="2553411"/>
            <a:ext cx="4457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9835" algn="l"/>
                <a:tab pos="3041015" algn="l"/>
                <a:tab pos="4380865" algn="l"/>
              </a:tabLst>
            </a:pPr>
            <a:r>
              <a:rPr sz="1800" spc="-10" dirty="0">
                <a:latin typeface="Times New Roman"/>
                <a:cs typeface="Times New Roman"/>
              </a:rPr>
              <a:t>вуглецю,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антракотичним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пігментом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0875" y="2828290"/>
            <a:ext cx="6028690" cy="36379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92710" algn="just">
              <a:lnSpc>
                <a:spcPct val="99100"/>
              </a:lnSpc>
              <a:spcBef>
                <a:spcPts val="120"/>
              </a:spcBef>
            </a:pPr>
            <a:r>
              <a:rPr sz="1800" dirty="0">
                <a:latin typeface="Times New Roman"/>
                <a:cs typeface="Times New Roman"/>
              </a:rPr>
              <a:t>кремнеземом.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Альвеолярні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макрофаги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борються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dirty="0">
                <a:latin typeface="Times New Roman"/>
                <a:cs typeface="Times New Roman"/>
              </a:rPr>
              <a:t>інфекціями,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такими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туберкульоз,</a:t>
            </a:r>
            <a:r>
              <a:rPr sz="1800" spc="1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але</a:t>
            </a:r>
            <a:r>
              <a:rPr sz="1800" spc="1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деякі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бактерії </a:t>
            </a:r>
            <a:r>
              <a:rPr sz="1800" dirty="0">
                <a:latin typeface="Times New Roman"/>
                <a:cs typeface="Times New Roman"/>
              </a:rPr>
              <a:t>можуть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виживати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викликати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рецидив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захворювання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пошкодженні </a:t>
            </a:r>
            <a:r>
              <a:rPr sz="1800" spc="-10" dirty="0">
                <a:latin typeface="Times New Roman"/>
                <a:cs typeface="Times New Roman"/>
              </a:rPr>
              <a:t>макрофагів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Times New Roman"/>
                <a:cs typeface="Times New Roman"/>
              </a:rPr>
              <a:t>Фотомікрографія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альвеолярних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макрофагів.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фотомікрографія,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зроблена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великому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збільшенні,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показує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структуру </a:t>
            </a:r>
            <a:r>
              <a:rPr sz="1400" dirty="0">
                <a:latin typeface="Times New Roman"/>
                <a:cs typeface="Times New Roman"/>
              </a:rPr>
              <a:t>альвеолярної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перегородки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просвіт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альвеоли,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альвеолярні </a:t>
            </a:r>
            <a:r>
              <a:rPr sz="1400" dirty="0">
                <a:latin typeface="Times New Roman"/>
                <a:cs typeface="Times New Roman"/>
              </a:rPr>
              <a:t>макрофаги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еритроцити.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Цитоплазма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макрофагів,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вони </a:t>
            </a:r>
            <a:r>
              <a:rPr sz="1400" dirty="0">
                <a:latin typeface="Times New Roman"/>
                <a:cs typeface="Times New Roman"/>
              </a:rPr>
              <a:t>присутні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значній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кількості,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коричневий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пігмент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гемосидерин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із </a:t>
            </a:r>
            <a:r>
              <a:rPr sz="1400" dirty="0">
                <a:latin typeface="Times New Roman"/>
                <a:cs typeface="Times New Roman"/>
              </a:rPr>
              <a:t>фагоцитованих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еритроцитів.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Ці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макрофаги,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навантажені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гемосидерином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(їх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"клітинами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серцевої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недостатності"),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зустрічаються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серцевих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захворюваннях,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переважно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недостатності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лівого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шлуночка, </a:t>
            </a:r>
            <a:r>
              <a:rPr sz="1400" dirty="0">
                <a:latin typeface="Times New Roman"/>
                <a:cs typeface="Times New Roman"/>
              </a:rPr>
              <a:t>які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викликають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застій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легенях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набряк.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призводить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розширення </a:t>
            </a:r>
            <a:r>
              <a:rPr sz="1400" dirty="0">
                <a:latin typeface="Times New Roman"/>
                <a:cs typeface="Times New Roman"/>
              </a:rPr>
              <a:t>альвеолярних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капілярів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невеликих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крововиливів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560.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70062" y="415366"/>
            <a:ext cx="8416290" cy="5546725"/>
            <a:chOff x="1770062" y="415366"/>
            <a:chExt cx="8416290" cy="5546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8611" y="574837"/>
              <a:ext cx="8172001" cy="52958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74825" y="420128"/>
              <a:ext cx="8406765" cy="5537200"/>
            </a:xfrm>
            <a:custGeom>
              <a:avLst/>
              <a:gdLst/>
              <a:ahLst/>
              <a:cxnLst/>
              <a:rect l="l" t="t" r="r" b="b"/>
              <a:pathLst>
                <a:path w="8406765" h="5537200">
                  <a:moveTo>
                    <a:pt x="0" y="5537073"/>
                  </a:moveTo>
                  <a:lnTo>
                    <a:pt x="8406257" y="5537073"/>
                  </a:lnTo>
                  <a:lnTo>
                    <a:pt x="8406257" y="0"/>
                  </a:lnTo>
                  <a:lnTo>
                    <a:pt x="0" y="0"/>
                  </a:lnTo>
                  <a:lnTo>
                    <a:pt x="0" y="55370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04085" y="6090615"/>
            <a:ext cx="8372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Відділи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бронхіального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дерева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стислий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огляд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його</a:t>
            </a:r>
            <a:r>
              <a:rPr sz="1800" b="1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гістологічних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особливостей.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0819" y="462470"/>
            <a:ext cx="8721090" cy="4033520"/>
            <a:chOff x="1730819" y="462470"/>
            <a:chExt cx="8721090" cy="4033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9075" y="565963"/>
              <a:ext cx="8601581" cy="38611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35582" y="467233"/>
              <a:ext cx="8711565" cy="4023995"/>
            </a:xfrm>
            <a:custGeom>
              <a:avLst/>
              <a:gdLst/>
              <a:ahLst/>
              <a:cxnLst/>
              <a:rect l="l" t="t" r="r" b="b"/>
              <a:pathLst>
                <a:path w="8711565" h="4023995">
                  <a:moveTo>
                    <a:pt x="0" y="4023487"/>
                  </a:moveTo>
                  <a:lnTo>
                    <a:pt x="8711057" y="4023487"/>
                  </a:lnTo>
                  <a:lnTo>
                    <a:pt x="8711057" y="0"/>
                  </a:lnTo>
                  <a:lnTo>
                    <a:pt x="0" y="0"/>
                  </a:lnTo>
                  <a:lnTo>
                    <a:pt x="0" y="402348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19148" y="4818126"/>
            <a:ext cx="929259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Плевра</a:t>
            </a:r>
            <a:r>
              <a:rPr sz="1400" b="1" spc="2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–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це</a:t>
            </a:r>
            <a:r>
              <a:rPr sz="1400" b="1" spc="3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серозні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оболонки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(serosa),</a:t>
            </a:r>
            <a:r>
              <a:rPr sz="1400" b="1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пов'язані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кожною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легенею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грудною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порожниною.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(а)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показує </a:t>
            </a:r>
            <a:r>
              <a:rPr sz="1400" dirty="0">
                <a:latin typeface="Times New Roman"/>
                <a:cs typeface="Times New Roman"/>
              </a:rPr>
              <a:t>парієтальну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плевру,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вистилає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внутрішню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грудної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порожнини,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вісцеральну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плевру,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покриває </a:t>
            </a:r>
            <a:r>
              <a:rPr sz="1400" dirty="0">
                <a:latin typeface="Times New Roman"/>
                <a:cs typeface="Times New Roman"/>
              </a:rPr>
              <a:t>зовнішню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поверхню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легені.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цими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шарами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знаходиться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вузький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плевральної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порожнини.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(b)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Обидва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шари </a:t>
            </a:r>
            <a:r>
              <a:rPr sz="1400" dirty="0">
                <a:latin typeface="Times New Roman"/>
                <a:cs typeface="Times New Roman"/>
              </a:rPr>
              <a:t>гістологічно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подібні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 складаються з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простого плоского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мезотелію (M)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 тонкому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шарі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сполучної тканини,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показано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вісцеральної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плеври,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покриває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альвеоли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(A).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Сполучна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тканина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багата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колагенові,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еластичні </a:t>
            </a:r>
            <a:r>
              <a:rPr sz="1400" dirty="0">
                <a:latin typeface="Times New Roman"/>
                <a:cs typeface="Times New Roman"/>
              </a:rPr>
              <a:t>волокна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кровоносні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(V),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лімфатичні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судини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(L).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(X140;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H&amp;E)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963" y="646620"/>
            <a:ext cx="8573770" cy="3696970"/>
            <a:chOff x="723963" y="646620"/>
            <a:chExt cx="8573770" cy="3696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88" y="770421"/>
              <a:ext cx="8554720" cy="35635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726" y="651383"/>
              <a:ext cx="8564245" cy="3687445"/>
            </a:xfrm>
            <a:custGeom>
              <a:avLst/>
              <a:gdLst/>
              <a:ahLst/>
              <a:cxnLst/>
              <a:rect l="l" t="t" r="r" b="b"/>
              <a:pathLst>
                <a:path w="8564245" h="3687445">
                  <a:moveTo>
                    <a:pt x="0" y="3687445"/>
                  </a:moveTo>
                  <a:lnTo>
                    <a:pt x="8564245" y="3687445"/>
                  </a:lnTo>
                  <a:lnTo>
                    <a:pt x="8564245" y="0"/>
                  </a:lnTo>
                  <a:lnTo>
                    <a:pt x="0" y="0"/>
                  </a:lnTo>
                  <a:lnTo>
                    <a:pt x="0" y="36874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39178" y="4552315"/>
            <a:ext cx="4643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255" algn="l"/>
                <a:tab pos="1052195" algn="l"/>
                <a:tab pos="2054860" algn="l"/>
                <a:tab pos="2624455" algn="l"/>
                <a:tab pos="3851910" algn="l"/>
                <a:tab pos="4234180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Frey,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A.;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Lunding,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L.P.;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Wegmann,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M.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9178" y="4826634"/>
            <a:ext cx="117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7705" algn="l"/>
              </a:tabLst>
            </a:pP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Dual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Role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91219" y="4826634"/>
            <a:ext cx="741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0209" algn="l"/>
              </a:tabLst>
            </a:pP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the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9178" y="5100954"/>
            <a:ext cx="1667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187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Asthma: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Active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13240" y="4826634"/>
            <a:ext cx="2368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890905" algn="l"/>
                <a:tab pos="216217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Airway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Epithelium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in</a:t>
            </a:r>
            <a:endParaRPr sz="1800">
              <a:latin typeface="Arial MT"/>
              <a:cs typeface="Arial MT"/>
            </a:endParaRPr>
          </a:p>
          <a:p>
            <a:pPr marR="8890" algn="r">
              <a:lnSpc>
                <a:spcPct val="100000"/>
              </a:lnSpc>
              <a:tabLst>
                <a:tab pos="117030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Regulator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of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39178" y="5100954"/>
            <a:ext cx="46418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225" algn="ctr">
              <a:lnSpc>
                <a:spcPct val="100000"/>
              </a:lnSpc>
              <a:spcBef>
                <a:spcPts val="100"/>
              </a:spcBef>
              <a:tabLst>
                <a:tab pos="1143000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Barrier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tabLst>
                <a:tab pos="1689735" algn="l"/>
                <a:tab pos="2515870" algn="l"/>
                <a:tab pos="3408045" algn="l"/>
                <a:tab pos="4043045" algn="l"/>
              </a:tabLst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Inflammation.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i="1" spc="-20" dirty="0">
                <a:solidFill>
                  <a:srgbClr val="212121"/>
                </a:solidFill>
                <a:latin typeface="Arial"/>
                <a:cs typeface="Arial"/>
              </a:rPr>
              <a:t>Cells</a:t>
            </a:r>
            <a:r>
              <a:rPr sz="1800" i="1" dirty="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sz="1800" b="1" spc="-20" dirty="0">
                <a:solidFill>
                  <a:srgbClr val="212121"/>
                </a:solidFill>
                <a:latin typeface="Arial"/>
                <a:cs typeface="Arial"/>
              </a:rPr>
              <a:t>2023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i="1" spc="-25" dirty="0">
                <a:solidFill>
                  <a:srgbClr val="212121"/>
                </a:solidFill>
                <a:latin typeface="Arial"/>
                <a:cs typeface="Arial"/>
              </a:rPr>
              <a:t>12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	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2208.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39178" y="5640120"/>
            <a:ext cx="3828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https://doi.org/10.3390/cells12182208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4994" y="4552315"/>
            <a:ext cx="5383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Подвійна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роль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епітелію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дихальних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шляхів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при </a:t>
            </a:r>
            <a:r>
              <a:rPr sz="1800" b="1" dirty="0">
                <a:latin typeface="Arial"/>
                <a:cs typeface="Arial"/>
              </a:rPr>
              <a:t>астмі: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активний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бар’єр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і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регулятор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запалення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body" idx="1"/>
          </p:nvPr>
        </p:nvSpPr>
        <p:spPr>
          <a:xfrm>
            <a:off x="228600" y="381000"/>
            <a:ext cx="11709173" cy="582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с</a:t>
            </a:r>
            <a:r>
              <a:rPr lang="uk-UA" dirty="0" smtClean="0"/>
              <a:t>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Ходоровська</a:t>
            </a:r>
            <a:r>
              <a:rPr lang="uk-UA" dirty="0" smtClean="0"/>
              <a:t> А. А. Сучасні відомості про морфогенез та особливості  будови тканин дихальної системи людини (огляд літератури). </a:t>
            </a:r>
            <a:r>
              <a:rPr lang="uk-UA" i="1" dirty="0" smtClean="0"/>
              <a:t>Буковинський медичний вісник.  </a:t>
            </a:r>
            <a:r>
              <a:rPr lang="uk-UA" dirty="0" smtClean="0"/>
              <a:t>2017.  Т. 21, № 2(2) С. 156-159.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5729" y="605155"/>
            <a:ext cx="43211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25" dirty="0">
                <a:latin typeface="Trebuchet MS"/>
                <a:cs typeface="Trebuchet MS"/>
              </a:rPr>
              <a:t>ДЯКУЮ</a:t>
            </a:r>
            <a:r>
              <a:rPr sz="4400" b="0" spc="-434" dirty="0">
                <a:latin typeface="Trebuchet MS"/>
                <a:cs typeface="Trebuchet MS"/>
              </a:rPr>
              <a:t> </a:t>
            </a:r>
            <a:r>
              <a:rPr sz="4400" b="0" dirty="0">
                <a:latin typeface="Trebuchet MS"/>
                <a:cs typeface="Trebuchet MS"/>
              </a:rPr>
              <a:t>ЗА</a:t>
            </a:r>
            <a:r>
              <a:rPr sz="4400" b="0" spc="-450" dirty="0">
                <a:latin typeface="Trebuchet MS"/>
                <a:cs typeface="Trebuchet MS"/>
              </a:rPr>
              <a:t> </a:t>
            </a:r>
            <a:r>
              <a:rPr sz="4400" b="0" spc="-185" dirty="0">
                <a:latin typeface="Trebuchet MS"/>
                <a:cs typeface="Trebuchet MS"/>
              </a:rPr>
              <a:t>УВАГУ!</a:t>
            </a:r>
            <a:endParaRPr sz="44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59" y="1690687"/>
            <a:ext cx="4602480" cy="4490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7560</Words>
  <Application>Microsoft Office PowerPoint</Application>
  <PresentationFormat>Широкоэкранный</PresentationFormat>
  <Paragraphs>836</Paragraphs>
  <Slides>100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11" baseType="lpstr">
      <vt:lpstr>Arial</vt:lpstr>
      <vt:lpstr>Arial MT</vt:lpstr>
      <vt:lpstr>Calibri</vt:lpstr>
      <vt:lpstr>Cambria</vt:lpstr>
      <vt:lpstr>Corbel</vt:lpstr>
      <vt:lpstr>Georgia</vt:lpstr>
      <vt:lpstr>Symbol</vt:lpstr>
      <vt:lpstr>Times New Roman</vt:lpstr>
      <vt:lpstr>Trebuchet MS</vt:lpstr>
      <vt:lpstr>Wingdings</vt:lpstr>
      <vt:lpstr>Office Theme</vt:lpstr>
      <vt:lpstr>Презентация PowerPoint</vt:lpstr>
      <vt:lpstr>Презентация PowerPoint</vt:lpstr>
      <vt:lpstr>Дихальна  система  складається  з  парних  легень  та серії  повітряносних  шляхів,  що  ведуть  до  легень  і  від  них. Усередині  легенів  повітряносні  шляхи  розгалужуються  на</vt:lpstr>
      <vt:lpstr>Презентация PowerPoint</vt:lpstr>
      <vt:lpstr>Презентация PowerPoint</vt:lpstr>
      <vt:lpstr>Презентация PowerPoint</vt:lpstr>
      <vt:lpstr>Всередині легень головні бронхи зазнають значного розгалуження, що зрештою призводить до утворення розподільних бронхіол. Бронхіоли  представляють  собою  кінцеву  частину провідних  шляхів.  Разом  внутрішні  бронхи  та бронхіоли складають бронхіальне дерево.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Присінок носової порожнини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Війчастий, псевдобагатошаровий циліндричний епітелій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Нюховий епітелій складається з таких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вистелена багатошаровим плоским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Ендокриноцити (клітини Кульчицького) повітроносних шляхів.</vt:lpstr>
      <vt:lpstr>Презентация PowerPoint</vt:lpstr>
      <vt:lpstr>Презентация PowerPoint</vt:lpstr>
      <vt:lpstr>Базальна мембрана та власна пластинка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Бронхіоли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Альвеоли Альвеоли  –  місце  газообміну.  Їх  велика  кількість (150-250 млн на легеню) збільшує площу поверхні газообміну до ~75 м² (розмір тенісного корту). Кожна альвеола  (~0.2  мм  в  діаметрі)  –  це  тонкостінна поліедрична камера, що з'єднується з альвеолярним мішком</vt:lpstr>
      <vt:lpstr>що  показує із сусідніми</vt:lpstr>
      <vt:lpstr>Презентация PowerPoint</vt:lpstr>
      <vt:lpstr>альвеолярної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також звані пневмоцитами II</vt:lpstr>
      <vt:lpstr>Альвеолярні клітини II типу, також звані пневмоцитами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також присутні в альвеолярній стінці,</vt:lpstr>
      <vt:lpstr>Альвеолярні макрофаги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4</cp:revision>
  <dcterms:created xsi:type="dcterms:W3CDTF">2026-01-29T15:53:18Z</dcterms:created>
  <dcterms:modified xsi:type="dcterms:W3CDTF">2026-02-19T16:19:41Z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