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2600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800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0460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2813" y="0"/>
            <a:ext cx="2590800" cy="6858000"/>
          </a:xfrm>
          <a:custGeom>
            <a:avLst/>
            <a:gdLst/>
            <a:ahLst/>
            <a:cxnLst/>
            <a:rect l="l" t="t" r="r" b="b"/>
            <a:pathLst>
              <a:path w="2590800" h="6858000">
                <a:moveTo>
                  <a:pt x="2590711" y="0"/>
                </a:moveTo>
                <a:lnTo>
                  <a:pt x="0" y="0"/>
                </a:lnTo>
                <a:lnTo>
                  <a:pt x="1209586" y="6858000"/>
                </a:lnTo>
                <a:lnTo>
                  <a:pt x="2590711" y="6858000"/>
                </a:lnTo>
                <a:lnTo>
                  <a:pt x="2590711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3688" y="3049523"/>
            <a:ext cx="3260090" cy="3808729"/>
          </a:xfrm>
          <a:custGeom>
            <a:avLst/>
            <a:gdLst/>
            <a:ahLst/>
            <a:cxnLst/>
            <a:rect l="l" t="t" r="r" b="b"/>
            <a:pathLst>
              <a:path w="3260090" h="3808729">
                <a:moveTo>
                  <a:pt x="3259835" y="0"/>
                </a:moveTo>
                <a:lnTo>
                  <a:pt x="0" y="3808476"/>
                </a:lnTo>
                <a:lnTo>
                  <a:pt x="3259835" y="3808476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2271" y="0"/>
            <a:ext cx="1247140" cy="6858000"/>
          </a:xfrm>
          <a:custGeom>
            <a:avLst/>
            <a:gdLst/>
            <a:ahLst/>
            <a:cxnLst/>
            <a:rect l="l" t="t" r="r" b="b"/>
            <a:pathLst>
              <a:path w="1247140" h="6858000">
                <a:moveTo>
                  <a:pt x="1246680" y="0"/>
                </a:moveTo>
                <a:lnTo>
                  <a:pt x="0" y="0"/>
                </a:lnTo>
                <a:lnTo>
                  <a:pt x="1106472" y="6858000"/>
                </a:lnTo>
                <a:lnTo>
                  <a:pt x="1246680" y="6858000"/>
                </a:lnTo>
                <a:lnTo>
                  <a:pt x="1246680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3868" y="3589019"/>
            <a:ext cx="1815464" cy="3268979"/>
          </a:xfrm>
          <a:custGeom>
            <a:avLst/>
            <a:gdLst/>
            <a:ahLst/>
            <a:cxnLst/>
            <a:rect l="l" t="t" r="r" b="b"/>
            <a:pathLst>
              <a:path w="1815465" h="3268979">
                <a:moveTo>
                  <a:pt x="1815083" y="0"/>
                </a:moveTo>
                <a:lnTo>
                  <a:pt x="0" y="3268979"/>
                </a:lnTo>
                <a:lnTo>
                  <a:pt x="1815083" y="3268979"/>
                </a:lnTo>
                <a:lnTo>
                  <a:pt x="1815083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310376" y="1316863"/>
            <a:ext cx="5395595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2600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800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0460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2813" y="0"/>
            <a:ext cx="2590800" cy="6858000"/>
          </a:xfrm>
          <a:custGeom>
            <a:avLst/>
            <a:gdLst/>
            <a:ahLst/>
            <a:cxnLst/>
            <a:rect l="l" t="t" r="r" b="b"/>
            <a:pathLst>
              <a:path w="2590800" h="6858000">
                <a:moveTo>
                  <a:pt x="2590711" y="0"/>
                </a:moveTo>
                <a:lnTo>
                  <a:pt x="0" y="0"/>
                </a:lnTo>
                <a:lnTo>
                  <a:pt x="1209586" y="6858000"/>
                </a:lnTo>
                <a:lnTo>
                  <a:pt x="2590711" y="6858000"/>
                </a:lnTo>
                <a:lnTo>
                  <a:pt x="2590711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3688" y="3049523"/>
            <a:ext cx="3260090" cy="3808729"/>
          </a:xfrm>
          <a:custGeom>
            <a:avLst/>
            <a:gdLst/>
            <a:ahLst/>
            <a:cxnLst/>
            <a:rect l="l" t="t" r="r" b="b"/>
            <a:pathLst>
              <a:path w="3260090" h="3808729">
                <a:moveTo>
                  <a:pt x="3259835" y="0"/>
                </a:moveTo>
                <a:lnTo>
                  <a:pt x="0" y="3808476"/>
                </a:lnTo>
                <a:lnTo>
                  <a:pt x="3259835" y="3808476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2271" y="0"/>
            <a:ext cx="1247140" cy="6858000"/>
          </a:xfrm>
          <a:custGeom>
            <a:avLst/>
            <a:gdLst/>
            <a:ahLst/>
            <a:cxnLst/>
            <a:rect l="l" t="t" r="r" b="b"/>
            <a:pathLst>
              <a:path w="1247140" h="6858000">
                <a:moveTo>
                  <a:pt x="1246680" y="0"/>
                </a:moveTo>
                <a:lnTo>
                  <a:pt x="0" y="0"/>
                </a:lnTo>
                <a:lnTo>
                  <a:pt x="1106472" y="6858000"/>
                </a:lnTo>
                <a:lnTo>
                  <a:pt x="1246680" y="6858000"/>
                </a:lnTo>
                <a:lnTo>
                  <a:pt x="1246680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3868" y="3589019"/>
            <a:ext cx="1815464" cy="3268979"/>
          </a:xfrm>
          <a:custGeom>
            <a:avLst/>
            <a:gdLst/>
            <a:ahLst/>
            <a:cxnLst/>
            <a:rect l="l" t="t" r="r" b="b"/>
            <a:pathLst>
              <a:path w="1815465" h="3268979">
                <a:moveTo>
                  <a:pt x="1815083" y="0"/>
                </a:moveTo>
                <a:lnTo>
                  <a:pt x="0" y="3268979"/>
                </a:lnTo>
                <a:lnTo>
                  <a:pt x="1815083" y="3268979"/>
                </a:lnTo>
                <a:lnTo>
                  <a:pt x="1815083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231" y="1851659"/>
            <a:ext cx="6259067" cy="42291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68411" y="1504188"/>
            <a:ext cx="3904488" cy="46863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2600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800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0460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2813" y="0"/>
            <a:ext cx="2590800" cy="6858000"/>
          </a:xfrm>
          <a:custGeom>
            <a:avLst/>
            <a:gdLst/>
            <a:ahLst/>
            <a:cxnLst/>
            <a:rect l="l" t="t" r="r" b="b"/>
            <a:pathLst>
              <a:path w="2590800" h="6858000">
                <a:moveTo>
                  <a:pt x="2590711" y="0"/>
                </a:moveTo>
                <a:lnTo>
                  <a:pt x="0" y="0"/>
                </a:lnTo>
                <a:lnTo>
                  <a:pt x="1209586" y="6858000"/>
                </a:lnTo>
                <a:lnTo>
                  <a:pt x="2590711" y="6858000"/>
                </a:lnTo>
                <a:lnTo>
                  <a:pt x="2590711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3688" y="3049523"/>
            <a:ext cx="3260090" cy="3808729"/>
          </a:xfrm>
          <a:custGeom>
            <a:avLst/>
            <a:gdLst/>
            <a:ahLst/>
            <a:cxnLst/>
            <a:rect l="l" t="t" r="r" b="b"/>
            <a:pathLst>
              <a:path w="3260090" h="3808729">
                <a:moveTo>
                  <a:pt x="3259835" y="0"/>
                </a:moveTo>
                <a:lnTo>
                  <a:pt x="0" y="3808476"/>
                </a:lnTo>
                <a:lnTo>
                  <a:pt x="3259835" y="3808476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2271" y="0"/>
            <a:ext cx="1247140" cy="6858000"/>
          </a:xfrm>
          <a:custGeom>
            <a:avLst/>
            <a:gdLst/>
            <a:ahLst/>
            <a:cxnLst/>
            <a:rect l="l" t="t" r="r" b="b"/>
            <a:pathLst>
              <a:path w="1247140" h="6858000">
                <a:moveTo>
                  <a:pt x="1246680" y="0"/>
                </a:moveTo>
                <a:lnTo>
                  <a:pt x="0" y="0"/>
                </a:lnTo>
                <a:lnTo>
                  <a:pt x="1106472" y="6858000"/>
                </a:lnTo>
                <a:lnTo>
                  <a:pt x="1246680" y="6858000"/>
                </a:lnTo>
                <a:lnTo>
                  <a:pt x="1246680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3868" y="3589019"/>
            <a:ext cx="1815464" cy="3268979"/>
          </a:xfrm>
          <a:custGeom>
            <a:avLst/>
            <a:gdLst/>
            <a:ahLst/>
            <a:cxnLst/>
            <a:rect l="l" t="t" r="r" b="b"/>
            <a:pathLst>
              <a:path w="1815465" h="3268979">
                <a:moveTo>
                  <a:pt x="1815083" y="0"/>
                </a:moveTo>
                <a:lnTo>
                  <a:pt x="0" y="3268979"/>
                </a:lnTo>
                <a:lnTo>
                  <a:pt x="1815083" y="3268979"/>
                </a:lnTo>
                <a:lnTo>
                  <a:pt x="1815083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3507" y="19253"/>
            <a:ext cx="11517223" cy="9975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90C2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8916" y="1140663"/>
            <a:ext cx="5953759" cy="4785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000" y="386205"/>
            <a:ext cx="11811000" cy="11618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70"/>
              </a:lnSpc>
              <a:spcBef>
                <a:spcPts val="100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5" dirty="0">
                <a:latin typeface="Times New Roman"/>
                <a:cs typeface="Times New Roman"/>
              </a:rPr>
              <a:t> </a:t>
            </a:r>
            <a:r>
              <a:rPr b="1" spc="-30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spc="-30" dirty="0">
                <a:latin typeface="Times New Roman"/>
                <a:cs typeface="Times New Roman"/>
              </a:rPr>
              <a:t>УКРАЇНИ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ОДЕСЬКИЙ</a:t>
            </a:r>
            <a:endParaRPr dirty="0">
              <a:latin typeface="Times New Roman"/>
              <a:cs typeface="Times New Roman"/>
            </a:endParaRPr>
          </a:p>
          <a:p>
            <a:pPr marL="1270" algn="ctr">
              <a:lnSpc>
                <a:spcPts val="1670"/>
              </a:lnSpc>
            </a:pPr>
            <a:r>
              <a:rPr b="1" spc="-10" dirty="0">
                <a:latin typeface="Times New Roman"/>
                <a:cs typeface="Times New Roman"/>
              </a:rPr>
              <a:t>НАЦІОНАЛЬНИЙ</a:t>
            </a:r>
            <a:r>
              <a:rPr b="1" spc="2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670"/>
              </a:lnSpc>
              <a:spcBef>
                <a:spcPts val="15"/>
              </a:spcBef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7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СУДОВОЇ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670"/>
              </a:lnSpc>
            </a:pP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686" y="237870"/>
            <a:ext cx="2093913" cy="250533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81400" y="2590800"/>
            <a:ext cx="475252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8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№12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ротової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Будова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зубів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endParaRPr lang="ru-RU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222 «Медицина»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88136"/>
            <a:ext cx="6094730" cy="5770245"/>
            <a:chOff x="0" y="1088136"/>
            <a:chExt cx="6094730" cy="5770245"/>
          </a:xfrm>
        </p:grpSpPr>
        <p:sp>
          <p:nvSpPr>
            <p:cNvPr id="3" name="object 3"/>
            <p:cNvSpPr/>
            <p:nvPr/>
          </p:nvSpPr>
          <p:spPr>
            <a:xfrm>
              <a:off x="0" y="4014215"/>
              <a:ext cx="448309" cy="2844165"/>
            </a:xfrm>
            <a:custGeom>
              <a:avLst/>
              <a:gdLst/>
              <a:ahLst/>
              <a:cxnLst/>
              <a:rect l="l" t="t" r="r" b="b"/>
              <a:pathLst>
                <a:path w="448309" h="2844165">
                  <a:moveTo>
                    <a:pt x="0" y="0"/>
                  </a:moveTo>
                  <a:lnTo>
                    <a:pt x="0" y="2843783"/>
                  </a:lnTo>
                  <a:lnTo>
                    <a:pt x="448056" y="28437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604" y="1088136"/>
              <a:ext cx="5833872" cy="452628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59710" y="272872"/>
            <a:ext cx="442912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solidFill>
                  <a:srgbClr val="000000"/>
                </a:solidFill>
              </a:rPr>
              <a:t>Органи</a:t>
            </a:r>
            <a:r>
              <a:rPr sz="2800" spc="-12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ротової</a:t>
            </a:r>
            <a:r>
              <a:rPr sz="2800" spc="-5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порожнини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6624955" y="839215"/>
            <a:ext cx="4703445" cy="474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  <a:tabLst>
                <a:tab pos="1878330" algn="l"/>
                <a:tab pos="3437890" algn="l"/>
              </a:tabLst>
            </a:pP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Структури</a:t>
            </a: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	</a:t>
            </a: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ротової</a:t>
            </a: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	</a:t>
            </a: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порожнини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945"/>
              </a:lnSpc>
            </a:pP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поділяються</a:t>
            </a:r>
            <a:r>
              <a:rPr sz="1800" b="1" u="sng" spc="-7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-2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на:</a:t>
            </a:r>
            <a:endParaRPr sz="1800">
              <a:latin typeface="Trebuchet MS"/>
              <a:cs typeface="Trebuchet MS"/>
            </a:endParaRPr>
          </a:p>
          <a:p>
            <a:pPr marL="294005" indent="-281305">
              <a:lnSpc>
                <a:spcPts val="1945"/>
              </a:lnSpc>
              <a:buAutoNum type="arabicParenR"/>
              <a:tabLst>
                <a:tab pos="29400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Утворюють</a:t>
            </a:r>
            <a:r>
              <a:rPr sz="1800" b="1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стінки</a:t>
            </a:r>
            <a:r>
              <a:rPr sz="1800" b="1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ротової</a:t>
            </a:r>
            <a:r>
              <a:rPr sz="1800" b="1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порожнини: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Губи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Щоки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Ясна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Піднебіння</a:t>
            </a:r>
            <a:r>
              <a:rPr sz="1800" b="1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(тверде,</a:t>
            </a:r>
            <a:r>
              <a:rPr sz="1800" b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м'яке)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945"/>
              </a:lnSpc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2)</a:t>
            </a:r>
            <a:r>
              <a:rPr sz="1800" b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є</a:t>
            </a:r>
            <a:r>
              <a:rPr sz="1800" b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спеціальними</a:t>
            </a:r>
            <a:r>
              <a:rPr sz="1800" b="1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похідними: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Язик,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Слинні</a:t>
            </a:r>
            <a:r>
              <a:rPr sz="1800" b="1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залози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Піднебінні</a:t>
            </a:r>
            <a:r>
              <a:rPr sz="1800" b="1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rebuchet MS"/>
                <a:cs typeface="Trebuchet MS"/>
              </a:rPr>
              <a:t>мигдалики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2055"/>
              </a:lnSpc>
              <a:buClr>
                <a:srgbClr val="90C225"/>
              </a:buClr>
              <a:buSzPct val="80555"/>
              <a:buFont typeface="Arial MT"/>
              <a:buChar char="•"/>
              <a:tabLst>
                <a:tab pos="354965" algn="l"/>
              </a:tabLst>
            </a:pPr>
            <a:r>
              <a:rPr sz="1800" b="1" spc="-20" dirty="0">
                <a:solidFill>
                  <a:srgbClr val="404040"/>
                </a:solidFill>
                <a:latin typeface="Trebuchet MS"/>
                <a:cs typeface="Trebuchet MS"/>
              </a:rPr>
              <a:t>Зуби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050"/>
              </a:lnSpc>
              <a:spcBef>
                <a:spcPts val="1730"/>
              </a:spcBef>
            </a:pP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Функції</a:t>
            </a:r>
            <a:r>
              <a:rPr sz="1800" b="1" u="sng" spc="-6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ротової</a:t>
            </a:r>
            <a:r>
              <a:rPr sz="1800" b="1" u="sng" spc="-2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rebuchet MS"/>
                <a:cs typeface="Trebuchet MS"/>
              </a:rPr>
              <a:t>порожнини: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Механічна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обробка</a:t>
            </a:r>
            <a:r>
              <a:rPr sz="1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іжі;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Первинна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хімічна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обробка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Дегустація;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194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Знезараження;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ts val="2055"/>
              </a:lnSpc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Беруть участь</a:t>
            </a:r>
            <a:r>
              <a:rPr sz="1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в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звукоутроренні.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64533" y="109169"/>
            <a:ext cx="34302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solidFill>
                  <a:srgbClr val="539F20"/>
                </a:solidFill>
              </a:rPr>
              <a:t>Ротова</a:t>
            </a:r>
            <a:r>
              <a:rPr spc="-14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порожнина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2490" y="1014171"/>
            <a:ext cx="5079365" cy="332168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dirty="0">
                <a:latin typeface="Trebuchet MS"/>
                <a:cs typeface="Trebuchet MS"/>
              </a:rPr>
              <a:t>Ротову</a:t>
            </a:r>
            <a:r>
              <a:rPr sz="2400" b="1" spc="-7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порожнину</a:t>
            </a:r>
            <a:r>
              <a:rPr sz="2400" b="1" spc="-7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вистилають:</a:t>
            </a:r>
            <a:endParaRPr sz="2400">
              <a:latin typeface="Trebuchet MS"/>
              <a:cs typeface="Trebuchet MS"/>
            </a:endParaRPr>
          </a:p>
          <a:p>
            <a:pPr marL="396875" indent="-384175">
              <a:lnSpc>
                <a:spcPct val="100000"/>
              </a:lnSpc>
              <a:buAutoNum type="arabicParenR"/>
              <a:tabLst>
                <a:tab pos="396875" algn="l"/>
              </a:tabLst>
            </a:pPr>
            <a:r>
              <a:rPr sz="2400" b="1" dirty="0">
                <a:latin typeface="Trebuchet MS"/>
                <a:cs typeface="Trebuchet MS"/>
              </a:rPr>
              <a:t>слизова</a:t>
            </a:r>
            <a:r>
              <a:rPr sz="2400" b="1" spc="-6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оболонка</a:t>
            </a:r>
            <a:endParaRPr sz="2400">
              <a:latin typeface="Trebuchet MS"/>
              <a:cs typeface="Trebuchet MS"/>
            </a:endParaRPr>
          </a:p>
          <a:p>
            <a:pPr marL="300990" marR="5080" lvl="1" indent="-28892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00990" algn="l"/>
              </a:tabLst>
            </a:pPr>
            <a:r>
              <a:rPr sz="2400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епітеліальна</a:t>
            </a:r>
            <a:r>
              <a:rPr sz="2400" i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i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пластинка</a:t>
            </a:r>
            <a:r>
              <a:rPr sz="2400" spc="-10" dirty="0">
                <a:latin typeface="Trebuchet MS"/>
                <a:cs typeface="Trebuchet MS"/>
              </a:rPr>
              <a:t>, </a:t>
            </a:r>
            <a:r>
              <a:rPr sz="2400" dirty="0">
                <a:latin typeface="Trebuchet MS"/>
                <a:cs typeface="Trebuchet MS"/>
              </a:rPr>
              <a:t>епітелій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багатошаровий,</a:t>
            </a:r>
            <a:r>
              <a:rPr sz="2400" spc="-3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плоский незроговілий;</a:t>
            </a:r>
            <a:endParaRPr sz="2400">
              <a:latin typeface="Trebuchet MS"/>
              <a:cs typeface="Trebuchet MS"/>
            </a:endParaRPr>
          </a:p>
          <a:p>
            <a:pPr marL="300990" marR="1028065" lvl="1" indent="-28892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00990" algn="l"/>
              </a:tabLst>
            </a:pPr>
            <a:r>
              <a:rPr sz="2400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власна</a:t>
            </a:r>
            <a:r>
              <a:rPr sz="2400" i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пластинка</a:t>
            </a:r>
            <a:r>
              <a:rPr sz="2400" i="1" u="sng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–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пухка </a:t>
            </a:r>
            <a:r>
              <a:rPr sz="2400" dirty="0">
                <a:latin typeface="Trebuchet MS"/>
                <a:cs typeface="Trebuchet MS"/>
              </a:rPr>
              <a:t>сполучна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тканина.</a:t>
            </a:r>
            <a:endParaRPr sz="2400">
              <a:latin typeface="Trebuchet MS"/>
              <a:cs typeface="Trebuchet MS"/>
            </a:endParaRPr>
          </a:p>
          <a:p>
            <a:pPr marL="12700" marR="492759">
              <a:lnSpc>
                <a:spcPct val="100000"/>
              </a:lnSpc>
              <a:tabLst>
                <a:tab pos="3300729" algn="l"/>
              </a:tabLst>
            </a:pPr>
            <a:r>
              <a:rPr sz="2400" dirty="0">
                <a:latin typeface="Trebuchet MS"/>
                <a:cs typeface="Trebuchet MS"/>
              </a:rPr>
              <a:t>2)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підслизова</a:t>
            </a:r>
            <a:r>
              <a:rPr sz="2400" b="1" spc="-75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основа</a:t>
            </a:r>
            <a:r>
              <a:rPr sz="2400" b="1" dirty="0">
                <a:latin typeface="Trebuchet MS"/>
                <a:cs typeface="Trebuchet MS"/>
              </a:rPr>
              <a:t>	</a:t>
            </a:r>
            <a:r>
              <a:rPr sz="2400" spc="-10" dirty="0">
                <a:latin typeface="Trebuchet MS"/>
                <a:cs typeface="Trebuchet MS"/>
              </a:rPr>
              <a:t>утворена </a:t>
            </a:r>
            <a:r>
              <a:rPr sz="2400" dirty="0">
                <a:latin typeface="Trebuchet MS"/>
                <a:cs typeface="Trebuchet MS"/>
              </a:rPr>
              <a:t>пухкою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сполучною</a:t>
            </a:r>
            <a:r>
              <a:rPr sz="2400" spc="-9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тканиною.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47003" y="859408"/>
            <a:ext cx="5641975" cy="5811520"/>
            <a:chOff x="5747003" y="859408"/>
            <a:chExt cx="5641975" cy="58115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7003" y="864107"/>
              <a:ext cx="5641848" cy="58064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694925" y="866393"/>
              <a:ext cx="210820" cy="1088390"/>
            </a:xfrm>
            <a:custGeom>
              <a:avLst/>
              <a:gdLst/>
              <a:ahLst/>
              <a:cxnLst/>
              <a:rect l="l" t="t" r="r" b="b"/>
              <a:pathLst>
                <a:path w="210820" h="1088389">
                  <a:moveTo>
                    <a:pt x="0" y="0"/>
                  </a:moveTo>
                  <a:lnTo>
                    <a:pt x="40915" y="1381"/>
                  </a:lnTo>
                  <a:lnTo>
                    <a:pt x="74342" y="5143"/>
                  </a:lnTo>
                  <a:lnTo>
                    <a:pt x="96887" y="10715"/>
                  </a:lnTo>
                  <a:lnTo>
                    <a:pt x="105155" y="17525"/>
                  </a:lnTo>
                  <a:lnTo>
                    <a:pt x="105155" y="526541"/>
                  </a:lnTo>
                  <a:lnTo>
                    <a:pt x="113424" y="533352"/>
                  </a:lnTo>
                  <a:lnTo>
                    <a:pt x="135969" y="538924"/>
                  </a:lnTo>
                  <a:lnTo>
                    <a:pt x="169396" y="542686"/>
                  </a:lnTo>
                  <a:lnTo>
                    <a:pt x="210312" y="544067"/>
                  </a:lnTo>
                  <a:lnTo>
                    <a:pt x="169396" y="545449"/>
                  </a:lnTo>
                  <a:lnTo>
                    <a:pt x="135969" y="549211"/>
                  </a:lnTo>
                  <a:lnTo>
                    <a:pt x="113424" y="554783"/>
                  </a:lnTo>
                  <a:lnTo>
                    <a:pt x="105155" y="561593"/>
                  </a:lnTo>
                  <a:lnTo>
                    <a:pt x="105155" y="1070609"/>
                  </a:lnTo>
                  <a:lnTo>
                    <a:pt x="96887" y="1077420"/>
                  </a:lnTo>
                  <a:lnTo>
                    <a:pt x="74342" y="1082992"/>
                  </a:lnTo>
                  <a:lnTo>
                    <a:pt x="40915" y="1086754"/>
                  </a:lnTo>
                  <a:lnTo>
                    <a:pt x="0" y="1088135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986898" y="1531112"/>
            <a:ext cx="6985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694926" y="1236725"/>
            <a:ext cx="489584" cy="5070475"/>
          </a:xfrm>
          <a:custGeom>
            <a:avLst/>
            <a:gdLst/>
            <a:ahLst/>
            <a:cxnLst/>
            <a:rect l="l" t="t" r="r" b="b"/>
            <a:pathLst>
              <a:path w="489584" h="5070475">
                <a:moveTo>
                  <a:pt x="0" y="0"/>
                </a:moveTo>
                <a:lnTo>
                  <a:pt x="74741" y="2518"/>
                </a:lnTo>
                <a:lnTo>
                  <a:pt x="135778" y="9382"/>
                </a:lnTo>
                <a:lnTo>
                  <a:pt x="176932" y="19556"/>
                </a:lnTo>
                <a:lnTo>
                  <a:pt x="192024" y="32003"/>
                </a:lnTo>
                <a:lnTo>
                  <a:pt x="192024" y="1213865"/>
                </a:lnTo>
                <a:lnTo>
                  <a:pt x="207115" y="1226313"/>
                </a:lnTo>
                <a:lnTo>
                  <a:pt x="248269" y="1236487"/>
                </a:lnTo>
                <a:lnTo>
                  <a:pt x="309306" y="1243351"/>
                </a:lnTo>
                <a:lnTo>
                  <a:pt x="384048" y="1245870"/>
                </a:lnTo>
                <a:lnTo>
                  <a:pt x="309306" y="1248388"/>
                </a:lnTo>
                <a:lnTo>
                  <a:pt x="248269" y="1255252"/>
                </a:lnTo>
                <a:lnTo>
                  <a:pt x="207115" y="1265426"/>
                </a:lnTo>
                <a:lnTo>
                  <a:pt x="192024" y="1277874"/>
                </a:lnTo>
                <a:lnTo>
                  <a:pt x="192024" y="2459736"/>
                </a:lnTo>
                <a:lnTo>
                  <a:pt x="176932" y="2472183"/>
                </a:lnTo>
                <a:lnTo>
                  <a:pt x="135778" y="2482357"/>
                </a:lnTo>
                <a:lnTo>
                  <a:pt x="74741" y="2489221"/>
                </a:lnTo>
                <a:lnTo>
                  <a:pt x="0" y="2491740"/>
                </a:lnTo>
              </a:path>
              <a:path w="489584" h="5070475">
                <a:moveTo>
                  <a:pt x="0" y="2491740"/>
                </a:moveTo>
                <a:lnTo>
                  <a:pt x="77327" y="2493821"/>
                </a:lnTo>
                <a:lnTo>
                  <a:pt x="144475" y="2499616"/>
                </a:lnTo>
                <a:lnTo>
                  <a:pt x="197418" y="2508446"/>
                </a:lnTo>
                <a:lnTo>
                  <a:pt x="244601" y="2532507"/>
                </a:lnTo>
                <a:lnTo>
                  <a:pt x="244601" y="3740277"/>
                </a:lnTo>
                <a:lnTo>
                  <a:pt x="257068" y="3753148"/>
                </a:lnTo>
                <a:lnTo>
                  <a:pt x="291785" y="3764337"/>
                </a:lnTo>
                <a:lnTo>
                  <a:pt x="344728" y="3773167"/>
                </a:lnTo>
                <a:lnTo>
                  <a:pt x="411876" y="3778962"/>
                </a:lnTo>
                <a:lnTo>
                  <a:pt x="489203" y="3781044"/>
                </a:lnTo>
                <a:lnTo>
                  <a:pt x="411876" y="3783125"/>
                </a:lnTo>
                <a:lnTo>
                  <a:pt x="344728" y="3788920"/>
                </a:lnTo>
                <a:lnTo>
                  <a:pt x="291785" y="3797750"/>
                </a:lnTo>
                <a:lnTo>
                  <a:pt x="257068" y="3808939"/>
                </a:lnTo>
                <a:lnTo>
                  <a:pt x="244601" y="3821811"/>
                </a:lnTo>
                <a:lnTo>
                  <a:pt x="244601" y="5029581"/>
                </a:lnTo>
                <a:lnTo>
                  <a:pt x="232135" y="5042467"/>
                </a:lnTo>
                <a:lnTo>
                  <a:pt x="197418" y="5053658"/>
                </a:lnTo>
                <a:lnTo>
                  <a:pt x="144475" y="5062482"/>
                </a:lnTo>
                <a:lnTo>
                  <a:pt x="77327" y="5068269"/>
                </a:lnTo>
                <a:lnTo>
                  <a:pt x="0" y="5070348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266044" y="2686634"/>
            <a:ext cx="149288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Власна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пластинка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98734" y="4399610"/>
            <a:ext cx="176276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Підслизова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94926" y="6412229"/>
            <a:ext cx="210820" cy="260985"/>
          </a:xfrm>
          <a:custGeom>
            <a:avLst/>
            <a:gdLst/>
            <a:ahLst/>
            <a:cxnLst/>
            <a:rect l="l" t="t" r="r" b="b"/>
            <a:pathLst>
              <a:path w="210820" h="260984">
                <a:moveTo>
                  <a:pt x="0" y="0"/>
                </a:moveTo>
                <a:lnTo>
                  <a:pt x="40915" y="1377"/>
                </a:lnTo>
                <a:lnTo>
                  <a:pt x="74342" y="5133"/>
                </a:lnTo>
                <a:lnTo>
                  <a:pt x="96887" y="10704"/>
                </a:lnTo>
                <a:lnTo>
                  <a:pt x="105155" y="17526"/>
                </a:lnTo>
                <a:lnTo>
                  <a:pt x="105155" y="112776"/>
                </a:lnTo>
                <a:lnTo>
                  <a:pt x="113424" y="119597"/>
                </a:lnTo>
                <a:lnTo>
                  <a:pt x="135969" y="125168"/>
                </a:lnTo>
                <a:lnTo>
                  <a:pt x="169396" y="128924"/>
                </a:lnTo>
                <a:lnTo>
                  <a:pt x="210312" y="130302"/>
                </a:lnTo>
                <a:lnTo>
                  <a:pt x="169396" y="131679"/>
                </a:lnTo>
                <a:lnTo>
                  <a:pt x="135969" y="135435"/>
                </a:lnTo>
                <a:lnTo>
                  <a:pt x="113424" y="141006"/>
                </a:lnTo>
                <a:lnTo>
                  <a:pt x="105155" y="147828"/>
                </a:lnTo>
                <a:lnTo>
                  <a:pt x="105155" y="243078"/>
                </a:lnTo>
                <a:lnTo>
                  <a:pt x="96887" y="249899"/>
                </a:lnTo>
                <a:lnTo>
                  <a:pt x="74342" y="255470"/>
                </a:lnTo>
                <a:lnTo>
                  <a:pt x="40915" y="259226"/>
                </a:lnTo>
                <a:lnTo>
                  <a:pt x="0" y="260604"/>
                </a:lnTo>
              </a:path>
            </a:pathLst>
          </a:custGeom>
          <a:ln w="137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179557" y="6382613"/>
            <a:ext cx="5257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окістя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82361" y="6307073"/>
            <a:ext cx="334010" cy="352425"/>
          </a:xfrm>
          <a:custGeom>
            <a:avLst/>
            <a:gdLst/>
            <a:ahLst/>
            <a:cxnLst/>
            <a:rect l="l" t="t" r="r" b="b"/>
            <a:pathLst>
              <a:path w="334010" h="352425">
                <a:moveTo>
                  <a:pt x="333755" y="352043"/>
                </a:moveTo>
                <a:lnTo>
                  <a:pt x="268783" y="349859"/>
                </a:lnTo>
                <a:lnTo>
                  <a:pt x="215741" y="343900"/>
                </a:lnTo>
                <a:lnTo>
                  <a:pt x="179986" y="335059"/>
                </a:lnTo>
                <a:lnTo>
                  <a:pt x="166877" y="324230"/>
                </a:lnTo>
                <a:lnTo>
                  <a:pt x="166877" y="203834"/>
                </a:lnTo>
                <a:lnTo>
                  <a:pt x="153769" y="193006"/>
                </a:lnTo>
                <a:lnTo>
                  <a:pt x="118014" y="184165"/>
                </a:lnTo>
                <a:lnTo>
                  <a:pt x="64972" y="178206"/>
                </a:lnTo>
                <a:lnTo>
                  <a:pt x="0" y="176021"/>
                </a:lnTo>
                <a:lnTo>
                  <a:pt x="64972" y="173837"/>
                </a:lnTo>
                <a:lnTo>
                  <a:pt x="118014" y="167878"/>
                </a:lnTo>
                <a:lnTo>
                  <a:pt x="153769" y="159037"/>
                </a:lnTo>
                <a:lnTo>
                  <a:pt x="166877" y="148208"/>
                </a:lnTo>
                <a:lnTo>
                  <a:pt x="166877" y="27812"/>
                </a:lnTo>
                <a:lnTo>
                  <a:pt x="179986" y="16984"/>
                </a:lnTo>
                <a:lnTo>
                  <a:pt x="215741" y="8143"/>
                </a:lnTo>
                <a:lnTo>
                  <a:pt x="268783" y="2184"/>
                </a:lnTo>
                <a:lnTo>
                  <a:pt x="33375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2490" y="4674184"/>
            <a:ext cx="4858385" cy="20612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371475" algn="just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latin typeface="Trebuchet MS"/>
                <a:cs typeface="Trebuchet MS"/>
              </a:rPr>
              <a:t>Містить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кінцеві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відділи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дрібних </a:t>
            </a:r>
            <a:r>
              <a:rPr sz="2400" dirty="0">
                <a:latin typeface="Trebuchet MS"/>
                <a:cs typeface="Trebuchet MS"/>
              </a:rPr>
              <a:t>слинних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залоз,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судини,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нерви, </a:t>
            </a:r>
            <a:r>
              <a:rPr sz="2400" dirty="0">
                <a:latin typeface="Trebuchet MS"/>
                <a:cs typeface="Trebuchet MS"/>
              </a:rPr>
              <a:t>часточки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жирової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тканини.</a:t>
            </a:r>
            <a:endParaRPr sz="2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rebuchet MS"/>
                <a:cs typeface="Trebuchet MS"/>
              </a:rPr>
              <a:t>Особливотю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є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відсутність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м'язової тканини</a:t>
            </a:r>
            <a:endParaRPr sz="2400">
              <a:latin typeface="Trebuchet MS"/>
              <a:cs typeface="Trebuchet MS"/>
            </a:endParaRPr>
          </a:p>
          <a:p>
            <a:pPr marR="210185" algn="r">
              <a:lnSpc>
                <a:spcPts val="1610"/>
              </a:lnSpc>
            </a:pPr>
            <a:r>
              <a:rPr sz="1800" spc="-10" dirty="0">
                <a:latin typeface="Trebuchet MS"/>
                <a:cs typeface="Trebuchet MS"/>
              </a:rPr>
              <a:t>кістка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64223" y="0"/>
            <a:ext cx="5793105" cy="6867525"/>
            <a:chOff x="6364223" y="0"/>
            <a:chExt cx="5793105" cy="68675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64223" y="0"/>
              <a:ext cx="5792724" cy="683971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55629" y="491490"/>
              <a:ext cx="576580" cy="6369050"/>
            </a:xfrm>
            <a:custGeom>
              <a:avLst/>
              <a:gdLst/>
              <a:ahLst/>
              <a:cxnLst/>
              <a:rect l="l" t="t" r="r" b="b"/>
              <a:pathLst>
                <a:path w="576579" h="6369050">
                  <a:moveTo>
                    <a:pt x="0" y="0"/>
                  </a:moveTo>
                  <a:lnTo>
                    <a:pt x="48059" y="1625"/>
                  </a:lnTo>
                  <a:lnTo>
                    <a:pt x="87296" y="6048"/>
                  </a:lnTo>
                  <a:lnTo>
                    <a:pt x="113746" y="12590"/>
                  </a:lnTo>
                  <a:lnTo>
                    <a:pt x="123444" y="20574"/>
                  </a:lnTo>
                  <a:lnTo>
                    <a:pt x="123444" y="884682"/>
                  </a:lnTo>
                  <a:lnTo>
                    <a:pt x="133141" y="892665"/>
                  </a:lnTo>
                  <a:lnTo>
                    <a:pt x="159591" y="899207"/>
                  </a:lnTo>
                  <a:lnTo>
                    <a:pt x="198828" y="903630"/>
                  </a:lnTo>
                  <a:lnTo>
                    <a:pt x="246888" y="905256"/>
                  </a:lnTo>
                  <a:lnTo>
                    <a:pt x="198828" y="906881"/>
                  </a:lnTo>
                  <a:lnTo>
                    <a:pt x="159591" y="911304"/>
                  </a:lnTo>
                  <a:lnTo>
                    <a:pt x="133141" y="917846"/>
                  </a:lnTo>
                  <a:lnTo>
                    <a:pt x="123444" y="925830"/>
                  </a:lnTo>
                  <a:lnTo>
                    <a:pt x="123444" y="1789938"/>
                  </a:lnTo>
                  <a:lnTo>
                    <a:pt x="113746" y="1797921"/>
                  </a:lnTo>
                  <a:lnTo>
                    <a:pt x="87296" y="1804463"/>
                  </a:lnTo>
                  <a:lnTo>
                    <a:pt x="48059" y="1808886"/>
                  </a:lnTo>
                  <a:lnTo>
                    <a:pt x="0" y="1810512"/>
                  </a:lnTo>
                </a:path>
                <a:path w="576579" h="6369050">
                  <a:moveTo>
                    <a:pt x="0" y="790956"/>
                  </a:moveTo>
                  <a:lnTo>
                    <a:pt x="76589" y="792668"/>
                  </a:lnTo>
                  <a:lnTo>
                    <a:pt x="145400" y="797503"/>
                  </a:lnTo>
                  <a:lnTo>
                    <a:pt x="203692" y="805005"/>
                  </a:lnTo>
                  <a:lnTo>
                    <a:pt x="248722" y="814719"/>
                  </a:lnTo>
                  <a:lnTo>
                    <a:pt x="288036" y="838962"/>
                  </a:lnTo>
                  <a:lnTo>
                    <a:pt x="288036" y="2898648"/>
                  </a:lnTo>
                  <a:lnTo>
                    <a:pt x="298321" y="2911420"/>
                  </a:lnTo>
                  <a:lnTo>
                    <a:pt x="372379" y="2932604"/>
                  </a:lnTo>
                  <a:lnTo>
                    <a:pt x="430671" y="2940106"/>
                  </a:lnTo>
                  <a:lnTo>
                    <a:pt x="499482" y="2944941"/>
                  </a:lnTo>
                  <a:lnTo>
                    <a:pt x="576072" y="2946654"/>
                  </a:lnTo>
                  <a:lnTo>
                    <a:pt x="499482" y="2948366"/>
                  </a:lnTo>
                  <a:lnTo>
                    <a:pt x="430671" y="2953201"/>
                  </a:lnTo>
                  <a:lnTo>
                    <a:pt x="372379" y="2960703"/>
                  </a:lnTo>
                  <a:lnTo>
                    <a:pt x="327349" y="2970417"/>
                  </a:lnTo>
                  <a:lnTo>
                    <a:pt x="288036" y="2994660"/>
                  </a:lnTo>
                  <a:lnTo>
                    <a:pt x="288036" y="5054346"/>
                  </a:lnTo>
                  <a:lnTo>
                    <a:pt x="277750" y="5067118"/>
                  </a:lnTo>
                  <a:lnTo>
                    <a:pt x="248722" y="5078588"/>
                  </a:lnTo>
                  <a:lnTo>
                    <a:pt x="203692" y="5088302"/>
                  </a:lnTo>
                  <a:lnTo>
                    <a:pt x="145400" y="5095804"/>
                  </a:lnTo>
                  <a:lnTo>
                    <a:pt x="76589" y="5100639"/>
                  </a:lnTo>
                  <a:lnTo>
                    <a:pt x="0" y="5102352"/>
                  </a:lnTo>
                </a:path>
                <a:path w="576579" h="6369050">
                  <a:moveTo>
                    <a:pt x="0" y="5102352"/>
                  </a:moveTo>
                  <a:lnTo>
                    <a:pt x="74426" y="5103497"/>
                  </a:lnTo>
                  <a:lnTo>
                    <a:pt x="139061" y="5106687"/>
                  </a:lnTo>
                  <a:lnTo>
                    <a:pt x="190030" y="5111552"/>
                  </a:lnTo>
                  <a:lnTo>
                    <a:pt x="235458" y="5124831"/>
                  </a:lnTo>
                  <a:lnTo>
                    <a:pt x="235458" y="5214747"/>
                  </a:lnTo>
                  <a:lnTo>
                    <a:pt x="247461" y="5221854"/>
                  </a:lnTo>
                  <a:lnTo>
                    <a:pt x="280885" y="5228025"/>
                  </a:lnTo>
                  <a:lnTo>
                    <a:pt x="331854" y="5232890"/>
                  </a:lnTo>
                  <a:lnTo>
                    <a:pt x="396489" y="5236080"/>
                  </a:lnTo>
                  <a:lnTo>
                    <a:pt x="470916" y="5237226"/>
                  </a:lnTo>
                  <a:lnTo>
                    <a:pt x="396489" y="5238371"/>
                  </a:lnTo>
                  <a:lnTo>
                    <a:pt x="331854" y="5241561"/>
                  </a:lnTo>
                  <a:lnTo>
                    <a:pt x="280885" y="5246426"/>
                  </a:lnTo>
                  <a:lnTo>
                    <a:pt x="247461" y="5252597"/>
                  </a:lnTo>
                  <a:lnTo>
                    <a:pt x="235458" y="5259705"/>
                  </a:lnTo>
                  <a:lnTo>
                    <a:pt x="235458" y="5349621"/>
                  </a:lnTo>
                  <a:lnTo>
                    <a:pt x="223454" y="5356728"/>
                  </a:lnTo>
                  <a:lnTo>
                    <a:pt x="190030" y="5362899"/>
                  </a:lnTo>
                  <a:lnTo>
                    <a:pt x="139061" y="5367764"/>
                  </a:lnTo>
                  <a:lnTo>
                    <a:pt x="74426" y="5370954"/>
                  </a:lnTo>
                  <a:lnTo>
                    <a:pt x="0" y="5372100"/>
                  </a:lnTo>
                </a:path>
                <a:path w="576579" h="6369050">
                  <a:moveTo>
                    <a:pt x="0" y="5518404"/>
                  </a:moveTo>
                  <a:lnTo>
                    <a:pt x="74426" y="5520404"/>
                  </a:lnTo>
                  <a:lnTo>
                    <a:pt x="139061" y="5525974"/>
                  </a:lnTo>
                  <a:lnTo>
                    <a:pt x="190030" y="5534468"/>
                  </a:lnTo>
                  <a:lnTo>
                    <a:pt x="235458" y="5557647"/>
                  </a:lnTo>
                  <a:lnTo>
                    <a:pt x="235458" y="5904357"/>
                  </a:lnTo>
                  <a:lnTo>
                    <a:pt x="247461" y="5916762"/>
                  </a:lnTo>
                  <a:lnTo>
                    <a:pt x="280885" y="5927535"/>
                  </a:lnTo>
                  <a:lnTo>
                    <a:pt x="331854" y="5936029"/>
                  </a:lnTo>
                  <a:lnTo>
                    <a:pt x="396489" y="5941599"/>
                  </a:lnTo>
                  <a:lnTo>
                    <a:pt x="470916" y="5943600"/>
                  </a:lnTo>
                  <a:lnTo>
                    <a:pt x="396489" y="5945600"/>
                  </a:lnTo>
                  <a:lnTo>
                    <a:pt x="331854" y="5951170"/>
                  </a:lnTo>
                  <a:lnTo>
                    <a:pt x="280885" y="5959664"/>
                  </a:lnTo>
                  <a:lnTo>
                    <a:pt x="247461" y="5970437"/>
                  </a:lnTo>
                  <a:lnTo>
                    <a:pt x="235458" y="5982843"/>
                  </a:lnTo>
                  <a:lnTo>
                    <a:pt x="235458" y="6329554"/>
                  </a:lnTo>
                  <a:lnTo>
                    <a:pt x="223454" y="6341957"/>
                  </a:lnTo>
                  <a:lnTo>
                    <a:pt x="190030" y="6352729"/>
                  </a:lnTo>
                  <a:lnTo>
                    <a:pt x="139061" y="6361224"/>
                  </a:lnTo>
                  <a:lnTo>
                    <a:pt x="74426" y="6366795"/>
                  </a:lnTo>
                  <a:lnTo>
                    <a:pt x="0" y="6368795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79577" y="922985"/>
            <a:ext cx="227393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059815" algn="l"/>
              </a:tabLst>
            </a:pPr>
            <a:r>
              <a:rPr sz="2000" spc="-10" dirty="0">
                <a:latin typeface="Trebuchet MS"/>
                <a:cs typeface="Trebuchet MS"/>
              </a:rPr>
              <a:t>Власна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пластинка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58516" y="922985"/>
            <a:ext cx="6654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20" dirty="0">
                <a:latin typeface="Trebuchet MS"/>
                <a:cs typeface="Trebuchet MS"/>
              </a:rPr>
              <a:t>може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22878" y="922985"/>
            <a:ext cx="224282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808355" algn="l"/>
                <a:tab pos="2038985" algn="l"/>
              </a:tabLst>
            </a:pPr>
            <a:r>
              <a:rPr sz="2000" spc="-20" dirty="0">
                <a:latin typeface="Trebuchet MS"/>
                <a:cs typeface="Trebuchet MS"/>
              </a:rPr>
              <a:t>мати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зрощеня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25" dirty="0">
                <a:latin typeface="Trebuchet MS"/>
                <a:cs typeface="Trebuchet MS"/>
              </a:rPr>
              <a:t>із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9577" y="1229995"/>
            <a:ext cx="558419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539875" algn="l"/>
                <a:tab pos="2706370" algn="l"/>
                <a:tab pos="3122295" algn="l"/>
                <a:tab pos="4425950" algn="l"/>
              </a:tabLst>
            </a:pPr>
            <a:r>
              <a:rPr sz="2000" spc="-10" dirty="0">
                <a:latin typeface="Trebuchet MS"/>
                <a:cs typeface="Trebuchet MS"/>
              </a:rPr>
              <a:t>тканинами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голови.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50" dirty="0">
                <a:latin typeface="Trebuchet MS"/>
                <a:cs typeface="Trebuchet MS"/>
              </a:rPr>
              <a:t>В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наслідок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зрощення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9577" y="1531442"/>
            <a:ext cx="558228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073785" algn="l"/>
                <a:tab pos="2926080" algn="l"/>
                <a:tab pos="3634740" algn="l"/>
                <a:tab pos="4170045" algn="l"/>
              </a:tabLst>
            </a:pPr>
            <a:r>
              <a:rPr sz="2000" spc="-10" dirty="0">
                <a:latin typeface="Trebuchet MS"/>
                <a:cs typeface="Trebuchet MS"/>
              </a:rPr>
              <a:t>слизова</a:t>
            </a:r>
            <a:r>
              <a:rPr sz="2000" dirty="0">
                <a:latin typeface="Trebuchet MS"/>
                <a:cs typeface="Trebuchet MS"/>
              </a:rPr>
              <a:t>	оболонка</a:t>
            </a:r>
            <a:r>
              <a:rPr sz="2000" spc="30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стає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20" dirty="0">
                <a:latin typeface="Trebuchet MS"/>
                <a:cs typeface="Trebuchet MS"/>
              </a:rPr>
              <a:t>мало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25" dirty="0">
                <a:latin typeface="Trebuchet MS"/>
                <a:cs typeface="Trebuchet MS"/>
              </a:rPr>
              <a:t>або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нерухомою,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9577" y="1838020"/>
            <a:ext cx="5586095" cy="6400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98500" algn="l"/>
                <a:tab pos="2075180" algn="l"/>
                <a:tab pos="3987165" algn="l"/>
              </a:tabLst>
            </a:pPr>
            <a:r>
              <a:rPr sz="2000" spc="-25" dirty="0">
                <a:latin typeface="Trebuchet MS"/>
                <a:cs typeface="Trebuchet MS"/>
              </a:rPr>
              <a:t>за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рахунок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розвиненого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колагенового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1343660" algn="l"/>
                <a:tab pos="1772920" algn="l"/>
                <a:tab pos="3049270" algn="l"/>
                <a:tab pos="4284345" algn="l"/>
              </a:tabLst>
            </a:pPr>
            <a:r>
              <a:rPr sz="2000" spc="-10" dirty="0">
                <a:latin typeface="Trebuchet MS"/>
                <a:cs typeface="Trebuchet MS"/>
              </a:rPr>
              <a:t>волокна.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50" dirty="0">
                <a:latin typeface="Trebuchet MS"/>
                <a:cs typeface="Trebuchet MS"/>
              </a:rPr>
              <a:t>В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данному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випадку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підслизова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9577" y="2446477"/>
            <a:ext cx="5586095" cy="1248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05"/>
              </a:spcBef>
            </a:pPr>
            <a:r>
              <a:rPr sz="2000" dirty="0">
                <a:latin typeface="Trebuchet MS"/>
                <a:cs typeface="Trebuchet MS"/>
              </a:rPr>
              <a:t>основа</a:t>
            </a:r>
            <a:r>
              <a:rPr sz="2000" spc="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буде</a:t>
            </a:r>
            <a:r>
              <a:rPr sz="2000" spc="1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відсутня.</a:t>
            </a:r>
            <a:r>
              <a:rPr sz="2000" spc="1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Слизова</a:t>
            </a:r>
            <a:r>
              <a:rPr sz="2000" spc="9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буде</a:t>
            </a:r>
            <a:r>
              <a:rPr sz="2000" spc="14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нерухома </a:t>
            </a:r>
            <a:r>
              <a:rPr sz="2000" dirty="0">
                <a:latin typeface="Trebuchet MS"/>
                <a:cs typeface="Trebuchet MS"/>
              </a:rPr>
              <a:t>або мало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рухома.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  <a:spcBef>
                <a:spcPts val="10"/>
              </a:spcBef>
            </a:pPr>
            <a:r>
              <a:rPr sz="2000" dirty="0">
                <a:latin typeface="Trebuchet MS"/>
                <a:cs typeface="Trebuchet MS"/>
              </a:rPr>
              <a:t>М’які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тканини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обличчя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– губи,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щоки;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latin typeface="Trebuchet MS"/>
                <a:cs typeface="Trebuchet MS"/>
              </a:rPr>
              <a:t>М’які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тканини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шиї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–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дно порожнини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рота;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577" y="3668090"/>
            <a:ext cx="5580380" cy="1248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20"/>
              </a:spcBef>
            </a:pPr>
            <a:r>
              <a:rPr sz="2000" dirty="0">
                <a:latin typeface="Trebuchet MS"/>
                <a:cs typeface="Trebuchet MS"/>
              </a:rPr>
              <a:t>Окістя</a:t>
            </a:r>
            <a:r>
              <a:rPr sz="2000" spc="375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верхньо</a:t>
            </a:r>
            <a:r>
              <a:rPr sz="2000" spc="365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-,</a:t>
            </a:r>
            <a:r>
              <a:rPr sz="2000" spc="375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нижьощелепних</a:t>
            </a:r>
            <a:r>
              <a:rPr sz="2000" spc="375" dirty="0">
                <a:latin typeface="Trebuchet MS"/>
                <a:cs typeface="Trebuchet MS"/>
              </a:rPr>
              <a:t>   </a:t>
            </a:r>
            <a:r>
              <a:rPr sz="2000" spc="-25" dirty="0">
                <a:latin typeface="Trebuchet MS"/>
                <a:cs typeface="Trebuchet MS"/>
              </a:rPr>
              <a:t>та </a:t>
            </a:r>
            <a:r>
              <a:rPr sz="2000" dirty="0">
                <a:latin typeface="Trebuchet MS"/>
                <a:cs typeface="Trebuchet MS"/>
              </a:rPr>
              <a:t>піднебінної</a:t>
            </a:r>
            <a:r>
              <a:rPr sz="2000" spc="390" dirty="0">
                <a:latin typeface="Trebuchet MS"/>
                <a:cs typeface="Trebuchet MS"/>
              </a:rPr>
              <a:t>    </a:t>
            </a:r>
            <a:r>
              <a:rPr sz="2000" dirty="0">
                <a:latin typeface="Trebuchet MS"/>
                <a:cs typeface="Trebuchet MS"/>
              </a:rPr>
              <a:t>кісток</a:t>
            </a:r>
            <a:r>
              <a:rPr sz="2000" spc="395" dirty="0">
                <a:latin typeface="Trebuchet MS"/>
                <a:cs typeface="Trebuchet MS"/>
              </a:rPr>
              <a:t>    </a:t>
            </a:r>
            <a:r>
              <a:rPr sz="2000" dirty="0">
                <a:latin typeface="Trebuchet MS"/>
                <a:cs typeface="Trebuchet MS"/>
              </a:rPr>
              <a:t>(частково</a:t>
            </a:r>
            <a:r>
              <a:rPr sz="2000" spc="395" dirty="0">
                <a:latin typeface="Trebuchet MS"/>
                <a:cs typeface="Trebuchet MS"/>
              </a:rPr>
              <a:t>    </a:t>
            </a:r>
            <a:r>
              <a:rPr sz="2000" spc="-10" dirty="0">
                <a:latin typeface="Trebuchet MS"/>
                <a:cs typeface="Trebuchet MS"/>
              </a:rPr>
              <a:t>тверде </a:t>
            </a:r>
            <a:r>
              <a:rPr sz="2000" dirty="0">
                <a:latin typeface="Trebuchet MS"/>
                <a:cs typeface="Trebuchet MS"/>
              </a:rPr>
              <a:t>піднебіння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та</a:t>
            </a:r>
            <a:r>
              <a:rPr sz="2000" spc="2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ясна);</a:t>
            </a:r>
            <a:endParaRPr sz="20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rebuchet MS"/>
                <a:cs typeface="Trebuchet MS"/>
              </a:rPr>
              <a:t>М’язи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глотки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–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м’яке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піднебіння.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84432" y="1434541"/>
            <a:ext cx="8883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епітелій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23168" y="3120085"/>
            <a:ext cx="749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власна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23168" y="3394659"/>
            <a:ext cx="11245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пластинки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75568" y="5532221"/>
            <a:ext cx="694055" cy="1035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окістя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40"/>
              </a:spcBef>
            </a:pPr>
            <a:endParaRPr sz="1800">
              <a:latin typeface="Trebuchet MS"/>
              <a:cs typeface="Trebuchet MS"/>
            </a:endParaRPr>
          </a:p>
          <a:p>
            <a:pPr marL="42545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кістка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074670" y="139395"/>
            <a:ext cx="339915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Власна</a:t>
            </a:r>
            <a:r>
              <a:rPr spc="-6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пластинка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55499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КЛІТИНИ</a:t>
            </a:r>
            <a:r>
              <a:rPr spc="-110" dirty="0">
                <a:solidFill>
                  <a:srgbClr val="539F20"/>
                </a:solidFill>
              </a:rPr>
              <a:t> </a:t>
            </a:r>
            <a:r>
              <a:rPr dirty="0">
                <a:solidFill>
                  <a:srgbClr val="539F20"/>
                </a:solidFill>
              </a:rPr>
              <a:t>РОТОВОЇ</a:t>
            </a:r>
            <a:r>
              <a:rPr spc="-9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ПОРОЖНИНИ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7082" y="1115644"/>
            <a:ext cx="31673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43002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багатошарового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3904" y="1115644"/>
            <a:ext cx="2976880" cy="635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5080" algn="r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плоского</a:t>
            </a:r>
            <a:endParaRPr sz="2000">
              <a:latin typeface="Times New Roman"/>
              <a:cs typeface="Times New Roman"/>
            </a:endParaRPr>
          </a:p>
          <a:p>
            <a:pPr marR="6985" algn="r">
              <a:lnSpc>
                <a:spcPts val="2390"/>
              </a:lnSpc>
              <a:tabLst>
                <a:tab pos="557530" algn="l"/>
                <a:tab pos="1701164" algn="l"/>
              </a:tabLst>
            </a:pPr>
            <a:r>
              <a:rPr sz="2000" spc="-25" dirty="0">
                <a:latin typeface="Times New Roman"/>
                <a:cs typeface="Times New Roman"/>
              </a:rPr>
              <a:t>або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частково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зроговілого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7082" y="1418082"/>
            <a:ext cx="1689735" cy="9461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незроговілого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spc="-10" dirty="0">
                <a:latin typeface="Times New Roman"/>
                <a:cs typeface="Times New Roman"/>
              </a:rPr>
              <a:t>епітелію: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Багатошаровий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01085" y="2030678"/>
            <a:ext cx="93091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плоский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05909" y="2030678"/>
            <a:ext cx="90360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епітелій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7082" y="2332989"/>
            <a:ext cx="4674235" cy="9461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утворений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наступними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клітинами:</a:t>
            </a:r>
            <a:endParaRPr sz="2000">
              <a:latin typeface="Times New Roman"/>
              <a:cs typeface="Times New Roman"/>
            </a:endParaRPr>
          </a:p>
          <a:p>
            <a:pPr marL="300355" marR="5080" indent="-288290">
              <a:lnSpc>
                <a:spcPts val="2410"/>
              </a:lnSpc>
              <a:spcBef>
                <a:spcPts val="85"/>
              </a:spcBef>
              <a:buFont typeface="Arial MT"/>
              <a:buChar char="•"/>
              <a:tabLst>
                <a:tab pos="300355" algn="l"/>
                <a:tab pos="2185035" algn="l"/>
                <a:tab pos="2655570" algn="l"/>
                <a:tab pos="374904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Кератиноцити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більша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частина, </a:t>
            </a:r>
            <a:r>
              <a:rPr sz="2000" dirty="0">
                <a:latin typeface="Times New Roman"/>
                <a:cs typeface="Times New Roman"/>
              </a:rPr>
              <a:t>утворюють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епітелій;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7082" y="3248025"/>
            <a:ext cx="345821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00355" indent="-287655">
              <a:lnSpc>
                <a:spcPct val="100000"/>
              </a:lnSpc>
              <a:spcBef>
                <a:spcPts val="114"/>
              </a:spcBef>
              <a:buFont typeface="Arial MT"/>
              <a:buChar char="•"/>
              <a:tabLst>
                <a:tab pos="300355" algn="l"/>
                <a:tab pos="1974214" algn="l"/>
                <a:tab pos="2409190" algn="l"/>
              </a:tabLst>
            </a:pPr>
            <a:r>
              <a:rPr sz="2000" spc="-10" dirty="0">
                <a:latin typeface="Times New Roman"/>
                <a:cs typeface="Times New Roman"/>
              </a:rPr>
              <a:t>Меланоцити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пігментні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8222" y="3248025"/>
            <a:ext cx="93281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клітини,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5118" y="3554044"/>
            <a:ext cx="286448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містять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гранули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меланіну;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7082" y="3860749"/>
            <a:ext cx="318643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00355" indent="-287655">
              <a:lnSpc>
                <a:spcPct val="100000"/>
              </a:lnSpc>
              <a:spcBef>
                <a:spcPts val="114"/>
              </a:spcBef>
              <a:buFont typeface="Arial MT"/>
              <a:buChar char="•"/>
              <a:tabLst>
                <a:tab pos="300355" algn="l"/>
                <a:tab pos="1443990" algn="l"/>
                <a:tab pos="3044825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Лангерганса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53610" y="3860749"/>
            <a:ext cx="12553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макрофаги,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7082" y="4163060"/>
            <a:ext cx="4674235" cy="15544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00355">
              <a:lnSpc>
                <a:spcPct val="100000"/>
              </a:lnSpc>
              <a:spcBef>
                <a:spcPts val="114"/>
              </a:spcBef>
              <a:tabLst>
                <a:tab pos="1128395" algn="l"/>
              </a:tabLst>
            </a:pPr>
            <a:r>
              <a:rPr sz="2000" spc="-10" dirty="0">
                <a:latin typeface="Times New Roman"/>
                <a:cs typeface="Times New Roman"/>
              </a:rPr>
              <a:t>імунні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реакції;</a:t>
            </a:r>
            <a:endParaRPr sz="2000">
              <a:latin typeface="Times New Roman"/>
              <a:cs typeface="Times New Roman"/>
            </a:endParaRPr>
          </a:p>
          <a:p>
            <a:pPr marL="300355" marR="5080" indent="-288290">
              <a:lnSpc>
                <a:spcPts val="2410"/>
              </a:lnSpc>
              <a:spcBef>
                <a:spcPts val="85"/>
              </a:spcBef>
              <a:buFont typeface="Arial MT"/>
              <a:buChar char="•"/>
              <a:tabLst>
                <a:tab pos="300355" algn="l"/>
                <a:tab pos="1329690" algn="l"/>
                <a:tab pos="2409190" algn="l"/>
                <a:tab pos="2673985" algn="l"/>
                <a:tab pos="3757929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Меркеля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сенсорні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клітини, забеспечують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читливість;</a:t>
            </a:r>
            <a:endParaRPr sz="2000">
              <a:latin typeface="Times New Roman"/>
              <a:cs typeface="Times New Roman"/>
            </a:endParaRPr>
          </a:p>
          <a:p>
            <a:pPr marL="300355" indent="-287655">
              <a:lnSpc>
                <a:spcPts val="2300"/>
              </a:lnSpc>
              <a:buFont typeface="Arial MT"/>
              <a:buChar char="•"/>
              <a:tabLst>
                <a:tab pos="300355" algn="l"/>
                <a:tab pos="2774950" algn="l"/>
                <a:tab pos="4530725" algn="l"/>
              </a:tabLst>
            </a:pPr>
            <a:r>
              <a:rPr sz="2000" spc="-10" dirty="0">
                <a:latin typeface="Times New Roman"/>
                <a:cs typeface="Times New Roman"/>
              </a:rPr>
              <a:t>Інтраепітеліальні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лімфоцити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забеспечують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імунний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захист.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94476" y="544068"/>
            <a:ext cx="5573395" cy="6071870"/>
            <a:chOff x="6094476" y="544068"/>
            <a:chExt cx="5573395" cy="607187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81444" y="544068"/>
              <a:ext cx="4686300" cy="36713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4476" y="4160520"/>
              <a:ext cx="3968496" cy="24551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0940" y="982980"/>
            <a:ext cx="4475988" cy="55184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3507" y="433831"/>
            <a:ext cx="694309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У</a:t>
            </a:r>
            <a:r>
              <a:rPr sz="240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сенсорному</a:t>
            </a:r>
            <a:r>
              <a:rPr sz="2400" b="0" spc="-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епітелії</a:t>
            </a:r>
            <a:r>
              <a:rPr sz="24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розташовані</a:t>
            </a:r>
            <a:r>
              <a:rPr sz="240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додаткові</a:t>
            </a:r>
            <a:r>
              <a:rPr sz="240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чутливі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3507" y="799287"/>
            <a:ext cx="1778635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1663064" algn="l"/>
              </a:tabLst>
            </a:pPr>
            <a:r>
              <a:rPr sz="2400" spc="-10" dirty="0">
                <a:latin typeface="Times New Roman"/>
                <a:cs typeface="Times New Roman"/>
              </a:rPr>
              <a:t>структури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- </a:t>
            </a:r>
            <a:r>
              <a:rPr sz="2400" spc="-10" dirty="0">
                <a:latin typeface="Times New Roman"/>
                <a:cs typeface="Times New Roman"/>
              </a:rPr>
              <a:t>Еліпсоїдні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39442" y="799287"/>
            <a:ext cx="1435735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 indent="22352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смакові утворення,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80840" y="799287"/>
            <a:ext cx="3542029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2905" marR="5080" indent="-370840">
              <a:lnSpc>
                <a:spcPct val="100000"/>
              </a:lnSpc>
              <a:spcBef>
                <a:spcPts val="115"/>
              </a:spcBef>
              <a:tabLst>
                <a:tab pos="1599565" algn="l"/>
                <a:tab pos="2381250" algn="l"/>
              </a:tabLst>
            </a:pPr>
            <a:r>
              <a:rPr sz="2400" spc="-10" dirty="0">
                <a:latin typeface="Times New Roman"/>
                <a:cs typeface="Times New Roman"/>
              </a:rPr>
              <a:t>цибулини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або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бруньки. </a:t>
            </a:r>
            <a:r>
              <a:rPr sz="2400" spc="-25" dirty="0">
                <a:latin typeface="Times New Roman"/>
                <a:cs typeface="Times New Roman"/>
              </a:rPr>
              <a:t>що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3507" y="1531442"/>
            <a:ext cx="371411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216785" algn="l"/>
              </a:tabLst>
            </a:pPr>
            <a:r>
              <a:rPr sz="2400" spc="-10" dirty="0">
                <a:latin typeface="Times New Roman"/>
                <a:cs typeface="Times New Roman"/>
              </a:rPr>
              <a:t>рецепторних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(смакових),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38521" y="1165301"/>
            <a:ext cx="2287270" cy="76009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997710" marR="5080" indent="-1985645" algn="r">
              <a:lnSpc>
                <a:spcPct val="100000"/>
              </a:lnSpc>
              <a:spcBef>
                <a:spcPts val="115"/>
              </a:spcBef>
              <a:tabLst>
                <a:tab pos="2152650" algn="l"/>
              </a:tabLst>
            </a:pPr>
            <a:r>
              <a:rPr sz="2400" spc="-10" dirty="0">
                <a:latin typeface="Times New Roman"/>
                <a:cs typeface="Times New Roman"/>
              </a:rPr>
              <a:t>складаються</a:t>
            </a:r>
            <a:r>
              <a:rPr sz="2400" dirty="0">
                <a:latin typeface="Times New Roman"/>
                <a:cs typeface="Times New Roman"/>
              </a:rPr>
              <a:t>		</a:t>
            </a:r>
            <a:r>
              <a:rPr sz="2400" spc="-50" dirty="0">
                <a:latin typeface="Times New Roman"/>
                <a:cs typeface="Times New Roman"/>
              </a:rPr>
              <a:t>з </a:t>
            </a:r>
            <a:r>
              <a:rPr sz="2400" spc="-25" dirty="0">
                <a:latin typeface="Times New Roman"/>
                <a:cs typeface="Times New Roman"/>
              </a:rPr>
              <a:t>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07" y="1897760"/>
            <a:ext cx="401256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658620" algn="l"/>
                <a:tab pos="2907030" algn="l"/>
              </a:tabLst>
            </a:pPr>
            <a:r>
              <a:rPr sz="2400" spc="-10" dirty="0">
                <a:latin typeface="Times New Roman"/>
                <a:cs typeface="Times New Roman"/>
              </a:rPr>
              <a:t>базальних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клітин.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Функція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99609" y="1531442"/>
            <a:ext cx="1910080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99060" marR="5080" indent="-86995">
              <a:lnSpc>
                <a:spcPct val="100000"/>
              </a:lnSpc>
              <a:spcBef>
                <a:spcPts val="115"/>
              </a:spcBef>
            </a:pPr>
            <a:r>
              <a:rPr sz="2400" spc="-20" dirty="0">
                <a:latin typeface="Times New Roman"/>
                <a:cs typeface="Times New Roman"/>
              </a:rPr>
              <a:t>підтримуючих </a:t>
            </a:r>
            <a:r>
              <a:rPr sz="2400" spc="-10" dirty="0">
                <a:latin typeface="Times New Roman"/>
                <a:cs typeface="Times New Roman"/>
              </a:rPr>
              <a:t>сприймають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07226" y="1897760"/>
            <a:ext cx="71437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latin typeface="Times New Roman"/>
                <a:cs typeface="Times New Roman"/>
              </a:rPr>
              <a:t>смак,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8295" y="3003804"/>
            <a:ext cx="3922776" cy="373532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73507" y="2263902"/>
            <a:ext cx="4780915" cy="10699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latin typeface="Times New Roman"/>
                <a:cs typeface="Times New Roman"/>
              </a:rPr>
              <a:t>розташовуються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на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сосочках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язика.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брунька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8993" y="412749"/>
            <a:ext cx="5216525" cy="343789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dirty="0">
                <a:latin typeface="Times New Roman"/>
                <a:cs typeface="Times New Roman"/>
              </a:rPr>
              <a:t>Типи</a:t>
            </a:r>
            <a:r>
              <a:rPr sz="1550" b="1" spc="15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епітелію</a:t>
            </a:r>
            <a:r>
              <a:rPr sz="1550" b="1" spc="10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за</a:t>
            </a:r>
            <a:r>
              <a:rPr sz="1550" b="1" spc="50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Times New Roman"/>
                <a:cs typeface="Times New Roman"/>
              </a:rPr>
              <a:t>локалізацією: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Ороговілий:</a:t>
            </a:r>
            <a:r>
              <a:rPr sz="1550" b="1" spc="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Ясна,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тверде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піднебіння</a:t>
            </a:r>
            <a:r>
              <a:rPr sz="1550" spc="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(місця</a:t>
            </a:r>
            <a:r>
              <a:rPr sz="1550" spc="7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жувального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285365" algn="l"/>
                <a:tab pos="2925445" algn="l"/>
                <a:tab pos="3387725" algn="l"/>
                <a:tab pos="4398645" algn="l"/>
              </a:tabLst>
            </a:pPr>
            <a:r>
              <a:rPr sz="1550" dirty="0">
                <a:latin typeface="Times New Roman"/>
                <a:cs typeface="Times New Roman"/>
              </a:rPr>
              <a:t>навантаження),</a:t>
            </a:r>
            <a:r>
              <a:rPr sz="1550" spc="21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червона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0" dirty="0">
                <a:latin typeface="Times New Roman"/>
                <a:cs typeface="Times New Roman"/>
              </a:rPr>
              <a:t>кайма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0" dirty="0">
                <a:latin typeface="Times New Roman"/>
                <a:cs typeface="Times New Roman"/>
              </a:rPr>
              <a:t>губ,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дорсальна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поверхня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550" spc="-10" dirty="0">
                <a:latin typeface="Times New Roman"/>
                <a:cs typeface="Times New Roman"/>
              </a:rPr>
              <a:t>язика.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Незроговілий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багатошаровий</a:t>
            </a:r>
            <a:r>
              <a:rPr sz="1550" spc="4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плоский</a:t>
            </a:r>
            <a:r>
              <a:rPr sz="1550" spc="4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—</a:t>
            </a:r>
            <a:r>
              <a:rPr sz="1550" spc="5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тип</a:t>
            </a:r>
            <a:endParaRPr sz="155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2699"/>
              </a:lnSpc>
              <a:spcBef>
                <a:spcPts val="35"/>
              </a:spcBef>
            </a:pPr>
            <a:r>
              <a:rPr sz="1550" dirty="0">
                <a:latin typeface="Times New Roman"/>
                <a:cs typeface="Times New Roman"/>
              </a:rPr>
              <a:t>епітеліальної</a:t>
            </a:r>
            <a:r>
              <a:rPr sz="1550" spc="1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тканини,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1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1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кількох</a:t>
            </a:r>
            <a:r>
              <a:rPr sz="1550" spc="18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шарів </a:t>
            </a:r>
            <a:r>
              <a:rPr sz="1550" dirty="0">
                <a:latin typeface="Times New Roman"/>
                <a:cs typeface="Times New Roman"/>
              </a:rPr>
              <a:t>клітин,</a:t>
            </a:r>
            <a:r>
              <a:rPr sz="1550" spc="114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де</a:t>
            </a:r>
            <a:r>
              <a:rPr sz="1550" spc="11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лише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базальний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шар</a:t>
            </a:r>
            <a:r>
              <a:rPr sz="1550" spc="9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лежить</a:t>
            </a:r>
            <a:r>
              <a:rPr sz="1550" spc="114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мембрані,</a:t>
            </a:r>
            <a:r>
              <a:rPr sz="1550" spc="114" dirty="0">
                <a:latin typeface="Times New Roman"/>
                <a:cs typeface="Times New Roman"/>
              </a:rPr>
              <a:t>  </a:t>
            </a:r>
            <a:r>
              <a:rPr sz="1550" spc="-50" dirty="0">
                <a:latin typeface="Times New Roman"/>
                <a:cs typeface="Times New Roman"/>
              </a:rPr>
              <a:t>а </a:t>
            </a:r>
            <a:r>
              <a:rPr sz="1550" dirty="0">
                <a:latin typeface="Times New Roman"/>
                <a:cs typeface="Times New Roman"/>
              </a:rPr>
              <a:t>поверхневі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шари</a:t>
            </a:r>
            <a:r>
              <a:rPr sz="1550" spc="1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зберігають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ядра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</a:t>
            </a:r>
            <a:r>
              <a:rPr sz="1550" spc="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ороговівають.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5"/>
              </a:spcBef>
            </a:pPr>
            <a:r>
              <a:rPr sz="1550" dirty="0">
                <a:latin typeface="Times New Roman"/>
                <a:cs typeface="Times New Roman"/>
              </a:rPr>
              <a:t>Розташуваня</a:t>
            </a:r>
            <a:r>
              <a:rPr sz="1550" spc="31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незроговілого</a:t>
            </a:r>
            <a:r>
              <a:rPr sz="1550" spc="32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епітелія:</a:t>
            </a:r>
            <a:r>
              <a:rPr sz="1550" spc="3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Щоки,</a:t>
            </a:r>
            <a:r>
              <a:rPr sz="1550" spc="31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губи,</a:t>
            </a:r>
            <a:r>
              <a:rPr sz="1550" spc="32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дно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порожнини</a:t>
            </a:r>
            <a:r>
              <a:rPr sz="1550" spc="1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рота,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м'яке</a:t>
            </a:r>
            <a:r>
              <a:rPr sz="1550" spc="6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піднебіння.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550" dirty="0">
                <a:latin typeface="Times New Roman"/>
                <a:cs typeface="Times New Roman"/>
              </a:rPr>
              <a:t>Незроговілий</a:t>
            </a:r>
            <a:r>
              <a:rPr sz="1550" spc="2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багатошаровий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плоский</a:t>
            </a:r>
            <a:r>
              <a:rPr sz="1550" spc="1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має 4</a:t>
            </a:r>
            <a:r>
              <a:rPr sz="1550" spc="7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шари:</a:t>
            </a:r>
            <a:endParaRPr sz="1550">
              <a:latin typeface="Times New Roman"/>
              <a:cs typeface="Times New Roman"/>
            </a:endParaRPr>
          </a:p>
          <a:p>
            <a:pPr marL="300355" marR="5080" indent="-288290">
              <a:lnSpc>
                <a:spcPct val="102699"/>
              </a:lnSpc>
              <a:buFont typeface="Arial MT"/>
              <a:buChar char="•"/>
              <a:tabLst>
                <a:tab pos="300355" algn="l"/>
              </a:tabLst>
            </a:pPr>
            <a:r>
              <a:rPr sz="1550" dirty="0">
                <a:latin typeface="Times New Roman"/>
                <a:cs typeface="Times New Roman"/>
              </a:rPr>
              <a:t>Базальний</a:t>
            </a:r>
            <a:r>
              <a:rPr sz="1550" spc="45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забеспечує</a:t>
            </a:r>
            <a:r>
              <a:rPr sz="1550" spc="4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регенерацію</a:t>
            </a:r>
            <a:r>
              <a:rPr sz="1550" spc="48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епітелію,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містить </a:t>
            </a:r>
            <a:r>
              <a:rPr sz="1550" dirty="0">
                <a:latin typeface="Times New Roman"/>
                <a:cs typeface="Times New Roman"/>
              </a:rPr>
              <a:t>стовбурові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клітини;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21122" y="3830192"/>
            <a:ext cx="573405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45720">
              <a:lnSpc>
                <a:spcPct val="102699"/>
              </a:lnSpc>
              <a:spcBef>
                <a:spcPts val="80"/>
              </a:spcBef>
            </a:pPr>
            <a:r>
              <a:rPr sz="1550" spc="-10" dirty="0">
                <a:latin typeface="Times New Roman"/>
                <a:cs typeface="Times New Roman"/>
              </a:rPr>
              <a:t>шарів собою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993" y="3830192"/>
            <a:ext cx="4427220" cy="999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6545" marR="5080" indent="-284480" algn="just">
              <a:lnSpc>
                <a:spcPct val="102699"/>
              </a:lnSpc>
              <a:spcBef>
                <a:spcPts val="80"/>
              </a:spcBef>
              <a:buFont typeface="Arial MT"/>
              <a:buChar char="•"/>
              <a:tabLst>
                <a:tab pos="300355" algn="l"/>
              </a:tabLst>
            </a:pPr>
            <a:r>
              <a:rPr sz="1550" dirty="0">
                <a:latin typeface="Times New Roman"/>
                <a:cs typeface="Times New Roman"/>
              </a:rPr>
              <a:t>Парабазальний</a:t>
            </a:r>
            <a:r>
              <a:rPr sz="1550" spc="320" dirty="0">
                <a:latin typeface="Times New Roman"/>
                <a:cs typeface="Times New Roman"/>
              </a:rPr>
              <a:t>   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315" dirty="0">
                <a:latin typeface="Times New Roman"/>
                <a:cs typeface="Times New Roman"/>
              </a:rPr>
              <a:t>   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310" dirty="0">
                <a:latin typeface="Times New Roman"/>
                <a:cs typeface="Times New Roman"/>
              </a:rPr>
              <a:t>    </a:t>
            </a:r>
            <a:r>
              <a:rPr sz="1550" spc="-10" dirty="0">
                <a:latin typeface="Times New Roman"/>
                <a:cs typeface="Times New Roman"/>
              </a:rPr>
              <a:t>кількох 	</a:t>
            </a:r>
            <a:r>
              <a:rPr sz="1550" dirty="0">
                <a:latin typeface="Times New Roman"/>
                <a:cs typeface="Times New Roman"/>
              </a:rPr>
              <a:t>багатокутних</a:t>
            </a:r>
            <a:r>
              <a:rPr sz="1550" spc="29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клітин,</a:t>
            </a:r>
            <a:r>
              <a:rPr sz="1550" spc="29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які</a:t>
            </a:r>
            <a:r>
              <a:rPr sz="1550" spc="27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скріплені</a:t>
            </a:r>
            <a:r>
              <a:rPr sz="1550" spc="280" dirty="0">
                <a:latin typeface="Times New Roman"/>
                <a:cs typeface="Times New Roman"/>
              </a:rPr>
              <a:t>   </a:t>
            </a:r>
            <a:r>
              <a:rPr sz="1550" spc="-25" dirty="0">
                <a:latin typeface="Times New Roman"/>
                <a:cs typeface="Times New Roman"/>
              </a:rPr>
              <a:t>між 	</a:t>
            </a:r>
            <a:r>
              <a:rPr sz="1550" spc="-10" dirty="0">
                <a:latin typeface="Times New Roman"/>
                <a:cs typeface="Times New Roman"/>
              </a:rPr>
              <a:t>десмосомами.</a:t>
            </a:r>
            <a:endParaRPr sz="1550">
              <a:latin typeface="Times New Roman"/>
              <a:cs typeface="Times New Roman"/>
            </a:endParaRPr>
          </a:p>
          <a:p>
            <a:pPr marL="297180" indent="-284480" algn="just">
              <a:lnSpc>
                <a:spcPct val="100000"/>
              </a:lnSpc>
              <a:spcBef>
                <a:spcPts val="90"/>
              </a:spcBef>
              <a:buFont typeface="Arial MT"/>
              <a:buChar char="•"/>
              <a:tabLst>
                <a:tab pos="297180" algn="l"/>
              </a:tabLst>
            </a:pPr>
            <a:r>
              <a:rPr sz="1550" dirty="0">
                <a:latin typeface="Times New Roman"/>
                <a:cs typeface="Times New Roman"/>
              </a:rPr>
              <a:t>Проміжний</a:t>
            </a:r>
            <a:r>
              <a:rPr sz="1550" spc="385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(остистий):</a:t>
            </a:r>
            <a:r>
              <a:rPr sz="1550" spc="375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375" dirty="0">
                <a:latin typeface="Times New Roman"/>
                <a:cs typeface="Times New Roman"/>
              </a:rPr>
              <a:t>   </a:t>
            </a:r>
            <a:r>
              <a:rPr sz="1550" spc="-50" dirty="0">
                <a:latin typeface="Times New Roman"/>
                <a:cs typeface="Times New Roman"/>
              </a:rPr>
              <a:t>з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61103" y="4562347"/>
            <a:ext cx="73342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-10" dirty="0">
                <a:latin typeface="Times New Roman"/>
                <a:cs typeface="Times New Roman"/>
              </a:rPr>
              <a:t>великих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8993" y="4804359"/>
            <a:ext cx="5220970" cy="173164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00355" marR="5080" algn="just">
              <a:lnSpc>
                <a:spcPct val="103600"/>
              </a:lnSpc>
              <a:spcBef>
                <a:spcPts val="70"/>
              </a:spcBef>
            </a:pPr>
            <a:r>
              <a:rPr sz="1550" dirty="0">
                <a:latin typeface="Times New Roman"/>
                <a:cs typeface="Times New Roman"/>
              </a:rPr>
              <a:t>полігональних</a:t>
            </a:r>
            <a:r>
              <a:rPr sz="1550" spc="15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клітин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12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відростками,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лежать</a:t>
            </a:r>
            <a:r>
              <a:rPr sz="1550" spc="15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над </a:t>
            </a:r>
            <a:r>
              <a:rPr sz="1550" dirty="0">
                <a:latin typeface="Times New Roman"/>
                <a:cs typeface="Times New Roman"/>
              </a:rPr>
              <a:t>базальним</a:t>
            </a:r>
            <a:r>
              <a:rPr sz="1550" spc="2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шаром.</a:t>
            </a:r>
            <a:r>
              <a:rPr sz="1550" spc="2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Вони</a:t>
            </a:r>
            <a:r>
              <a:rPr sz="1550" spc="31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забезпечують</a:t>
            </a:r>
            <a:r>
              <a:rPr sz="1550" spc="28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регенерацію, </a:t>
            </a:r>
            <a:r>
              <a:rPr sz="1550" dirty="0">
                <a:latin typeface="Times New Roman"/>
                <a:cs typeface="Times New Roman"/>
              </a:rPr>
              <a:t>рухаючись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до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поверхні.</a:t>
            </a:r>
            <a:endParaRPr sz="1550">
              <a:latin typeface="Times New Roman"/>
              <a:cs typeface="Times New Roman"/>
            </a:endParaRPr>
          </a:p>
          <a:p>
            <a:pPr marL="297180" indent="-284480" algn="just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297180" algn="l"/>
              </a:tabLst>
            </a:pPr>
            <a:r>
              <a:rPr sz="1550" dirty="0">
                <a:latin typeface="Times New Roman"/>
                <a:cs typeface="Times New Roman"/>
              </a:rPr>
              <a:t>Поверхневий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складається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плоских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клітин,</a:t>
            </a:r>
            <a:r>
              <a:rPr sz="1550" spc="22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які</a:t>
            </a:r>
            <a:r>
              <a:rPr sz="1550" spc="17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згодом</a:t>
            </a:r>
            <a:endParaRPr sz="155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злущуються.</a:t>
            </a:r>
            <a:r>
              <a:rPr sz="1550" spc="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Клітини</a:t>
            </a:r>
            <a:r>
              <a:rPr sz="1550" spc="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цього</a:t>
            </a:r>
            <a:r>
              <a:rPr sz="1550" spc="48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шару</a:t>
            </a:r>
            <a:r>
              <a:rPr sz="1550" spc="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здатні</a:t>
            </a:r>
            <a:r>
              <a:rPr sz="1550" spc="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до</a:t>
            </a:r>
            <a:r>
              <a:rPr sz="1550" spc="484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апоптозу,</a:t>
            </a:r>
            <a:endParaRPr sz="155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90"/>
              </a:spcBef>
            </a:pPr>
            <a:r>
              <a:rPr sz="1550" dirty="0">
                <a:latin typeface="Times New Roman"/>
                <a:cs typeface="Times New Roman"/>
              </a:rPr>
              <a:t>але</a:t>
            </a:r>
            <a:r>
              <a:rPr sz="1550" spc="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відміну</a:t>
            </a:r>
            <a:r>
              <a:rPr sz="1550" spc="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шкіри,</a:t>
            </a:r>
            <a:r>
              <a:rPr sz="1550" spc="9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не</a:t>
            </a:r>
            <a:r>
              <a:rPr sz="1550" spc="9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утворюють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зроговілого</a:t>
            </a:r>
            <a:endParaRPr sz="1550">
              <a:latin typeface="Times New Roman"/>
              <a:cs typeface="Times New Roman"/>
            </a:endParaRPr>
          </a:p>
          <a:p>
            <a:pPr marL="300355">
              <a:lnSpc>
                <a:spcPct val="100000"/>
              </a:lnSpc>
              <a:spcBef>
                <a:spcPts val="45"/>
              </a:spcBef>
            </a:pPr>
            <a:r>
              <a:rPr sz="1550" spc="-10" dirty="0">
                <a:latin typeface="Times New Roman"/>
                <a:cs typeface="Times New Roman"/>
              </a:rPr>
              <a:t>шару.</a:t>
            </a:r>
            <a:endParaRPr sz="155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4476" y="384047"/>
            <a:ext cx="5472683" cy="60899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4259" y="503301"/>
            <a:ext cx="41389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Зроговілий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епітелій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теж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має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4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шари: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259" y="778002"/>
            <a:ext cx="4171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5455" algn="l"/>
                <a:tab pos="1868805" algn="l"/>
                <a:tab pos="2546350" algn="l"/>
                <a:tab pos="2866390" algn="l"/>
              </a:tabLst>
            </a:pPr>
            <a:r>
              <a:rPr sz="1800" b="1" spc="-25" dirty="0">
                <a:latin typeface="Trebuchet MS"/>
                <a:cs typeface="Trebuchet MS"/>
              </a:rPr>
              <a:t>1)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Базальний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25" dirty="0">
                <a:latin typeface="Trebuchet MS"/>
                <a:cs typeface="Trebuchet MS"/>
              </a:rPr>
              <a:t>шар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-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найглибший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4259" y="1052016"/>
            <a:ext cx="4851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9875" algn="l"/>
                <a:tab pos="1873885" algn="l"/>
                <a:tab pos="2829560" algn="l"/>
                <a:tab pos="3557270" algn="l"/>
              </a:tabLst>
            </a:pPr>
            <a:r>
              <a:rPr sz="1800" spc="-10" dirty="0">
                <a:latin typeface="Trebuchet MS"/>
                <a:cs typeface="Trebuchet MS"/>
              </a:rPr>
              <a:t>складається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одного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ряду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стовпчастих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80635" y="778002"/>
            <a:ext cx="10655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735965" algn="l"/>
              </a:tabLst>
            </a:pPr>
            <a:r>
              <a:rPr sz="1800" spc="-20" dirty="0">
                <a:latin typeface="Trebuchet MS"/>
                <a:cs typeface="Trebuchet MS"/>
              </a:rPr>
              <a:t>шар,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що</a:t>
            </a:r>
            <a:endParaRPr sz="1800">
              <a:latin typeface="Trebuchet MS"/>
              <a:cs typeface="Trebuchet MS"/>
            </a:endParaRPr>
          </a:p>
          <a:p>
            <a:pPr marR="6350" algn="r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або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4259" y="1326896"/>
            <a:ext cx="54470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кубічних</a:t>
            </a:r>
            <a:r>
              <a:rPr sz="1800" spc="1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клітин,</a:t>
            </a:r>
            <a:r>
              <a:rPr sz="1800" spc="18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які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лежать</a:t>
            </a:r>
            <a:r>
              <a:rPr sz="1800" spc="1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8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базальній </a:t>
            </a:r>
            <a:r>
              <a:rPr sz="1800" dirty="0">
                <a:latin typeface="Trebuchet MS"/>
                <a:cs typeface="Trebuchet MS"/>
              </a:rPr>
              <a:t>мембрані.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Це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камбіальний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шар,</a:t>
            </a:r>
            <a:r>
              <a:rPr sz="1800" spc="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4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забезпечує </a:t>
            </a:r>
            <a:r>
              <a:rPr sz="1800" dirty="0">
                <a:latin typeface="Trebuchet MS"/>
                <a:cs typeface="Trebuchet MS"/>
              </a:rPr>
              <a:t>регенерацію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епітелію.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4259" y="2150490"/>
            <a:ext cx="5445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2905" algn="l"/>
                <a:tab pos="1571625" algn="l"/>
                <a:tab pos="3103880" algn="l"/>
                <a:tab pos="3698875" algn="l"/>
                <a:tab pos="3936365" algn="l"/>
              </a:tabLst>
            </a:pPr>
            <a:r>
              <a:rPr sz="1800" b="1" spc="-25" dirty="0">
                <a:latin typeface="Trebuchet MS"/>
                <a:cs typeface="Trebuchet MS"/>
              </a:rPr>
              <a:t>2)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Остистий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(шипуватий)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25" dirty="0">
                <a:latin typeface="Trebuchet MS"/>
                <a:cs typeface="Trebuchet MS"/>
              </a:rPr>
              <a:t>шар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-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розташований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259" y="2424506"/>
            <a:ext cx="4636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2615" algn="l"/>
                <a:tab pos="2020570" algn="l"/>
                <a:tab pos="3524885" algn="l"/>
                <a:tab pos="3840479" algn="l"/>
              </a:tabLst>
            </a:pPr>
            <a:r>
              <a:rPr sz="1800" spc="-25" dirty="0">
                <a:latin typeface="Trebuchet MS"/>
                <a:cs typeface="Trebuchet MS"/>
              </a:rPr>
              <a:t>над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базальним,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складається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кількох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259" y="2424506"/>
            <a:ext cx="54495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шарів</a:t>
            </a:r>
            <a:endParaRPr sz="18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1581785" algn="l"/>
                <a:tab pos="2528570" algn="l"/>
                <a:tab pos="3018155" algn="l"/>
                <a:tab pos="4193540" algn="l"/>
                <a:tab pos="4770120" algn="l"/>
              </a:tabLst>
            </a:pPr>
            <a:r>
              <a:rPr sz="1800" spc="-10" dirty="0">
                <a:latin typeface="Trebuchet MS"/>
                <a:cs typeface="Trebuchet MS"/>
              </a:rPr>
              <a:t>багатокутних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клітин,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скріплені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між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собою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4259" y="2973400"/>
            <a:ext cx="15595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десмосомами.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4259" y="3248405"/>
            <a:ext cx="37630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92759" algn="l"/>
                <a:tab pos="904240" algn="l"/>
                <a:tab pos="1567180" algn="l"/>
                <a:tab pos="1906270" algn="l"/>
                <a:tab pos="2720340" algn="l"/>
                <a:tab pos="2994660" algn="l"/>
              </a:tabLst>
            </a:pPr>
            <a:r>
              <a:rPr sz="1800" spc="-25" dirty="0">
                <a:latin typeface="Trebuchet MS"/>
                <a:cs typeface="Trebuchet MS"/>
              </a:rPr>
              <a:t>3)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незроговілому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епітелії Складається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плоских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клітин, злущуються.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1450" y="3248405"/>
            <a:ext cx="16643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marR="5080" indent="-187960">
              <a:lnSpc>
                <a:spcPct val="100000"/>
              </a:lnSpc>
              <a:spcBef>
                <a:spcPts val="100"/>
              </a:spcBef>
              <a:tabLst>
                <a:tab pos="739775" algn="l"/>
                <a:tab pos="1009015" algn="l"/>
              </a:tabLst>
            </a:pPr>
            <a:r>
              <a:rPr sz="1800" spc="-10" dirty="0">
                <a:latin typeface="Trebuchet MS"/>
                <a:cs typeface="Trebuchet MS"/>
              </a:rPr>
              <a:t>(щоки,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губи): 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постійно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4259" y="4071873"/>
            <a:ext cx="54451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зроговілому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епітелії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(ясна,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тверде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піднебіння):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2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стають</a:t>
            </a:r>
            <a:r>
              <a:rPr sz="1800" spc="2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плоскими,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них</a:t>
            </a:r>
            <a:r>
              <a:rPr sz="1800" spc="24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з'являються </a:t>
            </a:r>
            <a:r>
              <a:rPr sz="1800" dirty="0">
                <a:latin typeface="Trebuchet MS"/>
                <a:cs typeface="Trebuchet MS"/>
              </a:rPr>
              <a:t>кератогіалінові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гранули,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перетворюючись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на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4259" y="4895469"/>
            <a:ext cx="54489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гранулярний</a:t>
            </a:r>
            <a:r>
              <a:rPr sz="1800" b="1" spc="-9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(зернистий)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шар</a:t>
            </a:r>
            <a:r>
              <a:rPr sz="1800" spc="-2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2106930" algn="l"/>
              </a:tabLst>
            </a:pPr>
            <a:r>
              <a:rPr sz="1800" b="1" dirty="0">
                <a:latin typeface="Trebuchet MS"/>
                <a:cs typeface="Trebuchet MS"/>
              </a:rPr>
              <a:t>4)</a:t>
            </a:r>
            <a:r>
              <a:rPr sz="1800" b="1" spc="28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Роговий</a:t>
            </a:r>
            <a:r>
              <a:rPr sz="1800" b="1" spc="30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шар,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dirty="0">
                <a:latin typeface="Trebuchet MS"/>
                <a:cs typeface="Trebuchet MS"/>
              </a:rPr>
              <a:t>присутній</a:t>
            </a:r>
            <a:r>
              <a:rPr sz="1800" spc="3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зроговілому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4259" y="5444438"/>
            <a:ext cx="54489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епітелії.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Це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шар,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де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втрачають </a:t>
            </a:r>
            <a:r>
              <a:rPr sz="1800" dirty="0">
                <a:latin typeface="Trebuchet MS"/>
                <a:cs typeface="Trebuchet MS"/>
              </a:rPr>
              <a:t>ядра,</a:t>
            </a:r>
            <a:r>
              <a:rPr sz="1800" spc="4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заповнюються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кератином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утворюють </a:t>
            </a:r>
            <a:r>
              <a:rPr sz="1800" dirty="0">
                <a:latin typeface="Trebuchet MS"/>
                <a:cs typeface="Trebuchet MS"/>
              </a:rPr>
              <a:t>щільний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захисний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бар'єр.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829300" y="818388"/>
            <a:ext cx="6026150" cy="5468620"/>
            <a:chOff x="5829300" y="818388"/>
            <a:chExt cx="6026150" cy="546862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29300" y="818388"/>
              <a:ext cx="6025896" cy="54681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881110" y="1149858"/>
              <a:ext cx="1353820" cy="1335405"/>
            </a:xfrm>
            <a:custGeom>
              <a:avLst/>
              <a:gdLst/>
              <a:ahLst/>
              <a:cxnLst/>
              <a:rect l="l" t="t" r="r" b="b"/>
              <a:pathLst>
                <a:path w="1353820" h="1335405">
                  <a:moveTo>
                    <a:pt x="0" y="616076"/>
                  </a:moveTo>
                  <a:lnTo>
                    <a:pt x="1200785" y="0"/>
                  </a:lnTo>
                </a:path>
                <a:path w="1353820" h="1335405">
                  <a:moveTo>
                    <a:pt x="598932" y="923797"/>
                  </a:moveTo>
                  <a:lnTo>
                    <a:pt x="1353312" y="827531"/>
                  </a:lnTo>
                </a:path>
                <a:path w="1353820" h="1335405">
                  <a:moveTo>
                    <a:pt x="388620" y="1335024"/>
                  </a:moveTo>
                  <a:lnTo>
                    <a:pt x="1351153" y="1335024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364094" y="133299"/>
            <a:ext cx="30295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Trebuchet MS"/>
                <a:cs typeface="Trebuchet MS"/>
              </a:rPr>
              <a:t>Шари</a:t>
            </a:r>
            <a:r>
              <a:rPr sz="1800" spc="-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0000"/>
                </a:solidFill>
                <a:latin typeface="Trebuchet MS"/>
                <a:cs typeface="Trebuchet MS"/>
              </a:rPr>
              <a:t>зроговілого</a:t>
            </a:r>
            <a:r>
              <a:rPr sz="180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Trebuchet MS"/>
                <a:cs typeface="Trebuchet MS"/>
              </a:rPr>
              <a:t>епітелію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92690" y="1059307"/>
            <a:ext cx="1073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Роговий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54233" y="1791462"/>
            <a:ext cx="12712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Зернистий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54233" y="2340051"/>
            <a:ext cx="11715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Остистий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266173" y="2992069"/>
            <a:ext cx="234251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83945" algn="l"/>
              </a:tabLst>
            </a:pP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dirty="0">
                <a:latin typeface="Trebuchet MS"/>
                <a:cs typeface="Trebuchet MS"/>
              </a:rPr>
              <a:t>Базальний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шар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990838" y="3641597"/>
            <a:ext cx="356870" cy="690880"/>
          </a:xfrm>
          <a:custGeom>
            <a:avLst/>
            <a:gdLst/>
            <a:ahLst/>
            <a:cxnLst/>
            <a:rect l="l" t="t" r="r" b="b"/>
            <a:pathLst>
              <a:path w="356870" h="690879">
                <a:moveTo>
                  <a:pt x="0" y="0"/>
                </a:moveTo>
                <a:lnTo>
                  <a:pt x="69383" y="2339"/>
                </a:lnTo>
                <a:lnTo>
                  <a:pt x="126063" y="8715"/>
                </a:lnTo>
                <a:lnTo>
                  <a:pt x="164288" y="18162"/>
                </a:lnTo>
                <a:lnTo>
                  <a:pt x="178307" y="29718"/>
                </a:lnTo>
                <a:lnTo>
                  <a:pt x="178307" y="315468"/>
                </a:lnTo>
                <a:lnTo>
                  <a:pt x="192327" y="327023"/>
                </a:lnTo>
                <a:lnTo>
                  <a:pt x="230552" y="336470"/>
                </a:lnTo>
                <a:lnTo>
                  <a:pt x="287232" y="342846"/>
                </a:lnTo>
                <a:lnTo>
                  <a:pt x="356615" y="345185"/>
                </a:lnTo>
                <a:lnTo>
                  <a:pt x="287232" y="347525"/>
                </a:lnTo>
                <a:lnTo>
                  <a:pt x="230552" y="353901"/>
                </a:lnTo>
                <a:lnTo>
                  <a:pt x="192327" y="363348"/>
                </a:lnTo>
                <a:lnTo>
                  <a:pt x="178307" y="374903"/>
                </a:lnTo>
                <a:lnTo>
                  <a:pt x="178307" y="660653"/>
                </a:lnTo>
                <a:lnTo>
                  <a:pt x="164288" y="672209"/>
                </a:lnTo>
                <a:lnTo>
                  <a:pt x="126063" y="681656"/>
                </a:lnTo>
                <a:lnTo>
                  <a:pt x="69383" y="688032"/>
                </a:lnTo>
                <a:lnTo>
                  <a:pt x="0" y="690371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361169" y="3823157"/>
            <a:ext cx="6997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990838" y="4363973"/>
            <a:ext cx="279400" cy="690880"/>
          </a:xfrm>
          <a:custGeom>
            <a:avLst/>
            <a:gdLst/>
            <a:ahLst/>
            <a:cxnLst/>
            <a:rect l="l" t="t" r="r" b="b"/>
            <a:pathLst>
              <a:path w="279400" h="690879">
                <a:moveTo>
                  <a:pt x="0" y="0"/>
                </a:moveTo>
                <a:lnTo>
                  <a:pt x="54256" y="1827"/>
                </a:lnTo>
                <a:lnTo>
                  <a:pt x="98583" y="6810"/>
                </a:lnTo>
                <a:lnTo>
                  <a:pt x="128480" y="14198"/>
                </a:lnTo>
                <a:lnTo>
                  <a:pt x="139445" y="23240"/>
                </a:lnTo>
                <a:lnTo>
                  <a:pt x="139445" y="312293"/>
                </a:lnTo>
                <a:lnTo>
                  <a:pt x="150411" y="321389"/>
                </a:lnTo>
                <a:lnTo>
                  <a:pt x="180308" y="328771"/>
                </a:lnTo>
                <a:lnTo>
                  <a:pt x="224635" y="333724"/>
                </a:lnTo>
                <a:lnTo>
                  <a:pt x="278891" y="335533"/>
                </a:lnTo>
                <a:lnTo>
                  <a:pt x="224635" y="337361"/>
                </a:lnTo>
                <a:lnTo>
                  <a:pt x="180308" y="342344"/>
                </a:lnTo>
                <a:lnTo>
                  <a:pt x="150411" y="349732"/>
                </a:lnTo>
                <a:lnTo>
                  <a:pt x="139445" y="358775"/>
                </a:lnTo>
                <a:lnTo>
                  <a:pt x="139445" y="667131"/>
                </a:lnTo>
                <a:lnTo>
                  <a:pt x="128480" y="676173"/>
                </a:lnTo>
                <a:lnTo>
                  <a:pt x="98583" y="683561"/>
                </a:lnTo>
                <a:lnTo>
                  <a:pt x="54256" y="688544"/>
                </a:lnTo>
                <a:lnTo>
                  <a:pt x="0" y="690371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308083" y="4552950"/>
            <a:ext cx="14928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Власна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пластинка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029450" y="1867661"/>
            <a:ext cx="2249805" cy="3973195"/>
          </a:xfrm>
          <a:custGeom>
            <a:avLst/>
            <a:gdLst/>
            <a:ahLst/>
            <a:cxnLst/>
            <a:rect l="l" t="t" r="r" b="b"/>
            <a:pathLst>
              <a:path w="2249804" h="3973195">
                <a:moveTo>
                  <a:pt x="1961388" y="3282696"/>
                </a:moveTo>
                <a:lnTo>
                  <a:pt x="2017430" y="3284589"/>
                </a:lnTo>
                <a:lnTo>
                  <a:pt x="2063210" y="3289744"/>
                </a:lnTo>
                <a:lnTo>
                  <a:pt x="2094083" y="3297376"/>
                </a:lnTo>
                <a:lnTo>
                  <a:pt x="2105405" y="3306699"/>
                </a:lnTo>
                <a:lnTo>
                  <a:pt x="2105405" y="3603879"/>
                </a:lnTo>
                <a:lnTo>
                  <a:pt x="2116728" y="3613201"/>
                </a:lnTo>
                <a:lnTo>
                  <a:pt x="2147601" y="3620833"/>
                </a:lnTo>
                <a:lnTo>
                  <a:pt x="2193381" y="3625988"/>
                </a:lnTo>
                <a:lnTo>
                  <a:pt x="2249424" y="3627881"/>
                </a:lnTo>
                <a:lnTo>
                  <a:pt x="2193381" y="3629775"/>
                </a:lnTo>
                <a:lnTo>
                  <a:pt x="2147601" y="3634930"/>
                </a:lnTo>
                <a:lnTo>
                  <a:pt x="2116728" y="3642562"/>
                </a:lnTo>
                <a:lnTo>
                  <a:pt x="2105405" y="3651885"/>
                </a:lnTo>
                <a:lnTo>
                  <a:pt x="2105405" y="3949065"/>
                </a:lnTo>
                <a:lnTo>
                  <a:pt x="2094083" y="3958409"/>
                </a:lnTo>
                <a:lnTo>
                  <a:pt x="2063210" y="3966038"/>
                </a:lnTo>
                <a:lnTo>
                  <a:pt x="2017430" y="3971182"/>
                </a:lnTo>
                <a:lnTo>
                  <a:pt x="1961388" y="3973068"/>
                </a:lnTo>
              </a:path>
              <a:path w="2249804" h="3973195">
                <a:moveTo>
                  <a:pt x="347472" y="1303020"/>
                </a:moveTo>
                <a:lnTo>
                  <a:pt x="279820" y="1300745"/>
                </a:lnTo>
                <a:lnTo>
                  <a:pt x="224599" y="1294542"/>
                </a:lnTo>
                <a:lnTo>
                  <a:pt x="187380" y="1285339"/>
                </a:lnTo>
                <a:lnTo>
                  <a:pt x="173735" y="1274064"/>
                </a:lnTo>
                <a:lnTo>
                  <a:pt x="173735" y="680465"/>
                </a:lnTo>
                <a:lnTo>
                  <a:pt x="160091" y="669190"/>
                </a:lnTo>
                <a:lnTo>
                  <a:pt x="122872" y="659987"/>
                </a:lnTo>
                <a:lnTo>
                  <a:pt x="67651" y="653784"/>
                </a:lnTo>
                <a:lnTo>
                  <a:pt x="0" y="651510"/>
                </a:lnTo>
                <a:lnTo>
                  <a:pt x="67651" y="649235"/>
                </a:lnTo>
                <a:lnTo>
                  <a:pt x="122872" y="643032"/>
                </a:lnTo>
                <a:lnTo>
                  <a:pt x="160091" y="633829"/>
                </a:lnTo>
                <a:lnTo>
                  <a:pt x="173735" y="622553"/>
                </a:lnTo>
                <a:lnTo>
                  <a:pt x="173735" y="28955"/>
                </a:lnTo>
                <a:lnTo>
                  <a:pt x="187380" y="17680"/>
                </a:lnTo>
                <a:lnTo>
                  <a:pt x="224599" y="8477"/>
                </a:lnTo>
                <a:lnTo>
                  <a:pt x="279820" y="2274"/>
                </a:lnTo>
                <a:lnTo>
                  <a:pt x="347472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9327895" y="5351475"/>
            <a:ext cx="83946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Післизова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96761" y="2222068"/>
            <a:ext cx="960755" cy="57340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55"/>
              </a:spcBef>
            </a:pPr>
            <a:r>
              <a:rPr sz="1200" spc="-10" dirty="0">
                <a:latin typeface="Trebuchet MS"/>
                <a:cs typeface="Trebuchet MS"/>
              </a:rPr>
              <a:t>Гранули </a:t>
            </a:r>
            <a:r>
              <a:rPr sz="1150" spc="-10" dirty="0">
                <a:latin typeface="Trebuchet MS"/>
                <a:cs typeface="Trebuchet MS"/>
              </a:rPr>
              <a:t>мембранного </a:t>
            </a:r>
            <a:r>
              <a:rPr sz="1200" spc="-10" dirty="0">
                <a:latin typeface="Trebuchet MS"/>
                <a:cs typeface="Trebuchet MS"/>
              </a:rPr>
              <a:t>покриття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27933" y="287477"/>
            <a:ext cx="34836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latin typeface="Trebuchet MS"/>
                <a:cs typeface="Trebuchet MS"/>
              </a:rPr>
              <a:t>Види</a:t>
            </a:r>
            <a:r>
              <a:rPr sz="3600" b="0" spc="-65" dirty="0">
                <a:latin typeface="Trebuchet MS"/>
                <a:cs typeface="Trebuchet MS"/>
              </a:rPr>
              <a:t> </a:t>
            </a:r>
            <a:r>
              <a:rPr sz="3600" b="0" spc="-10" dirty="0">
                <a:latin typeface="Trebuchet MS"/>
                <a:cs typeface="Trebuchet MS"/>
              </a:rPr>
              <a:t>зроговіння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2632" y="1513408"/>
            <a:ext cx="4032885" cy="1615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1795780" algn="l"/>
                <a:tab pos="3858895" algn="l"/>
              </a:tabLst>
            </a:pP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Зроговіння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відбувається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2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шляхами:</a:t>
            </a:r>
            <a:endParaRPr sz="2400">
              <a:latin typeface="Trebuchet MS"/>
              <a:cs typeface="Trebuchet MS"/>
            </a:endParaRPr>
          </a:p>
          <a:p>
            <a:pPr marL="355600" marR="7620" indent="-343535">
              <a:lnSpc>
                <a:spcPct val="100000"/>
              </a:lnSpc>
              <a:spcBef>
                <a:spcPts val="975"/>
              </a:spcBef>
              <a:tabLst>
                <a:tab pos="355600" algn="l"/>
                <a:tab pos="858519" algn="l"/>
                <a:tab pos="2853055" algn="l"/>
                <a:tab pos="3190875" algn="l"/>
              </a:tabLst>
            </a:pPr>
            <a:r>
              <a:rPr sz="1900" spc="10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1)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Ортокератоз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повне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заміщення</a:t>
            </a:r>
            <a:r>
              <a:rPr sz="2400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цитоплазми</a:t>
            </a:r>
            <a:r>
              <a:rPr sz="2400" spc="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та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16173" y="3100781"/>
            <a:ext cx="170561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кератоцитів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2632" y="3100781"/>
            <a:ext cx="2148840" cy="12541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55600" marR="163195">
              <a:lnSpc>
                <a:spcPct val="100000"/>
              </a:lnSpc>
              <a:spcBef>
                <a:spcPts val="115"/>
              </a:spcBef>
            </a:pP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ядра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кератином.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Паракеротоз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21329" y="3960952"/>
            <a:ext cx="160147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428625" algn="l"/>
              </a:tabLst>
            </a:pP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неповне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5837" y="4327093"/>
            <a:ext cx="3684270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зроговіння,</a:t>
            </a:r>
            <a:r>
              <a:rPr sz="2400" spc="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зберегаються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ядра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у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кератиноцитах.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88635" y="707770"/>
            <a:ext cx="6172200" cy="5501005"/>
            <a:chOff x="5088635" y="707770"/>
            <a:chExt cx="6172200" cy="550100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88635" y="1261872"/>
              <a:ext cx="6172200" cy="494690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64860" y="707770"/>
              <a:ext cx="4226560" cy="1027430"/>
            </a:xfrm>
            <a:custGeom>
              <a:avLst/>
              <a:gdLst/>
              <a:ahLst/>
              <a:cxnLst/>
              <a:rect l="l" t="t" r="r" b="b"/>
              <a:pathLst>
                <a:path w="4226559" h="1027430">
                  <a:moveTo>
                    <a:pt x="386080" y="941959"/>
                  </a:moveTo>
                  <a:lnTo>
                    <a:pt x="357682" y="954989"/>
                  </a:lnTo>
                  <a:lnTo>
                    <a:pt x="14097" y="205994"/>
                  </a:lnTo>
                  <a:lnTo>
                    <a:pt x="12623" y="202692"/>
                  </a:lnTo>
                  <a:lnTo>
                    <a:pt x="12903" y="202692"/>
                  </a:lnTo>
                  <a:lnTo>
                    <a:pt x="8509" y="201041"/>
                  </a:lnTo>
                  <a:lnTo>
                    <a:pt x="4953" y="202692"/>
                  </a:lnTo>
                  <a:lnTo>
                    <a:pt x="1524" y="204216"/>
                  </a:lnTo>
                  <a:lnTo>
                    <a:pt x="0" y="208280"/>
                  </a:lnTo>
                  <a:lnTo>
                    <a:pt x="1651" y="211836"/>
                  </a:lnTo>
                  <a:lnTo>
                    <a:pt x="345236" y="960691"/>
                  </a:lnTo>
                  <a:lnTo>
                    <a:pt x="316865" y="973709"/>
                  </a:lnTo>
                  <a:lnTo>
                    <a:pt x="383286" y="1027049"/>
                  </a:lnTo>
                  <a:lnTo>
                    <a:pt x="384924" y="977138"/>
                  </a:lnTo>
                  <a:lnTo>
                    <a:pt x="386080" y="941959"/>
                  </a:lnTo>
                  <a:close/>
                </a:path>
                <a:path w="4226559" h="1027430">
                  <a:moveTo>
                    <a:pt x="4226179" y="874014"/>
                  </a:moveTo>
                  <a:lnTo>
                    <a:pt x="4219587" y="829818"/>
                  </a:lnTo>
                  <a:lnTo>
                    <a:pt x="4213606" y="789686"/>
                  </a:lnTo>
                  <a:lnTo>
                    <a:pt x="4188053" y="807643"/>
                  </a:lnTo>
                  <a:lnTo>
                    <a:pt x="3625342" y="3810"/>
                  </a:lnTo>
                  <a:lnTo>
                    <a:pt x="3623183" y="762"/>
                  </a:lnTo>
                  <a:lnTo>
                    <a:pt x="3618865" y="0"/>
                  </a:lnTo>
                  <a:lnTo>
                    <a:pt x="3612769" y="4318"/>
                  </a:lnTo>
                  <a:lnTo>
                    <a:pt x="3612007" y="8636"/>
                  </a:lnTo>
                  <a:lnTo>
                    <a:pt x="3614166" y="11684"/>
                  </a:lnTo>
                  <a:lnTo>
                    <a:pt x="4176865" y="815505"/>
                  </a:lnTo>
                  <a:lnTo>
                    <a:pt x="4151249" y="833501"/>
                  </a:lnTo>
                  <a:lnTo>
                    <a:pt x="4226179" y="8740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653785" y="6335674"/>
            <a:ext cx="135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Ортокератоз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06890" y="6335674"/>
            <a:ext cx="1362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Паракеротоз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09303" y="504571"/>
            <a:ext cx="540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rebuchet MS"/>
                <a:cs typeface="Trebuchet MS"/>
              </a:rPr>
              <a:t>Ядра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8131" y="1575003"/>
            <a:ext cx="437705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402715" algn="l"/>
                <a:tab pos="3264535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Власна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b="1" spc="-10" dirty="0">
                <a:latin typeface="Times New Roman"/>
                <a:cs typeface="Times New Roman"/>
              </a:rPr>
              <a:t>пластинка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слизової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95646" y="1575003"/>
            <a:ext cx="119380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утворена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8131" y="1941017"/>
            <a:ext cx="5942965" cy="332168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пухкою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сполучною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тканиною.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224280" algn="l"/>
                <a:tab pos="2834640" algn="l"/>
                <a:tab pos="4091940" algn="l"/>
                <a:tab pos="5775325" algn="l"/>
              </a:tabLst>
            </a:pPr>
            <a:r>
              <a:rPr sz="2400" spc="-10" dirty="0">
                <a:latin typeface="Times New Roman"/>
                <a:cs typeface="Times New Roman"/>
              </a:rPr>
              <a:t>Власна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пластинка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формує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випинання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Times New Roman"/>
                <a:cs typeface="Times New Roman"/>
              </a:rPr>
              <a:t>сосочки.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387350" algn="l"/>
                <a:tab pos="1526540" algn="l"/>
                <a:tab pos="2980690" algn="l"/>
                <a:tab pos="3415029" algn="l"/>
                <a:tab pos="5093335" algn="l"/>
              </a:tabLst>
            </a:pPr>
            <a:r>
              <a:rPr sz="2400" spc="-5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власній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пластинці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та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підслизовій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основі розташовані:</a:t>
            </a:r>
            <a:endParaRPr sz="2400">
              <a:latin typeface="Times New Roman"/>
              <a:cs typeface="Times New Roman"/>
            </a:endParaRPr>
          </a:p>
          <a:p>
            <a:pPr marL="12700" marR="4886325">
              <a:lnSpc>
                <a:spcPct val="100000"/>
              </a:lnSpc>
              <a:spcBef>
                <a:spcPts val="5"/>
              </a:spcBef>
            </a:pPr>
            <a:r>
              <a:rPr sz="2400" b="1" spc="-40" dirty="0">
                <a:latin typeface="Times New Roman"/>
                <a:cs typeface="Times New Roman"/>
              </a:rPr>
              <a:t>Судини </a:t>
            </a:r>
            <a:r>
              <a:rPr sz="2400" b="1" spc="-10" dirty="0">
                <a:latin typeface="Times New Roman"/>
                <a:cs typeface="Times New Roman"/>
              </a:rPr>
              <a:t>Нерви</a:t>
            </a:r>
            <a:endParaRPr sz="2400">
              <a:latin typeface="Times New Roman"/>
              <a:cs typeface="Times New Roman"/>
            </a:endParaRPr>
          </a:p>
          <a:p>
            <a:pPr marL="12700" marR="82423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Times New Roman"/>
                <a:cs typeface="Times New Roman"/>
              </a:rPr>
              <a:t>Кінцеві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відділи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малих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слинних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залоз </a:t>
            </a:r>
            <a:r>
              <a:rPr sz="2400" b="1" dirty="0">
                <a:latin typeface="Times New Roman"/>
                <a:cs typeface="Times New Roman"/>
              </a:rPr>
              <a:t>Лімфоїдні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вузлики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4595" y="1069847"/>
            <a:ext cx="4439411" cy="46542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7880" y="832561"/>
            <a:ext cx="5949950" cy="524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Слизову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оболонку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ротової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порожнини</a:t>
            </a:r>
            <a:r>
              <a:rPr sz="1800" b="1" spc="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поділяють</a:t>
            </a:r>
            <a:r>
              <a:rPr sz="1800" b="1" spc="11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три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Times New Roman"/>
                <a:cs typeface="Times New Roman"/>
              </a:rPr>
              <a:t>типи:</a:t>
            </a:r>
            <a:endParaRPr sz="18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вистилаючого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внутрішній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стороні </a:t>
            </a:r>
            <a:r>
              <a:rPr sz="1800" dirty="0">
                <a:latin typeface="Times New Roman"/>
                <a:cs typeface="Times New Roman"/>
              </a:rPr>
              <a:t>губ,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(крім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серединної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лінії),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порожнини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рота,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оральній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м'якого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піднебіння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нижній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язика.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Багатошаровий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плоский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неороговілий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епітелій,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рухлива,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пластинка </a:t>
            </a:r>
            <a:r>
              <a:rPr sz="1800" dirty="0">
                <a:latin typeface="Times New Roman"/>
                <a:cs typeface="Times New Roman"/>
              </a:rPr>
              <a:t>ПВСТ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рухливість;</a:t>
            </a:r>
            <a:endParaRPr sz="1800">
              <a:latin typeface="Times New Roman"/>
              <a:cs typeface="Times New Roman"/>
            </a:endParaRPr>
          </a:p>
          <a:p>
            <a:pPr marL="12700" marR="12700" indent="273685" algn="just">
              <a:lnSpc>
                <a:spcPct val="100000"/>
              </a:lnSpc>
              <a:spcBef>
                <a:spcPts val="10"/>
              </a:spcBef>
              <a:buChar char="–"/>
              <a:tabLst>
                <a:tab pos="286385" algn="l"/>
              </a:tabLst>
            </a:pPr>
            <a:r>
              <a:rPr sz="1800" b="1" dirty="0">
                <a:latin typeface="Times New Roman"/>
                <a:cs typeface="Times New Roman"/>
              </a:rPr>
              <a:t>жувального</a:t>
            </a:r>
            <a:r>
              <a:rPr sz="1800" b="1" spc="17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яснах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оральній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твердого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піднебіння.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Багатошаровий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плоский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ороговілий,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відсутня,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окістям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з'єднана,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частково </a:t>
            </a:r>
            <a:r>
              <a:rPr sz="1800" dirty="0">
                <a:latin typeface="Times New Roman"/>
                <a:cs typeface="Times New Roman"/>
              </a:rPr>
              <a:t>зроговілий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(ортокератоз)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ядер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повністю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зроговілий (паркератоз)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ядро,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міцність;</a:t>
            </a:r>
            <a:endParaRPr sz="1800">
              <a:latin typeface="Times New Roman"/>
              <a:cs typeface="Times New Roman"/>
            </a:endParaRPr>
          </a:p>
          <a:p>
            <a:pPr marL="12700" marR="5080" indent="250825" algn="just">
              <a:lnSpc>
                <a:spcPct val="100000"/>
              </a:lnSpc>
              <a:spcBef>
                <a:spcPts val="5"/>
              </a:spcBef>
              <a:buChar char="–"/>
              <a:tabLst>
                <a:tab pos="263525" algn="l"/>
              </a:tabLst>
            </a:pPr>
            <a:r>
              <a:rPr sz="1800" b="1" dirty="0">
                <a:latin typeface="Times New Roman"/>
                <a:cs typeface="Times New Roman"/>
              </a:rPr>
              <a:t>спеціалізованого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дорсальній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(тобто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верхній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бічній)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язика,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сосочки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язика.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Епітелій </a:t>
            </a:r>
            <a:r>
              <a:rPr sz="1800" dirty="0">
                <a:latin typeface="Times New Roman"/>
                <a:cs typeface="Times New Roman"/>
              </a:rPr>
              <a:t>багатошаровий,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частково</a:t>
            </a:r>
            <a:r>
              <a:rPr sz="1800" spc="4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ороговілий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(ниткоподібні </a:t>
            </a:r>
            <a:r>
              <a:rPr sz="1800" dirty="0">
                <a:latin typeface="Times New Roman"/>
                <a:cs typeface="Times New Roman"/>
              </a:rPr>
              <a:t>сосочки).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відсутня,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зрощена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окістям,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нерухома,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смакові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бруньки.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Сосочки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вростання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8895" y="1421891"/>
            <a:ext cx="4210811" cy="34107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0332" rIns="0" bIns="0" rtlCol="0">
            <a:spAutoFit/>
          </a:bodyPr>
          <a:lstStyle/>
          <a:p>
            <a:pPr marL="537464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solidFill>
                  <a:srgbClr val="539F20"/>
                </a:solidFill>
                <a:latin typeface="Trebuchet MS"/>
                <a:cs typeface="Trebuchet MS"/>
              </a:rPr>
              <a:t>Губа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1012" y="1460449"/>
            <a:ext cx="4424045" cy="295529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2802255" algn="l"/>
              </a:tabLst>
            </a:pPr>
            <a:r>
              <a:rPr sz="2400" dirty="0">
                <a:latin typeface="Trebuchet MS"/>
                <a:cs typeface="Trebuchet MS"/>
              </a:rPr>
              <a:t>Основу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губи</a:t>
            </a:r>
            <a:r>
              <a:rPr sz="2400" spc="-4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складає </a:t>
            </a:r>
            <a:r>
              <a:rPr sz="2400" dirty="0">
                <a:latin typeface="Trebuchet MS"/>
                <a:cs typeface="Trebuchet MS"/>
              </a:rPr>
              <a:t>посмугована</a:t>
            </a:r>
            <a:r>
              <a:rPr sz="2400" spc="-9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м’язова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скелетна </a:t>
            </a:r>
            <a:r>
              <a:rPr sz="2400" dirty="0">
                <a:latin typeface="Trebuchet MS"/>
                <a:cs typeface="Trebuchet MS"/>
              </a:rPr>
              <a:t>тканина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кругового</a:t>
            </a:r>
            <a:r>
              <a:rPr sz="2400" dirty="0">
                <a:latin typeface="Trebuchet MS"/>
                <a:cs typeface="Trebuchet MS"/>
              </a:rPr>
              <a:t>	м’яза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рота.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rebuchet MS"/>
                <a:cs typeface="Trebuchet MS"/>
              </a:rPr>
              <a:t>Складається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із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3-</a:t>
            </a:r>
            <a:r>
              <a:rPr sz="2400" dirty="0">
                <a:latin typeface="Trebuchet MS"/>
                <a:cs typeface="Trebuchet MS"/>
              </a:rPr>
              <a:t>х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відділів:</a:t>
            </a:r>
            <a:endParaRPr sz="2400">
              <a:latin typeface="Trebuchet MS"/>
              <a:cs typeface="Trebuchet MS"/>
            </a:endParaRPr>
          </a:p>
          <a:p>
            <a:pPr marL="377825" indent="-365125">
              <a:lnSpc>
                <a:spcPct val="100000"/>
              </a:lnSpc>
              <a:buFont typeface="Trebuchet MS"/>
              <a:buAutoNum type="arabicParenR"/>
              <a:tabLst>
                <a:tab pos="377825" algn="l"/>
              </a:tabLst>
            </a:pPr>
            <a:r>
              <a:rPr sz="2400" b="1" spc="-10" dirty="0">
                <a:latin typeface="Trebuchet MS"/>
                <a:cs typeface="Trebuchet MS"/>
              </a:rPr>
              <a:t>шкірного;</a:t>
            </a:r>
            <a:endParaRPr sz="2400">
              <a:latin typeface="Trebuchet MS"/>
              <a:cs typeface="Trebuchet MS"/>
            </a:endParaRPr>
          </a:p>
          <a:p>
            <a:pPr marL="395605" indent="-38290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95605" algn="l"/>
              </a:tabLst>
            </a:pPr>
            <a:r>
              <a:rPr sz="2400" b="1" spc="-10" dirty="0">
                <a:latin typeface="Trebuchet MS"/>
                <a:cs typeface="Trebuchet MS"/>
              </a:rPr>
              <a:t>проміжного;</a:t>
            </a:r>
            <a:endParaRPr sz="2400">
              <a:latin typeface="Trebuchet MS"/>
              <a:cs typeface="Trebuchet MS"/>
            </a:endParaRPr>
          </a:p>
          <a:p>
            <a:pPr marL="396240" indent="-383540">
              <a:lnSpc>
                <a:spcPct val="100000"/>
              </a:lnSpc>
              <a:buAutoNum type="arabicParenR"/>
              <a:tabLst>
                <a:tab pos="396240" algn="l"/>
              </a:tabLst>
            </a:pPr>
            <a:r>
              <a:rPr sz="2400" b="1" spc="-10" dirty="0">
                <a:latin typeface="Trebuchet MS"/>
                <a:cs typeface="Trebuchet MS"/>
              </a:rPr>
              <a:t>слизового.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1635" y="1101850"/>
            <a:ext cx="5545836" cy="57561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32688" y="91439"/>
            <a:ext cx="10328275" cy="6501765"/>
            <a:chOff x="932688" y="91439"/>
            <a:chExt cx="10328275" cy="65017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2688" y="827531"/>
              <a:ext cx="10328148" cy="57652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3652" y="91439"/>
              <a:ext cx="2747772" cy="8503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90820" y="412496"/>
            <a:ext cx="190182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539F20"/>
                </a:solidFill>
                <a:latin typeface="Trebuchet MS"/>
                <a:cs typeface="Trebuchet MS"/>
              </a:rPr>
              <a:t>Відділи</a:t>
            </a:r>
            <a:r>
              <a:rPr sz="2400" spc="-45" dirty="0">
                <a:solidFill>
                  <a:srgbClr val="539F2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539F20"/>
                </a:solidFill>
                <a:latin typeface="Trebuchet MS"/>
                <a:cs typeface="Trebuchet MS"/>
              </a:rPr>
              <a:t>губи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3209" y="1000759"/>
            <a:ext cx="1831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7285" algn="l"/>
              </a:tabLst>
            </a:pPr>
            <a:r>
              <a:rPr sz="1800" b="1" spc="-10" dirty="0">
                <a:latin typeface="Trebuchet MS"/>
                <a:cs typeface="Trebuchet MS"/>
              </a:rPr>
              <a:t>Шкірний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b="1" spc="-10" dirty="0">
                <a:latin typeface="Trebuchet MS"/>
                <a:cs typeface="Trebuchet MS"/>
              </a:rPr>
              <a:t>відділ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3545" y="1000759"/>
            <a:ext cx="4315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4530" algn="l"/>
                <a:tab pos="1851025" algn="l"/>
                <a:tab pos="2788920" algn="l"/>
                <a:tab pos="4078604" algn="l"/>
              </a:tabLst>
            </a:pPr>
            <a:r>
              <a:rPr sz="1800" b="1" spc="-20" dirty="0">
                <a:latin typeface="Trebuchet MS"/>
                <a:cs typeface="Trebuchet MS"/>
              </a:rPr>
              <a:t>губи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покритий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шкірою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(епідерміс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3209" y="1274775"/>
            <a:ext cx="52825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дерма),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волосся,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потові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3209" y="1549349"/>
            <a:ext cx="31680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9400" algn="l"/>
              </a:tabLst>
            </a:pPr>
            <a:r>
              <a:rPr sz="1800" spc="-10" dirty="0">
                <a:latin typeface="Trebuchet MS"/>
                <a:cs typeface="Trebuchet MS"/>
              </a:rPr>
              <a:t>Епідерміс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багатошаровий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05069" y="1549349"/>
            <a:ext cx="1274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ороговілий,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3209" y="1824354"/>
            <a:ext cx="3453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88185" algn="l"/>
                <a:tab pos="2409190" algn="l"/>
              </a:tabLst>
            </a:pPr>
            <a:r>
              <a:rPr sz="1800" spc="-10" dirty="0">
                <a:latin typeface="Trebuchet MS"/>
                <a:cs typeface="Trebuchet MS"/>
              </a:rPr>
              <a:t>розташовується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в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базальній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32834" y="1549349"/>
            <a:ext cx="264668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плоский</a:t>
            </a:r>
            <a:endParaRPr sz="1800">
              <a:latin typeface="Trebuchet MS"/>
              <a:cs typeface="Trebuchet MS"/>
            </a:endParaRPr>
          </a:p>
          <a:p>
            <a:pPr marL="99695">
              <a:lnSpc>
                <a:spcPct val="100000"/>
              </a:lnSpc>
              <a:spcBef>
                <a:spcPts val="5"/>
              </a:spcBef>
              <a:tabLst>
                <a:tab pos="1480820" algn="l"/>
                <a:tab pos="2107565" algn="l"/>
              </a:tabLst>
            </a:pPr>
            <a:r>
              <a:rPr sz="1800" spc="-10" dirty="0">
                <a:latin typeface="Trebuchet MS"/>
                <a:cs typeface="Trebuchet MS"/>
              </a:rPr>
              <a:t>мембрані,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під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якою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3209" y="2098370"/>
            <a:ext cx="6299200" cy="4143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розташовується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рихла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тканина.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Будова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шкіряного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відділу: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дерма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сосочковий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сітчастий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шари;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  <a:tab pos="1297940" algn="l"/>
                <a:tab pos="2125345" algn="l"/>
                <a:tab pos="3236595" algn="l"/>
                <a:tab pos="4498975" algn="l"/>
                <a:tab pos="5363210" algn="l"/>
                <a:tab pos="5624195" algn="l"/>
              </a:tabLst>
            </a:pPr>
            <a:r>
              <a:rPr sz="1800" spc="-10" dirty="0">
                <a:latin typeface="Trebuchet MS"/>
                <a:cs typeface="Trebuchet MS"/>
              </a:rPr>
              <a:t>похідні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шари: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волосяні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фолікули,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сальні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потові</a:t>
            </a:r>
            <a:endParaRPr sz="18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залози,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судини,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нерви.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9525" algn="just">
              <a:lnSpc>
                <a:spcPct val="100000"/>
              </a:lnSpc>
            </a:pPr>
            <a:r>
              <a:rPr sz="1800" b="1" dirty="0">
                <a:latin typeface="Trebuchet MS"/>
                <a:cs typeface="Trebuchet MS"/>
              </a:rPr>
              <a:t>Проміжний</a:t>
            </a:r>
            <a:r>
              <a:rPr sz="1800" b="1" spc="4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відділ</a:t>
            </a:r>
            <a:r>
              <a:rPr sz="1800" b="1" spc="4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(червона</a:t>
            </a:r>
            <a:r>
              <a:rPr sz="1800" b="1" spc="459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облямівка</a:t>
            </a:r>
            <a:r>
              <a:rPr sz="1800" b="1" spc="46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або</a:t>
            </a:r>
            <a:r>
              <a:rPr sz="1800" b="1" spc="42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верміліон) </a:t>
            </a:r>
            <a:r>
              <a:rPr sz="1800" dirty="0">
                <a:latin typeface="Trebuchet MS"/>
                <a:cs typeface="Trebuchet MS"/>
              </a:rPr>
              <a:t>утворена тонким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епітеліем,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капілярів.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Сосочки </a:t>
            </a:r>
            <a:r>
              <a:rPr sz="1800" dirty="0">
                <a:latin typeface="Trebuchet MS"/>
                <a:cs typeface="Trebuchet MS"/>
              </a:rPr>
              <a:t>власної</a:t>
            </a:r>
            <a:r>
              <a:rPr sz="1800" spc="1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пластинки</a:t>
            </a:r>
            <a:r>
              <a:rPr sz="1800" spc="1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слизової</a:t>
            </a:r>
            <a:r>
              <a:rPr sz="1800" spc="1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високі,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інтенсивне </a:t>
            </a:r>
            <a:r>
              <a:rPr sz="1800" dirty="0">
                <a:latin typeface="Trebuchet MS"/>
                <a:cs typeface="Trebuchet MS"/>
              </a:rPr>
              <a:t>кровопостачання,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надає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губам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червоного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віддінку.</a:t>
            </a:r>
            <a:endParaRPr sz="1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верхній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губі</a:t>
            </a:r>
            <a:r>
              <a:rPr sz="1800" spc="3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розташовуються</a:t>
            </a:r>
            <a:r>
              <a:rPr sz="1800" spc="3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3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-</a:t>
            </a:r>
            <a:r>
              <a:rPr sz="1800" spc="3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плямки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rebuchet MS"/>
                <a:cs typeface="Trebuchet MS"/>
              </a:rPr>
              <a:t>Фордайса.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2180590" algn="l"/>
              </a:tabLst>
            </a:pPr>
            <a:r>
              <a:rPr sz="1800" b="1" dirty="0">
                <a:latin typeface="Trebuchet MS"/>
                <a:cs typeface="Trebuchet MS"/>
              </a:rPr>
              <a:t>Проміжна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частина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2-</a:t>
            </a:r>
            <a:r>
              <a:rPr sz="1800" dirty="0">
                <a:latin typeface="Trebuchet MS"/>
                <a:cs typeface="Trebuchet MS"/>
              </a:rPr>
              <a:t>х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зон: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Зонішня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(гладка);</a:t>
            </a:r>
            <a:endParaRPr sz="1800">
              <a:latin typeface="Trebuchet MS"/>
              <a:cs typeface="Trebuchet MS"/>
            </a:endParaRPr>
          </a:p>
          <a:p>
            <a:pPr marL="354965" lvl="1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Внутрішній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(ворсинчатий).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8916" y="1143000"/>
            <a:ext cx="4174235" cy="38999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4896" y="574548"/>
            <a:ext cx="1834427" cy="2987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1180" y="1193419"/>
            <a:ext cx="5540375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Слизовий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відділ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або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внутрішній</a:t>
            </a:r>
            <a:r>
              <a:rPr sz="1800" b="1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покрит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слизовою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оболонкою.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Утворен</a:t>
            </a:r>
            <a:r>
              <a:rPr sz="1800" spc="-10" dirty="0">
                <a:latin typeface="Trebuchet MS"/>
                <a:cs typeface="Trebuchet MS"/>
              </a:rPr>
              <a:t> багатошаровим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плоским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незроговілим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епітелієм.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пластинка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слизової </a:t>
            </a:r>
            <a:r>
              <a:rPr sz="1800" dirty="0">
                <a:latin typeface="Trebuchet MS"/>
                <a:cs typeface="Trebuchet MS"/>
              </a:rPr>
              <a:t>пухка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сполучна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тканина.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власній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пластинці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кінцеві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відділи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малих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слинних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1180" y="2839923"/>
            <a:ext cx="5040630" cy="2221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Підслизова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основа: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Дрібні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сирозні;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Судини;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arenR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Нерви.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tabLst>
                <a:tab pos="2663190" algn="l"/>
              </a:tabLst>
            </a:pPr>
            <a:r>
              <a:rPr sz="1800" dirty="0">
                <a:latin typeface="Trebuchet MS"/>
                <a:cs typeface="Trebuchet MS"/>
              </a:rPr>
              <a:t>М’язова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основа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представлена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поперечно- </a:t>
            </a:r>
            <a:r>
              <a:rPr sz="1800" dirty="0">
                <a:latin typeface="Trebuchet MS"/>
                <a:cs typeface="Trebuchet MS"/>
              </a:rPr>
              <a:t>посмугованою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м'язовою</a:t>
            </a:r>
            <a:r>
              <a:rPr sz="1800" dirty="0">
                <a:latin typeface="Trebuchet MS"/>
                <a:cs typeface="Trebuchet MS"/>
              </a:rPr>
              <a:t>	тканиною.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Забеспечує </a:t>
            </a:r>
            <a:r>
              <a:rPr sz="1800" dirty="0">
                <a:latin typeface="Trebuchet MS"/>
                <a:cs typeface="Trebuchet MS"/>
              </a:rPr>
              <a:t>рухливість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губ.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41364" y="960119"/>
            <a:ext cx="5737860" cy="47320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082155" y="1725295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68842" y="1193419"/>
            <a:ext cx="161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В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3152" y="5823305"/>
            <a:ext cx="5091430" cy="78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2035">
              <a:lnSpc>
                <a:spcPts val="1905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905"/>
              </a:lnSpc>
            </a:pP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-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повехня </a:t>
            </a:r>
            <a:r>
              <a:rPr sz="1800" spc="-10" dirty="0">
                <a:latin typeface="Trebuchet MS"/>
                <a:cs typeface="Trebuchet MS"/>
              </a:rPr>
              <a:t>шкіри;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-</a:t>
            </a:r>
            <a:r>
              <a:rPr sz="1800" dirty="0">
                <a:latin typeface="Trebuchet MS"/>
                <a:cs typeface="Trebuchet MS"/>
              </a:rPr>
              <a:t>червона</a:t>
            </a:r>
            <a:r>
              <a:rPr sz="1800" spc="-10" dirty="0">
                <a:latin typeface="Trebuchet MS"/>
                <a:cs typeface="Trebuchet MS"/>
              </a:rPr>
              <a:t> облямівка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561320" cy="6675120"/>
            <a:chOff x="0" y="0"/>
            <a:chExt cx="10561320" cy="667512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4835"/>
            </a:xfrm>
            <a:custGeom>
              <a:avLst/>
              <a:gdLst/>
              <a:ahLst/>
              <a:cxnLst/>
              <a:rect l="l" t="t" r="r" b="b"/>
              <a:pathLst>
                <a:path w="841375" h="5664835">
                  <a:moveTo>
                    <a:pt x="841248" y="0"/>
                  </a:moveTo>
                  <a:lnTo>
                    <a:pt x="0" y="0"/>
                  </a:lnTo>
                  <a:lnTo>
                    <a:pt x="0" y="5664708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103" y="589787"/>
              <a:ext cx="9729216" cy="60853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914" rIns="0" bIns="0" rtlCol="0">
            <a:spAutoFit/>
          </a:bodyPr>
          <a:lstStyle/>
          <a:p>
            <a:pPr marL="2617470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Trebuchet MS"/>
                <a:cs typeface="Trebuchet MS"/>
              </a:rPr>
              <a:t>Будова</a:t>
            </a:r>
            <a:r>
              <a:rPr b="0" spc="-70" dirty="0">
                <a:latin typeface="Trebuchet MS"/>
                <a:cs typeface="Trebuchet MS"/>
              </a:rPr>
              <a:t> </a:t>
            </a:r>
            <a:r>
              <a:rPr b="0" spc="-20" dirty="0">
                <a:latin typeface="Trebuchet MS"/>
                <a:cs typeface="Trebuchet MS"/>
              </a:rPr>
              <a:t>губи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6310" y="1115032"/>
            <a:ext cx="4651375" cy="350774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1.епітелій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шкіряної</a:t>
            </a:r>
            <a:r>
              <a:rPr sz="1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частини</a:t>
            </a:r>
            <a:r>
              <a:rPr sz="1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губи;</a:t>
            </a:r>
            <a:endParaRPr sz="18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0000"/>
              </a:lnSpc>
              <a:spcBef>
                <a:spcPts val="9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2.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епітелій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проміжного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відділу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(червона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облямівка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або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верміліон);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3.епітелій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слизової</a:t>
            </a:r>
            <a:r>
              <a:rPr sz="1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частини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губи;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4.власна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пластинка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слизової</a:t>
            </a:r>
            <a:r>
              <a:rPr sz="1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губи;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5.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губні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м’язи;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6.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волосяний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фолікул;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7.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сальна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залоза;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8.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потова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залоза.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9300" y="941832"/>
            <a:ext cx="5303520" cy="57241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400" y="1307591"/>
            <a:ext cx="6771132" cy="424281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0844" rIns="0" bIns="0" rtlCol="0">
            <a:spAutoFit/>
          </a:bodyPr>
          <a:lstStyle/>
          <a:p>
            <a:pPr marL="3474085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solidFill>
                  <a:srgbClr val="539F20"/>
                </a:solidFill>
                <a:latin typeface="Trebuchet MS"/>
                <a:cs typeface="Trebuchet MS"/>
              </a:rPr>
              <a:t>Губа</a:t>
            </a:r>
            <a:r>
              <a:rPr sz="2400" spc="-25" dirty="0">
                <a:solidFill>
                  <a:srgbClr val="539F2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539F20"/>
                </a:solidFill>
                <a:latin typeface="Trebuchet MS"/>
                <a:cs typeface="Trebuchet MS"/>
              </a:rPr>
              <a:t>продовжний</a:t>
            </a:r>
            <a:r>
              <a:rPr sz="2400" spc="-105" dirty="0">
                <a:solidFill>
                  <a:srgbClr val="539F2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539F20"/>
                </a:solidFill>
                <a:latin typeface="Trebuchet MS"/>
                <a:cs typeface="Trebuchet MS"/>
              </a:rPr>
              <a:t>зріз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93628" y="1772793"/>
            <a:ext cx="280035" cy="18059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rebuchet MS"/>
                <a:cs typeface="Trebuchet MS"/>
              </a:rPr>
              <a:t>10</a:t>
            </a:r>
            <a:endParaRPr sz="1400">
              <a:latin typeface="Trebuchet MS"/>
              <a:cs typeface="Trebuchet MS"/>
            </a:endParaRPr>
          </a:p>
          <a:p>
            <a:pPr marL="45720">
              <a:lnSpc>
                <a:spcPct val="100000"/>
              </a:lnSpc>
              <a:spcBef>
                <a:spcPts val="1215"/>
              </a:spcBef>
            </a:pPr>
            <a:r>
              <a:rPr sz="1400" spc="-25" dirty="0">
                <a:latin typeface="Trebuchet MS"/>
                <a:cs typeface="Trebuchet MS"/>
              </a:rPr>
              <a:t>11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400" spc="-25" dirty="0">
                <a:latin typeface="Trebuchet MS"/>
                <a:cs typeface="Trebuchet MS"/>
              </a:rPr>
              <a:t>12</a:t>
            </a:r>
            <a:endParaRPr sz="1400">
              <a:latin typeface="Trebuchet MS"/>
              <a:cs typeface="Trebuchet MS"/>
            </a:endParaRPr>
          </a:p>
          <a:p>
            <a:pPr marL="17145">
              <a:lnSpc>
                <a:spcPts val="1675"/>
              </a:lnSpc>
              <a:spcBef>
                <a:spcPts val="5"/>
              </a:spcBef>
            </a:pPr>
            <a:r>
              <a:rPr sz="1400" spc="-25" dirty="0">
                <a:latin typeface="Trebuchet MS"/>
                <a:cs typeface="Trebuchet MS"/>
              </a:rPr>
              <a:t>13</a:t>
            </a:r>
            <a:endParaRPr sz="1400">
              <a:latin typeface="Trebuchet MS"/>
              <a:cs typeface="Trebuchet MS"/>
            </a:endParaRPr>
          </a:p>
          <a:p>
            <a:pPr marL="45720">
              <a:lnSpc>
                <a:spcPts val="1680"/>
              </a:lnSpc>
            </a:pPr>
            <a:r>
              <a:rPr sz="1400" spc="-25" dirty="0">
                <a:latin typeface="Trebuchet MS"/>
                <a:cs typeface="Trebuchet MS"/>
              </a:rPr>
              <a:t>14</a:t>
            </a:r>
            <a:endParaRPr sz="14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70"/>
              </a:spcBef>
            </a:pPr>
            <a:r>
              <a:rPr sz="1400" spc="-25" dirty="0">
                <a:latin typeface="Trebuchet MS"/>
                <a:cs typeface="Trebuchet MS"/>
              </a:rPr>
              <a:t>15</a:t>
            </a:r>
            <a:endParaRPr sz="1400">
              <a:latin typeface="Trebuchet MS"/>
              <a:cs typeface="Trebuchet MS"/>
            </a:endParaRPr>
          </a:p>
          <a:p>
            <a:pPr marL="83820">
              <a:lnSpc>
                <a:spcPct val="100000"/>
              </a:lnSpc>
              <a:spcBef>
                <a:spcPts val="219"/>
              </a:spcBef>
            </a:pPr>
            <a:r>
              <a:rPr sz="1400" spc="-25" dirty="0">
                <a:latin typeface="Trebuchet MS"/>
                <a:cs typeface="Trebuchet MS"/>
              </a:rPr>
              <a:t>16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27156" y="4074363"/>
            <a:ext cx="20827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rebuchet MS"/>
                <a:cs typeface="Trebuchet MS"/>
              </a:rPr>
              <a:t>17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27156" y="4562347"/>
            <a:ext cx="2082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Trebuchet MS"/>
                <a:cs typeface="Trebuchet MS"/>
              </a:rPr>
              <a:t>18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3765" y="1536504"/>
            <a:ext cx="170815" cy="64071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spc="-50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  <a:p>
            <a:pPr marL="64135">
              <a:lnSpc>
                <a:spcPct val="100000"/>
              </a:lnSpc>
              <a:spcBef>
                <a:spcPts val="740"/>
              </a:spcBef>
            </a:pPr>
            <a:r>
              <a:rPr sz="1400" spc="-50" dirty="0">
                <a:latin typeface="Trebuchet MS"/>
                <a:cs typeface="Trebuchet MS"/>
              </a:rPr>
              <a:t>2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42561" y="2442057"/>
            <a:ext cx="147320" cy="79692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400" spc="-50" dirty="0">
                <a:latin typeface="Trebuchet MS"/>
                <a:cs typeface="Trebuchet MS"/>
              </a:rPr>
              <a:t>3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64"/>
              </a:lnSpc>
              <a:spcBef>
                <a:spcPts val="530"/>
              </a:spcBef>
            </a:pPr>
            <a:r>
              <a:rPr sz="1400" spc="-50" dirty="0">
                <a:latin typeface="Trebuchet MS"/>
                <a:cs typeface="Trebuchet MS"/>
              </a:rPr>
              <a:t>4</a:t>
            </a:r>
            <a:endParaRPr sz="1400">
              <a:latin typeface="Trebuchet MS"/>
              <a:cs typeface="Trebuchet MS"/>
            </a:endParaRPr>
          </a:p>
          <a:p>
            <a:pPr marL="40005">
              <a:lnSpc>
                <a:spcPts val="1664"/>
              </a:lnSpc>
            </a:pPr>
            <a:r>
              <a:rPr sz="1400" spc="-50" dirty="0">
                <a:latin typeface="Trebuchet MS"/>
                <a:cs typeface="Trebuchet MS"/>
              </a:rPr>
              <a:t>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75201" y="3448303"/>
            <a:ext cx="1193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6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3164" y="3894582"/>
            <a:ext cx="184785" cy="67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>
              <a:lnSpc>
                <a:spcPts val="1660"/>
              </a:lnSpc>
              <a:spcBef>
                <a:spcPts val="100"/>
              </a:spcBef>
            </a:pPr>
            <a:r>
              <a:rPr sz="1400" spc="-50" dirty="0">
                <a:latin typeface="Trebuchet MS"/>
                <a:cs typeface="Trebuchet MS"/>
              </a:rPr>
              <a:t>7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60"/>
              </a:lnSpc>
            </a:pPr>
            <a:r>
              <a:rPr sz="1400" spc="-50" dirty="0">
                <a:latin typeface="Trebuchet MS"/>
                <a:cs typeface="Trebuchet MS"/>
              </a:rPr>
              <a:t>8</a:t>
            </a:r>
            <a:endParaRPr sz="1400">
              <a:latin typeface="Trebuchet MS"/>
              <a:cs typeface="Trebuchet MS"/>
            </a:endParaRPr>
          </a:p>
          <a:p>
            <a:pPr marL="75565">
              <a:lnSpc>
                <a:spcPct val="100000"/>
              </a:lnSpc>
              <a:spcBef>
                <a:spcPts val="70"/>
              </a:spcBef>
            </a:pPr>
            <a:r>
              <a:rPr sz="1400" spc="-50" dirty="0">
                <a:latin typeface="Trebuchet MS"/>
                <a:cs typeface="Trebuchet MS"/>
              </a:rPr>
              <a:t>9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9" y="1076071"/>
            <a:ext cx="3442970" cy="4966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Перехідна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зона;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М’яз,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виводить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Волосяний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фолікул;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Круговий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м’яз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рота;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Кровоносні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Жирові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Епітелій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ротової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порожнини;</a:t>
            </a:r>
            <a:endParaRPr sz="18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Слизовивідні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губні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Ороговілі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повехневі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spc="-10" dirty="0">
                <a:latin typeface="Trebuchet MS"/>
                <a:cs typeface="Trebuchet MS"/>
              </a:rPr>
              <a:t>Епідерміс;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Сальні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м’яз,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 виводить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волоски;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spc="-10" dirty="0">
                <a:latin typeface="Trebuchet MS"/>
                <a:cs typeface="Trebuchet MS"/>
              </a:rPr>
              <a:t>Дерма;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Волосяний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фолікул;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Потова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залоза;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Круговий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м’яз </a:t>
            </a:r>
            <a:r>
              <a:rPr sz="1800" spc="-10" dirty="0">
                <a:latin typeface="Trebuchet MS"/>
                <a:cs typeface="Trebuchet MS"/>
              </a:rPr>
              <a:t>рота;</a:t>
            </a:r>
            <a:endParaRPr sz="18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1800" dirty="0">
                <a:latin typeface="Trebuchet MS"/>
                <a:cs typeface="Trebuchet MS"/>
              </a:rPr>
              <a:t>Слизовивідні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губні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9522" rIns="0" bIns="0" rtlCol="0">
            <a:spAutoFit/>
          </a:bodyPr>
          <a:lstStyle/>
          <a:p>
            <a:pPr marL="4090035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latin typeface="Trebuchet MS"/>
                <a:cs typeface="Trebuchet MS"/>
              </a:rPr>
              <a:t>ЩОКИ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6310" y="1186941"/>
            <a:ext cx="4817745" cy="459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Щоки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м’язові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утворення,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зовні</a:t>
            </a:r>
            <a:r>
              <a:rPr sz="18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вкриті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шкірою,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середині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слизовою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оболонкою.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Шари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щоки:</a:t>
            </a:r>
            <a:endParaRPr sz="1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240029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Шкіра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підшкірна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жирова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клітковина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241300" algn="l"/>
              </a:tabLst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М’яз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975"/>
              </a:spcBef>
              <a:buAutoNum type="arabicPeriod"/>
              <a:tabLst>
                <a:tab pos="2413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24130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оболонка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оболонці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3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зони: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Верхня або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максилярна;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Нижня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мандибулярна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зона;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Середня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зона.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5876" y="114300"/>
            <a:ext cx="5774435" cy="641908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780110"/>
            <a:ext cx="5892800" cy="524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0200">
              <a:lnSpc>
                <a:spcPct val="100000"/>
              </a:lnSpc>
              <a:spcBef>
                <a:spcPts val="100"/>
              </a:spcBef>
              <a:tabLst>
                <a:tab pos="1142365" algn="l"/>
              </a:tabLst>
            </a:pPr>
            <a:r>
              <a:rPr sz="1800" b="1" dirty="0">
                <a:latin typeface="Trebuchet MS"/>
                <a:cs typeface="Trebuchet MS"/>
              </a:rPr>
              <a:t>Слизова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оболонка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максилярної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та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мандибулярної </a:t>
            </a:r>
            <a:r>
              <a:rPr sz="1800" b="1" dirty="0">
                <a:latin typeface="Trebuchet MS"/>
                <a:cs typeface="Trebuchet MS"/>
              </a:rPr>
              <a:t>зон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щоки</a:t>
            </a:r>
            <a:r>
              <a:rPr sz="1800" dirty="0">
                <a:latin typeface="Trebuchet MS"/>
                <a:cs typeface="Trebuchet MS"/>
              </a:rPr>
              <a:t>	покрита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незроговілим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баготошаровим </a:t>
            </a:r>
            <a:r>
              <a:rPr sz="1800" dirty="0">
                <a:latin typeface="Trebuchet MS"/>
                <a:cs typeface="Trebuchet MS"/>
              </a:rPr>
              <a:t>плоским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епітелієм,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сосочки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власної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пластинки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слизової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маленьких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розмірів.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Гарно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розвинена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підслизова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післизова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основа,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містить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жирову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тканину,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судини,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нерви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малі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залози.</a:t>
            </a:r>
            <a:endParaRPr sz="1800">
              <a:latin typeface="Trebuchet MS"/>
              <a:cs typeface="Trebuchet MS"/>
            </a:endParaRPr>
          </a:p>
          <a:p>
            <a:pPr marL="12700" marR="89408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Функція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рухомість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слизової.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Слизова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оболонка рухлива.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Підслизова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оболонка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присутня,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жирову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тканину.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Власна</a:t>
            </a:r>
            <a:r>
              <a:rPr sz="1800" b="1" spc="-114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пластинка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слизової</a:t>
            </a:r>
            <a:r>
              <a:rPr sz="1800" b="1" spc="-3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оболонки</a:t>
            </a:r>
            <a:r>
              <a:rPr sz="1800" b="1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з </a:t>
            </a:r>
            <a:r>
              <a:rPr sz="1800" dirty="0">
                <a:latin typeface="Trebuchet MS"/>
                <a:cs typeface="Trebuchet MS"/>
              </a:rPr>
              <a:t>пухкої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сполучної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тканини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кровиносні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судини, </a:t>
            </a:r>
            <a:r>
              <a:rPr sz="1800" dirty="0">
                <a:latin typeface="Trebuchet MS"/>
                <a:cs typeface="Trebuchet MS"/>
              </a:rPr>
              <a:t>нерви,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імунні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клітини.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Формує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сосочки,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що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вдаються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</a:t>
            </a:r>
            <a:r>
              <a:rPr sz="1800" dirty="0">
                <a:latin typeface="Trebuchet MS"/>
                <a:cs typeface="Trebuchet MS"/>
              </a:rPr>
              <a:t>епітелій.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Функція,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забеспечує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трофіку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інервацію.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власній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пластинці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підслизовій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кінцеві </a:t>
            </a:r>
            <a:r>
              <a:rPr sz="1800" dirty="0">
                <a:latin typeface="Trebuchet MS"/>
                <a:cs typeface="Trebuchet MS"/>
              </a:rPr>
              <a:t>відділи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малих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слинних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rebuchet MS"/>
                <a:cs typeface="Trebuchet MS"/>
              </a:rPr>
              <a:t>Середня</a:t>
            </a:r>
            <a:r>
              <a:rPr sz="1800" b="1" spc="-5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або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проміжна</a:t>
            </a:r>
            <a:r>
              <a:rPr sz="1800" b="1" spc="-1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зона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ширину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10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мм.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Сосочки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більші,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слинні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відсутні.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03719" y="854963"/>
            <a:ext cx="4722876" cy="545896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23790" y="507568"/>
            <a:ext cx="11995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>
                <a:latin typeface="Trebuchet MS"/>
                <a:cs typeface="Trebuchet MS"/>
              </a:rPr>
              <a:t>ЯСНА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044" y="1114755"/>
            <a:ext cx="5915660" cy="1087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Ясна</a:t>
            </a:r>
            <a:r>
              <a:rPr sz="1800" b="1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утворені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слизовою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оболонкою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яка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зрощена</a:t>
            </a:r>
            <a:r>
              <a:rPr sz="18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окістям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верхньої і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нижньої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щелепи.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spcBef>
                <a:spcPts val="58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оболонка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8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2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багатошарового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епітелію,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іноді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зроговілий.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044" y="2249804"/>
            <a:ext cx="5923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5680" algn="l"/>
                <a:tab pos="1270000" algn="l"/>
                <a:tab pos="2902585" algn="l"/>
                <a:tab pos="3872229" algn="l"/>
                <a:tab pos="50800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(шляхом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044" y="2395788"/>
            <a:ext cx="3014345" cy="21075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паракератозу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ортокератозу).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Шари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епітелію: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2413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базальний;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24130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шипуватий;</a:t>
            </a:r>
            <a:endParaRPr sz="1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240029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зернистий;</a:t>
            </a:r>
            <a:endParaRPr sz="18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240029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роговий.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044" y="4482084"/>
            <a:ext cx="5921375" cy="14992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4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епітеліі</a:t>
            </a:r>
            <a:r>
              <a:rPr sz="1800" spc="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730"/>
              </a:lnSpc>
              <a:spcBef>
                <a:spcPts val="96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ЩСТ,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зрощена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окістям,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калогенових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волокн,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тому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нерухома.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добре розвинені.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9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78623" y="818388"/>
            <a:ext cx="4219956" cy="513892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6310" y="668749"/>
            <a:ext cx="4599305" cy="475996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10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Ясна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включають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три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зони: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1005"/>
              </a:spcBef>
              <a:tabLst>
                <a:tab pos="1965325" algn="l"/>
                <a:tab pos="3419475" algn="l"/>
              </a:tabLst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2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Альвеолярна зона</a:t>
            </a:r>
            <a:r>
              <a:rPr sz="18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покриває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альвеолярні відростки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щелепи.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сформована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прикріпленою слизовою,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якої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зрощена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окістям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підлеглої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кістки;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101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45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Вільна</a:t>
            </a:r>
            <a:r>
              <a:rPr sz="1800" b="1" spc="1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слизова</a:t>
            </a:r>
            <a:r>
              <a:rPr sz="1800" b="1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1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маргінальна</a:t>
            </a:r>
            <a:r>
              <a:rPr sz="1800" b="1" spc="1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зона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(крайова)</a:t>
            </a:r>
            <a:r>
              <a:rPr sz="1800" b="1" spc="48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1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</a:t>
            </a:r>
            <a:r>
              <a:rPr sz="1800" spc="4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ясенний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край, охоплює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шийку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зуба;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1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25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Міжзубні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7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вільним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краєм</a:t>
            </a:r>
            <a:r>
              <a:rPr sz="18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зубом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знаходиться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борозна.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1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Зсередини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борозна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вислана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зубо-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ясенним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Ясенна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борозна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заповнена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ясенною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рідиною.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38543" y="1024127"/>
            <a:ext cx="4183379" cy="510235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024628" y="182879"/>
            <a:ext cx="6506209" cy="6492240"/>
            <a:chOff x="5024628" y="182879"/>
            <a:chExt cx="6506209" cy="6492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4628" y="182879"/>
              <a:ext cx="6505956" cy="64922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023352" y="1966213"/>
              <a:ext cx="1807845" cy="337185"/>
            </a:xfrm>
            <a:custGeom>
              <a:avLst/>
              <a:gdLst/>
              <a:ahLst/>
              <a:cxnLst/>
              <a:rect l="l" t="t" r="r" b="b"/>
              <a:pathLst>
                <a:path w="1807845" h="337185">
                  <a:moveTo>
                    <a:pt x="1731263" y="30820"/>
                  </a:moveTo>
                  <a:lnTo>
                    <a:pt x="2540" y="323596"/>
                  </a:lnTo>
                  <a:lnTo>
                    <a:pt x="0" y="327151"/>
                  </a:lnTo>
                  <a:lnTo>
                    <a:pt x="1270" y="334518"/>
                  </a:lnTo>
                  <a:lnTo>
                    <a:pt x="4825" y="337058"/>
                  </a:lnTo>
                  <a:lnTo>
                    <a:pt x="1733558" y="44406"/>
                  </a:lnTo>
                  <a:lnTo>
                    <a:pt x="1731263" y="30820"/>
                  </a:lnTo>
                  <a:close/>
                </a:path>
                <a:path w="1807845" h="337185">
                  <a:moveTo>
                    <a:pt x="1803245" y="28066"/>
                  </a:moveTo>
                  <a:lnTo>
                    <a:pt x="1747520" y="28066"/>
                  </a:lnTo>
                  <a:lnTo>
                    <a:pt x="1751076" y="30607"/>
                  </a:lnTo>
                  <a:lnTo>
                    <a:pt x="1752346" y="38100"/>
                  </a:lnTo>
                  <a:lnTo>
                    <a:pt x="1749805" y="41656"/>
                  </a:lnTo>
                  <a:lnTo>
                    <a:pt x="1733558" y="44406"/>
                  </a:lnTo>
                  <a:lnTo>
                    <a:pt x="1738756" y="75184"/>
                  </a:lnTo>
                  <a:lnTo>
                    <a:pt x="1803245" y="28066"/>
                  </a:lnTo>
                  <a:close/>
                </a:path>
                <a:path w="1807845" h="337185">
                  <a:moveTo>
                    <a:pt x="1747520" y="28066"/>
                  </a:moveTo>
                  <a:lnTo>
                    <a:pt x="1731263" y="30820"/>
                  </a:lnTo>
                  <a:lnTo>
                    <a:pt x="1733558" y="44406"/>
                  </a:lnTo>
                  <a:lnTo>
                    <a:pt x="1749805" y="41656"/>
                  </a:lnTo>
                  <a:lnTo>
                    <a:pt x="1752346" y="38100"/>
                  </a:lnTo>
                  <a:lnTo>
                    <a:pt x="1751112" y="30820"/>
                  </a:lnTo>
                  <a:lnTo>
                    <a:pt x="1751076" y="30607"/>
                  </a:lnTo>
                  <a:lnTo>
                    <a:pt x="1747520" y="28066"/>
                  </a:lnTo>
                  <a:close/>
                </a:path>
                <a:path w="1807845" h="337185">
                  <a:moveTo>
                    <a:pt x="1726056" y="0"/>
                  </a:moveTo>
                  <a:lnTo>
                    <a:pt x="1731227" y="30607"/>
                  </a:lnTo>
                  <a:lnTo>
                    <a:pt x="1731263" y="30820"/>
                  </a:lnTo>
                  <a:lnTo>
                    <a:pt x="1747520" y="28066"/>
                  </a:lnTo>
                  <a:lnTo>
                    <a:pt x="1803245" y="28066"/>
                  </a:lnTo>
                  <a:lnTo>
                    <a:pt x="1807591" y="24891"/>
                  </a:lnTo>
                  <a:lnTo>
                    <a:pt x="1726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5602" y="613664"/>
            <a:ext cx="3872865" cy="416941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10160" algn="just">
              <a:lnSpc>
                <a:spcPct val="103299"/>
              </a:lnSpc>
              <a:spcBef>
                <a:spcPts val="70"/>
              </a:spcBef>
            </a:pPr>
            <a:r>
              <a:rPr sz="1550" b="1" dirty="0">
                <a:latin typeface="Times New Roman"/>
                <a:cs typeface="Times New Roman"/>
              </a:rPr>
              <a:t>Крайова</a:t>
            </a:r>
            <a:r>
              <a:rPr sz="1550" b="1" spc="180" dirty="0">
                <a:latin typeface="Times New Roman"/>
                <a:cs typeface="Times New Roman"/>
              </a:rPr>
              <a:t>  </a:t>
            </a:r>
            <a:r>
              <a:rPr sz="1550" b="1" dirty="0">
                <a:latin typeface="Times New Roman"/>
                <a:cs typeface="Times New Roman"/>
              </a:rPr>
              <a:t>борозна</a:t>
            </a:r>
            <a:r>
              <a:rPr sz="1550" b="1" spc="160" dirty="0">
                <a:latin typeface="Times New Roman"/>
                <a:cs typeface="Times New Roman"/>
              </a:rPr>
              <a:t>  </a:t>
            </a:r>
            <a:r>
              <a:rPr sz="1550" b="1" dirty="0">
                <a:latin typeface="Times New Roman"/>
                <a:cs typeface="Times New Roman"/>
              </a:rPr>
              <a:t>ясен</a:t>
            </a:r>
            <a:r>
              <a:rPr sz="1550" b="1" spc="1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—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14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неглибока </a:t>
            </a:r>
            <a:r>
              <a:rPr sz="1550" dirty="0">
                <a:latin typeface="Times New Roman"/>
                <a:cs typeface="Times New Roman"/>
              </a:rPr>
              <a:t>лінійна</a:t>
            </a:r>
            <a:r>
              <a:rPr sz="1550" spc="3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депресія</a:t>
            </a:r>
            <a:r>
              <a:rPr sz="1550" spc="3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(заглиблення)</a:t>
            </a:r>
            <a:r>
              <a:rPr sz="1550" spc="3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3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поверхні </a:t>
            </a:r>
            <a:r>
              <a:rPr sz="1550" dirty="0">
                <a:latin typeface="Times New Roman"/>
                <a:cs typeface="Times New Roman"/>
              </a:rPr>
              <a:t>ясен,</a:t>
            </a:r>
            <a:r>
              <a:rPr sz="1550" spc="2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яка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відмежовує</a:t>
            </a:r>
            <a:r>
              <a:rPr sz="1550" spc="2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вільну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(крайову)</a:t>
            </a:r>
            <a:r>
              <a:rPr sz="1550" spc="295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ясну </a:t>
            </a:r>
            <a:r>
              <a:rPr sz="1550" dirty="0">
                <a:latin typeface="Times New Roman"/>
                <a:cs typeface="Times New Roman"/>
              </a:rPr>
              <a:t>від</a:t>
            </a:r>
            <a:r>
              <a:rPr sz="1550" spc="6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прикріпленої.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Вільна</a:t>
            </a:r>
            <a:r>
              <a:rPr sz="1550" b="1" spc="45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(прикріплена)</a:t>
            </a:r>
            <a:r>
              <a:rPr sz="1550" b="1" spc="48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ясенна</a:t>
            </a:r>
            <a:r>
              <a:rPr sz="1550" b="1" spc="55" dirty="0">
                <a:latin typeface="Times New Roman"/>
                <a:cs typeface="Times New Roman"/>
              </a:rPr>
              <a:t>  </a:t>
            </a:r>
            <a:r>
              <a:rPr sz="1550" b="1" dirty="0">
                <a:latin typeface="Times New Roman"/>
                <a:cs typeface="Times New Roman"/>
              </a:rPr>
              <a:t>борозна</a:t>
            </a:r>
            <a:r>
              <a:rPr sz="1550" b="1" spc="44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—</a:t>
            </a:r>
            <a:endParaRPr sz="1550">
              <a:latin typeface="Times New Roman"/>
              <a:cs typeface="Times New Roman"/>
            </a:endParaRPr>
          </a:p>
          <a:p>
            <a:pPr marL="12700" marR="17145" algn="just">
              <a:lnSpc>
                <a:spcPct val="103299"/>
              </a:lnSpc>
              <a:spcBef>
                <a:spcPts val="25"/>
              </a:spcBef>
            </a:pP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2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тонка,</a:t>
            </a:r>
            <a:r>
              <a:rPr sz="1550" spc="2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поверхнева</a:t>
            </a:r>
            <a:r>
              <a:rPr sz="1550" spc="2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лінійна</a:t>
            </a:r>
            <a:r>
              <a:rPr sz="1550" spc="29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заглибина </a:t>
            </a:r>
            <a:r>
              <a:rPr sz="1550" dirty="0">
                <a:latin typeface="Times New Roman"/>
                <a:cs typeface="Times New Roman"/>
              </a:rPr>
              <a:t>(борозенка),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розташована</a:t>
            </a:r>
            <a:r>
              <a:rPr sz="1550" spc="4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зовнішній </a:t>
            </a:r>
            <a:r>
              <a:rPr sz="1550" dirty="0">
                <a:latin typeface="Times New Roman"/>
                <a:cs typeface="Times New Roman"/>
              </a:rPr>
              <a:t>поверхні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ясен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відділяє</a:t>
            </a:r>
            <a:r>
              <a:rPr sz="1550" spc="9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вільну</a:t>
            </a:r>
            <a:r>
              <a:rPr sz="1550" spc="7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(крайову) </a:t>
            </a:r>
            <a:r>
              <a:rPr sz="1550" dirty="0">
                <a:latin typeface="Times New Roman"/>
                <a:cs typeface="Times New Roman"/>
              </a:rPr>
              <a:t>ясну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від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прикріпленої.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Пародонтальна</a:t>
            </a:r>
            <a:r>
              <a:rPr sz="1550" b="1" spc="37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зв'язка</a:t>
            </a:r>
            <a:r>
              <a:rPr sz="1550" b="1" spc="37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(періодонт)</a:t>
            </a:r>
            <a:r>
              <a:rPr sz="1550" b="1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—</a:t>
            </a:r>
            <a:r>
              <a:rPr sz="1550" spc="360" dirty="0">
                <a:latin typeface="Times New Roman"/>
                <a:cs typeface="Times New Roman"/>
              </a:rPr>
              <a:t> </a:t>
            </a:r>
            <a:r>
              <a:rPr sz="1550" spc="40" dirty="0">
                <a:latin typeface="Times New Roman"/>
                <a:cs typeface="Times New Roman"/>
              </a:rPr>
              <a:t>це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щільна</a:t>
            </a:r>
            <a:r>
              <a:rPr sz="1550" spc="3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сполучна</a:t>
            </a:r>
            <a:r>
              <a:rPr sz="1550" spc="3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тканина,</a:t>
            </a:r>
            <a:r>
              <a:rPr sz="1550" spc="3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що</a:t>
            </a:r>
            <a:r>
              <a:rPr sz="1550" spc="35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розташована</a:t>
            </a:r>
            <a:endParaRPr sz="1550">
              <a:latin typeface="Times New Roman"/>
              <a:cs typeface="Times New Roman"/>
            </a:endParaRPr>
          </a:p>
          <a:p>
            <a:pPr marL="12700" marR="12065" algn="just">
              <a:lnSpc>
                <a:spcPct val="103099"/>
              </a:lnSpc>
              <a:spcBef>
                <a:spcPts val="25"/>
              </a:spcBef>
            </a:pP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цементом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кореня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та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альвеолярною </a:t>
            </a:r>
            <a:r>
              <a:rPr sz="1550" dirty="0">
                <a:latin typeface="Times New Roman"/>
                <a:cs typeface="Times New Roman"/>
              </a:rPr>
              <a:t>кісткою</a:t>
            </a:r>
            <a:r>
              <a:rPr sz="1550" spc="33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щелепи.</a:t>
            </a:r>
            <a:r>
              <a:rPr sz="1550" spc="320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Вона</a:t>
            </a:r>
            <a:r>
              <a:rPr sz="1550" spc="325" dirty="0">
                <a:latin typeface="Times New Roman"/>
                <a:cs typeface="Times New Roman"/>
              </a:rPr>
              <a:t>   </a:t>
            </a:r>
            <a:r>
              <a:rPr sz="1550" dirty="0">
                <a:latin typeface="Times New Roman"/>
                <a:cs typeface="Times New Roman"/>
              </a:rPr>
              <a:t>є</a:t>
            </a:r>
            <a:r>
              <a:rPr sz="1550" spc="335" dirty="0">
                <a:latin typeface="Times New Roman"/>
                <a:cs typeface="Times New Roman"/>
              </a:rPr>
              <a:t>   </a:t>
            </a:r>
            <a:r>
              <a:rPr sz="1550" spc="-10" dirty="0">
                <a:latin typeface="Times New Roman"/>
                <a:cs typeface="Times New Roman"/>
              </a:rPr>
              <a:t>ключовим </a:t>
            </a:r>
            <a:r>
              <a:rPr sz="1550" dirty="0">
                <a:latin typeface="Times New Roman"/>
                <a:cs typeface="Times New Roman"/>
              </a:rPr>
              <a:t>компонентом</a:t>
            </a:r>
            <a:r>
              <a:rPr sz="1550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пародонту,</a:t>
            </a:r>
            <a:r>
              <a:rPr sz="1550" spc="3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який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утримує</a:t>
            </a:r>
            <a:r>
              <a:rPr sz="1550" spc="39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зуб </a:t>
            </a:r>
            <a:r>
              <a:rPr sz="1550" dirty="0">
                <a:latin typeface="Times New Roman"/>
                <a:cs typeface="Times New Roman"/>
              </a:rPr>
              <a:t>у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лунці,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забезпечує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його</a:t>
            </a:r>
            <a:r>
              <a:rPr sz="1550" spc="13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амортизацію</a:t>
            </a:r>
            <a:r>
              <a:rPr sz="1550" spc="135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та </a:t>
            </a:r>
            <a:r>
              <a:rPr sz="1550" spc="-10" dirty="0">
                <a:latin typeface="Times New Roman"/>
                <a:cs typeface="Times New Roman"/>
              </a:rPr>
              <a:t>живлення.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Ясенева</a:t>
            </a:r>
            <a:r>
              <a:rPr sz="1550" b="1" spc="45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борозна</a:t>
            </a:r>
            <a:r>
              <a:rPr sz="1550" b="1" spc="49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—</a:t>
            </a:r>
            <a:r>
              <a:rPr sz="1550" b="1" spc="4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це</a:t>
            </a:r>
            <a:r>
              <a:rPr sz="1550" spc="4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невидиме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вузьке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5602" y="4763261"/>
            <a:ext cx="2981960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311275" algn="l"/>
                <a:tab pos="1841500" algn="l"/>
              </a:tabLst>
            </a:pPr>
            <a:r>
              <a:rPr sz="1550" spc="-10" dirty="0">
                <a:latin typeface="Times New Roman"/>
                <a:cs typeface="Times New Roman"/>
              </a:rPr>
              <a:t>поглиблення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між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поверхнею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439545" algn="l"/>
                <a:tab pos="2272030" algn="l"/>
              </a:tabLst>
            </a:pPr>
            <a:r>
              <a:rPr sz="1550" spc="-10" dirty="0">
                <a:latin typeface="Times New Roman"/>
                <a:cs typeface="Times New Roman"/>
              </a:rPr>
              <a:t>безпосередньо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яснами,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глибина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12363" y="4763261"/>
            <a:ext cx="878205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5"/>
              </a:spcBef>
              <a:tabLst>
                <a:tab pos="667385" algn="l"/>
              </a:tabLst>
            </a:pPr>
            <a:r>
              <a:rPr sz="1550" spc="-10" dirty="0">
                <a:latin typeface="Times New Roman"/>
                <a:cs typeface="Times New Roman"/>
              </a:rPr>
              <a:t>емалі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та</a:t>
            </a:r>
            <a:endParaRPr sz="155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  <a:spcBef>
                <a:spcPts val="45"/>
              </a:spcBef>
              <a:tabLst>
                <a:tab pos="621665" algn="l"/>
              </a:tabLst>
            </a:pPr>
            <a:r>
              <a:rPr sz="1550" spc="-10" dirty="0">
                <a:latin typeface="Times New Roman"/>
                <a:cs typeface="Times New Roman"/>
              </a:rPr>
              <a:t>якого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в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5602" y="5248147"/>
            <a:ext cx="220726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Times New Roman"/>
                <a:cs typeface="Times New Roman"/>
              </a:rPr>
              <a:t>нормі</a:t>
            </a:r>
            <a:r>
              <a:rPr sz="1550" spc="1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становить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до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мм.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12197" y="1210437"/>
            <a:ext cx="17049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Борозковий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25688" y="638682"/>
            <a:ext cx="808990" cy="450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Поверхня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20" dirty="0">
                <a:latin typeface="Trebuchet MS"/>
                <a:cs typeface="Trebuchet MS"/>
              </a:rPr>
              <a:t>зуба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77305" y="1158747"/>
            <a:ext cx="1617345" cy="338455"/>
          </a:xfrm>
          <a:custGeom>
            <a:avLst/>
            <a:gdLst/>
            <a:ahLst/>
            <a:cxnLst/>
            <a:rect l="l" t="t" r="r" b="b"/>
            <a:pathLst>
              <a:path w="1617345" h="338455">
                <a:moveTo>
                  <a:pt x="76149" y="30714"/>
                </a:moveTo>
                <a:lnTo>
                  <a:pt x="73568" y="44168"/>
                </a:lnTo>
                <a:lnTo>
                  <a:pt x="1608454" y="337565"/>
                </a:lnTo>
                <a:lnTo>
                  <a:pt x="1612138" y="338327"/>
                </a:lnTo>
                <a:lnTo>
                  <a:pt x="1615694" y="335914"/>
                </a:lnTo>
                <a:lnTo>
                  <a:pt x="1617218" y="328422"/>
                </a:lnTo>
                <a:lnTo>
                  <a:pt x="1614677" y="324865"/>
                </a:lnTo>
                <a:lnTo>
                  <a:pt x="1610995" y="324103"/>
                </a:lnTo>
                <a:lnTo>
                  <a:pt x="76149" y="30714"/>
                </a:lnTo>
                <a:close/>
              </a:path>
              <a:path w="1617345" h="338455">
                <a:moveTo>
                  <a:pt x="82042" y="0"/>
                </a:moveTo>
                <a:lnTo>
                  <a:pt x="0" y="23113"/>
                </a:lnTo>
                <a:lnTo>
                  <a:pt x="67691" y="74802"/>
                </a:lnTo>
                <a:lnTo>
                  <a:pt x="73568" y="44168"/>
                </a:lnTo>
                <a:lnTo>
                  <a:pt x="61087" y="41782"/>
                </a:lnTo>
                <a:lnTo>
                  <a:pt x="57404" y="41021"/>
                </a:lnTo>
                <a:lnTo>
                  <a:pt x="54864" y="37464"/>
                </a:lnTo>
                <a:lnTo>
                  <a:pt x="56388" y="29972"/>
                </a:lnTo>
                <a:lnTo>
                  <a:pt x="59944" y="27559"/>
                </a:lnTo>
                <a:lnTo>
                  <a:pt x="76754" y="27559"/>
                </a:lnTo>
                <a:lnTo>
                  <a:pt x="82042" y="0"/>
                </a:lnTo>
                <a:close/>
              </a:path>
              <a:path w="1617345" h="338455">
                <a:moveTo>
                  <a:pt x="59944" y="27559"/>
                </a:moveTo>
                <a:lnTo>
                  <a:pt x="56388" y="29972"/>
                </a:lnTo>
                <a:lnTo>
                  <a:pt x="54864" y="37464"/>
                </a:lnTo>
                <a:lnTo>
                  <a:pt x="57404" y="41021"/>
                </a:lnTo>
                <a:lnTo>
                  <a:pt x="61087" y="41782"/>
                </a:lnTo>
                <a:lnTo>
                  <a:pt x="73568" y="44168"/>
                </a:lnTo>
                <a:lnTo>
                  <a:pt x="76149" y="30714"/>
                </a:lnTo>
                <a:lnTo>
                  <a:pt x="63627" y="28321"/>
                </a:lnTo>
                <a:lnTo>
                  <a:pt x="59944" y="27559"/>
                </a:lnTo>
                <a:close/>
              </a:path>
              <a:path w="1617345" h="338455">
                <a:moveTo>
                  <a:pt x="76754" y="27559"/>
                </a:moveTo>
                <a:lnTo>
                  <a:pt x="59944" y="27559"/>
                </a:lnTo>
                <a:lnTo>
                  <a:pt x="63627" y="28321"/>
                </a:lnTo>
                <a:lnTo>
                  <a:pt x="76149" y="30714"/>
                </a:lnTo>
                <a:lnTo>
                  <a:pt x="76754" y="275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072630" y="1048638"/>
            <a:ext cx="723900" cy="45021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ts val="1660"/>
              </a:lnSpc>
              <a:spcBef>
                <a:spcPts val="175"/>
              </a:spcBef>
            </a:pPr>
            <a:r>
              <a:rPr sz="1400" b="1" spc="-10" dirty="0">
                <a:latin typeface="Trebuchet MS"/>
                <a:cs typeface="Trebuchet MS"/>
              </a:rPr>
              <a:t>Ясенна 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10750" y="4208526"/>
            <a:ext cx="16351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Сполучний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405621" y="3019805"/>
            <a:ext cx="1665605" cy="1722755"/>
          </a:xfrm>
          <a:custGeom>
            <a:avLst/>
            <a:gdLst/>
            <a:ahLst/>
            <a:cxnLst/>
            <a:rect l="l" t="t" r="r" b="b"/>
            <a:pathLst>
              <a:path w="1665604" h="1722754">
                <a:moveTo>
                  <a:pt x="1665477" y="95250"/>
                </a:moveTo>
                <a:lnTo>
                  <a:pt x="0" y="0"/>
                </a:lnTo>
              </a:path>
              <a:path w="1665604" h="1722754">
                <a:moveTo>
                  <a:pt x="342900" y="992124"/>
                </a:moveTo>
                <a:lnTo>
                  <a:pt x="1495425" y="1722501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874122" y="4630292"/>
            <a:ext cx="19431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Група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ясенних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волокон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497061" y="5127497"/>
            <a:ext cx="1733550" cy="417195"/>
          </a:xfrm>
          <a:custGeom>
            <a:avLst/>
            <a:gdLst/>
            <a:ahLst/>
            <a:cxnLst/>
            <a:rect l="l" t="t" r="r" b="b"/>
            <a:pathLst>
              <a:path w="1733550" h="417195">
                <a:moveTo>
                  <a:pt x="0" y="0"/>
                </a:moveTo>
                <a:lnTo>
                  <a:pt x="1733550" y="171449"/>
                </a:lnTo>
              </a:path>
              <a:path w="1733550" h="417195">
                <a:moveTo>
                  <a:pt x="146304" y="416813"/>
                </a:moveTo>
                <a:lnTo>
                  <a:pt x="1668907" y="169163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188067" y="5174107"/>
            <a:ext cx="19265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Породонтальна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зв’язка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041130" y="6270497"/>
            <a:ext cx="1190625" cy="0"/>
          </a:xfrm>
          <a:custGeom>
            <a:avLst/>
            <a:gdLst/>
            <a:ahLst/>
            <a:cxnLst/>
            <a:rect l="l" t="t" r="r" b="b"/>
            <a:pathLst>
              <a:path w="1190625">
                <a:moveTo>
                  <a:pt x="0" y="0"/>
                </a:moveTo>
                <a:lnTo>
                  <a:pt x="119062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247503" y="6095187"/>
            <a:ext cx="6369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Цемент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24425" y="2935935"/>
            <a:ext cx="1588770" cy="450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  <a:tabLst>
                <a:tab pos="1575435" algn="l"/>
              </a:tabLst>
            </a:pPr>
            <a:r>
              <a:rPr sz="1400" dirty="0">
                <a:latin typeface="Trebuchet MS"/>
                <a:cs typeface="Trebuchet MS"/>
              </a:rPr>
              <a:t>Вільна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ясенна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24425" y="2465577"/>
            <a:ext cx="14192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Крайова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955029" y="5612129"/>
            <a:ext cx="323850" cy="0"/>
          </a:xfrm>
          <a:custGeom>
            <a:avLst/>
            <a:gdLst/>
            <a:ahLst/>
            <a:cxnLst/>
            <a:rect l="l" t="t" r="r" b="b"/>
            <a:pathLst>
              <a:path w="323850">
                <a:moveTo>
                  <a:pt x="323850" y="0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469129" y="5481624"/>
            <a:ext cx="15113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Слизова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726429" y="3070098"/>
            <a:ext cx="5015865" cy="838835"/>
          </a:xfrm>
          <a:custGeom>
            <a:avLst/>
            <a:gdLst/>
            <a:ahLst/>
            <a:cxnLst/>
            <a:rect l="l" t="t" r="r" b="b"/>
            <a:pathLst>
              <a:path w="5015865" h="838835">
                <a:moveTo>
                  <a:pt x="722249" y="100584"/>
                </a:moveTo>
                <a:lnTo>
                  <a:pt x="0" y="838453"/>
                </a:lnTo>
              </a:path>
              <a:path w="5015865" h="838835">
                <a:moveTo>
                  <a:pt x="4668012" y="0"/>
                </a:moveTo>
                <a:lnTo>
                  <a:pt x="5015611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725150" y="2700655"/>
            <a:ext cx="876935" cy="450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Внутрішня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базальна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725150" y="3126105"/>
            <a:ext cx="7905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поверхня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5105" rIns="0" bIns="0" rtlCol="0">
            <a:spAutoFit/>
          </a:bodyPr>
          <a:lstStyle/>
          <a:p>
            <a:pPr marL="364236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539F20"/>
                </a:solidFill>
              </a:rPr>
              <a:t>Тверде</a:t>
            </a:r>
            <a:r>
              <a:rPr spc="-180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піднебіння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0051" y="1058926"/>
            <a:ext cx="6419215" cy="185673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Включає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чотири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зони: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ts val="2390"/>
              </a:lnSpc>
              <a:buAutoNum type="arabicPeriod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Жирова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Залозиста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ts val="2390"/>
              </a:lnSpc>
              <a:spcBef>
                <a:spcPts val="15"/>
              </a:spcBef>
              <a:buAutoNum type="arabicPeriod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Крайова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ts val="2390"/>
              </a:lnSpc>
              <a:buAutoNum type="arabicPeriod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Зона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піднебінного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шва.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Тверде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піднебіння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складається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кісної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основи,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вкритою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051" y="2888996"/>
            <a:ext cx="1386840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слизовою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latin typeface="Times New Roman"/>
                <a:cs typeface="Times New Roman"/>
              </a:rPr>
              <a:t>відбувається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6002" y="2888996"/>
            <a:ext cx="5029835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  <a:tabLst>
                <a:tab pos="1617980" algn="l"/>
                <a:tab pos="3172460" algn="l"/>
                <a:tab pos="4494530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оболонкою.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Підслизова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відсутня,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тому</a:t>
            </a:r>
            <a:endParaRPr sz="2000">
              <a:latin typeface="Times New Roman"/>
              <a:cs typeface="Times New Roman"/>
            </a:endParaRPr>
          </a:p>
          <a:p>
            <a:pPr marL="163195">
              <a:lnSpc>
                <a:spcPts val="2390"/>
              </a:lnSpc>
              <a:tabLst>
                <a:tab pos="1635760" algn="l"/>
              </a:tabLst>
            </a:pPr>
            <a:r>
              <a:rPr sz="2000" spc="-10" dirty="0">
                <a:latin typeface="Times New Roman"/>
                <a:cs typeface="Times New Roman"/>
              </a:rPr>
              <a:t>зрощування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051" y="3497021"/>
            <a:ext cx="19989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95440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слиної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оболонки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70073" y="3190443"/>
            <a:ext cx="4218940" cy="640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83945">
              <a:lnSpc>
                <a:spcPct val="100600"/>
              </a:lnSpc>
              <a:spcBef>
                <a:spcPts val="105"/>
              </a:spcBef>
              <a:tabLst>
                <a:tab pos="1151255" algn="l"/>
                <a:tab pos="2152650" algn="l"/>
                <a:tab pos="3099435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окістям.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Власна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пластинка утворює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сосочки,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61534" y="3497021"/>
            <a:ext cx="193040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65785" algn="l"/>
                <a:tab pos="1795780" algn="l"/>
              </a:tabLst>
            </a:pP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вдаються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54835" y="3804030"/>
            <a:ext cx="523621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022985" algn="l"/>
                <a:tab pos="2372360" algn="l"/>
                <a:tab pos="2994025" algn="l"/>
                <a:tab pos="3881120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Власна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пластинка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має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пучки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колагенових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36547" y="4105478"/>
            <a:ext cx="5251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69265" algn="l"/>
                <a:tab pos="1539875" algn="l"/>
                <a:tab pos="2092960" algn="l"/>
                <a:tab pos="2929890" algn="l"/>
                <a:tab pos="3305175" algn="l"/>
                <a:tab pos="4330065" algn="l"/>
              </a:tabLst>
            </a:pP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сплетені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між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собою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окістям.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Середня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0051" y="3804030"/>
            <a:ext cx="967740" cy="9410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20"/>
              </a:spcBef>
            </a:pPr>
            <a:r>
              <a:rPr sz="2000" spc="-10" dirty="0">
                <a:latin typeface="Times New Roman"/>
                <a:cs typeface="Times New Roman"/>
              </a:rPr>
              <a:t>епітелій. волокон частина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45691" y="4412056"/>
            <a:ext cx="524383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283335" algn="l"/>
                <a:tab pos="2779395" algn="l"/>
                <a:tab pos="3479165" algn="l"/>
                <a:tab pos="4526280" algn="l"/>
              </a:tabLst>
            </a:pPr>
            <a:r>
              <a:rPr sz="2000" spc="-10" dirty="0">
                <a:latin typeface="Times New Roman"/>
                <a:cs typeface="Times New Roman"/>
              </a:rPr>
              <a:t>твердого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піднебіння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має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слинні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залози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0051" y="4719066"/>
            <a:ext cx="4478655" cy="15500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(альвеолярно-</a:t>
            </a:r>
            <a:r>
              <a:rPr sz="2000" spc="-30" dirty="0">
                <a:latin typeface="Times New Roman"/>
                <a:cs typeface="Times New Roman"/>
              </a:rPr>
              <a:t>трубчаті,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разгалуджені).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30" dirty="0">
                <a:latin typeface="Times New Roman"/>
                <a:cs typeface="Times New Roman"/>
              </a:rPr>
              <a:t>Будова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твердого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піднебіння: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1.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Слизова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оболонка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ротової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порожнини;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3.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Кістка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твердого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піднебіння;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latin typeface="Times New Roman"/>
                <a:cs typeface="Times New Roman"/>
              </a:rPr>
              <a:t>4.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Слизова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оболонка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порожнини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носа.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5492" y="854963"/>
            <a:ext cx="4453128" cy="514807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3952" y="238168"/>
            <a:ext cx="3344934" cy="3725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66344" y="658368"/>
            <a:ext cx="5372100" cy="5998845"/>
            <a:chOff x="466344" y="658368"/>
            <a:chExt cx="5372100" cy="599884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658368"/>
              <a:ext cx="5372100" cy="59984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56966" y="1117854"/>
              <a:ext cx="0" cy="1209675"/>
            </a:xfrm>
            <a:custGeom>
              <a:avLst/>
              <a:gdLst/>
              <a:ahLst/>
              <a:cxnLst/>
              <a:rect l="l" t="t" r="r" b="b"/>
              <a:pathLst>
                <a:path h="1209675">
                  <a:moveTo>
                    <a:pt x="0" y="1209675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69566" y="895857"/>
            <a:ext cx="14516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Різцевий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сосочок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28465" y="1721357"/>
            <a:ext cx="215900" cy="1100455"/>
          </a:xfrm>
          <a:custGeom>
            <a:avLst/>
            <a:gdLst/>
            <a:ahLst/>
            <a:cxnLst/>
            <a:rect l="l" t="t" r="r" b="b"/>
            <a:pathLst>
              <a:path w="215900" h="1100455">
                <a:moveTo>
                  <a:pt x="0" y="1100201"/>
                </a:moveTo>
                <a:lnTo>
                  <a:pt x="215392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256534" y="1525015"/>
            <a:ext cx="15113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Слизова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47921" y="2411729"/>
            <a:ext cx="638175" cy="409575"/>
          </a:xfrm>
          <a:custGeom>
            <a:avLst/>
            <a:gdLst/>
            <a:ahLst/>
            <a:cxnLst/>
            <a:rect l="l" t="t" r="r" b="b"/>
            <a:pathLst>
              <a:path w="638175" h="409575">
                <a:moveTo>
                  <a:pt x="0" y="409575"/>
                </a:moveTo>
                <a:lnTo>
                  <a:pt x="63817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50841" y="2205989"/>
            <a:ext cx="4095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latin typeface="Trebuchet MS"/>
                <a:cs typeface="Trebuchet MS"/>
              </a:rPr>
              <a:t>Ясна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18153" y="2928366"/>
            <a:ext cx="1447800" cy="504825"/>
          </a:xfrm>
          <a:custGeom>
            <a:avLst/>
            <a:gdLst/>
            <a:ahLst/>
            <a:cxnLst/>
            <a:rect l="l" t="t" r="r" b="b"/>
            <a:pathLst>
              <a:path w="1447800" h="504825">
                <a:moveTo>
                  <a:pt x="0" y="504825"/>
                </a:moveTo>
                <a:lnTo>
                  <a:pt x="144780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925059" y="2659202"/>
            <a:ext cx="913765" cy="450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Тверде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піднебіння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97529" y="3659885"/>
            <a:ext cx="2062480" cy="0"/>
          </a:xfrm>
          <a:custGeom>
            <a:avLst/>
            <a:gdLst/>
            <a:ahLst/>
            <a:cxnLst/>
            <a:rect l="l" t="t" r="r" b="b"/>
            <a:pathLst>
              <a:path w="2062479">
                <a:moveTo>
                  <a:pt x="0" y="0"/>
                </a:moveTo>
                <a:lnTo>
                  <a:pt x="206222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161279" y="3534232"/>
            <a:ext cx="37338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rebuchet MS"/>
                <a:cs typeface="Trebuchet MS"/>
              </a:rPr>
              <a:t>Шов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488186" y="2324861"/>
            <a:ext cx="1285875" cy="600075"/>
          </a:xfrm>
          <a:custGeom>
            <a:avLst/>
            <a:gdLst/>
            <a:ahLst/>
            <a:cxnLst/>
            <a:rect l="l" t="t" r="r" b="b"/>
            <a:pathLst>
              <a:path w="1285875" h="600075">
                <a:moveTo>
                  <a:pt x="1285875" y="600075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41044" y="2145614"/>
            <a:ext cx="665480" cy="450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Жирова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670"/>
              </a:lnSpc>
            </a:pPr>
            <a:r>
              <a:rPr sz="1400" spc="-20" dirty="0">
                <a:latin typeface="Trebuchet MS"/>
                <a:cs typeface="Trebuchet MS"/>
              </a:rPr>
              <a:t>зона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6905" y="3615309"/>
            <a:ext cx="2242185" cy="450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0"/>
              </a:spcBef>
              <a:tabLst>
                <a:tab pos="2228850" algn="l"/>
              </a:tabLst>
            </a:pPr>
            <a:r>
              <a:rPr sz="1400" dirty="0">
                <a:latin typeface="Trebuchet MS"/>
                <a:cs typeface="Trebuchet MS"/>
              </a:rPr>
              <a:t>Залозиста</a:t>
            </a:r>
            <a:r>
              <a:rPr sz="1400" spc="-275" dirty="0">
                <a:latin typeface="Trebuchet MS"/>
                <a:cs typeface="Trebuchet MS"/>
              </a:rPr>
              <a:t> 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70"/>
              </a:lnSpc>
            </a:pPr>
            <a:r>
              <a:rPr sz="1400" spc="-20" dirty="0">
                <a:latin typeface="Trebuchet MS"/>
                <a:cs typeface="Trebuchet MS"/>
              </a:rPr>
              <a:t>зона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501384" y="658368"/>
            <a:ext cx="4572000" cy="4538980"/>
            <a:chOff x="6501384" y="658368"/>
            <a:chExt cx="4572000" cy="4538980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01384" y="658368"/>
              <a:ext cx="4572000" cy="453085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789670" y="1817370"/>
              <a:ext cx="8890" cy="3373120"/>
            </a:xfrm>
            <a:custGeom>
              <a:avLst/>
              <a:gdLst/>
              <a:ahLst/>
              <a:cxnLst/>
              <a:rect l="l" t="t" r="r" b="b"/>
              <a:pathLst>
                <a:path w="8890" h="3373120">
                  <a:moveTo>
                    <a:pt x="8762" y="0"/>
                  </a:moveTo>
                  <a:lnTo>
                    <a:pt x="0" y="3372866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831583" y="959941"/>
            <a:ext cx="1362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Паракеротоз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9203563" y="922782"/>
            <a:ext cx="1357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10" dirty="0">
                <a:solidFill>
                  <a:srgbClr val="000000"/>
                </a:solidFill>
                <a:latin typeface="Trebuchet MS"/>
                <a:cs typeface="Trebuchet MS"/>
              </a:rPr>
              <a:t>Ортокератоз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10609" y="4618482"/>
            <a:ext cx="7828280" cy="18091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0"/>
              </a:spcBef>
              <a:tabLst>
                <a:tab pos="1275715" algn="l"/>
              </a:tabLst>
            </a:pP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rebuchet MS"/>
                <a:cs typeface="Trebuchet MS"/>
              </a:rPr>
              <a:t>м’яке</a:t>
            </a:r>
            <a:endParaRPr sz="1400">
              <a:latin typeface="Trebuchet MS"/>
              <a:cs typeface="Trebuchet MS"/>
            </a:endParaRPr>
          </a:p>
          <a:p>
            <a:pPr marL="1275715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піднебіння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400">
              <a:latin typeface="Trebuchet MS"/>
              <a:cs typeface="Trebuchet MS"/>
            </a:endParaRPr>
          </a:p>
          <a:p>
            <a:pPr marL="1981200">
              <a:lnSpc>
                <a:spcPts val="1670"/>
              </a:lnSpc>
            </a:pPr>
            <a:r>
              <a:rPr sz="1400" spc="-20" dirty="0">
                <a:latin typeface="Times New Roman"/>
                <a:cs typeface="Times New Roman"/>
              </a:rPr>
              <a:t>Паракератоз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20" dirty="0">
                <a:latin typeface="Times New Roman"/>
                <a:cs typeface="Times New Roman"/>
              </a:rPr>
              <a:t> ортокератоз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зроговіння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епітелію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твердого</a:t>
            </a:r>
            <a:endParaRPr sz="1400">
              <a:latin typeface="Times New Roman"/>
              <a:cs typeface="Times New Roman"/>
            </a:endParaRPr>
          </a:p>
          <a:p>
            <a:pPr marL="1981200">
              <a:lnSpc>
                <a:spcPts val="1670"/>
              </a:lnSpc>
            </a:pPr>
            <a:r>
              <a:rPr sz="1400" dirty="0">
                <a:latin typeface="Times New Roman"/>
                <a:cs typeface="Times New Roman"/>
              </a:rPr>
              <a:t>піднебіння.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Ортокератоз: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Характеризується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нормальним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дозріванням</a:t>
            </a:r>
            <a:endParaRPr sz="1400">
              <a:latin typeface="Times New Roman"/>
              <a:cs typeface="Times New Roman"/>
            </a:endParaRPr>
          </a:p>
          <a:p>
            <a:pPr marL="1981200" marR="5080">
              <a:lnSpc>
                <a:spcPct val="99700"/>
              </a:lnSpc>
              <a:spcBef>
                <a:spcPts val="20"/>
              </a:spcBef>
            </a:pPr>
            <a:r>
              <a:rPr sz="1400" dirty="0">
                <a:latin typeface="Times New Roman"/>
                <a:cs typeface="Times New Roman"/>
              </a:rPr>
              <a:t>епітелію,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якому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поверхневого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шару</a:t>
            </a:r>
            <a:r>
              <a:rPr sz="1400" spc="-10" dirty="0">
                <a:latin typeface="Times New Roman"/>
                <a:cs typeface="Times New Roman"/>
              </a:rPr>
              <a:t> втрачають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ядра </a:t>
            </a:r>
            <a:r>
              <a:rPr sz="1400" spc="-10" dirty="0">
                <a:latin typeface="Times New Roman"/>
                <a:cs typeface="Times New Roman"/>
              </a:rPr>
              <a:t>(кератинізований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без'ядерний).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Паракератоз: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Потовщений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кератину,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якому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зберігають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ядра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(патологія).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5395" y="1191209"/>
            <a:ext cx="420052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71525" algn="l"/>
                <a:tab pos="1549400" algn="l"/>
                <a:tab pos="1997075" algn="l"/>
                <a:tab pos="2399665" algn="l"/>
                <a:tab pos="2482215" algn="l"/>
                <a:tab pos="2797810" algn="l"/>
                <a:tab pos="3653154" algn="l"/>
                <a:tab pos="38633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М’яке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піднебіння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рухома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задня відокремлює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ротову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порожнину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від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0320" y="1191209"/>
            <a:ext cx="25317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 marR="5080" indent="-78105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1073150" algn="l"/>
                <a:tab pos="1859914" algn="l"/>
                <a:tab pos="2226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частина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піднебіння,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spc="-10" dirty="0">
                <a:latin typeface="Times New Roman"/>
                <a:cs typeface="Times New Roman"/>
              </a:rPr>
              <a:t>глотки.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Воно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вкрите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5395" y="1740789"/>
            <a:ext cx="6883400" cy="4966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багатошаровим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плоским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незроговілим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ротової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сторони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багаторядним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боку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носоглотки.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Основа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посмуговані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колагенові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численні 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гістологічні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м'якого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піднебіння:</a:t>
            </a:r>
            <a:endParaRPr sz="1800">
              <a:latin typeface="Times New Roman"/>
              <a:cs typeface="Times New Roman"/>
            </a:endParaRPr>
          </a:p>
          <a:p>
            <a:pPr marL="12700" marR="12065" indent="337185" algn="just">
              <a:lnSpc>
                <a:spcPct val="100000"/>
              </a:lnSpc>
              <a:buFont typeface="Times New Roman"/>
              <a:buAutoNum type="arabicParenR"/>
              <a:tabLst>
                <a:tab pos="349885" algn="l"/>
              </a:tabLst>
            </a:pP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7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7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(ротова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поверхня)</a:t>
            </a:r>
            <a:r>
              <a:rPr sz="1800" b="1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багатошаровим </a:t>
            </a:r>
            <a:r>
              <a:rPr sz="1800" dirty="0">
                <a:latin typeface="Times New Roman"/>
                <a:cs typeface="Times New Roman"/>
              </a:rPr>
              <a:t>плоским</a:t>
            </a:r>
            <a:r>
              <a:rPr sz="1800" spc="3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незроговілим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(тип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оболонки,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вистеляє),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(lamina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propria)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волокнами.</a:t>
            </a:r>
            <a:endParaRPr sz="1800">
              <a:latin typeface="Times New Roman"/>
              <a:cs typeface="Times New Roman"/>
            </a:endParaRPr>
          </a:p>
          <a:p>
            <a:pPr marL="377190" indent="-364490" algn="just">
              <a:lnSpc>
                <a:spcPct val="100000"/>
              </a:lnSpc>
              <a:spcBef>
                <a:spcPts val="5"/>
              </a:spcBef>
              <a:buFont typeface="Times New Roman"/>
              <a:buAutoNum type="arabicParenR"/>
              <a:tabLst>
                <a:tab pos="377190" algn="l"/>
              </a:tabLst>
            </a:pP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18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(носова</a:t>
            </a:r>
            <a:r>
              <a:rPr sz="1800" b="1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поверхня)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одношаровим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багаторядним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  <a:p>
            <a:pPr marL="359410" indent="-346710" algn="just">
              <a:lnSpc>
                <a:spcPct val="100000"/>
              </a:lnSpc>
              <a:buFont typeface="Times New Roman"/>
              <a:buAutoNum type="arabicParenR" startAt="3"/>
              <a:tabLst>
                <a:tab pos="359410" algn="l"/>
              </a:tabLst>
            </a:pPr>
            <a:r>
              <a:rPr sz="1800" b="1" dirty="0">
                <a:latin typeface="Times New Roman"/>
                <a:cs typeface="Times New Roman"/>
              </a:rPr>
              <a:t>Підслизова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основа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слизових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залоз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(glandulae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palatinae)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пухку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тканину,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рухливість.</a:t>
            </a:r>
            <a:endParaRPr sz="1800">
              <a:latin typeface="Times New Roman"/>
              <a:cs typeface="Times New Roman"/>
            </a:endParaRPr>
          </a:p>
          <a:p>
            <a:pPr marL="12700" marR="9525" indent="305435" algn="just">
              <a:lnSpc>
                <a:spcPct val="100000"/>
              </a:lnSpc>
              <a:buFont typeface="Times New Roman"/>
              <a:buAutoNum type="arabicParenR" startAt="4"/>
              <a:tabLst>
                <a:tab pos="318135" algn="l"/>
              </a:tabLst>
            </a:pPr>
            <a:r>
              <a:rPr sz="1800" b="1" dirty="0">
                <a:latin typeface="Times New Roman"/>
                <a:cs typeface="Times New Roman"/>
              </a:rPr>
              <a:t>М'язова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основа</a:t>
            </a:r>
            <a:r>
              <a:rPr sz="1800" b="1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посмугованих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(скелетних)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м'язів (піднебінно-</a:t>
            </a:r>
            <a:r>
              <a:rPr sz="1800" dirty="0">
                <a:latin typeface="Times New Roman"/>
                <a:cs typeface="Times New Roman"/>
              </a:rPr>
              <a:t>язиковий,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піднебінно-</a:t>
            </a:r>
            <a:r>
              <a:rPr sz="1800" dirty="0">
                <a:latin typeface="Times New Roman"/>
                <a:cs typeface="Times New Roman"/>
              </a:rPr>
              <a:t>глотковий,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м'яз-</a:t>
            </a:r>
            <a:r>
              <a:rPr sz="1800" dirty="0">
                <a:latin typeface="Times New Roman"/>
                <a:cs typeface="Times New Roman"/>
              </a:rPr>
              <a:t>піднімач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напружувач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піднебіння).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М'яке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піднебіння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кісткової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основи,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відміну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твердого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піднебіння.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8803" rIns="0" bIns="0" rtlCol="0">
            <a:spAutoFit/>
          </a:bodyPr>
          <a:lstStyle/>
          <a:p>
            <a:pPr marL="334264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М’яке</a:t>
            </a:r>
            <a:r>
              <a:rPr spc="-10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піднебіння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1856" y="1600200"/>
            <a:ext cx="3616452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39711" y="658368"/>
            <a:ext cx="4375785" cy="5541645"/>
            <a:chOff x="6839711" y="658368"/>
            <a:chExt cx="4375785" cy="55416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9711" y="658368"/>
              <a:ext cx="4375404" cy="55412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861553" y="5616702"/>
              <a:ext cx="1419225" cy="318135"/>
            </a:xfrm>
            <a:custGeom>
              <a:avLst/>
              <a:gdLst/>
              <a:ahLst/>
              <a:cxnLst/>
              <a:rect l="l" t="t" r="r" b="b"/>
              <a:pathLst>
                <a:path w="1419225" h="318135">
                  <a:moveTo>
                    <a:pt x="1419225" y="318071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33086" y="307289"/>
            <a:ext cx="9512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solidFill>
                  <a:srgbClr val="539F20"/>
                </a:solidFill>
              </a:rPr>
              <a:t>Язик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9980" y="897382"/>
            <a:ext cx="5122545" cy="12477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rebuchet MS"/>
                <a:cs typeface="Trebuchet MS"/>
              </a:rPr>
              <a:t>М’язовий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орган,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вкритий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слизовою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  <a:spcBef>
                <a:spcPts val="10"/>
              </a:spcBef>
            </a:pPr>
            <a:r>
              <a:rPr sz="2000" spc="-10" dirty="0">
                <a:latin typeface="Trebuchet MS"/>
                <a:cs typeface="Trebuchet MS"/>
              </a:rPr>
              <a:t>оболонкою.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latin typeface="Trebuchet MS"/>
                <a:cs typeface="Trebuchet MS"/>
              </a:rPr>
              <a:t>Основу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складає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скелетна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м’язова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тканина.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rebuchet MS"/>
                <a:cs typeface="Trebuchet MS"/>
              </a:rPr>
              <a:t>В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язиці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виділяють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корінь,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тіло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і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кінчик.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9980" y="2420569"/>
            <a:ext cx="3394710" cy="15551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10" dirty="0">
                <a:latin typeface="Trebuchet MS"/>
                <a:cs typeface="Trebuchet MS"/>
              </a:rPr>
              <a:t>Функції: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54330" algn="l"/>
              </a:tabLst>
            </a:pPr>
            <a:r>
              <a:rPr sz="2000" dirty="0">
                <a:latin typeface="Trebuchet MS"/>
                <a:cs typeface="Trebuchet MS"/>
              </a:rPr>
              <a:t>Механічна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переробка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їжі;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ts val="2390"/>
              </a:lnSpc>
              <a:spcBef>
                <a:spcPts val="15"/>
              </a:spcBef>
              <a:buAutoNum type="arabicPeriod"/>
              <a:tabLst>
                <a:tab pos="354330" algn="l"/>
              </a:tabLst>
            </a:pPr>
            <a:r>
              <a:rPr sz="2000" dirty="0">
                <a:latin typeface="Trebuchet MS"/>
                <a:cs typeface="Trebuchet MS"/>
              </a:rPr>
              <a:t>Участь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в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акті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ковтання;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ts val="2390"/>
              </a:lnSpc>
              <a:buAutoNum type="arabicPeriod"/>
              <a:tabLst>
                <a:tab pos="354330" algn="l"/>
              </a:tabLst>
            </a:pPr>
            <a:r>
              <a:rPr sz="2000" dirty="0">
                <a:latin typeface="Trebuchet MS"/>
                <a:cs typeface="Trebuchet MS"/>
              </a:rPr>
              <a:t>Смакове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сприйняття;</a:t>
            </a:r>
            <a:endParaRPr sz="2000">
              <a:latin typeface="Trebuchet MS"/>
              <a:cs typeface="Trebuchet MS"/>
            </a:endParaRPr>
          </a:p>
          <a:p>
            <a:pPr marL="354330" indent="-34163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54330" algn="l"/>
              </a:tabLst>
            </a:pPr>
            <a:r>
              <a:rPr sz="2000" spc="-10" dirty="0">
                <a:latin typeface="Trebuchet MS"/>
                <a:cs typeface="Trebuchet MS"/>
              </a:rPr>
              <a:t>Мовоутворення.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9980" y="4250512"/>
            <a:ext cx="4103370" cy="1248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dirty="0">
                <a:latin typeface="Trebuchet MS"/>
                <a:cs typeface="Trebuchet MS"/>
              </a:rPr>
              <a:t>Основні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елементи</a:t>
            </a:r>
            <a:r>
              <a:rPr sz="2000" b="1" spc="-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будови</a:t>
            </a:r>
            <a:r>
              <a:rPr sz="2000" b="1" spc="-75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язика:</a:t>
            </a:r>
            <a:endParaRPr sz="200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69900" algn="l"/>
              </a:tabLst>
            </a:pPr>
            <a:r>
              <a:rPr sz="2000" spc="-10" dirty="0">
                <a:latin typeface="Trebuchet MS"/>
                <a:cs typeface="Trebuchet MS"/>
              </a:rPr>
              <a:t>М’яз;</a:t>
            </a:r>
            <a:endParaRPr sz="2000">
              <a:latin typeface="Trebuchet MS"/>
              <a:cs typeface="Trebuchet MS"/>
            </a:endParaRPr>
          </a:p>
          <a:p>
            <a:pPr marL="469900" indent="-457200">
              <a:lnSpc>
                <a:spcPts val="2390"/>
              </a:lnSpc>
              <a:spcBef>
                <a:spcPts val="15"/>
              </a:spcBef>
              <a:buAutoNum type="arabicPeriod"/>
              <a:tabLst>
                <a:tab pos="469900" algn="l"/>
              </a:tabLst>
            </a:pPr>
            <a:r>
              <a:rPr sz="2000" dirty="0">
                <a:latin typeface="Trebuchet MS"/>
                <a:cs typeface="Trebuchet MS"/>
              </a:rPr>
              <a:t>Слизова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оболонка;</a:t>
            </a:r>
            <a:endParaRPr sz="2000">
              <a:latin typeface="Trebuchet MS"/>
              <a:cs typeface="Trebuchet MS"/>
            </a:endParaRPr>
          </a:p>
          <a:p>
            <a:pPr marL="469900" indent="-457200">
              <a:lnSpc>
                <a:spcPts val="2390"/>
              </a:lnSpc>
              <a:buAutoNum type="arabicPeriod"/>
              <a:tabLst>
                <a:tab pos="469900" algn="l"/>
              </a:tabLst>
            </a:pPr>
            <a:r>
              <a:rPr sz="2000" dirty="0">
                <a:latin typeface="Trebuchet MS"/>
                <a:cs typeface="Trebuchet MS"/>
              </a:rPr>
              <a:t>Смакові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сосочки.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72453" y="1639011"/>
            <a:ext cx="24917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78405" algn="l"/>
              </a:tabLst>
            </a:pPr>
            <a:r>
              <a:rPr sz="1800" spc="-10" dirty="0">
                <a:latin typeface="Trebuchet MS"/>
                <a:cs typeface="Trebuchet MS"/>
              </a:rPr>
              <a:t>корінь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8830" y="5463641"/>
            <a:ext cx="709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кінчик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53478" y="3431285"/>
            <a:ext cx="1843405" cy="1000760"/>
          </a:xfrm>
          <a:custGeom>
            <a:avLst/>
            <a:gdLst/>
            <a:ahLst/>
            <a:cxnLst/>
            <a:rect l="l" t="t" r="r" b="b"/>
            <a:pathLst>
              <a:path w="1843404" h="1000760">
                <a:moveTo>
                  <a:pt x="1843024" y="0"/>
                </a:moveTo>
                <a:lnTo>
                  <a:pt x="0" y="333375"/>
                </a:lnTo>
              </a:path>
              <a:path w="1843404" h="1000760">
                <a:moveTo>
                  <a:pt x="1843024" y="1000506"/>
                </a:moveTo>
                <a:lnTo>
                  <a:pt x="0" y="333756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815455" y="3583940"/>
            <a:ext cx="445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rebuchet MS"/>
                <a:cs typeface="Trebuchet MS"/>
              </a:rPr>
              <a:t>тіло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4979" y="1467611"/>
            <a:ext cx="6185916" cy="40462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4091" y="1826209"/>
            <a:ext cx="539686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478790" algn="l"/>
                <a:tab pos="1576705" algn="l"/>
                <a:tab pos="2541270" algn="l"/>
                <a:tab pos="3735704" algn="l"/>
              </a:tabLst>
            </a:pPr>
            <a:r>
              <a:rPr sz="24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основі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язика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лежить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посмугована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4091" y="2192528"/>
            <a:ext cx="341376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latin typeface="Times New Roman"/>
                <a:cs typeface="Times New Roman"/>
              </a:rPr>
              <a:t>скелетна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м’язова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тканина.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4091" y="2557983"/>
            <a:ext cx="5402580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  <a:tabLst>
                <a:tab pos="1238250" algn="l"/>
                <a:tab pos="2495550" algn="l"/>
                <a:tab pos="3410585" algn="l"/>
                <a:tab pos="5235575" algn="l"/>
              </a:tabLst>
            </a:pPr>
            <a:r>
              <a:rPr sz="2400" spc="-10" dirty="0">
                <a:latin typeface="Times New Roman"/>
                <a:cs typeface="Times New Roman"/>
              </a:rPr>
              <a:t>М’язові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волокна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язика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розташовані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у </a:t>
            </a:r>
            <a:r>
              <a:rPr sz="2400" spc="-10" dirty="0">
                <a:latin typeface="Times New Roman"/>
                <a:cs typeface="Times New Roman"/>
              </a:rPr>
              <a:t>трьох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6814" y="2923997"/>
            <a:ext cx="4088129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635760" algn="l"/>
              </a:tabLst>
            </a:pPr>
            <a:r>
              <a:rPr sz="2400" spc="-10" dirty="0">
                <a:latin typeface="Times New Roman"/>
                <a:cs typeface="Times New Roman"/>
              </a:rPr>
              <a:t>взаємно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перпендикулярних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4091" y="3290138"/>
            <a:ext cx="5243195" cy="29559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latin typeface="Times New Roman"/>
                <a:cs typeface="Times New Roman"/>
              </a:rPr>
              <a:t>напрямках.</a:t>
            </a:r>
            <a:endParaRPr sz="2400">
              <a:latin typeface="Times New Roman"/>
              <a:cs typeface="Times New Roman"/>
            </a:endParaRPr>
          </a:p>
          <a:p>
            <a:pPr marL="12700" marR="814705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При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скороченні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м'язів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його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форма змінюється.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Нижня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поверхня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вкрита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багатошаровим </a:t>
            </a:r>
            <a:r>
              <a:rPr sz="2400" dirty="0">
                <a:latin typeface="Times New Roman"/>
                <a:cs typeface="Times New Roman"/>
              </a:rPr>
              <a:t>плоским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незроговілим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епітелієм.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Слизова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оболонка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рухома.</a:t>
            </a:r>
            <a:endParaRPr sz="2400">
              <a:latin typeface="Times New Roman"/>
              <a:cs typeface="Times New Roman"/>
            </a:endParaRPr>
          </a:p>
          <a:p>
            <a:pPr marL="12700" marR="9207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Підслизова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оболонка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є,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містить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жирову </a:t>
            </a:r>
            <a:r>
              <a:rPr sz="2400" spc="-30" dirty="0">
                <a:latin typeface="Times New Roman"/>
                <a:cs typeface="Times New Roman"/>
              </a:rPr>
              <a:t>тканину,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слинні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залози.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6568" y="600891"/>
            <a:ext cx="928919" cy="28091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733158" y="1915490"/>
            <a:ext cx="37909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поперечносмугаста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скелетна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м'язова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тканина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70597" y="2196845"/>
            <a:ext cx="2752725" cy="1235710"/>
          </a:xfrm>
          <a:custGeom>
            <a:avLst/>
            <a:gdLst/>
            <a:ahLst/>
            <a:cxnLst/>
            <a:rect l="l" t="t" r="r" b="b"/>
            <a:pathLst>
              <a:path w="2752725" h="1235710">
                <a:moveTo>
                  <a:pt x="1449324" y="0"/>
                </a:moveTo>
                <a:lnTo>
                  <a:pt x="1449324" y="1235328"/>
                </a:lnTo>
              </a:path>
              <a:path w="2752725" h="1235710">
                <a:moveTo>
                  <a:pt x="2752344" y="0"/>
                </a:moveTo>
                <a:lnTo>
                  <a:pt x="2752344" y="1149603"/>
                </a:lnTo>
              </a:path>
              <a:path w="2752725" h="1235710">
                <a:moveTo>
                  <a:pt x="0" y="0"/>
                </a:moveTo>
                <a:lnTo>
                  <a:pt x="76200" y="1149603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964551" y="4584572"/>
            <a:ext cx="15614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Підслизова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основа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66615" y="659021"/>
            <a:ext cx="933688" cy="27941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564123" y="1536191"/>
            <a:ext cx="5560060" cy="4110354"/>
            <a:chOff x="5564123" y="1536191"/>
            <a:chExt cx="5560060" cy="411035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4123" y="1536191"/>
              <a:ext cx="5559552" cy="41102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243065" y="2526030"/>
              <a:ext cx="110489" cy="85725"/>
            </a:xfrm>
            <a:custGeom>
              <a:avLst/>
              <a:gdLst/>
              <a:ahLst/>
              <a:cxnLst/>
              <a:rect l="l" t="t" r="r" b="b"/>
              <a:pathLst>
                <a:path w="110489" h="85725">
                  <a:moveTo>
                    <a:pt x="0" y="0"/>
                  </a:moveTo>
                  <a:lnTo>
                    <a:pt x="110109" y="85725"/>
                  </a:lnTo>
                </a:path>
              </a:pathLst>
            </a:custGeom>
            <a:ln w="13716">
              <a:solidFill>
                <a:srgbClr val="90C2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52793" y="1849373"/>
              <a:ext cx="680720" cy="676275"/>
            </a:xfrm>
            <a:custGeom>
              <a:avLst/>
              <a:gdLst/>
              <a:ahLst/>
              <a:cxnLst/>
              <a:rect l="l" t="t" r="r" b="b"/>
              <a:pathLst>
                <a:path w="680720" h="676275">
                  <a:moveTo>
                    <a:pt x="680465" y="676275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920230" y="2821000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39561" y="1927098"/>
            <a:ext cx="2440305" cy="2761615"/>
          </a:xfrm>
          <a:custGeom>
            <a:avLst/>
            <a:gdLst/>
            <a:ahLst/>
            <a:cxnLst/>
            <a:rect l="l" t="t" r="r" b="b"/>
            <a:pathLst>
              <a:path w="2440304" h="2761615">
                <a:moveTo>
                  <a:pt x="457200" y="260730"/>
                </a:moveTo>
                <a:lnTo>
                  <a:pt x="0" y="27431"/>
                </a:lnTo>
              </a:path>
              <a:path w="2440304" h="2761615">
                <a:moveTo>
                  <a:pt x="204215" y="381000"/>
                </a:moveTo>
                <a:lnTo>
                  <a:pt x="0" y="0"/>
                </a:lnTo>
              </a:path>
              <a:path w="2440304" h="2761615">
                <a:moveTo>
                  <a:pt x="2440305" y="2761488"/>
                </a:moveTo>
                <a:lnTo>
                  <a:pt x="525779" y="2647188"/>
                </a:lnTo>
              </a:path>
              <a:path w="2440304" h="2761615">
                <a:moveTo>
                  <a:pt x="1401317" y="2491740"/>
                </a:moveTo>
                <a:lnTo>
                  <a:pt x="1051560" y="2666238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572627" y="4184395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5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519921" y="3605021"/>
            <a:ext cx="247650" cy="2047875"/>
          </a:xfrm>
          <a:custGeom>
            <a:avLst/>
            <a:gdLst/>
            <a:ahLst/>
            <a:cxnLst/>
            <a:rect l="l" t="t" r="r" b="b"/>
            <a:pathLst>
              <a:path w="247650" h="2047875">
                <a:moveTo>
                  <a:pt x="247650" y="0"/>
                </a:moveTo>
                <a:lnTo>
                  <a:pt x="0" y="2047875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95156" y="5566054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6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945118" y="3431285"/>
            <a:ext cx="295275" cy="1896110"/>
          </a:xfrm>
          <a:custGeom>
            <a:avLst/>
            <a:gdLst/>
            <a:ahLst/>
            <a:cxnLst/>
            <a:rect l="l" t="t" r="r" b="b"/>
            <a:pathLst>
              <a:path w="295275" h="1896110">
                <a:moveTo>
                  <a:pt x="0" y="306324"/>
                </a:moveTo>
                <a:lnTo>
                  <a:pt x="0" y="1895983"/>
                </a:lnTo>
              </a:path>
              <a:path w="295275" h="1896110">
                <a:moveTo>
                  <a:pt x="295275" y="0"/>
                </a:moveTo>
                <a:lnTo>
                  <a:pt x="0" y="1894458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85046" y="5252973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7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693657" y="2896361"/>
            <a:ext cx="254000" cy="196850"/>
          </a:xfrm>
          <a:custGeom>
            <a:avLst/>
            <a:gdLst/>
            <a:ahLst/>
            <a:cxnLst/>
            <a:rect l="l" t="t" r="r" b="b"/>
            <a:pathLst>
              <a:path w="254000" h="196850">
                <a:moveTo>
                  <a:pt x="253746" y="196341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589391" y="2769819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8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795509" y="3737609"/>
            <a:ext cx="276225" cy="1295400"/>
          </a:xfrm>
          <a:custGeom>
            <a:avLst/>
            <a:gdLst/>
            <a:ahLst/>
            <a:cxnLst/>
            <a:rect l="l" t="t" r="r" b="b"/>
            <a:pathLst>
              <a:path w="276225" h="1295400">
                <a:moveTo>
                  <a:pt x="0" y="0"/>
                </a:moveTo>
                <a:lnTo>
                  <a:pt x="276225" y="129540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045700" y="4958588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9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719054" y="2740914"/>
            <a:ext cx="666750" cy="421005"/>
          </a:xfrm>
          <a:custGeom>
            <a:avLst/>
            <a:gdLst/>
            <a:ahLst/>
            <a:cxnLst/>
            <a:rect l="l" t="t" r="r" b="b"/>
            <a:pathLst>
              <a:path w="666750" h="421005">
                <a:moveTo>
                  <a:pt x="0" y="420497"/>
                </a:moveTo>
                <a:lnTo>
                  <a:pt x="66675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1329543" y="2585465"/>
            <a:ext cx="26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069830" y="3431285"/>
            <a:ext cx="285750" cy="85725"/>
          </a:xfrm>
          <a:custGeom>
            <a:avLst/>
            <a:gdLst/>
            <a:ahLst/>
            <a:cxnLst/>
            <a:rect l="l" t="t" r="r" b="b"/>
            <a:pathLst>
              <a:path w="285750" h="85725">
                <a:moveTo>
                  <a:pt x="285750" y="0"/>
                </a:moveTo>
                <a:lnTo>
                  <a:pt x="0" y="85725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874122" y="3404996"/>
            <a:ext cx="26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357866" y="4039361"/>
            <a:ext cx="285750" cy="890905"/>
          </a:xfrm>
          <a:custGeom>
            <a:avLst/>
            <a:gdLst/>
            <a:ahLst/>
            <a:cxnLst/>
            <a:rect l="l" t="t" r="r" b="b"/>
            <a:pathLst>
              <a:path w="285750" h="890904">
                <a:moveTo>
                  <a:pt x="0" y="0"/>
                </a:moveTo>
                <a:lnTo>
                  <a:pt x="285750" y="890524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0619993" y="4786071"/>
            <a:ext cx="263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964673" y="1849373"/>
            <a:ext cx="892175" cy="480695"/>
          </a:xfrm>
          <a:custGeom>
            <a:avLst/>
            <a:gdLst/>
            <a:ahLst/>
            <a:cxnLst/>
            <a:rect l="l" t="t" r="r" b="b"/>
            <a:pathLst>
              <a:path w="892175" h="480694">
                <a:moveTo>
                  <a:pt x="0" y="104521"/>
                </a:moveTo>
                <a:lnTo>
                  <a:pt x="892048" y="0"/>
                </a:lnTo>
              </a:path>
              <a:path w="892175" h="480694">
                <a:moveTo>
                  <a:pt x="534924" y="480187"/>
                </a:moveTo>
                <a:lnTo>
                  <a:pt x="575564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844021" y="1671015"/>
            <a:ext cx="263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61203" y="1777695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09105" y="1629613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55614" y="4385309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459218" y="1602486"/>
            <a:ext cx="13970" cy="586105"/>
          </a:xfrm>
          <a:custGeom>
            <a:avLst/>
            <a:gdLst/>
            <a:ahLst/>
            <a:cxnLst/>
            <a:rect l="l" t="t" r="r" b="b"/>
            <a:pathLst>
              <a:path w="13970" h="586105">
                <a:moveTo>
                  <a:pt x="13461" y="585724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309484" y="1326845"/>
            <a:ext cx="2641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14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0550" y="1511300"/>
            <a:ext cx="5125085" cy="386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Зроговілий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кінчик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сосочка;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Грибоподібний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сосочок;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Ниткоподібний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сосочок;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М’яз;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Язикові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(серозні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залози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фон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Енбера);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spc="-10" dirty="0">
                <a:latin typeface="Trebuchet MS"/>
                <a:cs typeface="Trebuchet MS"/>
              </a:rPr>
              <a:t>Борозна;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Смакові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бруньки;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Жолобчастий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сосочок;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dirty="0">
                <a:latin typeface="Trebuchet MS"/>
                <a:cs typeface="Trebuchet MS"/>
              </a:rPr>
              <a:t>Слизові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spc="-10" dirty="0">
                <a:latin typeface="Trebuchet MS"/>
                <a:cs typeface="Trebuchet MS"/>
              </a:rPr>
              <a:t>Крипта;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Протока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залози;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Лімфатичні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фолікули;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Язиковий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мендалик;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sz="1800" dirty="0">
                <a:latin typeface="Trebuchet MS"/>
                <a:cs typeface="Trebuchet MS"/>
              </a:rPr>
              <a:t>Листоподібні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сосочки.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5876" y="1440180"/>
            <a:ext cx="5792724" cy="43251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6615" y="659021"/>
            <a:ext cx="933688" cy="27941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716" y="1643252"/>
            <a:ext cx="4351655" cy="9417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20"/>
              </a:spcBef>
            </a:pP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Епітелій</a:t>
            </a:r>
            <a:r>
              <a:rPr sz="2000" b="0" spc="380" dirty="0">
                <a:solidFill>
                  <a:srgbClr val="000000"/>
                </a:solidFill>
                <a:latin typeface="Times New Roman"/>
                <a:cs typeface="Times New Roman"/>
              </a:rPr>
              <a:t>   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та</a:t>
            </a:r>
            <a:r>
              <a:rPr sz="2000" b="0" spc="380" dirty="0">
                <a:solidFill>
                  <a:srgbClr val="000000"/>
                </a:solidFill>
                <a:latin typeface="Times New Roman"/>
                <a:cs typeface="Times New Roman"/>
              </a:rPr>
              <a:t>   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власна</a:t>
            </a:r>
            <a:r>
              <a:rPr sz="2000" b="0" spc="370" dirty="0">
                <a:solidFill>
                  <a:srgbClr val="000000"/>
                </a:solidFill>
                <a:latin typeface="Times New Roman"/>
                <a:cs typeface="Times New Roman"/>
              </a:rPr>
              <a:t>    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пластинка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дорсальної</a:t>
            </a:r>
            <a:r>
              <a:rPr sz="2000" b="0" spc="3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та</a:t>
            </a:r>
            <a:r>
              <a:rPr sz="2000" b="0" spc="3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бічних</a:t>
            </a:r>
            <a:r>
              <a:rPr sz="2000" b="0" spc="3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поверхонь</a:t>
            </a:r>
            <a:r>
              <a:rPr sz="2000" b="0" spc="3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язика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утворюють</a:t>
            </a:r>
            <a:r>
              <a:rPr sz="2000" b="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сосочки</a:t>
            </a:r>
            <a:r>
              <a:rPr sz="2000" b="0" spc="-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язика.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2716" y="2859734"/>
            <a:ext cx="434848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Сосочки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язика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це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невеликі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виступи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2716" y="3166313"/>
            <a:ext cx="2221230" cy="6400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0998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слизової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оболонки,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смакове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93189" y="3473322"/>
            <a:ext cx="132842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сприйняття,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1977" y="3166313"/>
            <a:ext cx="1982470" cy="6400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14"/>
              </a:spcBef>
              <a:tabLst>
                <a:tab pos="488950" algn="l"/>
              </a:tabLst>
            </a:pP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забезпечують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тактильну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2716" y="3774770"/>
            <a:ext cx="4356100" cy="2776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600"/>
              </a:lnSpc>
              <a:spcBef>
                <a:spcPts val="100"/>
              </a:spcBef>
              <a:tabLst>
                <a:tab pos="2043430" algn="l"/>
                <a:tab pos="3502025" algn="l"/>
              </a:tabLst>
            </a:pPr>
            <a:r>
              <a:rPr sz="2000" dirty="0">
                <a:latin typeface="Times New Roman"/>
                <a:cs typeface="Times New Roman"/>
              </a:rPr>
              <a:t>чутливість</a:t>
            </a:r>
            <a:r>
              <a:rPr sz="2000" spc="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(дотик)</a:t>
            </a:r>
            <a:r>
              <a:rPr sz="2000" spc="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утримання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їжі. </a:t>
            </a:r>
            <a:r>
              <a:rPr sz="2000" spc="-10" dirty="0">
                <a:latin typeface="Times New Roman"/>
                <a:cs typeface="Times New Roman"/>
              </a:rPr>
              <a:t>Розрізняють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чотири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основні видисосочків: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ts val="2375"/>
              </a:lnSpc>
              <a:buAutoNum type="arabicParenR"/>
              <a:tabLst>
                <a:tab pos="4699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ниткоподібні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(дотик);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15"/>
              </a:spcBef>
              <a:buAutoNum type="arabicParenR"/>
              <a:tabLst>
                <a:tab pos="4699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грибоподібні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(смак);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ts val="2390"/>
              </a:lnSpc>
              <a:spcBef>
                <a:spcPts val="15"/>
              </a:spcBef>
              <a:buAutoNum type="arabicParenR"/>
              <a:tabLst>
                <a:tab pos="469900" algn="l"/>
              </a:tabLst>
            </a:pPr>
            <a:r>
              <a:rPr sz="2000" spc="-20" dirty="0">
                <a:latin typeface="Times New Roman"/>
                <a:cs typeface="Times New Roman"/>
              </a:rPr>
              <a:t>жолобоваті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валкуваті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(смак);</a:t>
            </a:r>
            <a:endParaRPr sz="2000">
              <a:latin typeface="Times New Roman"/>
              <a:cs typeface="Times New Roman"/>
            </a:endParaRPr>
          </a:p>
          <a:p>
            <a:pPr marL="534035" indent="-521334">
              <a:lnSpc>
                <a:spcPts val="2390"/>
              </a:lnSpc>
              <a:buAutoNum type="arabicParenR"/>
              <a:tabLst>
                <a:tab pos="534035" algn="l"/>
              </a:tabLst>
            </a:pPr>
            <a:r>
              <a:rPr sz="2000" spc="-10" dirty="0">
                <a:latin typeface="Times New Roman"/>
                <a:cs typeface="Times New Roman"/>
              </a:rPr>
              <a:t>листоподібні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(смак).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904240" algn="l"/>
                <a:tab pos="2372360" algn="l"/>
                <a:tab pos="3383279" algn="l"/>
              </a:tabLst>
            </a:pPr>
            <a:r>
              <a:rPr sz="2000" spc="-10" dirty="0">
                <a:latin typeface="Times New Roman"/>
                <a:cs typeface="Times New Roman"/>
              </a:rPr>
              <a:t>Разом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утворюють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рельєф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поверхні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язика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визначають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смакові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відчуття.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52794" y="1620774"/>
            <a:ext cx="747395" cy="734695"/>
          </a:xfrm>
          <a:custGeom>
            <a:avLst/>
            <a:gdLst/>
            <a:ahLst/>
            <a:cxnLst/>
            <a:rect l="l" t="t" r="r" b="b"/>
            <a:pathLst>
              <a:path w="747395" h="734694">
                <a:moveTo>
                  <a:pt x="128015" y="734695"/>
                </a:moveTo>
                <a:lnTo>
                  <a:pt x="0" y="0"/>
                </a:lnTo>
              </a:path>
              <a:path w="747395" h="734694">
                <a:moveTo>
                  <a:pt x="747140" y="734695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26429" y="2489454"/>
            <a:ext cx="1581150" cy="419100"/>
          </a:xfrm>
          <a:custGeom>
            <a:avLst/>
            <a:gdLst/>
            <a:ahLst/>
            <a:cxnLst/>
            <a:rect l="l" t="t" r="r" b="b"/>
            <a:pathLst>
              <a:path w="1581150" h="419100">
                <a:moveTo>
                  <a:pt x="1581150" y="419100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292088" y="1430782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40704" y="2317826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41611" y="2792425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564373" y="1442466"/>
            <a:ext cx="323850" cy="682625"/>
          </a:xfrm>
          <a:custGeom>
            <a:avLst/>
            <a:gdLst/>
            <a:ahLst/>
            <a:cxnLst/>
            <a:rect l="l" t="t" r="r" b="b"/>
            <a:pathLst>
              <a:path w="323850" h="682625">
                <a:moveTo>
                  <a:pt x="323850" y="682117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471409" y="1172083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85441" y="19253"/>
            <a:ext cx="52108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Ниткоподібні</a:t>
            </a:r>
            <a:r>
              <a:rPr spc="-114" dirty="0"/>
              <a:t> </a:t>
            </a:r>
            <a:r>
              <a:rPr dirty="0"/>
              <a:t>сосочки</a:t>
            </a:r>
            <a:r>
              <a:rPr spc="-195" dirty="0"/>
              <a:t> </a:t>
            </a:r>
            <a:r>
              <a:rPr spc="-10" dirty="0"/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4804" y="686257"/>
            <a:ext cx="4921885" cy="60750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91795">
              <a:lnSpc>
                <a:spcPts val="2390"/>
              </a:lnSpc>
              <a:spcBef>
                <a:spcPts val="114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Розміщені</a:t>
            </a:r>
            <a:r>
              <a:rPr sz="2000" spc="-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рівномірно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всій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поверхні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r>
              <a:rPr sz="20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20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конусовидну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Частково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зроговілий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20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Виражений</a:t>
            </a:r>
            <a:r>
              <a:rPr sz="2000" spc="-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роговий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Часто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формує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загострення</a:t>
            </a:r>
            <a:r>
              <a:rPr sz="20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кератинової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шпички,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спрямована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назад</a:t>
            </a:r>
            <a:endParaRPr sz="2000">
              <a:latin typeface="Times New Roman"/>
              <a:cs typeface="Times New Roman"/>
            </a:endParaRPr>
          </a:p>
          <a:p>
            <a:pPr marL="12700" marR="160020">
              <a:lnSpc>
                <a:spcPct val="100099"/>
              </a:lnSpc>
              <a:spcBef>
                <a:spcPts val="10"/>
              </a:spcBef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2000" b="1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2000" b="1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2000" b="1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оболонки.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Щільна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волокниста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тканина,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вузьки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видовжені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сполучнотканні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</a:t>
            </a:r>
            <a:r>
              <a:rPr sz="20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містять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капіляри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2000" b="1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019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</a:t>
            </a:r>
            <a:r>
              <a:rPr sz="20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слабо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виражена,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endParaRPr sz="2000">
              <a:latin typeface="Times New Roman"/>
              <a:cs typeface="Times New Roman"/>
            </a:endParaRPr>
          </a:p>
          <a:p>
            <a:pPr marL="12700" marR="17780">
              <a:lnSpc>
                <a:spcPts val="2410"/>
              </a:lnSpc>
              <a:spcBef>
                <a:spcPts val="6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20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м’язи язика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944"/>
              </a:spcBef>
              <a:tabLst>
                <a:tab pos="354965" algn="l"/>
              </a:tabLst>
            </a:pPr>
            <a:r>
              <a:rPr sz="15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5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000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Times New Roman"/>
                <a:cs typeface="Times New Roman"/>
              </a:rPr>
              <a:t>Особливість</a:t>
            </a:r>
            <a:r>
              <a:rPr sz="20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бруньок,</a:t>
            </a:r>
            <a:endParaRPr sz="2000">
              <a:latin typeface="Times New Roman"/>
              <a:cs typeface="Times New Roman"/>
            </a:endParaRPr>
          </a:p>
          <a:p>
            <a:pPr marL="355600">
              <a:lnSpc>
                <a:spcPts val="239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слинних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залоз,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лімфоїдної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68111" y="662940"/>
            <a:ext cx="6620509" cy="6108700"/>
            <a:chOff x="5468111" y="662940"/>
            <a:chExt cx="6620509" cy="61087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39911" y="662940"/>
              <a:ext cx="3648455" cy="26106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8111" y="1778507"/>
              <a:ext cx="3218688" cy="30540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9911" y="3273551"/>
              <a:ext cx="3561588" cy="34975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7470" y="19253"/>
            <a:ext cx="51530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Листоподібні</a:t>
            </a:r>
            <a:r>
              <a:rPr spc="-150" dirty="0"/>
              <a:t> </a:t>
            </a:r>
            <a:r>
              <a:rPr dirty="0"/>
              <a:t>сосочки</a:t>
            </a:r>
            <a:r>
              <a:rPr spc="-155" dirty="0"/>
              <a:t> </a:t>
            </a:r>
            <a:r>
              <a:rPr spc="-10" dirty="0"/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545084"/>
            <a:ext cx="6646545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серед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ниткоподібних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сосочків.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Розділені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щілинами,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відкриваються</a:t>
            </a:r>
            <a:r>
              <a:rPr sz="18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вивідні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протоки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слинних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  <a:p>
            <a:pPr marL="12700" marR="6985">
              <a:lnSpc>
                <a:spcPct val="100000"/>
              </a:lnSpc>
              <a:tabLst>
                <a:tab pos="586232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Найчастіше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кінчику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передніх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2/3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гриба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(широка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верхівка,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вузька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основа)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Містять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36234" y="4113098"/>
            <a:ext cx="14370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підтримуючих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2191588"/>
            <a:ext cx="4989830" cy="3045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204470" indent="-137160">
              <a:lnSpc>
                <a:spcPct val="100000"/>
              </a:lnSpc>
              <a:spcBef>
                <a:spcPts val="5"/>
              </a:spcBef>
              <a:buChar char="•"/>
              <a:tabLst>
                <a:tab pos="20447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 незроговілий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149225" indent="-136525">
              <a:lnSpc>
                <a:spcPct val="100000"/>
              </a:lnSpc>
              <a:buChar char="•"/>
              <a:tabLst>
                <a:tab pos="14922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відсутнє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дуже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слабке</a:t>
            </a:r>
            <a:endParaRPr sz="1800">
              <a:latin typeface="Times New Roman"/>
              <a:cs typeface="Times New Roman"/>
            </a:endParaRPr>
          </a:p>
          <a:p>
            <a:pPr marL="204470" lvl="1" indent="-137160">
              <a:lnSpc>
                <a:spcPct val="100000"/>
              </a:lnSpc>
              <a:buChar char="•"/>
              <a:tabLst>
                <a:tab pos="20447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верхівці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бокових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поверхнях:</a:t>
            </a:r>
            <a:endParaRPr sz="1800">
              <a:latin typeface="Times New Roman"/>
              <a:cs typeface="Times New Roman"/>
            </a:endParaRPr>
          </a:p>
          <a:p>
            <a:pPr marL="204470" lvl="1" indent="-137160">
              <a:lnSpc>
                <a:spcPct val="100000"/>
              </a:lnSpc>
              <a:spcBef>
                <a:spcPts val="5"/>
              </a:spcBef>
              <a:buChar char="•"/>
              <a:tabLst>
                <a:tab pos="20447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(caliculi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gustatorii)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b="1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6731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-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верхівці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endParaRPr sz="1800">
              <a:latin typeface="Times New Roman"/>
              <a:cs typeface="Times New Roman"/>
            </a:endParaRPr>
          </a:p>
          <a:p>
            <a:pPr marL="12700" marR="5080" indent="59055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800" spc="4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з: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(рецепторних)</a:t>
            </a:r>
            <a:r>
              <a:rPr sz="1800" spc="4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базальних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 marL="6731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смакову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5211571"/>
            <a:ext cx="664654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604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r>
              <a:rPr sz="1800" spc="3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добре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розвиненою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капілярною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сіткю,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тому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часто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виглядають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червоними.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082675" algn="l"/>
                <a:tab pos="1915160" algn="l"/>
                <a:tab pos="3049270" algn="l"/>
                <a:tab pos="4284345" algn="l"/>
                <a:tab pos="5848350" algn="l"/>
                <a:tab pos="609536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м’язи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Особливість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вираженого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зроговіння,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глибоких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борозен.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324611"/>
            <a:ext cx="3840479" cy="359816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9364" y="1449324"/>
            <a:ext cx="3954779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99333" y="171653"/>
            <a:ext cx="51993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Trebuchet MS"/>
                <a:cs typeface="Trebuchet MS"/>
              </a:rPr>
              <a:t>Жолобкуваті</a:t>
            </a:r>
            <a:r>
              <a:rPr b="0" spc="-50" dirty="0">
                <a:latin typeface="Trebuchet MS"/>
                <a:cs typeface="Trebuchet MS"/>
              </a:rPr>
              <a:t> </a:t>
            </a:r>
            <a:r>
              <a:rPr b="0" dirty="0">
                <a:latin typeface="Trebuchet MS"/>
                <a:cs typeface="Trebuchet MS"/>
              </a:rPr>
              <a:t>сосочки</a:t>
            </a:r>
            <a:r>
              <a:rPr b="0" spc="-70" dirty="0">
                <a:latin typeface="Trebuchet MS"/>
                <a:cs typeface="Trebuchet MS"/>
              </a:rPr>
              <a:t> </a:t>
            </a:r>
            <a:r>
              <a:rPr b="0" spc="-10" dirty="0">
                <a:latin typeface="Trebuchet MS"/>
                <a:cs typeface="Trebuchet MS"/>
              </a:rPr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6608" y="768172"/>
            <a:ext cx="6479540" cy="524129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320040" algn="just">
              <a:lnSpc>
                <a:spcPts val="1950"/>
              </a:lnSpc>
              <a:spcBef>
                <a:spcPts val="34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Найбільші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сосочки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кількість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8-12.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V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–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подібним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рядом</a:t>
            </a:r>
            <a:r>
              <a:rPr sz="18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межі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тіла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r>
              <a:rPr sz="18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Оточені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глибоким жолобом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(валіком).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8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ts val="1945"/>
              </a:lnSpc>
              <a:tabLst>
                <a:tab pos="1782445" algn="l"/>
                <a:tab pos="2816225" algn="l"/>
                <a:tab pos="4307205" algn="l"/>
                <a:tab pos="559244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незроговілий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Вкриває: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верхівку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сосочка,</a:t>
            </a:r>
            <a:r>
              <a:rPr sz="18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бічні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стінки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жолоба.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ts val="1945"/>
              </a:lnSpc>
              <a:tabLst>
                <a:tab pos="186055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Дуже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численні.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Розташовані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</a:t>
            </a:r>
            <a:r>
              <a:rPr sz="1800" spc="4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423862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з:</a:t>
            </a:r>
            <a:r>
              <a:rPr sz="18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рецепторних</a:t>
            </a:r>
            <a:r>
              <a:rPr sz="1800" spc="4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(смакових)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клітин,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підтримуючих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базальних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клітин.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смакову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767080" algn="l"/>
                <a:tab pos="1823720" algn="l"/>
                <a:tab pos="2971800" algn="l"/>
                <a:tab pos="3689985" algn="l"/>
                <a:tab pos="566991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тканина,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добре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васкуляризована.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Слинні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Серозні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фон</a:t>
            </a:r>
            <a:r>
              <a:rPr sz="1800" spc="1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Ебнера.</a:t>
            </a:r>
            <a:r>
              <a:rPr sz="1800" spc="1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Їхні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вивідні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протоки</a:t>
            </a:r>
            <a:r>
              <a:rPr sz="18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відкриваються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жолоб.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Функція: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змивання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частинок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їжі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зі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бруньок.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410209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м’язи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Особливість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зроговілого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епітелію,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слизових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087868" y="521208"/>
            <a:ext cx="3987165" cy="3108960"/>
            <a:chOff x="8087868" y="521208"/>
            <a:chExt cx="3987165" cy="31089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7868" y="521208"/>
              <a:ext cx="3986783" cy="3108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47504" y="2185415"/>
              <a:ext cx="1021842" cy="21717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5275" y="918972"/>
            <a:ext cx="4475988" cy="318668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2527" y="19253"/>
            <a:ext cx="51339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Грибоподідні</a:t>
            </a:r>
            <a:r>
              <a:rPr spc="-110" dirty="0"/>
              <a:t> </a:t>
            </a:r>
            <a:r>
              <a:rPr dirty="0"/>
              <a:t>сосочки</a:t>
            </a:r>
            <a:r>
              <a:rPr spc="-135" dirty="0"/>
              <a:t> </a:t>
            </a:r>
            <a:r>
              <a:rPr spc="-10" dirty="0"/>
              <a:t>язика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9240" y="757504"/>
            <a:ext cx="5589905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800" spc="39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ниткоподібними</a:t>
            </a:r>
            <a:r>
              <a:rPr sz="1800" spc="39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сосочками.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кінчику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передніх</a:t>
            </a:r>
            <a:r>
              <a:rPr sz="18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2/3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r>
              <a:rPr sz="1800" spc="4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гриба:</a:t>
            </a:r>
            <a:r>
              <a:rPr sz="1800" spc="4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широка</a:t>
            </a:r>
            <a:r>
              <a:rPr sz="1800" spc="43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верхівка,</a:t>
            </a:r>
            <a:r>
              <a:rPr sz="1800" spc="4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вузька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основа.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Містять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5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675" y="2129993"/>
            <a:ext cx="43180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4995" algn="l"/>
                <a:tab pos="303593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незроговілий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9240" y="2404694"/>
            <a:ext cx="42494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відсутнє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слабко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виражене.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2997" y="2129993"/>
            <a:ext cx="117665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607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верхівці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240" y="2679572"/>
            <a:ext cx="4598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0209" algn="l"/>
                <a:tab pos="1247140" algn="l"/>
                <a:tab pos="2449830" algn="l"/>
                <a:tab pos="3850004" algn="l"/>
              </a:tabLst>
            </a:pP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0470" y="2679572"/>
            <a:ext cx="819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240" y="2953588"/>
            <a:ext cx="215519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(caliculi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gustatorii)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Смакові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240" y="3502609"/>
            <a:ext cx="30473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2570" algn="l"/>
                <a:tab pos="212534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Складаються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з: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16629" y="3502609"/>
            <a:ext cx="1421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(рецепторних)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40197" y="3502609"/>
            <a:ext cx="7150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 marR="5080" indent="-1841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клітин, 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9240" y="3777183"/>
            <a:ext cx="45929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1150" algn="l"/>
                <a:tab pos="2747645" algn="l"/>
                <a:tab pos="389064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підтримуючих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базальних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смакову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9240" y="4326077"/>
            <a:ext cx="5591810" cy="2221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слизової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  <a:p>
            <a:pPr marL="12700" marR="13970" indent="59055">
              <a:lnSpc>
                <a:spcPct val="100000"/>
              </a:lnSpc>
              <a:spcBef>
                <a:spcPts val="5"/>
              </a:spcBef>
              <a:tabLst>
                <a:tab pos="282511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Пухка</a:t>
            </a:r>
            <a:r>
              <a:rPr sz="18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тканина.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Добре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розвинена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капілярна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сітка.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Підслизова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основа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Відсутня.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Власна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переходить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м’язи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800">
              <a:latin typeface="Times New Roman"/>
              <a:cs typeface="Times New Roman"/>
            </a:endParaRPr>
          </a:p>
          <a:p>
            <a:pPr marL="12700" marR="10795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Особливість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НЕМАЄ: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глибоких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жолобів,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серозних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залоз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фон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Ебнера,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вираженого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зроговіння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259067" y="182879"/>
            <a:ext cx="5742940" cy="6570345"/>
            <a:chOff x="6259067" y="182879"/>
            <a:chExt cx="5742940" cy="657034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18119" y="182879"/>
              <a:ext cx="4183379" cy="36850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9067" y="3867912"/>
              <a:ext cx="4654295" cy="28849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57140" y="150317"/>
            <a:ext cx="1066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/>
              <a:t>Язик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238455" y="261950"/>
            <a:ext cx="2910205" cy="984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39"/>
              </a:lnSpc>
              <a:spcBef>
                <a:spcPts val="95"/>
              </a:spcBef>
              <a:tabLst>
                <a:tab pos="354965" algn="l"/>
              </a:tabLst>
            </a:pPr>
            <a:r>
              <a:rPr sz="135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7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7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Ниткоподібний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  <a:tabLst>
                <a:tab pos="354965" algn="l"/>
              </a:tabLst>
            </a:pPr>
            <a:r>
              <a:rPr sz="13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Б-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Грибоподібний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9"/>
              </a:lnSpc>
              <a:tabLst>
                <a:tab pos="354965" algn="l"/>
              </a:tabLst>
            </a:pPr>
            <a:r>
              <a:rPr sz="1350" spc="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Г-</a:t>
            </a:r>
            <a:r>
              <a:rPr sz="17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Жолубкуватий</a:t>
            </a:r>
            <a:r>
              <a:rPr sz="1700" spc="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сосочек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939"/>
              </a:lnSpc>
              <a:tabLst>
                <a:tab pos="354965" algn="l"/>
              </a:tabLst>
            </a:pPr>
            <a:r>
              <a:rPr sz="13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3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Смакова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брунька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2311" y="818388"/>
            <a:ext cx="6656832" cy="564184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03901" y="1076655"/>
            <a:ext cx="1619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41177" y="1353134"/>
            <a:ext cx="1562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Б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37201" y="4106621"/>
            <a:ext cx="1447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Г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64977" y="3922267"/>
            <a:ext cx="183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Д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74485" y="1236725"/>
            <a:ext cx="905510" cy="2501265"/>
          </a:xfrm>
          <a:custGeom>
            <a:avLst/>
            <a:gdLst/>
            <a:ahLst/>
            <a:cxnLst/>
            <a:rect l="l" t="t" r="r" b="b"/>
            <a:pathLst>
              <a:path w="905509" h="2501265">
                <a:moveTo>
                  <a:pt x="781812" y="1805939"/>
                </a:moveTo>
                <a:lnTo>
                  <a:pt x="805814" y="1806743"/>
                </a:lnTo>
                <a:lnTo>
                  <a:pt x="825436" y="1808940"/>
                </a:lnTo>
                <a:lnTo>
                  <a:pt x="838676" y="1812208"/>
                </a:lnTo>
                <a:lnTo>
                  <a:pt x="843534" y="1816227"/>
                </a:lnTo>
                <a:lnTo>
                  <a:pt x="843534" y="2143125"/>
                </a:lnTo>
                <a:lnTo>
                  <a:pt x="848391" y="2147143"/>
                </a:lnTo>
                <a:lnTo>
                  <a:pt x="861631" y="2150411"/>
                </a:lnTo>
                <a:lnTo>
                  <a:pt x="881253" y="2152608"/>
                </a:lnTo>
                <a:lnTo>
                  <a:pt x="905256" y="2153412"/>
                </a:lnTo>
                <a:lnTo>
                  <a:pt x="881253" y="2154215"/>
                </a:lnTo>
                <a:lnTo>
                  <a:pt x="861631" y="2156412"/>
                </a:lnTo>
                <a:lnTo>
                  <a:pt x="848391" y="2159680"/>
                </a:lnTo>
                <a:lnTo>
                  <a:pt x="843534" y="2163699"/>
                </a:lnTo>
                <a:lnTo>
                  <a:pt x="843534" y="2490597"/>
                </a:lnTo>
                <a:lnTo>
                  <a:pt x="838676" y="2494615"/>
                </a:lnTo>
                <a:lnTo>
                  <a:pt x="825436" y="2497883"/>
                </a:lnTo>
                <a:lnTo>
                  <a:pt x="805814" y="2500080"/>
                </a:lnTo>
                <a:lnTo>
                  <a:pt x="781812" y="2500884"/>
                </a:lnTo>
              </a:path>
              <a:path w="905509" h="2501265">
                <a:moveTo>
                  <a:pt x="0" y="460883"/>
                </a:moveTo>
                <a:lnTo>
                  <a:pt x="561974" y="0"/>
                </a:lnTo>
              </a:path>
              <a:path w="905509" h="2501265">
                <a:moveTo>
                  <a:pt x="278891" y="1640586"/>
                </a:moveTo>
                <a:lnTo>
                  <a:pt x="779017" y="1316736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155560" y="3253866"/>
            <a:ext cx="3854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latin typeface="Trebuchet MS"/>
                <a:cs typeface="Trebuchet MS"/>
              </a:rPr>
              <a:t>м’яз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94373" y="2312670"/>
            <a:ext cx="1606550" cy="450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  <a:tabLst>
                <a:tab pos="752475" algn="l"/>
              </a:tabLst>
            </a:pP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u="heavy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Вла</a:t>
            </a:r>
            <a:r>
              <a:rPr sz="1400" spc="-10" dirty="0">
                <a:latin typeface="Trebuchet MS"/>
                <a:cs typeface="Trebuchet MS"/>
              </a:rPr>
              <a:t>сна</a:t>
            </a:r>
            <a:endParaRPr sz="1400">
              <a:latin typeface="Trebuchet MS"/>
              <a:cs typeface="Trebuchet MS"/>
            </a:endParaRPr>
          </a:p>
          <a:p>
            <a:pPr marL="752475">
              <a:lnSpc>
                <a:spcPts val="1670"/>
              </a:lnSpc>
            </a:pPr>
            <a:r>
              <a:rPr sz="1400" spc="-10" dirty="0">
                <a:latin typeface="Trebuchet MS"/>
                <a:cs typeface="Trebuchet MS"/>
              </a:rPr>
              <a:t>пластинка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083936" y="4864608"/>
            <a:ext cx="2195195" cy="1115060"/>
            <a:chOff x="5083936" y="4864608"/>
            <a:chExt cx="2195195" cy="1115060"/>
          </a:xfrm>
        </p:grpSpPr>
        <p:sp>
          <p:nvSpPr>
            <p:cNvPr id="14" name="object 14"/>
            <p:cNvSpPr/>
            <p:nvPr/>
          </p:nvSpPr>
          <p:spPr>
            <a:xfrm>
              <a:off x="7264907" y="4864608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0" y="6857"/>
                  </a:moveTo>
                  <a:lnTo>
                    <a:pt x="2008" y="2008"/>
                  </a:lnTo>
                  <a:lnTo>
                    <a:pt x="6857" y="0"/>
                  </a:lnTo>
                  <a:lnTo>
                    <a:pt x="11707" y="2008"/>
                  </a:lnTo>
                  <a:lnTo>
                    <a:pt x="13715" y="6857"/>
                  </a:lnTo>
                  <a:lnTo>
                    <a:pt x="11707" y="11707"/>
                  </a:lnTo>
                  <a:lnTo>
                    <a:pt x="6857" y="13715"/>
                  </a:lnTo>
                  <a:lnTo>
                    <a:pt x="2008" y="11707"/>
                  </a:lnTo>
                  <a:lnTo>
                    <a:pt x="0" y="6857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90921" y="5534406"/>
              <a:ext cx="825500" cy="438150"/>
            </a:xfrm>
            <a:custGeom>
              <a:avLst/>
              <a:gdLst/>
              <a:ahLst/>
              <a:cxnLst/>
              <a:rect l="l" t="t" r="r" b="b"/>
              <a:pathLst>
                <a:path w="825500" h="438150">
                  <a:moveTo>
                    <a:pt x="825118" y="438150"/>
                  </a:moveTo>
                  <a:lnTo>
                    <a:pt x="0" y="0"/>
                  </a:lnTo>
                </a:path>
              </a:pathLst>
            </a:custGeom>
            <a:ln w="137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564760" y="5338394"/>
            <a:ext cx="6076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щілина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405621" y="4263390"/>
            <a:ext cx="1314450" cy="853440"/>
          </a:xfrm>
          <a:custGeom>
            <a:avLst/>
            <a:gdLst/>
            <a:ahLst/>
            <a:cxnLst/>
            <a:rect l="l" t="t" r="r" b="b"/>
            <a:pathLst>
              <a:path w="1314450" h="853439">
                <a:moveTo>
                  <a:pt x="1314450" y="852932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949310" y="4106926"/>
            <a:ext cx="6927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Борозна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405621" y="5113782"/>
            <a:ext cx="1006475" cy="193675"/>
          </a:xfrm>
          <a:custGeom>
            <a:avLst/>
            <a:gdLst/>
            <a:ahLst/>
            <a:cxnLst/>
            <a:rect l="l" t="t" r="r" b="b"/>
            <a:pathLst>
              <a:path w="1006475" h="193675">
                <a:moveTo>
                  <a:pt x="1006348" y="193421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801736" y="4846065"/>
            <a:ext cx="716280" cy="45021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ts val="1660"/>
              </a:lnSpc>
              <a:spcBef>
                <a:spcPts val="175"/>
              </a:spcBef>
            </a:pPr>
            <a:r>
              <a:rPr sz="1400" spc="-10" dirty="0">
                <a:latin typeface="Trebuchet MS"/>
                <a:cs typeface="Trebuchet MS"/>
              </a:rPr>
              <a:t>Смакова брунька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529066" y="1511046"/>
            <a:ext cx="781050" cy="184785"/>
          </a:xfrm>
          <a:custGeom>
            <a:avLst/>
            <a:gdLst/>
            <a:ahLst/>
            <a:cxnLst/>
            <a:rect l="l" t="t" r="r" b="b"/>
            <a:pathLst>
              <a:path w="781050" h="184785">
                <a:moveTo>
                  <a:pt x="781050" y="184657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910198" y="916914"/>
            <a:ext cx="2908300" cy="82867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400" dirty="0">
                <a:latin typeface="Trebuchet MS"/>
                <a:cs typeface="Trebuchet MS"/>
              </a:rPr>
              <a:t>Зроговілий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єпітелій</a:t>
            </a:r>
            <a:endParaRPr sz="1400">
              <a:latin typeface="Trebuchet MS"/>
              <a:cs typeface="Trebuchet MS"/>
            </a:endParaRPr>
          </a:p>
          <a:p>
            <a:pPr marL="1498600">
              <a:lnSpc>
                <a:spcPts val="1670"/>
              </a:lnSpc>
              <a:spcBef>
                <a:spcPts val="655"/>
              </a:spcBef>
            </a:pPr>
            <a:r>
              <a:rPr sz="1400" spc="-10" dirty="0">
                <a:latin typeface="Trebuchet MS"/>
                <a:cs typeface="Trebuchet MS"/>
              </a:rPr>
              <a:t>Багатошаровий</a:t>
            </a:r>
            <a:endParaRPr sz="1400">
              <a:latin typeface="Trebuchet MS"/>
              <a:cs typeface="Trebuchet MS"/>
            </a:endParaRPr>
          </a:p>
          <a:p>
            <a:pPr marL="1498600">
              <a:lnSpc>
                <a:spcPts val="1670"/>
              </a:lnSpc>
            </a:pPr>
            <a:r>
              <a:rPr sz="1400" dirty="0">
                <a:latin typeface="Trebuchet MS"/>
                <a:cs typeface="Trebuchet MS"/>
              </a:rPr>
              <a:t>плоский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єпітелій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886950" y="2891789"/>
            <a:ext cx="906780" cy="407034"/>
          </a:xfrm>
          <a:custGeom>
            <a:avLst/>
            <a:gdLst/>
            <a:ahLst/>
            <a:cxnLst/>
            <a:rect l="l" t="t" r="r" b="b"/>
            <a:pathLst>
              <a:path w="906779" h="407035">
                <a:moveTo>
                  <a:pt x="0" y="406781"/>
                </a:moveTo>
                <a:lnTo>
                  <a:pt x="906399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0750677" y="2582926"/>
            <a:ext cx="836294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Судинна </a:t>
            </a:r>
            <a:r>
              <a:rPr sz="1400" dirty="0">
                <a:latin typeface="Trebuchet MS"/>
                <a:cs typeface="Trebuchet MS"/>
              </a:rPr>
              <a:t>система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у </a:t>
            </a:r>
            <a:r>
              <a:rPr sz="1400" spc="-10" dirty="0">
                <a:latin typeface="Trebuchet MS"/>
                <a:cs typeface="Trebuchet MS"/>
              </a:rPr>
              <a:t>власній пластинці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9032" y="3968496"/>
            <a:ext cx="2606040" cy="233171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38455" y="1424432"/>
            <a:ext cx="3441700" cy="271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Будова</a:t>
            </a:r>
            <a:r>
              <a:rPr sz="18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смакової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пора;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багатошаровий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плоский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опорна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сенсорні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нейрони;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смакова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рецепторна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клітина;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2050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смаковий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волосок.</a:t>
            </a:r>
            <a:endParaRPr sz="1800">
              <a:latin typeface="Times New Roman"/>
              <a:cs typeface="Times New Roman"/>
            </a:endParaRPr>
          </a:p>
          <a:p>
            <a:pPr marL="733425" algn="ctr">
              <a:lnSpc>
                <a:spcPct val="100000"/>
              </a:lnSpc>
              <a:spcBef>
                <a:spcPts val="126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35455" y="4761738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1798" y="5462117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51000" y="6004356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93641" y="5427761"/>
            <a:ext cx="159385" cy="70358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800" spc="-50" dirty="0">
                <a:latin typeface="Trebuchet MS"/>
                <a:cs typeface="Trebuchet MS"/>
              </a:rPr>
              <a:t>6</a:t>
            </a:r>
            <a:endParaRPr sz="1800">
              <a:latin typeface="Trebuchet MS"/>
              <a:cs typeface="Trebuchet MS"/>
            </a:endParaRPr>
          </a:p>
          <a:p>
            <a:pPr marL="26034">
              <a:lnSpc>
                <a:spcPct val="100000"/>
              </a:lnSpc>
              <a:spcBef>
                <a:spcPts val="515"/>
              </a:spcBef>
            </a:pPr>
            <a:r>
              <a:rPr sz="1800" spc="-50" dirty="0">
                <a:latin typeface="Trebuchet MS"/>
                <a:cs typeface="Trebuchet MS"/>
              </a:rPr>
              <a:t>5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07358" y="4614494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7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13961" y="4121353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8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746885" y="6436867"/>
            <a:ext cx="19119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Times New Roman"/>
                <a:cs typeface="Times New Roman"/>
              </a:rPr>
              <a:t>Будова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смокової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бруньки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014215"/>
            <a:ext cx="3931920" cy="2844165"/>
            <a:chOff x="0" y="4014215"/>
            <a:chExt cx="3931920" cy="2844165"/>
          </a:xfrm>
        </p:grpSpPr>
        <p:sp>
          <p:nvSpPr>
            <p:cNvPr id="3" name="object 3"/>
            <p:cNvSpPr/>
            <p:nvPr/>
          </p:nvSpPr>
          <p:spPr>
            <a:xfrm>
              <a:off x="0" y="4014215"/>
              <a:ext cx="448309" cy="2844165"/>
            </a:xfrm>
            <a:custGeom>
              <a:avLst/>
              <a:gdLst/>
              <a:ahLst/>
              <a:cxnLst/>
              <a:rect l="l" t="t" r="r" b="b"/>
              <a:pathLst>
                <a:path w="448309" h="2844165">
                  <a:moveTo>
                    <a:pt x="0" y="0"/>
                  </a:moveTo>
                  <a:lnTo>
                    <a:pt x="0" y="2843783"/>
                  </a:lnTo>
                  <a:lnTo>
                    <a:pt x="448056" y="28437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023" y="4041647"/>
              <a:ext cx="3739896" cy="238201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29332" y="211074"/>
            <a:ext cx="51238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rebuchet MS"/>
                <a:cs typeface="Trebuchet MS"/>
              </a:rPr>
              <a:t>Класифікація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залоз </a:t>
            </a:r>
            <a:r>
              <a:rPr spc="-10" dirty="0">
                <a:latin typeface="Trebuchet MS"/>
                <a:cs typeface="Trebuchet MS"/>
              </a:rPr>
              <a:t>язика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9240" y="623072"/>
            <a:ext cx="3479165" cy="248729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900" b="1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характером</a:t>
            </a:r>
            <a:r>
              <a:rPr sz="19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секрету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45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5600" algn="l"/>
              </a:tabLst>
            </a:pP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Серозні.</a:t>
            </a:r>
            <a:endParaRPr sz="1900">
              <a:latin typeface="Times New Roman"/>
              <a:cs typeface="Times New Roman"/>
            </a:endParaRPr>
          </a:p>
          <a:p>
            <a:pPr marL="12700" marR="17145">
              <a:lnSpc>
                <a:spcPct val="90000"/>
              </a:lnSpc>
              <a:spcBef>
                <a:spcPts val="1010"/>
              </a:spcBef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Віділяють</a:t>
            </a:r>
            <a:r>
              <a:rPr sz="19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рідкий,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багатий</a:t>
            </a:r>
            <a:r>
              <a:rPr sz="1900" spc="-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ферменти</a:t>
            </a:r>
            <a:r>
              <a:rPr sz="19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секрет.</a:t>
            </a:r>
            <a:r>
              <a:rPr sz="19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Беруть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у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початковому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розщепленні</a:t>
            </a:r>
            <a:r>
              <a:rPr sz="19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іжі.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1939"/>
              </a:lnSpc>
            </a:pP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Розташувуються</a:t>
            </a:r>
            <a:r>
              <a:rPr sz="19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навколо</a:t>
            </a: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ts val="2050"/>
              </a:lnSpc>
              <a:spcBef>
                <a:spcPts val="145"/>
              </a:spcBef>
            </a:pP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жолобкових</a:t>
            </a:r>
            <a:r>
              <a:rPr sz="19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сосочків.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Залози</a:t>
            </a:r>
            <a:r>
              <a:rPr sz="19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фон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Ебнера.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9176" y="800363"/>
            <a:ext cx="3783329" cy="520954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40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4965" algn="l"/>
              </a:tabLst>
            </a:pP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</a:t>
            </a:r>
            <a:endParaRPr sz="1900">
              <a:latin typeface="Times New Roman"/>
              <a:cs typeface="Times New Roman"/>
            </a:endParaRPr>
          </a:p>
          <a:p>
            <a:pPr marL="12700" marR="83185">
              <a:lnSpc>
                <a:spcPct val="90100"/>
              </a:lnSpc>
              <a:spcBef>
                <a:spcPts val="975"/>
              </a:spcBef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Виділяють</a:t>
            </a:r>
            <a:r>
              <a:rPr sz="19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в'язкий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слизовий</a:t>
            </a:r>
            <a:r>
              <a:rPr sz="19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секрет.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Захищають</a:t>
            </a:r>
            <a:r>
              <a:rPr sz="1900" spc="-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і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зволожують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слизову 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оболонку.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Розташовуються:</a:t>
            </a:r>
            <a:r>
              <a:rPr sz="19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корінь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задня</a:t>
            </a:r>
            <a:r>
              <a:rPr sz="19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третина</a:t>
            </a:r>
            <a:r>
              <a:rPr sz="19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нижня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поверхня</a:t>
            </a:r>
            <a:r>
              <a:rPr sz="19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9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780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4965" algn="l"/>
              </a:tabLst>
            </a:pP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Змішані</a:t>
            </a:r>
            <a:r>
              <a:rPr sz="19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(серозно-</a:t>
            </a: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слизові)</a:t>
            </a: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ts val="2050"/>
              </a:lnSpc>
              <a:spcBef>
                <a:spcPts val="1040"/>
              </a:spcBef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Містять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серозніі</a:t>
            </a:r>
            <a:r>
              <a:rPr sz="19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слизові</a:t>
            </a:r>
            <a:r>
              <a:rPr sz="19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клітини.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Розташовуються</a:t>
            </a:r>
            <a:r>
              <a:rPr sz="19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боковій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поверхні</a:t>
            </a:r>
            <a:r>
              <a:rPr sz="19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язика,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товща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м’язів</a:t>
            </a:r>
            <a:r>
              <a:rPr sz="19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язика.</a:t>
            </a:r>
            <a:endParaRPr sz="19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760"/>
              </a:spcBef>
              <a:buClr>
                <a:srgbClr val="90C225"/>
              </a:buClr>
              <a:buSzPct val="78947"/>
              <a:buFont typeface="Wingdings"/>
              <a:buChar char=""/>
              <a:tabLst>
                <a:tab pos="354965" algn="l"/>
              </a:tabLst>
            </a:pPr>
            <a:r>
              <a:rPr sz="1900" b="1" dirty="0">
                <a:latin typeface="Times New Roman"/>
                <a:cs typeface="Times New Roman"/>
              </a:rPr>
              <a:t>Гістологічна</a:t>
            </a:r>
            <a:r>
              <a:rPr sz="1900" b="1" spc="-114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будова: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  <a:spcBef>
                <a:spcPts val="785"/>
              </a:spcBef>
            </a:pPr>
            <a:r>
              <a:rPr sz="1900" b="1" i="1" spc="-10" dirty="0">
                <a:latin typeface="Times New Roman"/>
                <a:cs typeface="Times New Roman"/>
              </a:rPr>
              <a:t>Секреторні</a:t>
            </a:r>
            <a:r>
              <a:rPr sz="1900" b="1" i="1" spc="-9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відділи:</a:t>
            </a:r>
            <a:r>
              <a:rPr sz="1900" b="1" i="1" spc="4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ацинуси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</a:pPr>
            <a:r>
              <a:rPr sz="1900" dirty="0">
                <a:latin typeface="Times New Roman"/>
                <a:cs typeface="Times New Roman"/>
              </a:rPr>
              <a:t>(серозні,</a:t>
            </a:r>
            <a:r>
              <a:rPr sz="1900" spc="-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слизові,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змішані).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  <a:spcBef>
                <a:spcPts val="745"/>
              </a:spcBef>
            </a:pPr>
            <a:r>
              <a:rPr sz="1900" b="1" i="1" dirty="0">
                <a:latin typeface="Times New Roman"/>
                <a:cs typeface="Times New Roman"/>
              </a:rPr>
              <a:t>Вивідні</a:t>
            </a:r>
            <a:r>
              <a:rPr sz="1900" b="1" i="1" spc="-3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протоки:</a:t>
            </a:r>
            <a:r>
              <a:rPr sz="1900" b="1" i="1" spc="36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вставні,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65"/>
              </a:lnSpc>
            </a:pPr>
            <a:r>
              <a:rPr sz="1900" dirty="0">
                <a:latin typeface="Times New Roman"/>
                <a:cs typeface="Times New Roman"/>
              </a:rPr>
              <a:t>посмуговані</a:t>
            </a:r>
            <a:r>
              <a:rPr sz="1900" spc="-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(слабо</a:t>
            </a:r>
            <a:r>
              <a:rPr sz="1900" spc="-7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розвинені).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900" b="1" i="1" dirty="0">
                <a:latin typeface="Times New Roman"/>
                <a:cs typeface="Times New Roman"/>
              </a:rPr>
              <a:t>Строма:</a:t>
            </a:r>
            <a:r>
              <a:rPr sz="1900" b="1" i="1" spc="-1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пухка</a:t>
            </a:r>
            <a:r>
              <a:rPr sz="1900" spc="-9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сполучна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тканина.</a:t>
            </a:r>
            <a:endParaRPr sz="1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6488" y="786383"/>
            <a:ext cx="3355848" cy="238201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050905" y="1932889"/>
            <a:ext cx="16002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50" dirty="0">
                <a:latin typeface="Trebuchet MS"/>
                <a:cs typeface="Trebuchet MS"/>
              </a:rPr>
              <a:t>1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97820" y="1968195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9165" y="139395"/>
            <a:ext cx="2331720" cy="5099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135"/>
              </a:spcBef>
              <a:buAutoNum type="arabicPlain"/>
              <a:tabLst>
                <a:tab pos="180340" algn="l"/>
              </a:tabLst>
            </a:pPr>
            <a:r>
              <a:rPr sz="1550" dirty="0">
                <a:latin typeface="Trebuchet MS"/>
                <a:cs typeface="Trebuchet MS"/>
              </a:rPr>
              <a:t>Скелетний</a:t>
            </a:r>
            <a:r>
              <a:rPr sz="1550" spc="200" dirty="0">
                <a:latin typeface="Trebuchet MS"/>
                <a:cs typeface="Trebuchet MS"/>
              </a:rPr>
              <a:t> </a:t>
            </a:r>
            <a:r>
              <a:rPr sz="1550" spc="-20" dirty="0">
                <a:latin typeface="Trebuchet MS"/>
                <a:cs typeface="Trebuchet MS"/>
              </a:rPr>
              <a:t>м’яз;</a:t>
            </a:r>
            <a:endParaRPr sz="1550">
              <a:latin typeface="Trebuchet MS"/>
              <a:cs typeface="Trebuchet MS"/>
            </a:endParaRPr>
          </a:p>
          <a:p>
            <a:pPr marL="180340" indent="-167640">
              <a:lnSpc>
                <a:spcPct val="100000"/>
              </a:lnSpc>
              <a:spcBef>
                <a:spcPts val="50"/>
              </a:spcBef>
              <a:buAutoNum type="arabicPlain"/>
              <a:tabLst>
                <a:tab pos="180340" algn="l"/>
              </a:tabLst>
            </a:pPr>
            <a:r>
              <a:rPr sz="1550" dirty="0">
                <a:latin typeface="Trebuchet MS"/>
                <a:cs typeface="Trebuchet MS"/>
              </a:rPr>
              <a:t>Язична</a:t>
            </a:r>
            <a:r>
              <a:rPr sz="1550" spc="170" dirty="0">
                <a:latin typeface="Trebuchet MS"/>
                <a:cs typeface="Trebuchet MS"/>
              </a:rPr>
              <a:t> </a:t>
            </a:r>
            <a:r>
              <a:rPr sz="1550" dirty="0">
                <a:latin typeface="Trebuchet MS"/>
                <a:cs typeface="Trebuchet MS"/>
              </a:rPr>
              <a:t>слинна</a:t>
            </a:r>
            <a:r>
              <a:rPr sz="1550" spc="130" dirty="0">
                <a:latin typeface="Trebuchet MS"/>
                <a:cs typeface="Trebuchet MS"/>
              </a:rPr>
              <a:t> </a:t>
            </a:r>
            <a:r>
              <a:rPr sz="1550" spc="-10" dirty="0">
                <a:latin typeface="Trebuchet MS"/>
                <a:cs typeface="Trebuchet MS"/>
              </a:rPr>
              <a:t>залоза.</a:t>
            </a:r>
            <a:endParaRPr sz="155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61019" y="3671315"/>
            <a:ext cx="3744468" cy="29946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76350" y="175717"/>
            <a:ext cx="77787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ЗУБИ.</a:t>
            </a:r>
            <a:r>
              <a:rPr spc="-170" dirty="0"/>
              <a:t> </a:t>
            </a:r>
            <a:r>
              <a:rPr spc="-20" dirty="0"/>
              <a:t>ЕТАПИ</a:t>
            </a:r>
            <a:r>
              <a:rPr spc="-140" dirty="0"/>
              <a:t> </a:t>
            </a:r>
            <a:r>
              <a:rPr dirty="0"/>
              <a:t>РОЗВИТКУ</a:t>
            </a:r>
            <a:r>
              <a:rPr spc="-120" dirty="0"/>
              <a:t> </a:t>
            </a:r>
            <a:r>
              <a:rPr spc="-10" dirty="0"/>
              <a:t>(ОДОГЕНЕЗ).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8993" y="813942"/>
            <a:ext cx="5392420" cy="538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Розвиток</a:t>
            </a:r>
            <a:r>
              <a:rPr sz="18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8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ектодерми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(епітелій)</a:t>
            </a:r>
            <a:r>
              <a:rPr sz="1800" spc="2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мезенхіми.</a:t>
            </a:r>
            <a:endParaRPr sz="1800">
              <a:latin typeface="Times New Roman"/>
              <a:cs typeface="Times New Roman"/>
            </a:endParaRPr>
          </a:p>
          <a:p>
            <a:pPr marL="355600" marR="14604" indent="-342900" algn="just">
              <a:lnSpc>
                <a:spcPct val="90100"/>
              </a:lnSpc>
              <a:spcBef>
                <a:spcPts val="100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0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зубної</a:t>
            </a:r>
            <a:r>
              <a:rPr sz="1800" b="1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пластинки:</a:t>
            </a:r>
            <a:r>
              <a:rPr sz="1800" b="1" spc="4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потовщення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ротової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порожнини,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</a:t>
            </a:r>
            <a:r>
              <a:rPr sz="18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зубна</a:t>
            </a:r>
            <a:r>
              <a:rPr sz="18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пластинка,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виникають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зачатки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молочних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зубів.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90100"/>
              </a:lnSpc>
              <a:spcBef>
                <a:spcPts val="1010"/>
              </a:spcBef>
              <a:tabLst>
                <a:tab pos="2106930" algn="l"/>
                <a:tab pos="4027804" algn="l"/>
              </a:tabLst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5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(початковий,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малодиференційований</a:t>
            </a:r>
            <a:r>
              <a:rPr sz="1800" b="1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етап):</a:t>
            </a:r>
            <a:r>
              <a:rPr sz="1800" b="1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вростає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в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мезенхіму</a:t>
            </a:r>
            <a:r>
              <a:rPr sz="1800" spc="32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вигляді</a:t>
            </a:r>
            <a:r>
              <a:rPr sz="1800" spc="31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бруньки,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епітеліальний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зачаток</a:t>
            </a:r>
            <a:r>
              <a:rPr sz="1800" spc="47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зуба.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47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не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диференційовані.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90100"/>
              </a:lnSpc>
              <a:spcBef>
                <a:spcPts val="100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04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ковпачка</a:t>
            </a:r>
            <a:r>
              <a:rPr sz="1800" b="1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2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шапочки</a:t>
            </a:r>
            <a:r>
              <a:rPr sz="1800" b="1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(починається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спеціалізація</a:t>
            </a:r>
            <a:r>
              <a:rPr sz="1800" b="1" spc="3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тканин):</a:t>
            </a:r>
            <a:r>
              <a:rPr sz="1800" b="1" spc="3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</a:t>
            </a:r>
            <a:r>
              <a:rPr sz="1800" spc="3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орган,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сосочок,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мішечок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(фолікул).</a:t>
            </a:r>
            <a:endParaRPr sz="1800">
              <a:latin typeface="Times New Roman"/>
              <a:cs typeface="Times New Roman"/>
            </a:endParaRPr>
          </a:p>
          <a:p>
            <a:pPr marL="355600" marR="13970" indent="-342900" algn="just">
              <a:lnSpc>
                <a:spcPct val="90000"/>
              </a:lnSpc>
              <a:spcBef>
                <a:spcPts val="975"/>
              </a:spcBef>
              <a:tabLst>
                <a:tab pos="1672589" algn="l"/>
                <a:tab pos="4750435" algn="l"/>
              </a:tabLst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1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3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дзвоника:</a:t>
            </a:r>
            <a:r>
              <a:rPr sz="1800" b="1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відбуваеться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диференціація клітин: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Амелобласти-утворюють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емаль. Одонтобласти-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утворюють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дентин.</a:t>
            </a:r>
            <a:endParaRPr sz="1800">
              <a:latin typeface="Times New Roman"/>
              <a:cs typeface="Times New Roman"/>
            </a:endParaRPr>
          </a:p>
          <a:p>
            <a:pPr marL="12700" marR="13970" algn="just">
              <a:lnSpc>
                <a:spcPct val="90100"/>
              </a:lnSpc>
              <a:spcBef>
                <a:spcPts val="101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Структури</a:t>
            </a:r>
            <a:r>
              <a:rPr sz="18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органа: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зовнішній</a:t>
            </a:r>
            <a:r>
              <a:rPr sz="1800" spc="2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1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внутрішній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</a:t>
            </a:r>
            <a:r>
              <a:rPr sz="1800" spc="4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епітелій,</a:t>
            </a:r>
            <a:r>
              <a:rPr sz="18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зірчастий</a:t>
            </a:r>
            <a:r>
              <a:rPr sz="1800" spc="4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ретикулум,</a:t>
            </a:r>
            <a:r>
              <a:rPr sz="18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шар.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Визначається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 форма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коронки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3035" y="886967"/>
            <a:ext cx="5989320" cy="547725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623560" cy="5664835"/>
            <a:chOff x="0" y="0"/>
            <a:chExt cx="5623560" cy="566483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4835"/>
            </a:xfrm>
            <a:custGeom>
              <a:avLst/>
              <a:gdLst/>
              <a:ahLst/>
              <a:cxnLst/>
              <a:rect l="l" t="t" r="r" b="b"/>
              <a:pathLst>
                <a:path w="841375" h="5664835">
                  <a:moveTo>
                    <a:pt x="841248" y="0"/>
                  </a:moveTo>
                  <a:lnTo>
                    <a:pt x="0" y="0"/>
                  </a:lnTo>
                  <a:lnTo>
                    <a:pt x="0" y="5664708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091" y="534923"/>
              <a:ext cx="4887468" cy="417880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81961" y="33655"/>
            <a:ext cx="36322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10" dirty="0">
                <a:solidFill>
                  <a:srgbClr val="000000"/>
                </a:solidFill>
              </a:rPr>
              <a:t>СТАДІЯ</a:t>
            </a:r>
            <a:r>
              <a:rPr sz="2800" spc="-14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ДЗВІНОЧКА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6640973" y="33655"/>
            <a:ext cx="356044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spc="-10" dirty="0">
                <a:latin typeface="Times New Roman"/>
                <a:cs typeface="Times New Roman"/>
              </a:rPr>
              <a:t>СТАДІЯ</a:t>
            </a:r>
            <a:r>
              <a:rPr sz="2800" b="1" spc="-16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ШАПОЧКИ.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17920" y="466344"/>
            <a:ext cx="5527548" cy="44394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1995" y="4880864"/>
            <a:ext cx="5490845" cy="173101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6985" algn="just">
              <a:lnSpc>
                <a:spcPct val="103600"/>
              </a:lnSpc>
              <a:spcBef>
                <a:spcPts val="65"/>
              </a:spcBef>
            </a:pP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порожнини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рота;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вестибулярна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пластинка;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– </a:t>
            </a:r>
            <a:r>
              <a:rPr sz="1550" dirty="0">
                <a:latin typeface="Times New Roman"/>
                <a:cs typeface="Times New Roman"/>
              </a:rPr>
              <a:t>зубна</a:t>
            </a:r>
            <a:r>
              <a:rPr sz="1550" spc="2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платівка;</a:t>
            </a:r>
            <a:r>
              <a:rPr sz="1550" spc="2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</a:t>
            </a:r>
            <a:r>
              <a:rPr sz="1550" spc="2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емалевий</a:t>
            </a:r>
            <a:r>
              <a:rPr sz="1550" spc="3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орган:</a:t>
            </a:r>
            <a:r>
              <a:rPr sz="1550" spc="2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4.1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зовнішній</a:t>
            </a:r>
            <a:r>
              <a:rPr sz="1550" spc="31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емалевий </a:t>
            </a:r>
            <a:r>
              <a:rPr sz="1550" dirty="0">
                <a:latin typeface="Times New Roman"/>
                <a:cs typeface="Times New Roman"/>
              </a:rPr>
              <a:t>епітелій;</a:t>
            </a:r>
            <a:r>
              <a:rPr sz="1550" spc="22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4.2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внутрішній</a:t>
            </a:r>
            <a:r>
              <a:rPr sz="1550" spc="2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емалевий</a:t>
            </a:r>
            <a:r>
              <a:rPr sz="1550" spc="3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25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(енамелобласти);</a:t>
            </a:r>
            <a:endParaRPr sz="15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4.3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пульпа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емалевого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4.4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проміжний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шар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емалевого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5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закладка</a:t>
            </a:r>
            <a:r>
              <a:rPr sz="1550" spc="1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постійного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зуба;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зубной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сосочек: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6.1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  <a:tabLst>
                <a:tab pos="1416050" algn="l"/>
                <a:tab pos="1663700" algn="l"/>
                <a:tab pos="1878330" algn="l"/>
                <a:tab pos="2628265" algn="l"/>
                <a:tab pos="3561715" algn="l"/>
                <a:tab pos="3808095" algn="l"/>
                <a:tab pos="4023360" algn="l"/>
                <a:tab pos="4700270" algn="l"/>
              </a:tabLst>
            </a:pPr>
            <a:r>
              <a:rPr sz="1550" spc="-10" dirty="0">
                <a:latin typeface="Times New Roman"/>
                <a:cs typeface="Times New Roman"/>
              </a:rPr>
              <a:t>одонтобласты;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7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зубний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мішечок;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8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стінка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кісткової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spc="-10" dirty="0">
                <a:latin typeface="Times New Roman"/>
                <a:cs typeface="Times New Roman"/>
              </a:rPr>
              <a:t>альвеоли.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0154" y="4850129"/>
            <a:ext cx="5650865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епітелій</a:t>
            </a:r>
            <a:r>
              <a:rPr sz="1550" spc="3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порожнини</a:t>
            </a:r>
            <a:r>
              <a:rPr sz="1550" spc="3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рота;</a:t>
            </a:r>
            <a:r>
              <a:rPr sz="1550" spc="2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3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вестибулярна</a:t>
            </a:r>
            <a:r>
              <a:rPr sz="1550" spc="3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пластинка;</a:t>
            </a:r>
            <a:r>
              <a:rPr sz="1550" spc="3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30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–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зубна</a:t>
            </a:r>
            <a:r>
              <a:rPr sz="1550" spc="4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платівка;</a:t>
            </a:r>
            <a:r>
              <a:rPr sz="1550" spc="4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</a:t>
            </a:r>
            <a:r>
              <a:rPr sz="1550" spc="3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4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емалевий</a:t>
            </a:r>
            <a:r>
              <a:rPr sz="1550" spc="4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орган:</a:t>
            </a:r>
            <a:r>
              <a:rPr sz="1550" spc="3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4.1</a:t>
            </a:r>
            <a:r>
              <a:rPr sz="1550" spc="3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зовнішній</a:t>
            </a:r>
            <a:r>
              <a:rPr sz="1550" spc="42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емалевий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0154" y="5339588"/>
            <a:ext cx="2216785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178560" algn="l"/>
                <a:tab pos="1837055" algn="l"/>
              </a:tabLst>
            </a:pPr>
            <a:r>
              <a:rPr sz="1550" spc="-10" dirty="0">
                <a:latin typeface="Times New Roman"/>
                <a:cs typeface="Times New Roman"/>
              </a:rPr>
              <a:t>епітелій;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4.2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951355" algn="l"/>
              </a:tabLst>
            </a:pPr>
            <a:r>
              <a:rPr sz="1550" spc="-10" dirty="0">
                <a:latin typeface="Times New Roman"/>
                <a:cs typeface="Times New Roman"/>
              </a:rPr>
              <a:t>(преенамелобласти);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4.3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20506" y="5339588"/>
            <a:ext cx="3348990" cy="509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411605" algn="l"/>
                <a:tab pos="2637790" algn="l"/>
              </a:tabLst>
            </a:pPr>
            <a:r>
              <a:rPr sz="1550" spc="-10" dirty="0">
                <a:latin typeface="Times New Roman"/>
                <a:cs typeface="Times New Roman"/>
              </a:rPr>
              <a:t>внутрішній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емалевий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епітелій</a:t>
            </a:r>
            <a:endParaRPr sz="1550">
              <a:latin typeface="Times New Roman"/>
              <a:cs typeface="Times New Roman"/>
            </a:endParaRPr>
          </a:p>
          <a:p>
            <a:pPr marL="58419">
              <a:lnSpc>
                <a:spcPct val="100000"/>
              </a:lnSpc>
              <a:spcBef>
                <a:spcPts val="45"/>
              </a:spcBef>
              <a:tabLst>
                <a:tab pos="277495" algn="l"/>
                <a:tab pos="1032510" algn="l"/>
                <a:tab pos="2066289" algn="l"/>
                <a:tab pos="2857500" algn="l"/>
                <a:tab pos="3268979" algn="l"/>
              </a:tabLst>
            </a:pPr>
            <a:r>
              <a:rPr sz="1550" spc="-50" dirty="0">
                <a:latin typeface="Times New Roman"/>
                <a:cs typeface="Times New Roman"/>
              </a:rPr>
              <a:t>-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пульпа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емалевого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органу;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4.4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-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20154" y="5824524"/>
            <a:ext cx="5654675" cy="99885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70"/>
              </a:spcBef>
            </a:pPr>
            <a:r>
              <a:rPr sz="1550" dirty="0">
                <a:latin typeface="Times New Roman"/>
                <a:cs typeface="Times New Roman"/>
              </a:rPr>
              <a:t>проміжний</a:t>
            </a:r>
            <a:r>
              <a:rPr sz="1550" spc="25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шар</a:t>
            </a:r>
            <a:r>
              <a:rPr sz="1550" spc="24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емалевого</a:t>
            </a:r>
            <a:r>
              <a:rPr sz="1550" spc="229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2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4.6</a:t>
            </a:r>
            <a:r>
              <a:rPr sz="1550" spc="23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24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емалевого </a:t>
            </a:r>
            <a:r>
              <a:rPr sz="1550" dirty="0">
                <a:latin typeface="Times New Roman"/>
                <a:cs typeface="Times New Roman"/>
              </a:rPr>
              <a:t>органу;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5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закладка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постійного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зуба;</a:t>
            </a:r>
            <a:r>
              <a:rPr sz="1550" spc="2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зубний</a:t>
            </a:r>
            <a:r>
              <a:rPr sz="1550" spc="2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сосочок: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6.1</a:t>
            </a:r>
            <a:r>
              <a:rPr sz="1550" spc="21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– </a:t>
            </a:r>
            <a:r>
              <a:rPr sz="1550" dirty="0">
                <a:latin typeface="Times New Roman"/>
                <a:cs typeface="Times New Roman"/>
              </a:rPr>
              <a:t>преодонтобласти;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7</a:t>
            </a:r>
            <a:r>
              <a:rPr sz="1550" spc="1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зубний</a:t>
            </a:r>
            <a:r>
              <a:rPr sz="1550" spc="18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мішечок;</a:t>
            </a:r>
            <a:r>
              <a:rPr sz="1550" spc="16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7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стінка</a:t>
            </a:r>
            <a:r>
              <a:rPr sz="1550" spc="16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кісткової альвеоли.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9877" y="19253"/>
            <a:ext cx="8750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ЗУБИ.</a:t>
            </a:r>
            <a:r>
              <a:rPr sz="3600" spc="-175" dirty="0"/>
              <a:t> </a:t>
            </a:r>
            <a:r>
              <a:rPr sz="3600" spc="-20" dirty="0"/>
              <a:t>ЕТАПИ</a:t>
            </a:r>
            <a:r>
              <a:rPr sz="3600" spc="-140" dirty="0"/>
              <a:t> </a:t>
            </a:r>
            <a:r>
              <a:rPr sz="3600" dirty="0"/>
              <a:t>РОЗВИТКУ</a:t>
            </a:r>
            <a:r>
              <a:rPr sz="3600" spc="-130" dirty="0"/>
              <a:t> </a:t>
            </a:r>
            <a:r>
              <a:rPr sz="3600" spc="-10" dirty="0"/>
              <a:t>(ОДОГЕНЕЗ).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326542" y="987933"/>
            <a:ext cx="6109970" cy="5497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959">
              <a:lnSpc>
                <a:spcPts val="2050"/>
              </a:lnSpc>
              <a:spcBef>
                <a:spcPts val="100"/>
              </a:spcBef>
              <a:tabLst>
                <a:tab pos="78549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гістогенезу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(утворення</a:t>
            </a:r>
            <a:r>
              <a:rPr sz="1800" b="1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тканин):</a:t>
            </a:r>
            <a:r>
              <a:rPr sz="18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спочатку</a:t>
            </a:r>
            <a:endParaRPr sz="1800">
              <a:latin typeface="Times New Roman"/>
              <a:cs typeface="Times New Roman"/>
            </a:endParaRPr>
          </a:p>
          <a:p>
            <a:pPr marL="785495">
              <a:lnSpc>
                <a:spcPts val="205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дентин,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потім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емаль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одночасно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пульпа.</a:t>
            </a:r>
            <a:endParaRPr sz="1800">
              <a:latin typeface="Times New Roman"/>
              <a:cs typeface="Times New Roman"/>
            </a:endParaRPr>
          </a:p>
          <a:p>
            <a:pPr marL="785495" marR="501015" indent="-343535">
              <a:lnSpc>
                <a:spcPct val="90100"/>
              </a:lnSpc>
              <a:spcBef>
                <a:spcPts val="1005"/>
              </a:spcBef>
              <a:tabLst>
                <a:tab pos="78549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Формування</a:t>
            </a:r>
            <a:r>
              <a:rPr sz="1800" b="1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18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зуба:</a:t>
            </a:r>
            <a:r>
              <a:rPr sz="18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після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завершення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формування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коронки,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епітеліальна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коренева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піхва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Гертвіга.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Фотмується цемент,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періодонт,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альвеолярна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кістка.</a:t>
            </a:r>
            <a:endParaRPr sz="1800">
              <a:latin typeface="Times New Roman"/>
              <a:cs typeface="Times New Roman"/>
            </a:endParaRPr>
          </a:p>
          <a:p>
            <a:pPr marL="785495" marR="809625" indent="-343535" algn="just">
              <a:lnSpc>
                <a:spcPts val="1939"/>
              </a:lnSpc>
              <a:spcBef>
                <a:spcPts val="104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17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Прорізування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: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рухається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ротової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порожнини.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Ясна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поступово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атрофуються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над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коронкою.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8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5"/>
              </a:lnSpc>
              <a:spcBef>
                <a:spcPts val="5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Стадія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гістогенезу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(утворення</a:t>
            </a:r>
            <a:r>
              <a:rPr sz="18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тканин):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 емалевий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орган: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1.1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зовнішній емалевий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1.2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органу;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1.3 -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органу;</a:t>
            </a:r>
            <a:r>
              <a:rPr sz="18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1.4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енамелобласти;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1.5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шийкова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петля;</a:t>
            </a:r>
            <a:endParaRPr sz="1800">
              <a:latin typeface="Times New Roman"/>
              <a:cs typeface="Times New Roman"/>
            </a:endParaRPr>
          </a:p>
          <a:p>
            <a:pPr marL="240665" indent="-173355">
              <a:lnSpc>
                <a:spcPts val="1945"/>
              </a:lnSpc>
              <a:buAutoNum type="arabicPlain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емаль;</a:t>
            </a:r>
            <a:endParaRPr sz="1800">
              <a:latin typeface="Times New Roman"/>
              <a:cs typeface="Times New Roman"/>
            </a:endParaRPr>
          </a:p>
          <a:p>
            <a:pPr marL="240665" indent="-173355">
              <a:lnSpc>
                <a:spcPts val="1945"/>
              </a:lnSpc>
              <a:buAutoNum type="arabicPlain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дентин;</a:t>
            </a:r>
            <a:endParaRPr sz="1800">
              <a:latin typeface="Times New Roman"/>
              <a:cs typeface="Times New Roman"/>
            </a:endParaRPr>
          </a:p>
          <a:p>
            <a:pPr marL="240665" indent="-173355">
              <a:lnSpc>
                <a:spcPts val="1945"/>
              </a:lnSpc>
              <a:buAutoNum type="arabicPlain" startAt="2"/>
              <a:tabLst>
                <a:tab pos="240665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предентин;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1945"/>
              </a:lnSpc>
              <a:buAutoNum type="arabicPlain" startAt="2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сосочок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(пульпу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зуба,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формується):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5.1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одонтобласти;</a:t>
            </a:r>
            <a:endParaRPr sz="1800">
              <a:latin typeface="Times New Roman"/>
              <a:cs typeface="Times New Roman"/>
            </a:endParaRPr>
          </a:p>
          <a:p>
            <a:pPr marL="181610" indent="-168910">
              <a:lnSpc>
                <a:spcPts val="2050"/>
              </a:lnSpc>
              <a:buAutoNum type="arabicPlain" startAt="6"/>
              <a:tabLst>
                <a:tab pos="181610" algn="l"/>
              </a:tabLst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зубний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мішечок: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6.1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кровоносні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судини.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4808" y="553212"/>
            <a:ext cx="5289803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3076" y="237743"/>
            <a:ext cx="5367528" cy="638251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7619" y="257936"/>
            <a:ext cx="5213350" cy="758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00000"/>
                </a:solidFill>
              </a:rPr>
              <a:t>Розвиток</a:t>
            </a:r>
            <a:r>
              <a:rPr sz="2400" spc="6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зуба</a:t>
            </a:r>
            <a:r>
              <a:rPr sz="2400" spc="5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(пізня</a:t>
            </a:r>
            <a:r>
              <a:rPr sz="2400" spc="1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стадія).</a:t>
            </a:r>
            <a:r>
              <a:rPr sz="2400" spc="55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Ділянка </a:t>
            </a:r>
            <a:r>
              <a:rPr sz="2400" dirty="0">
                <a:solidFill>
                  <a:srgbClr val="000000"/>
                </a:solidFill>
              </a:rPr>
              <a:t>в</a:t>
            </a:r>
            <a:r>
              <a:rPr sz="2400" spc="-2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області</a:t>
            </a:r>
            <a:r>
              <a:rPr sz="2400" spc="-12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верхівки</a:t>
            </a:r>
            <a:r>
              <a:rPr sz="2400" spc="-6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емалевого</a:t>
            </a:r>
            <a:r>
              <a:rPr sz="2400" spc="-110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органу.</a:t>
            </a:r>
            <a:endParaRPr sz="2400"/>
          </a:p>
        </p:txBody>
      </p:sp>
      <p:sp>
        <p:nvSpPr>
          <p:cNvPr id="5" name="object 5"/>
          <p:cNvSpPr txBox="1"/>
          <p:nvPr/>
        </p:nvSpPr>
        <p:spPr>
          <a:xfrm>
            <a:off x="369519" y="2325115"/>
            <a:ext cx="5953125" cy="27711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08915" indent="-196215">
              <a:lnSpc>
                <a:spcPts val="2390"/>
              </a:lnSpc>
              <a:spcBef>
                <a:spcPts val="114"/>
              </a:spcBef>
              <a:buAutoNum type="arabicPlain"/>
              <a:tabLst>
                <a:tab pos="208915" algn="l"/>
              </a:tabLst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емалевий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орган: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1.1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зовнішній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емалевий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епітелій;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410"/>
              </a:lnSpc>
              <a:spcBef>
                <a:spcPts val="60"/>
              </a:spcBef>
            </a:pPr>
            <a:r>
              <a:rPr sz="2000" dirty="0">
                <a:latin typeface="Times New Roman"/>
                <a:cs typeface="Times New Roman"/>
              </a:rPr>
              <a:t>1.2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пульпа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емалевого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органу;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1.3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проміжний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шар </a:t>
            </a:r>
            <a:r>
              <a:rPr sz="2000" dirty="0">
                <a:latin typeface="Times New Roman"/>
                <a:cs typeface="Times New Roman"/>
              </a:rPr>
              <a:t>емалевого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органу;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1.4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енамелобласти;</a:t>
            </a:r>
            <a:endParaRPr sz="2000">
              <a:latin typeface="Times New Roman"/>
              <a:cs typeface="Times New Roman"/>
            </a:endParaRPr>
          </a:p>
          <a:p>
            <a:pPr marL="267335" indent="-191135">
              <a:lnSpc>
                <a:spcPts val="2325"/>
              </a:lnSpc>
              <a:buAutoNum type="arabicPlain" startAt="2"/>
              <a:tabLst>
                <a:tab pos="267335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емаль;</a:t>
            </a:r>
            <a:endParaRPr sz="2000">
              <a:latin typeface="Times New Roman"/>
              <a:cs typeface="Times New Roman"/>
            </a:endParaRPr>
          </a:p>
          <a:p>
            <a:pPr marL="203835" indent="-191135">
              <a:lnSpc>
                <a:spcPts val="2390"/>
              </a:lnSpc>
              <a:buAutoNum type="arabicPlain" startAt="2"/>
              <a:tabLst>
                <a:tab pos="203835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дентин;</a:t>
            </a:r>
            <a:endParaRPr sz="2000">
              <a:latin typeface="Times New Roman"/>
              <a:cs typeface="Times New Roman"/>
            </a:endParaRPr>
          </a:p>
          <a:p>
            <a:pPr marL="267335" indent="-191135">
              <a:lnSpc>
                <a:spcPct val="100000"/>
              </a:lnSpc>
              <a:spcBef>
                <a:spcPts val="15"/>
              </a:spcBef>
              <a:buAutoNum type="arabicPlain" startAt="2"/>
              <a:tabLst>
                <a:tab pos="267335" algn="l"/>
              </a:tabLst>
            </a:pP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предентин;</a:t>
            </a:r>
            <a:endParaRPr sz="2000">
              <a:latin typeface="Times New Roman"/>
              <a:cs typeface="Times New Roman"/>
            </a:endParaRPr>
          </a:p>
          <a:p>
            <a:pPr marL="203835" indent="-191135">
              <a:lnSpc>
                <a:spcPts val="2390"/>
              </a:lnSpc>
              <a:spcBef>
                <a:spcPts val="15"/>
              </a:spcBef>
              <a:buAutoNum type="arabicPlain" startAt="2"/>
              <a:tabLst>
                <a:tab pos="203835" algn="l"/>
              </a:tabLst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зубний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сосочок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(пульпу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зуба,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формується):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5.1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-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latin typeface="Times New Roman"/>
                <a:cs typeface="Times New Roman"/>
              </a:rPr>
              <a:t>одонтобласти;</a:t>
            </a:r>
            <a:endParaRPr sz="2000">
              <a:latin typeface="Times New Roman"/>
              <a:cs typeface="Times New Roman"/>
            </a:endParaRPr>
          </a:p>
          <a:p>
            <a:pPr marL="203835" indent="-191135">
              <a:lnSpc>
                <a:spcPct val="100000"/>
              </a:lnSpc>
              <a:spcBef>
                <a:spcPts val="10"/>
              </a:spcBef>
              <a:buAutoNum type="arabicPlain" startAt="6"/>
              <a:tabLst>
                <a:tab pos="203835" algn="l"/>
              </a:tabLst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зубний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мішечок: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6.1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кровоносна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судина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15385" y="175717"/>
            <a:ext cx="45904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Trebuchet MS"/>
                <a:cs typeface="Trebuchet MS"/>
              </a:rPr>
              <a:t>Гістогенез</a:t>
            </a:r>
            <a:r>
              <a:rPr spc="-40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тканин</a:t>
            </a:r>
            <a:r>
              <a:rPr spc="-65" dirty="0">
                <a:latin typeface="Trebuchet MS"/>
                <a:cs typeface="Trebuchet MS"/>
              </a:rPr>
              <a:t> </a:t>
            </a:r>
            <a:r>
              <a:rPr spc="-20" dirty="0">
                <a:latin typeface="Trebuchet MS"/>
                <a:cs typeface="Trebuchet MS"/>
              </a:rPr>
              <a:t>зуба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8442" y="841375"/>
            <a:ext cx="61791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</a:t>
            </a:r>
            <a:r>
              <a:rPr sz="18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дентину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(дентиногенез)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розвивається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зубного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</a:t>
            </a:r>
            <a:r>
              <a:rPr sz="18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(мезенхіми),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одонобласти.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Послідовність: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клітинивнутрішнього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емалевого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1342" y="1664284"/>
            <a:ext cx="40805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індикують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диференціацію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1342" y="1938985"/>
            <a:ext cx="37496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86560" algn="l"/>
              </a:tabLst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перединтин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мінералізація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27225" y="1664284"/>
            <a:ext cx="15875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860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утворюються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формуються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8442" y="2213864"/>
            <a:ext cx="6532880" cy="3319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дентинні</a:t>
            </a:r>
            <a:r>
              <a:rPr sz="1800" b="1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0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емалі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(</a:t>
            </a:r>
            <a:r>
              <a:rPr sz="1800" b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амелогенез)</a:t>
            </a:r>
            <a:r>
              <a:rPr sz="18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внутрішній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(ектодерма),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амелобласти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(енамелобластів).</a:t>
            </a:r>
            <a:endParaRPr sz="1800">
              <a:latin typeface="Times New Roman"/>
              <a:cs typeface="Times New Roman"/>
            </a:endParaRPr>
          </a:p>
          <a:p>
            <a:pPr marL="12700" marR="5080" indent="401955" algn="just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Послідовність:</a:t>
            </a:r>
            <a:r>
              <a:rPr sz="1800" spc="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після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первинного</a:t>
            </a:r>
            <a:r>
              <a:rPr sz="1800" spc="1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шару</a:t>
            </a:r>
            <a:r>
              <a:rPr sz="1800" spc="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амелобласти</a:t>
            </a:r>
            <a:r>
              <a:rPr sz="18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виділяють</a:t>
            </a:r>
            <a:r>
              <a:rPr sz="18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емалевий</a:t>
            </a:r>
            <a:r>
              <a:rPr sz="18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матрикс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мінералізація</a:t>
            </a:r>
            <a:r>
              <a:rPr sz="18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дозрівання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емалі.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Емаль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формується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після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дентину.</a:t>
            </a:r>
            <a:endParaRPr sz="1800">
              <a:latin typeface="Times New Roman"/>
              <a:cs typeface="Times New Roman"/>
            </a:endParaRPr>
          </a:p>
          <a:p>
            <a:pPr marL="355600" marR="407670" indent="-342900">
              <a:lnSpc>
                <a:spcPct val="100000"/>
              </a:lnSpc>
              <a:spcBef>
                <a:spcPts val="5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Формування</a:t>
            </a:r>
            <a:r>
              <a:rPr sz="18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пульпи.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центральної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частини зубного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Склад: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фібробласти,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 кровиносні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судини, нерви.</a:t>
            </a:r>
            <a:endParaRPr sz="1800">
              <a:latin typeface="Times New Roman"/>
              <a:cs typeface="Times New Roman"/>
            </a:endParaRPr>
          </a:p>
          <a:p>
            <a:pPr marL="355600" marR="137795" indent="-342900">
              <a:lnSpc>
                <a:spcPct val="100000"/>
              </a:lnSpc>
              <a:spcBef>
                <a:spcPts val="5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Гістогенез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цементу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.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Утворюється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зубного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сосочка.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 цементобласти.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Типи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цементу: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безклітинний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–шийка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верхня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5219" y="1266444"/>
            <a:ext cx="3877055" cy="386333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79676" y="2061972"/>
            <a:ext cx="347472" cy="12801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86884" y="1796795"/>
            <a:ext cx="347472" cy="12801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9411" y="2057400"/>
            <a:ext cx="347472" cy="12801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5116" y="1125092"/>
            <a:ext cx="5522595" cy="3926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dirty="0">
                <a:latin typeface="Times New Roman"/>
                <a:cs typeface="Times New Roman"/>
              </a:rPr>
              <a:t>Зуби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органи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ротової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порожнини,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які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забезпечують</a:t>
            </a:r>
            <a:r>
              <a:rPr sz="1550" spc="22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утримання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та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механічну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обробку</a:t>
            </a:r>
            <a:r>
              <a:rPr sz="1550" spc="1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їжі</a:t>
            </a:r>
            <a:r>
              <a:rPr sz="1550" spc="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та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беруть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участь</a:t>
            </a:r>
            <a:r>
              <a:rPr sz="1550" spc="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звукоутворенні.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dirty="0">
                <a:latin typeface="Times New Roman"/>
                <a:cs typeface="Times New Roman"/>
              </a:rPr>
              <a:t>Складаються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мінералізованої</a:t>
            </a:r>
            <a:r>
              <a:rPr sz="1550" spc="2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тканини,</a:t>
            </a:r>
            <a:r>
              <a:rPr sz="1550" spc="1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приймають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участь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в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утворенні</a:t>
            </a:r>
            <a:r>
              <a:rPr sz="1550" spc="19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звуків.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b="1" i="1" dirty="0">
                <a:latin typeface="Times New Roman"/>
                <a:cs typeface="Times New Roman"/>
              </a:rPr>
              <a:t>Анатомічна</a:t>
            </a:r>
            <a:r>
              <a:rPr sz="1550" b="1" i="1" spc="195" dirty="0">
                <a:latin typeface="Times New Roman"/>
                <a:cs typeface="Times New Roman"/>
              </a:rPr>
              <a:t> </a:t>
            </a:r>
            <a:r>
              <a:rPr sz="1550" b="1" i="1" dirty="0">
                <a:latin typeface="Times New Roman"/>
                <a:cs typeface="Times New Roman"/>
              </a:rPr>
              <a:t>частина</a:t>
            </a:r>
            <a:r>
              <a:rPr sz="1550" b="1" i="1" spc="145" dirty="0">
                <a:latin typeface="Times New Roman"/>
                <a:cs typeface="Times New Roman"/>
              </a:rPr>
              <a:t> </a:t>
            </a:r>
            <a:r>
              <a:rPr sz="1550" b="1" i="1" spc="-20" dirty="0">
                <a:latin typeface="Times New Roman"/>
                <a:cs typeface="Times New Roman"/>
              </a:rPr>
              <a:t>зуба: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550" dirty="0">
                <a:latin typeface="Times New Roman"/>
                <a:cs typeface="Times New Roman"/>
              </a:rPr>
              <a:t>І.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Частини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зуба:</a:t>
            </a:r>
            <a:endParaRPr sz="15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"/>
              </a:spcBef>
              <a:buAutoNum type="arabicPeriod"/>
              <a:tabLst>
                <a:tab pos="355600" algn="l"/>
              </a:tabLst>
            </a:pPr>
            <a:r>
              <a:rPr sz="1550" dirty="0">
                <a:latin typeface="Times New Roman"/>
                <a:cs typeface="Times New Roman"/>
              </a:rPr>
              <a:t>Коронка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зуба-</a:t>
            </a:r>
            <a:r>
              <a:rPr sz="1550" spc="1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видима</a:t>
            </a:r>
            <a:r>
              <a:rPr sz="1550" spc="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частина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над</a:t>
            </a:r>
            <a:r>
              <a:rPr sz="1550" spc="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яснами,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покрита</a:t>
            </a:r>
            <a:endParaRPr sz="15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0"/>
              </a:spcBef>
            </a:pPr>
            <a:r>
              <a:rPr sz="1550" spc="-10" dirty="0">
                <a:latin typeface="Times New Roman"/>
                <a:cs typeface="Times New Roman"/>
              </a:rPr>
              <a:t>емаллю;</a:t>
            </a:r>
            <a:endParaRPr sz="1550">
              <a:latin typeface="Times New Roman"/>
              <a:cs typeface="Times New Roman"/>
            </a:endParaRPr>
          </a:p>
          <a:p>
            <a:pPr marL="355600" marR="173355" indent="-343535">
              <a:lnSpc>
                <a:spcPct val="102699"/>
              </a:lnSpc>
              <a:spcBef>
                <a:spcPts val="35"/>
              </a:spcBef>
              <a:buAutoNum type="arabicPeriod" startAt="2"/>
              <a:tabLst>
                <a:tab pos="355600" algn="l"/>
              </a:tabLst>
            </a:pPr>
            <a:r>
              <a:rPr sz="1550" dirty="0">
                <a:latin typeface="Times New Roman"/>
                <a:cs typeface="Times New Roman"/>
              </a:rPr>
              <a:t>Корінь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–знаходиться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альвеолі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щелепи,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фіксує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у </a:t>
            </a:r>
            <a:r>
              <a:rPr sz="1550" dirty="0">
                <a:latin typeface="Times New Roman"/>
                <a:cs typeface="Times New Roman"/>
              </a:rPr>
              <a:t>кістці,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корень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(різці,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клики),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2-3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корені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(премоляри,</a:t>
            </a:r>
            <a:endParaRPr sz="15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45"/>
              </a:spcBef>
            </a:pPr>
            <a:r>
              <a:rPr sz="1550" spc="-10" dirty="0">
                <a:latin typeface="Times New Roman"/>
                <a:cs typeface="Times New Roman"/>
              </a:rPr>
              <a:t>моляри);</a:t>
            </a:r>
            <a:endParaRPr sz="15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90"/>
              </a:spcBef>
              <a:buAutoNum type="arabicPeriod" startAt="3"/>
              <a:tabLst>
                <a:tab pos="355600" algn="l"/>
              </a:tabLst>
            </a:pP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-перехід</a:t>
            </a:r>
            <a:r>
              <a:rPr sz="1550" spc="1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коронкою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коренем,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розташована</a:t>
            </a:r>
            <a:endParaRPr sz="15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на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рівні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ясен,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емаль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переходе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у</a:t>
            </a:r>
            <a:r>
              <a:rPr sz="1550" spc="1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50" dirty="0">
                <a:latin typeface="Times New Roman"/>
                <a:cs typeface="Times New Roman"/>
              </a:rPr>
              <a:t>анатомічна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межа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емаллю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цементом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клінічна</a:t>
            </a:r>
            <a:r>
              <a:rPr sz="1550" spc="1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шийка</a:t>
            </a:r>
            <a:r>
              <a:rPr sz="1550" spc="1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відповідає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ясенному</a:t>
            </a:r>
            <a:r>
              <a:rPr sz="1550" spc="23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краю.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0670" rIns="0" bIns="0" rtlCol="0">
            <a:spAutoFit/>
          </a:bodyPr>
          <a:lstStyle/>
          <a:p>
            <a:pPr marL="4932680">
              <a:lnSpc>
                <a:spcPct val="100000"/>
              </a:lnSpc>
              <a:spcBef>
                <a:spcPts val="100"/>
              </a:spcBef>
            </a:pPr>
            <a:r>
              <a:rPr sz="3600" spc="-20" dirty="0">
                <a:solidFill>
                  <a:srgbClr val="539F20"/>
                </a:solidFill>
              </a:rPr>
              <a:t>ЗУБИ</a:t>
            </a:r>
            <a:endParaRPr sz="36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1344" y="914400"/>
            <a:ext cx="5779008" cy="550468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9405" rIns="0" bIns="0" rtlCol="0">
            <a:spAutoFit/>
          </a:bodyPr>
          <a:lstStyle/>
          <a:p>
            <a:pPr marL="4037965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539F20"/>
                </a:solidFill>
              </a:rPr>
              <a:t>Тканини</a:t>
            </a:r>
            <a:r>
              <a:rPr spc="-190" dirty="0">
                <a:solidFill>
                  <a:srgbClr val="539F20"/>
                </a:solidFill>
              </a:rPr>
              <a:t> </a:t>
            </a:r>
            <a:r>
              <a:rPr spc="-20" dirty="0">
                <a:solidFill>
                  <a:srgbClr val="539F20"/>
                </a:solidFill>
              </a:rPr>
              <a:t>зуба: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1070" y="1649044"/>
            <a:ext cx="321437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014094" algn="l"/>
                <a:tab pos="2966720" algn="l"/>
              </a:tabLst>
            </a:pPr>
            <a:r>
              <a:rPr sz="2800" spc="-25" dirty="0">
                <a:latin typeface="Times New Roman"/>
                <a:cs typeface="Times New Roman"/>
              </a:rPr>
              <a:t>Зуб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складаєть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із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1070" y="2074621"/>
            <a:ext cx="3216910" cy="88391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0"/>
              </a:spcBef>
              <a:tabLst>
                <a:tab pos="1645285" algn="l"/>
                <a:tab pos="2266950" algn="l"/>
              </a:tabLst>
            </a:pPr>
            <a:r>
              <a:rPr sz="2800" spc="-10" dirty="0">
                <a:latin typeface="Times New Roman"/>
                <a:cs typeface="Times New Roman"/>
              </a:rPr>
              <a:t>твердої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і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40" dirty="0">
                <a:latin typeface="Times New Roman"/>
                <a:cs typeface="Times New Roman"/>
              </a:rPr>
              <a:t>м’якої </a:t>
            </a:r>
            <a:r>
              <a:rPr sz="2800" spc="-10" dirty="0">
                <a:latin typeface="Times New Roman"/>
                <a:cs typeface="Times New Roman"/>
              </a:rPr>
              <a:t>частини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1070" y="2930093"/>
            <a:ext cx="265112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20" dirty="0">
                <a:latin typeface="Times New Roman"/>
                <a:cs typeface="Times New Roman"/>
              </a:rPr>
              <a:t>Тверда</a:t>
            </a:r>
            <a:r>
              <a:rPr sz="2800" b="1" spc="-12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частина: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1070" y="3355670"/>
            <a:ext cx="1918335" cy="13093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58190" indent="-745490">
              <a:lnSpc>
                <a:spcPct val="100000"/>
              </a:lnSpc>
              <a:spcBef>
                <a:spcPts val="110"/>
              </a:spcBef>
              <a:buAutoNum type="arabicPeriod"/>
              <a:tabLst>
                <a:tab pos="758190" algn="l"/>
              </a:tabLst>
            </a:pPr>
            <a:r>
              <a:rPr sz="2800" spc="-10" dirty="0">
                <a:latin typeface="Times New Roman"/>
                <a:cs typeface="Times New Roman"/>
              </a:rPr>
              <a:t>Емаль</a:t>
            </a:r>
            <a:endParaRPr sz="2800">
              <a:latin typeface="Times New Roman"/>
              <a:cs typeface="Times New Roman"/>
            </a:endParaRPr>
          </a:p>
          <a:p>
            <a:pPr marL="758190" indent="-745490">
              <a:lnSpc>
                <a:spcPts val="3354"/>
              </a:lnSpc>
              <a:spcBef>
                <a:spcPts val="25"/>
              </a:spcBef>
              <a:buAutoNum type="arabicPeriod"/>
              <a:tabLst>
                <a:tab pos="758190" algn="l"/>
              </a:tabLst>
            </a:pPr>
            <a:r>
              <a:rPr sz="2800" spc="-10" dirty="0">
                <a:latin typeface="Times New Roman"/>
                <a:cs typeface="Times New Roman"/>
              </a:rPr>
              <a:t>Дентин</a:t>
            </a:r>
            <a:endParaRPr sz="2800">
              <a:latin typeface="Times New Roman"/>
              <a:cs typeface="Times New Roman"/>
            </a:endParaRPr>
          </a:p>
          <a:p>
            <a:pPr marL="758190" indent="-745490">
              <a:lnSpc>
                <a:spcPts val="3354"/>
              </a:lnSpc>
              <a:buAutoNum type="arabicPeriod"/>
              <a:tabLst>
                <a:tab pos="758190" algn="l"/>
              </a:tabLst>
            </a:pPr>
            <a:r>
              <a:rPr sz="2800" spc="-10" dirty="0">
                <a:latin typeface="Times New Roman"/>
                <a:cs typeface="Times New Roman"/>
              </a:rPr>
              <a:t>Цемент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1070" y="4636719"/>
            <a:ext cx="255460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latin typeface="Times New Roman"/>
                <a:cs typeface="Times New Roman"/>
              </a:rPr>
              <a:t>М’яка</a:t>
            </a:r>
            <a:r>
              <a:rPr sz="2800" b="1" spc="-10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частина: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1070" y="5066741"/>
            <a:ext cx="166179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7370" algn="l"/>
              </a:tabLst>
            </a:pPr>
            <a:r>
              <a:rPr sz="2800" spc="-25" dirty="0">
                <a:latin typeface="Times New Roman"/>
                <a:cs typeface="Times New Roman"/>
              </a:rPr>
              <a:t>4.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Пульпа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9723" y="1001267"/>
            <a:ext cx="6446520" cy="5618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224017" y="1842973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20608" y="1658492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83167" y="3215462"/>
            <a:ext cx="146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4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10173" y="5318505"/>
            <a:ext cx="14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13147" y="891539"/>
            <a:ext cx="7214616" cy="572871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4133215">
              <a:lnSpc>
                <a:spcPct val="100000"/>
              </a:lnSpc>
              <a:spcBef>
                <a:spcPts val="100"/>
              </a:spcBef>
            </a:pPr>
            <a:r>
              <a:rPr sz="3600" spc="-55" dirty="0">
                <a:solidFill>
                  <a:srgbClr val="539F20"/>
                </a:solidFill>
              </a:rPr>
              <a:t>Будова</a:t>
            </a:r>
            <a:r>
              <a:rPr sz="3600" spc="-135" dirty="0">
                <a:solidFill>
                  <a:srgbClr val="539F20"/>
                </a:solidFill>
              </a:rPr>
              <a:t> </a:t>
            </a:r>
            <a:r>
              <a:rPr sz="3600" spc="-20" dirty="0">
                <a:solidFill>
                  <a:srgbClr val="539F20"/>
                </a:solidFill>
              </a:rPr>
              <a:t>емалі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845921" y="1275410"/>
            <a:ext cx="5073015" cy="222377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dirty="0">
                <a:latin typeface="Times New Roman"/>
                <a:cs typeface="Times New Roman"/>
              </a:rPr>
              <a:t>Хімічний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склад: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95%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кристали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неорганічних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речовин: Гідроксиапатит</a:t>
            </a:r>
            <a:endParaRPr sz="2400">
              <a:latin typeface="Times New Roman"/>
              <a:cs typeface="Times New Roman"/>
            </a:endParaRPr>
          </a:p>
          <a:p>
            <a:pPr marL="12700" marR="2698115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latin typeface="Times New Roman"/>
                <a:cs typeface="Times New Roman"/>
              </a:rPr>
              <a:t>Карбонат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кальцію </a:t>
            </a:r>
            <a:r>
              <a:rPr sz="2400" dirty="0">
                <a:latin typeface="Times New Roman"/>
                <a:cs typeface="Times New Roman"/>
              </a:rPr>
              <a:t>Фторид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кальцію </a:t>
            </a:r>
            <a:r>
              <a:rPr sz="2400" dirty="0">
                <a:latin typeface="Times New Roman"/>
                <a:cs typeface="Times New Roman"/>
              </a:rPr>
              <a:t>4%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вода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5921" y="3837813"/>
            <a:ext cx="394017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434465" algn="l"/>
                <a:tab pos="1965325" algn="l"/>
                <a:tab pos="3533775" algn="l"/>
              </a:tabLst>
            </a:pPr>
            <a:r>
              <a:rPr sz="2400" spc="-10" dirty="0">
                <a:latin typeface="Times New Roman"/>
                <a:cs typeface="Times New Roman"/>
              </a:rPr>
              <a:t>енамелін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та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туфтлеїн),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що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5921" y="3471798"/>
            <a:ext cx="5951855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  <a:tabLst>
                <a:tab pos="717550" algn="l"/>
                <a:tab pos="1124585" algn="l"/>
                <a:tab pos="2131060" algn="l"/>
                <a:tab pos="4051935" algn="l"/>
              </a:tabLst>
            </a:pPr>
            <a:r>
              <a:rPr sz="2400" spc="-25" dirty="0">
                <a:latin typeface="Times New Roman"/>
                <a:cs typeface="Times New Roman"/>
              </a:rPr>
              <a:t>1%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білки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(амелогенін,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амелобластин,</a:t>
            </a:r>
            <a:endParaRPr sz="2400">
              <a:latin typeface="Times New Roman"/>
              <a:cs typeface="Times New Roman"/>
            </a:endParaRPr>
          </a:p>
          <a:p>
            <a:pPr marR="15875" algn="r">
              <a:lnSpc>
                <a:spcPct val="100000"/>
              </a:lnSpc>
            </a:pPr>
            <a:r>
              <a:rPr sz="2400" spc="-10" dirty="0">
                <a:latin typeface="Times New Roman"/>
                <a:cs typeface="Times New Roman"/>
              </a:rPr>
              <a:t>забезпечують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900" y="1257300"/>
            <a:ext cx="4073652" cy="405079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45921" y="4203268"/>
            <a:ext cx="9798050" cy="156337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3853815">
              <a:lnSpc>
                <a:spcPct val="100000"/>
              </a:lnSpc>
              <a:spcBef>
                <a:spcPts val="115"/>
              </a:spcBef>
              <a:tabLst>
                <a:tab pos="2042795" algn="l"/>
                <a:tab pos="4124325" algn="l"/>
                <a:tab pos="4453255" algn="l"/>
              </a:tabLst>
            </a:pPr>
            <a:r>
              <a:rPr sz="2400" spc="-10" dirty="0">
                <a:latin typeface="Times New Roman"/>
                <a:cs typeface="Times New Roman"/>
              </a:rPr>
              <a:t>впорядковану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кристалізацію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просторову </a:t>
            </a:r>
            <a:r>
              <a:rPr sz="2400" dirty="0">
                <a:latin typeface="Times New Roman"/>
                <a:cs typeface="Times New Roman"/>
              </a:rPr>
              <a:t>орієнтацію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кристалів.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10"/>
              </a:spcBef>
            </a:pP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Кристали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гідроксиатитів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7891" y="405130"/>
            <a:ext cx="184467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94385" algn="l"/>
              </a:tabLst>
            </a:pPr>
            <a:r>
              <a:rPr sz="1700" spc="-10" dirty="0">
                <a:latin typeface="Times New Roman"/>
                <a:cs typeface="Times New Roman"/>
              </a:rPr>
              <a:t>Емаль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25" dirty="0">
                <a:latin typeface="Times New Roman"/>
                <a:cs typeface="Times New Roman"/>
              </a:rPr>
              <a:t>побудована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37942" y="405130"/>
            <a:ext cx="5334000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8935" algn="l"/>
                <a:tab pos="1434465" algn="l"/>
                <a:tab pos="2207260" algn="l"/>
                <a:tab pos="3286760" algn="l"/>
                <a:tab pos="4174490" algn="l"/>
              </a:tabLst>
            </a:pPr>
            <a:r>
              <a:rPr sz="1700" spc="-25" dirty="0">
                <a:latin typeface="Times New Roman"/>
                <a:cs typeface="Times New Roman"/>
              </a:rPr>
              <a:t>із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емалевих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призм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(товщина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3,5мм).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Структурно-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891" y="660857"/>
            <a:ext cx="7379334" cy="283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dirty="0">
                <a:latin typeface="Times New Roman"/>
                <a:cs typeface="Times New Roman"/>
              </a:rPr>
              <a:t>функціональною</a:t>
            </a:r>
            <a:r>
              <a:rPr sz="1700" spc="38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одиницею</a:t>
            </a:r>
            <a:r>
              <a:rPr sz="1700" spc="3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емалі</a:t>
            </a:r>
            <a:r>
              <a:rPr sz="1700" spc="3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є</a:t>
            </a:r>
            <a:r>
              <a:rPr sz="1700" spc="37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емалева</a:t>
            </a:r>
            <a:r>
              <a:rPr sz="1700" spc="37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призма</a:t>
            </a:r>
            <a:r>
              <a:rPr sz="1700" spc="37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або</a:t>
            </a:r>
            <a:r>
              <a:rPr sz="1700" spc="39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стовпчик,</a:t>
            </a:r>
            <a:r>
              <a:rPr sz="1700" spc="4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утворена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7891" y="922147"/>
            <a:ext cx="282384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97305" algn="l"/>
              </a:tabLst>
            </a:pPr>
            <a:r>
              <a:rPr sz="1700" spc="-10" dirty="0">
                <a:latin typeface="Times New Roman"/>
                <a:cs typeface="Times New Roman"/>
              </a:rPr>
              <a:t>кристалами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30" dirty="0">
                <a:latin typeface="Times New Roman"/>
                <a:cs typeface="Times New Roman"/>
              </a:rPr>
              <a:t>гідроксиапатиту.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7460" y="922147"/>
            <a:ext cx="4370070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698500" algn="l"/>
                <a:tab pos="1631314" algn="l"/>
                <a:tab pos="2495550" algn="l"/>
                <a:tab pos="3776345" algn="l"/>
              </a:tabLst>
            </a:pPr>
            <a:r>
              <a:rPr sz="1700" spc="-20" dirty="0">
                <a:latin typeface="Times New Roman"/>
                <a:cs typeface="Times New Roman"/>
              </a:rPr>
              <a:t>Одна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емалева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призма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формується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-10" dirty="0">
                <a:latin typeface="Times New Roman"/>
                <a:cs typeface="Times New Roman"/>
              </a:rPr>
              <a:t>одним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891" y="1182446"/>
            <a:ext cx="7380605" cy="5728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95"/>
              </a:spcBef>
            </a:pPr>
            <a:r>
              <a:rPr sz="1700" dirty="0">
                <a:latin typeface="Times New Roman"/>
                <a:cs typeface="Times New Roman"/>
              </a:rPr>
              <a:t>енамелобластом.</a:t>
            </a:r>
            <a:r>
              <a:rPr sz="1700" spc="11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Призми</a:t>
            </a:r>
            <a:r>
              <a:rPr sz="1700" spc="11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формуються</a:t>
            </a:r>
            <a:r>
              <a:rPr sz="1700" spc="12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розташовуються</a:t>
            </a:r>
            <a:r>
              <a:rPr sz="1700" spc="12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пучками.</a:t>
            </a:r>
            <a:r>
              <a:rPr sz="1700" spc="114" dirty="0">
                <a:latin typeface="Times New Roman"/>
                <a:cs typeface="Times New Roman"/>
              </a:rPr>
              <a:t>  </a:t>
            </a:r>
            <a:r>
              <a:rPr sz="1700" spc="-10" dirty="0">
                <a:latin typeface="Times New Roman"/>
                <a:cs typeface="Times New Roman"/>
              </a:rPr>
              <a:t>Функція: </a:t>
            </a:r>
            <a:r>
              <a:rPr sz="1700" dirty="0">
                <a:latin typeface="Times New Roman"/>
                <a:cs typeface="Times New Roman"/>
              </a:rPr>
              <a:t>забезпечує</a:t>
            </a:r>
            <a:r>
              <a:rPr sz="1700" spc="9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високу</a:t>
            </a:r>
            <a:r>
              <a:rPr sz="1700" spc="5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твердість,</a:t>
            </a:r>
            <a:r>
              <a:rPr sz="1700" spc="85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стійкість</a:t>
            </a:r>
            <a:r>
              <a:rPr sz="1700" spc="7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до</a:t>
            </a:r>
            <a:r>
              <a:rPr sz="1700" spc="9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стирання,</a:t>
            </a:r>
            <a:r>
              <a:rPr sz="1700" spc="80" dirty="0">
                <a:latin typeface="Times New Roman"/>
                <a:cs typeface="Times New Roman"/>
              </a:rPr>
              <a:t>  </a:t>
            </a:r>
            <a:r>
              <a:rPr sz="1700" dirty="0">
                <a:latin typeface="Times New Roman"/>
                <a:cs typeface="Times New Roman"/>
              </a:rPr>
              <a:t>рівномірний</a:t>
            </a:r>
            <a:r>
              <a:rPr sz="1700" spc="80" dirty="0">
                <a:latin typeface="Times New Roman"/>
                <a:cs typeface="Times New Roman"/>
              </a:rPr>
              <a:t>  </a:t>
            </a:r>
            <a:r>
              <a:rPr sz="1700" spc="-10" dirty="0">
                <a:latin typeface="Times New Roman"/>
                <a:cs typeface="Times New Roman"/>
              </a:rPr>
              <a:t>розподіл жувального навантаження</a:t>
            </a:r>
            <a:endParaRPr sz="1700">
              <a:latin typeface="Times New Roman"/>
              <a:cs typeface="Times New Roman"/>
            </a:endParaRPr>
          </a:p>
          <a:p>
            <a:pPr marL="67310" algn="just">
              <a:lnSpc>
                <a:spcPts val="2030"/>
              </a:lnSpc>
              <a:spcBef>
                <a:spcPts val="15"/>
              </a:spcBef>
            </a:pPr>
            <a:r>
              <a:rPr sz="1700" b="1" dirty="0">
                <a:latin typeface="Times New Roman"/>
                <a:cs typeface="Times New Roman"/>
              </a:rPr>
              <a:t>Загальна</a:t>
            </a:r>
            <a:r>
              <a:rPr sz="1700" b="1" spc="-4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характеристика</a:t>
            </a:r>
            <a:endParaRPr sz="1700">
              <a:latin typeface="Times New Roman"/>
              <a:cs typeface="Times New Roman"/>
            </a:endParaRPr>
          </a:p>
          <a:p>
            <a:pPr marL="12700" marR="8255" indent="131445">
              <a:lnSpc>
                <a:spcPts val="2050"/>
              </a:lnSpc>
              <a:spcBef>
                <a:spcPts val="50"/>
              </a:spcBef>
              <a:buSzPct val="94117"/>
              <a:buChar char="•"/>
              <a:tabLst>
                <a:tab pos="144145" algn="l"/>
              </a:tabLst>
            </a:pPr>
            <a:r>
              <a:rPr sz="1700" dirty="0">
                <a:latin typeface="Times New Roman"/>
                <a:cs typeface="Times New Roman"/>
              </a:rPr>
              <a:t>Емалева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призма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складається</a:t>
            </a:r>
            <a:r>
              <a:rPr sz="1700" spc="7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із</a:t>
            </a:r>
            <a:r>
              <a:rPr sz="1700" spc="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пучка</a:t>
            </a:r>
            <a:r>
              <a:rPr sz="1700" spc="6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тонофіламентів,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між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якими</a:t>
            </a:r>
            <a:r>
              <a:rPr sz="1700" spc="5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знаходяться </a:t>
            </a: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апатитів.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ts val="1975"/>
              </a:lnSpc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Простягається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від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емалево-</a:t>
            </a:r>
            <a:r>
              <a:rPr sz="1700" dirty="0">
                <a:latin typeface="Times New Roman"/>
                <a:cs typeface="Times New Roman"/>
              </a:rPr>
              <a:t>дентинної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межі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поверхні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емалі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Має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S-</a:t>
            </a:r>
            <a:r>
              <a:rPr sz="1700" dirty="0">
                <a:latin typeface="Times New Roman"/>
                <a:cs typeface="Times New Roman"/>
              </a:rPr>
              <a:t>подібний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хід,</a:t>
            </a:r>
            <a:r>
              <a:rPr sz="1700" spc="3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товщина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≈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4–6</a:t>
            </a:r>
            <a:r>
              <a:rPr sz="1700" spc="-60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мкм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700" i="1" spc="-10" dirty="0">
                <a:latin typeface="Times New Roman"/>
                <a:cs typeface="Times New Roman"/>
              </a:rPr>
              <a:t>Форма</a:t>
            </a:r>
            <a:r>
              <a:rPr sz="1700" i="1" spc="-7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емалієвої</a:t>
            </a:r>
            <a:r>
              <a:rPr sz="1700" i="1" spc="-45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spcBef>
                <a:spcPts val="10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На</a:t>
            </a:r>
            <a:r>
              <a:rPr sz="1700" spc="-10" dirty="0">
                <a:latin typeface="Times New Roman"/>
                <a:cs typeface="Times New Roman"/>
              </a:rPr>
              <a:t> поперечному</a:t>
            </a:r>
            <a:r>
              <a:rPr sz="1700" spc="-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зрізі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—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форма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«замкової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щілини»</a:t>
            </a:r>
            <a:r>
              <a:rPr sz="1700" spc="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або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«ключа»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ts val="2030"/>
              </a:lnSpc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Складається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з: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головки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призми,</a:t>
            </a:r>
            <a:r>
              <a:rPr sz="1700" spc="3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хвостика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призми.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700" b="1" spc="-30" dirty="0">
                <a:latin typeface="Times New Roman"/>
                <a:cs typeface="Times New Roman"/>
              </a:rPr>
              <a:t>Будова</a:t>
            </a:r>
            <a:r>
              <a:rPr sz="1700" b="1" spc="-6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емалієвої</a:t>
            </a:r>
            <a:r>
              <a:rPr sz="1700" b="1" spc="-7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67310">
              <a:lnSpc>
                <a:spcPts val="2030"/>
              </a:lnSpc>
              <a:spcBef>
                <a:spcPts val="15"/>
              </a:spcBef>
            </a:pPr>
            <a:r>
              <a:rPr sz="1700" i="1" dirty="0">
                <a:latin typeface="Times New Roman"/>
                <a:cs typeface="Times New Roman"/>
              </a:rPr>
              <a:t>Центральна</a:t>
            </a:r>
            <a:r>
              <a:rPr sz="1700" i="1" spc="-65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частина</a:t>
            </a:r>
            <a:r>
              <a:rPr sz="1700" i="1" spc="-6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ts val="2030"/>
              </a:lnSpc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Щільно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упаковані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11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гідроксиапатиту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ct val="100000"/>
              </a:lnSpc>
              <a:spcBef>
                <a:spcPts val="10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орієнтовані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паралельно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довгій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осі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2030"/>
              </a:lnSpc>
              <a:spcBef>
                <a:spcPts val="15"/>
              </a:spcBef>
            </a:pPr>
            <a:r>
              <a:rPr sz="1700" i="1" spc="-10" dirty="0">
                <a:latin typeface="Times New Roman"/>
                <a:cs typeface="Times New Roman"/>
              </a:rPr>
              <a:t>Оболонка</a:t>
            </a:r>
            <a:r>
              <a:rPr sz="1700" i="1" spc="-65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призми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buSzPct val="94117"/>
              <a:buChar char="•"/>
              <a:tabLst>
                <a:tab pos="194310" algn="l"/>
              </a:tabLst>
            </a:pPr>
            <a:r>
              <a:rPr sz="1700" spc="-20" dirty="0">
                <a:latin typeface="Times New Roman"/>
                <a:cs typeface="Times New Roman"/>
              </a:rPr>
              <a:t>Тонкий</a:t>
            </a:r>
            <a:r>
              <a:rPr sz="1700" spc="-7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периферичний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шар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ct val="100000"/>
              </a:lnSpc>
              <a:spcBef>
                <a:spcPts val="15"/>
              </a:spcBef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Містить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більше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органічної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речовини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ts val="2030"/>
              </a:lnSpc>
              <a:spcBef>
                <a:spcPts val="10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Менш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мінералізована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2030"/>
              </a:lnSpc>
            </a:pPr>
            <a:r>
              <a:rPr sz="1700" b="1" spc="-10" dirty="0">
                <a:latin typeface="Times New Roman"/>
                <a:cs typeface="Times New Roman"/>
              </a:rPr>
              <a:t>Міжпризматична</a:t>
            </a:r>
            <a:r>
              <a:rPr sz="1700" b="1" spc="-5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речовина</a:t>
            </a:r>
            <a:endParaRPr sz="1700">
              <a:latin typeface="Times New Roman"/>
              <a:cs typeface="Times New Roman"/>
            </a:endParaRPr>
          </a:p>
          <a:p>
            <a:pPr marL="194945" indent="-127635">
              <a:lnSpc>
                <a:spcPct val="100000"/>
              </a:lnSpc>
              <a:spcBef>
                <a:spcPts val="15"/>
              </a:spcBef>
              <a:buSzPct val="94117"/>
              <a:buChar char="•"/>
              <a:tabLst>
                <a:tab pos="194945" algn="l"/>
              </a:tabLst>
            </a:pPr>
            <a:r>
              <a:rPr sz="1700" dirty="0">
                <a:latin typeface="Times New Roman"/>
                <a:cs typeface="Times New Roman"/>
              </a:rPr>
              <a:t>Розташована</a:t>
            </a:r>
            <a:r>
              <a:rPr sz="1700" spc="-9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між</a:t>
            </a:r>
            <a:r>
              <a:rPr sz="1700" spc="-10" dirty="0">
                <a:latin typeface="Times New Roman"/>
                <a:cs typeface="Times New Roman"/>
              </a:rPr>
              <a:t> призмами</a:t>
            </a:r>
            <a:endParaRPr sz="1700">
              <a:latin typeface="Times New Roman"/>
              <a:cs typeface="Times New Roman"/>
            </a:endParaRPr>
          </a:p>
          <a:p>
            <a:pPr marL="194310" indent="-127000">
              <a:lnSpc>
                <a:spcPct val="100000"/>
              </a:lnSpc>
              <a:spcBef>
                <a:spcPts val="15"/>
              </a:spcBef>
              <a:buSzPct val="94117"/>
              <a:buChar char="•"/>
              <a:tabLst>
                <a:tab pos="194310" algn="l"/>
              </a:tabLst>
            </a:pPr>
            <a:r>
              <a:rPr sz="1700" dirty="0">
                <a:latin typeface="Times New Roman"/>
                <a:cs typeface="Times New Roman"/>
              </a:rPr>
              <a:t>Кристали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мають</a:t>
            </a:r>
            <a:r>
              <a:rPr sz="1700" spc="-6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інший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напрямок,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ніж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у</a:t>
            </a:r>
            <a:r>
              <a:rPr sz="1700" spc="-7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призмі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095115" y="-116890"/>
            <a:ext cx="27965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solidFill>
                  <a:srgbClr val="539F20"/>
                </a:solidFill>
                <a:latin typeface="Times New Roman"/>
                <a:cs typeface="Times New Roman"/>
              </a:rPr>
              <a:t>Емалева</a:t>
            </a:r>
            <a:r>
              <a:rPr b="0" spc="-110" dirty="0">
                <a:solidFill>
                  <a:srgbClr val="539F20"/>
                </a:solidFill>
                <a:latin typeface="Times New Roman"/>
                <a:cs typeface="Times New Roman"/>
              </a:rPr>
              <a:t> </a:t>
            </a:r>
            <a:r>
              <a:rPr b="0" spc="-10" dirty="0">
                <a:solidFill>
                  <a:srgbClr val="539F20"/>
                </a:solidFill>
                <a:latin typeface="Times New Roman"/>
                <a:cs typeface="Times New Roman"/>
              </a:rPr>
              <a:t>призма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7324343" y="374904"/>
            <a:ext cx="4398645" cy="6209030"/>
            <a:chOff x="7324343" y="374904"/>
            <a:chExt cx="4398645" cy="620903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33203" y="374904"/>
              <a:ext cx="2089403" cy="36667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4343" y="992123"/>
              <a:ext cx="2080259" cy="48737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50223" y="4553712"/>
              <a:ext cx="3072383" cy="20299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39872" y="279603"/>
            <a:ext cx="26822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5" dirty="0">
                <a:solidFill>
                  <a:srgbClr val="539F20"/>
                </a:solidFill>
              </a:rPr>
              <a:t>Будова</a:t>
            </a:r>
            <a:r>
              <a:rPr sz="3600" spc="-135" dirty="0">
                <a:solidFill>
                  <a:srgbClr val="539F20"/>
                </a:solidFill>
              </a:rPr>
              <a:t> </a:t>
            </a:r>
            <a:r>
              <a:rPr sz="3600" spc="-20" dirty="0">
                <a:solidFill>
                  <a:srgbClr val="539F20"/>
                </a:solidFill>
              </a:rPr>
              <a:t>емалі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71906" y="930402"/>
            <a:ext cx="5500370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Зовні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тонкою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кутиколою.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Смуги</a:t>
            </a:r>
            <a:r>
              <a:rPr sz="1800" b="1" spc="225" dirty="0">
                <a:latin typeface="Times New Roman"/>
                <a:cs typeface="Times New Roman"/>
              </a:rPr>
              <a:t>  </a:t>
            </a:r>
            <a:r>
              <a:rPr sz="1800" b="1" spc="-25" dirty="0">
                <a:latin typeface="Times New Roman"/>
                <a:cs typeface="Times New Roman"/>
              </a:rPr>
              <a:t>Гунтера-</a:t>
            </a:r>
            <a:r>
              <a:rPr sz="1800" b="1" dirty="0">
                <a:latin typeface="Times New Roman"/>
                <a:cs typeface="Times New Roman"/>
              </a:rPr>
              <a:t>Шрегера</a:t>
            </a:r>
            <a:r>
              <a:rPr sz="1800" b="1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радіально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розташовані </a:t>
            </a:r>
            <a:r>
              <a:rPr sz="1800" dirty="0">
                <a:latin typeface="Times New Roman"/>
                <a:cs typeface="Times New Roman"/>
              </a:rPr>
              <a:t>світлі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темні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смуги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емалі,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видимі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шліфі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зуба. </a:t>
            </a:r>
            <a:r>
              <a:rPr sz="1800" dirty="0">
                <a:latin typeface="Times New Roman"/>
                <a:cs typeface="Times New Roman"/>
              </a:rPr>
              <a:t>Зумовлені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чергуванням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поперечних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косо-поздовжніх </a:t>
            </a:r>
            <a:r>
              <a:rPr sz="1800" dirty="0">
                <a:latin typeface="Times New Roman"/>
                <a:cs typeface="Times New Roman"/>
              </a:rPr>
              <a:t>зрізів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емалевих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призм.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Лінії</a:t>
            </a:r>
            <a:r>
              <a:rPr sz="1800" b="1" spc="2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Ретціуса</a:t>
            </a:r>
            <a:r>
              <a:rPr sz="1800" b="1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темні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концентричні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поява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яких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пов’язана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періодичністю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мінералізації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емалі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1635" y="315468"/>
            <a:ext cx="5047488" cy="635050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7055" y="3459556"/>
            <a:ext cx="5949315" cy="29527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Times New Roman"/>
                <a:cs typeface="Times New Roman"/>
              </a:rPr>
              <a:t>А</a:t>
            </a:r>
            <a:r>
              <a:rPr sz="1550" spc="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коронка;</a:t>
            </a:r>
            <a:r>
              <a:rPr sz="1550" spc="2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Б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шийка;</a:t>
            </a:r>
            <a:r>
              <a:rPr sz="1550" spc="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</a:t>
            </a:r>
            <a:r>
              <a:rPr sz="1550" spc="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корінь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емаль:</a:t>
            </a:r>
            <a:r>
              <a:rPr sz="1550" spc="229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1.1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24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темні</a:t>
            </a:r>
            <a:r>
              <a:rPr sz="1550" b="1" spc="24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поперечні</a:t>
            </a:r>
            <a:r>
              <a:rPr sz="1550" b="1" spc="24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смуги</a:t>
            </a:r>
            <a:r>
              <a:rPr sz="1550" b="1" spc="22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(Гунтера-Шрегера),</a:t>
            </a:r>
            <a:r>
              <a:rPr sz="1550" b="1" spc="20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1.2</a:t>
            </a:r>
            <a:r>
              <a:rPr sz="1550" b="1" spc="240" dirty="0">
                <a:latin typeface="Times New Roman"/>
                <a:cs typeface="Times New Roman"/>
              </a:rPr>
              <a:t> </a:t>
            </a:r>
            <a:r>
              <a:rPr sz="1550" b="1" spc="-50" dirty="0">
                <a:latin typeface="Times New Roman"/>
                <a:cs typeface="Times New Roman"/>
              </a:rPr>
              <a:t>–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b="1" dirty="0">
                <a:latin typeface="Times New Roman"/>
                <a:cs typeface="Times New Roman"/>
              </a:rPr>
              <a:t>лінії</a:t>
            </a:r>
            <a:r>
              <a:rPr sz="1550" b="1" spc="14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росту</a:t>
            </a:r>
            <a:r>
              <a:rPr sz="1550" b="1" spc="155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емалі</a:t>
            </a:r>
            <a:r>
              <a:rPr sz="1550" b="1" spc="110" dirty="0">
                <a:latin typeface="Times New Roman"/>
                <a:cs typeface="Times New Roman"/>
              </a:rPr>
              <a:t> </a:t>
            </a:r>
            <a:r>
              <a:rPr sz="1550" b="1" dirty="0">
                <a:latin typeface="Times New Roman"/>
                <a:cs typeface="Times New Roman"/>
              </a:rPr>
              <a:t>(Ретціуса),</a:t>
            </a:r>
            <a:r>
              <a:rPr sz="1550" b="1" spc="1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1.3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7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дентино-емальове</a:t>
            </a:r>
            <a:r>
              <a:rPr sz="1550" spc="2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з'єднання;</a:t>
            </a:r>
            <a:endParaRPr sz="155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45"/>
              </a:spcBef>
            </a:pP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дентин: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2.1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дентинні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трубочки,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2.2</a:t>
            </a:r>
            <a:r>
              <a:rPr sz="1550" spc="4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лінії</a:t>
            </a:r>
            <a:r>
              <a:rPr sz="1550" spc="4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росту</a:t>
            </a:r>
            <a:r>
              <a:rPr sz="1550" spc="4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дентину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  <a:tabLst>
                <a:tab pos="958850" algn="l"/>
                <a:tab pos="1443990" algn="l"/>
                <a:tab pos="1777364" algn="l"/>
                <a:tab pos="2893695" algn="l"/>
                <a:tab pos="3474720" algn="l"/>
                <a:tab pos="4411980" algn="l"/>
                <a:tab pos="5349875" algn="l"/>
                <a:tab pos="5829935" algn="l"/>
              </a:tabLst>
            </a:pPr>
            <a:r>
              <a:rPr sz="1550" spc="-10" dirty="0">
                <a:latin typeface="Times New Roman"/>
                <a:cs typeface="Times New Roman"/>
              </a:rPr>
              <a:t>(Оуена),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2.3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–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зернистий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шар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дентину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10" dirty="0">
                <a:latin typeface="Times New Roman"/>
                <a:cs typeface="Times New Roman"/>
              </a:rPr>
              <a:t>(Томса),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25" dirty="0">
                <a:latin typeface="Times New Roman"/>
                <a:cs typeface="Times New Roman"/>
              </a:rPr>
              <a:t>2.4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-50" dirty="0">
                <a:latin typeface="Times New Roman"/>
                <a:cs typeface="Times New Roman"/>
              </a:rPr>
              <a:t>–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інтерглобулярний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дентин;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цемент: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3.1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неклітинний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цемент,</a:t>
            </a:r>
            <a:r>
              <a:rPr sz="1550" spc="13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3.2</a:t>
            </a:r>
            <a:r>
              <a:rPr sz="1550" spc="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клітинний</a:t>
            </a:r>
            <a:r>
              <a:rPr sz="1550" spc="12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цемент,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550" dirty="0">
                <a:latin typeface="Times New Roman"/>
                <a:cs typeface="Times New Roman"/>
              </a:rPr>
              <a:t>3.2.1</a:t>
            </a:r>
            <a:r>
              <a:rPr sz="1550" spc="7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цементоцити;</a:t>
            </a:r>
            <a:endParaRPr sz="1550">
              <a:latin typeface="Times New Roman"/>
              <a:cs typeface="Times New Roman"/>
            </a:endParaRPr>
          </a:p>
          <a:p>
            <a:pPr marL="235585" indent="-222885">
              <a:lnSpc>
                <a:spcPct val="100000"/>
              </a:lnSpc>
              <a:spcBef>
                <a:spcPts val="50"/>
              </a:spcBef>
              <a:buAutoNum type="arabicPlain" startAt="4"/>
              <a:tabLst>
                <a:tab pos="235585" algn="l"/>
                <a:tab pos="1558290" algn="l"/>
                <a:tab pos="4741545" algn="l"/>
              </a:tabLst>
            </a:pP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порожнина</a:t>
            </a:r>
            <a:r>
              <a:rPr sz="1550" dirty="0">
                <a:latin typeface="Times New Roman"/>
                <a:cs typeface="Times New Roman"/>
              </a:rPr>
              <a:t>	зуба</a:t>
            </a:r>
            <a:r>
              <a:rPr sz="1550" spc="15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(пульпарна</a:t>
            </a:r>
            <a:r>
              <a:rPr sz="1550" spc="17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порожнина):</a:t>
            </a:r>
            <a:r>
              <a:rPr sz="1550" spc="15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4.1</a:t>
            </a:r>
            <a:r>
              <a:rPr sz="1550" dirty="0">
                <a:latin typeface="Times New Roman"/>
                <a:cs typeface="Times New Roman"/>
              </a:rPr>
              <a:t>	–</a:t>
            </a:r>
            <a:r>
              <a:rPr sz="1550" spc="100" dirty="0">
                <a:latin typeface="Times New Roman"/>
                <a:cs typeface="Times New Roman"/>
              </a:rPr>
              <a:t>  </a:t>
            </a:r>
            <a:r>
              <a:rPr sz="1550" spc="-10" dirty="0">
                <a:latin typeface="Times New Roman"/>
                <a:cs typeface="Times New Roman"/>
              </a:rPr>
              <a:t>порожнина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550" dirty="0">
                <a:latin typeface="Times New Roman"/>
                <a:cs typeface="Times New Roman"/>
              </a:rPr>
              <a:t>коронки,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4.2</a:t>
            </a:r>
            <a:r>
              <a:rPr sz="1550" spc="-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канал</a:t>
            </a:r>
            <a:r>
              <a:rPr sz="1550" spc="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кореня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зуба;</a:t>
            </a:r>
            <a:endParaRPr sz="1550">
              <a:latin typeface="Times New Roman"/>
              <a:cs typeface="Times New Roman"/>
            </a:endParaRPr>
          </a:p>
          <a:p>
            <a:pPr marL="162560" indent="-149860">
              <a:lnSpc>
                <a:spcPct val="100000"/>
              </a:lnSpc>
              <a:spcBef>
                <a:spcPts val="85"/>
              </a:spcBef>
              <a:buAutoNum type="arabicPlain" startAt="5"/>
              <a:tabLst>
                <a:tab pos="162560" algn="l"/>
              </a:tabLst>
            </a:pP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апикальные</a:t>
            </a:r>
            <a:r>
              <a:rPr sz="1550" spc="175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отвіри.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872" rIns="0" bIns="0" rtlCol="0">
            <a:spAutoFit/>
          </a:bodyPr>
          <a:lstStyle/>
          <a:p>
            <a:pPr marL="3895725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solidFill>
                  <a:srgbClr val="539F20"/>
                </a:solidFill>
              </a:rPr>
              <a:t>Будова</a:t>
            </a:r>
            <a:r>
              <a:rPr sz="3600" spc="-170" dirty="0">
                <a:solidFill>
                  <a:srgbClr val="539F20"/>
                </a:solidFill>
              </a:rPr>
              <a:t> </a:t>
            </a:r>
            <a:r>
              <a:rPr sz="3600" spc="-10" dirty="0">
                <a:solidFill>
                  <a:srgbClr val="539F20"/>
                </a:solidFill>
              </a:rPr>
              <a:t>емалі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417068" y="1448511"/>
            <a:ext cx="4108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10" dirty="0">
                <a:latin typeface="Times New Roman"/>
                <a:cs typeface="Times New Roman"/>
              </a:rPr>
              <a:t>Маломінералізовані</a:t>
            </a:r>
            <a:r>
              <a:rPr sz="2000" b="1" spc="-10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ділянки </a:t>
            </a:r>
            <a:r>
              <a:rPr sz="2000" b="1" spc="-10" dirty="0">
                <a:latin typeface="Times New Roman"/>
                <a:cs typeface="Times New Roman"/>
              </a:rPr>
              <a:t>емалі: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7068" y="1750516"/>
            <a:ext cx="456501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219835" algn="l"/>
                <a:tab pos="2505075" algn="l"/>
                <a:tab pos="2856865" algn="l"/>
                <a:tab pos="3964304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Емалеві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веретена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ділянки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емалі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9446" y="1750516"/>
            <a:ext cx="114617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05765" algn="l"/>
              </a:tabLst>
            </a:pP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місцях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068" y="2057527"/>
            <a:ext cx="543179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654175" algn="l"/>
                <a:tab pos="1978660" algn="l"/>
                <a:tab pos="2509520" algn="l"/>
                <a:tab pos="383159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проникнення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неї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відростків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одонтобластів,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33642" y="2057527"/>
            <a:ext cx="33909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25" dirty="0">
                <a:latin typeface="Times New Roman"/>
                <a:cs typeface="Times New Roman"/>
              </a:rPr>
              <a:t>які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7068" y="2363546"/>
            <a:ext cx="5954395" cy="21634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утворюють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потовщення.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</a:pPr>
            <a:r>
              <a:rPr sz="2000" b="1" dirty="0">
                <a:latin typeface="Times New Roman"/>
                <a:cs typeface="Times New Roman"/>
              </a:rPr>
              <a:t>Емалеві</a:t>
            </a:r>
            <a:r>
              <a:rPr sz="2000" b="1" spc="17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пластинки</a:t>
            </a:r>
            <a:r>
              <a:rPr sz="2000" b="1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маломінералізовані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ділянки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емалі,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що,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відміну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пучків,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пронизують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усю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товщу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емалі.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410"/>
              </a:lnSpc>
              <a:spcBef>
                <a:spcPts val="60"/>
              </a:spcBef>
            </a:pPr>
            <a:r>
              <a:rPr sz="2000" b="1" dirty="0">
                <a:latin typeface="Times New Roman"/>
                <a:cs typeface="Times New Roman"/>
              </a:rPr>
              <a:t>Емалеві</a:t>
            </a:r>
            <a:r>
              <a:rPr sz="2000" b="1" spc="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пучки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ділянки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емалі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місцях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проникнення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неї</a:t>
            </a:r>
            <a:r>
              <a:rPr sz="2000" spc="4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відростків</a:t>
            </a:r>
            <a:r>
              <a:rPr sz="2000" spc="45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одонтобластів,</a:t>
            </a:r>
            <a:r>
              <a:rPr sz="2000" spc="4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утворюють потовщення.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9419" y="827532"/>
            <a:ext cx="5166360" cy="419252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229603" y="5494731"/>
            <a:ext cx="55638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Емаль.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Незабарвлений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зуб</a:t>
            </a:r>
            <a:r>
              <a:rPr sz="1800" spc="-10" dirty="0">
                <a:latin typeface="Times New Roman"/>
                <a:cs typeface="Times New Roman"/>
              </a:rPr>
              <a:t> зуба.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Коронка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зуба: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емаль;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смуги </a:t>
            </a:r>
            <a:r>
              <a:rPr sz="1800" spc="-25" dirty="0">
                <a:latin typeface="Times New Roman"/>
                <a:cs typeface="Times New Roman"/>
              </a:rPr>
              <a:t>Гунтера-</a:t>
            </a:r>
            <a:r>
              <a:rPr sz="1800" dirty="0">
                <a:latin typeface="Times New Roman"/>
                <a:cs typeface="Times New Roman"/>
              </a:rPr>
              <a:t>Шрегера;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Ретціуса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0703" rIns="0" bIns="0" rtlCol="0">
            <a:spAutoFit/>
          </a:bodyPr>
          <a:lstStyle/>
          <a:p>
            <a:pPr marL="3500120">
              <a:lnSpc>
                <a:spcPct val="100000"/>
              </a:lnSpc>
              <a:spcBef>
                <a:spcPts val="105"/>
              </a:spcBef>
            </a:pPr>
            <a:r>
              <a:rPr spc="-50" dirty="0">
                <a:solidFill>
                  <a:srgbClr val="539F20"/>
                </a:solidFill>
              </a:rPr>
              <a:t>Будова</a:t>
            </a:r>
            <a:r>
              <a:rPr spc="-105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дентину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15"/>
              </a:spcBef>
            </a:pPr>
            <a:r>
              <a:rPr dirty="0"/>
              <a:t>Дентин</a:t>
            </a:r>
            <a:r>
              <a:rPr spc="434" dirty="0"/>
              <a:t>    </a:t>
            </a:r>
            <a:r>
              <a:rPr dirty="0"/>
              <a:t>—</a:t>
            </a:r>
            <a:r>
              <a:rPr spc="430" dirty="0"/>
              <a:t>    </a:t>
            </a:r>
            <a:r>
              <a:rPr dirty="0"/>
              <a:t>це</a:t>
            </a:r>
            <a:r>
              <a:rPr spc="430" dirty="0"/>
              <a:t>    </a:t>
            </a:r>
            <a:r>
              <a:rPr dirty="0"/>
              <a:t>тверда,</a:t>
            </a:r>
            <a:r>
              <a:rPr spc="425" dirty="0"/>
              <a:t>    </a:t>
            </a:r>
            <a:r>
              <a:rPr spc="-10" dirty="0"/>
              <a:t>еластична </a:t>
            </a:r>
            <a:r>
              <a:rPr dirty="0"/>
              <a:t>мінералізована</a:t>
            </a:r>
            <a:r>
              <a:rPr spc="150" dirty="0"/>
              <a:t> </a:t>
            </a:r>
            <a:r>
              <a:rPr dirty="0"/>
              <a:t>тканина,</a:t>
            </a:r>
            <a:r>
              <a:rPr spc="170" dirty="0"/>
              <a:t> </a:t>
            </a:r>
            <a:r>
              <a:rPr dirty="0"/>
              <a:t>що</a:t>
            </a:r>
            <a:r>
              <a:rPr spc="180" dirty="0"/>
              <a:t> </a:t>
            </a:r>
            <a:r>
              <a:rPr dirty="0"/>
              <a:t>формує</a:t>
            </a:r>
            <a:r>
              <a:rPr spc="200" dirty="0"/>
              <a:t> </a:t>
            </a:r>
            <a:r>
              <a:rPr spc="-10" dirty="0"/>
              <a:t>основну </a:t>
            </a:r>
            <a:r>
              <a:rPr dirty="0"/>
              <a:t>масу</a:t>
            </a:r>
            <a:r>
              <a:rPr spc="35" dirty="0"/>
              <a:t>  </a:t>
            </a:r>
            <a:r>
              <a:rPr dirty="0"/>
              <a:t>коронки,</a:t>
            </a:r>
            <a:r>
              <a:rPr spc="45" dirty="0"/>
              <a:t>  </a:t>
            </a:r>
            <a:r>
              <a:rPr dirty="0"/>
              <a:t>шийки</a:t>
            </a:r>
            <a:r>
              <a:rPr spc="70" dirty="0"/>
              <a:t>  </a:t>
            </a:r>
            <a:r>
              <a:rPr dirty="0"/>
              <a:t>та</a:t>
            </a:r>
            <a:r>
              <a:rPr spc="50" dirty="0"/>
              <a:t>  </a:t>
            </a:r>
            <a:r>
              <a:rPr dirty="0"/>
              <a:t>кореня</a:t>
            </a:r>
            <a:r>
              <a:rPr spc="55" dirty="0"/>
              <a:t>  </a:t>
            </a:r>
            <a:r>
              <a:rPr dirty="0"/>
              <a:t>зуба.</a:t>
            </a:r>
            <a:r>
              <a:rPr spc="65" dirty="0"/>
              <a:t>  </a:t>
            </a:r>
            <a:r>
              <a:rPr spc="-25" dirty="0"/>
              <a:t>Він </a:t>
            </a:r>
            <a:r>
              <a:rPr dirty="0"/>
              <a:t>складається</a:t>
            </a:r>
            <a:r>
              <a:rPr spc="320" dirty="0"/>
              <a:t> </a:t>
            </a:r>
            <a:r>
              <a:rPr dirty="0"/>
              <a:t>на</a:t>
            </a:r>
            <a:r>
              <a:rPr spc="290" dirty="0"/>
              <a:t> </a:t>
            </a:r>
            <a:r>
              <a:rPr dirty="0"/>
              <a:t>70%</a:t>
            </a:r>
            <a:r>
              <a:rPr spc="285" dirty="0"/>
              <a:t> </a:t>
            </a:r>
            <a:r>
              <a:rPr dirty="0"/>
              <a:t>з</a:t>
            </a:r>
            <a:r>
              <a:rPr spc="300" dirty="0"/>
              <a:t> </a:t>
            </a:r>
            <a:r>
              <a:rPr dirty="0"/>
              <a:t>неорганічних</a:t>
            </a:r>
            <a:r>
              <a:rPr spc="310" dirty="0"/>
              <a:t> </a:t>
            </a:r>
            <a:r>
              <a:rPr spc="-10" dirty="0"/>
              <a:t>речовин </a:t>
            </a:r>
            <a:r>
              <a:rPr dirty="0"/>
              <a:t>(гідроксиапатит),</a:t>
            </a:r>
            <a:r>
              <a:rPr spc="560" dirty="0"/>
              <a:t>   </a:t>
            </a:r>
            <a:r>
              <a:rPr dirty="0"/>
              <a:t>20%</a:t>
            </a:r>
            <a:r>
              <a:rPr spc="575" dirty="0"/>
              <a:t>   </a:t>
            </a:r>
            <a:r>
              <a:rPr dirty="0"/>
              <a:t>—</a:t>
            </a:r>
            <a:r>
              <a:rPr spc="575" dirty="0"/>
              <a:t>   </a:t>
            </a:r>
            <a:r>
              <a:rPr spc="-10" dirty="0"/>
              <a:t>органічних </a:t>
            </a:r>
            <a:r>
              <a:rPr spc="-20" dirty="0"/>
              <a:t>(колаген)</a:t>
            </a:r>
            <a:r>
              <a:rPr spc="-40" dirty="0"/>
              <a:t> </a:t>
            </a:r>
            <a:r>
              <a:rPr dirty="0"/>
              <a:t>і</a:t>
            </a:r>
            <a:r>
              <a:rPr spc="-10" dirty="0"/>
              <a:t> </a:t>
            </a:r>
            <a:r>
              <a:rPr dirty="0"/>
              <a:t>10%</a:t>
            </a:r>
            <a:r>
              <a:rPr spc="-20" dirty="0"/>
              <a:t> </a:t>
            </a:r>
            <a:r>
              <a:rPr dirty="0"/>
              <a:t>—</a:t>
            </a:r>
            <a:r>
              <a:rPr spc="-65" dirty="0"/>
              <a:t> </a:t>
            </a:r>
            <a:r>
              <a:rPr dirty="0"/>
              <a:t>води,</a:t>
            </a:r>
            <a:r>
              <a:rPr spc="-15" dirty="0"/>
              <a:t> </a:t>
            </a:r>
            <a:r>
              <a:rPr spc="-20" dirty="0"/>
              <a:t>забезпечуючи</a:t>
            </a:r>
            <a:r>
              <a:rPr spc="-10" dirty="0"/>
              <a:t> захист </a:t>
            </a:r>
            <a:r>
              <a:rPr dirty="0"/>
              <a:t>пульпи</a:t>
            </a:r>
            <a:r>
              <a:rPr spc="225" dirty="0"/>
              <a:t>   </a:t>
            </a:r>
            <a:r>
              <a:rPr dirty="0"/>
              <a:t>та</a:t>
            </a:r>
            <a:r>
              <a:rPr spc="229" dirty="0"/>
              <a:t>   </a:t>
            </a:r>
            <a:r>
              <a:rPr dirty="0"/>
              <a:t>амортизацію</a:t>
            </a:r>
            <a:r>
              <a:rPr spc="215" dirty="0"/>
              <a:t>   </a:t>
            </a:r>
            <a:r>
              <a:rPr dirty="0"/>
              <a:t>крихкої</a:t>
            </a:r>
            <a:r>
              <a:rPr spc="235" dirty="0"/>
              <a:t>   </a:t>
            </a:r>
            <a:r>
              <a:rPr spc="-10" dirty="0"/>
              <a:t>емалі. </a:t>
            </a:r>
            <a:r>
              <a:rPr dirty="0"/>
              <a:t>Структура</a:t>
            </a:r>
            <a:r>
              <a:rPr spc="590" dirty="0"/>
              <a:t>  </a:t>
            </a:r>
            <a:r>
              <a:rPr dirty="0"/>
              <a:t>дентину</a:t>
            </a:r>
            <a:r>
              <a:rPr spc="570" dirty="0"/>
              <a:t>  </a:t>
            </a:r>
            <a:r>
              <a:rPr dirty="0"/>
              <a:t>пронизана</a:t>
            </a:r>
            <a:r>
              <a:rPr spc="590" dirty="0"/>
              <a:t>  </a:t>
            </a:r>
            <a:r>
              <a:rPr spc="-10" dirty="0"/>
              <a:t>тисячами </a:t>
            </a:r>
            <a:r>
              <a:rPr dirty="0"/>
              <a:t>дентинох</a:t>
            </a:r>
            <a:r>
              <a:rPr spc="90" dirty="0"/>
              <a:t>  </a:t>
            </a:r>
            <a:r>
              <a:rPr dirty="0"/>
              <a:t>канальців,</a:t>
            </a:r>
            <a:r>
              <a:rPr spc="114" dirty="0"/>
              <a:t>  </a:t>
            </a:r>
            <a:r>
              <a:rPr dirty="0"/>
              <a:t>що</a:t>
            </a:r>
            <a:r>
              <a:rPr spc="95" dirty="0"/>
              <a:t>  </a:t>
            </a:r>
            <a:r>
              <a:rPr dirty="0"/>
              <a:t>містять</a:t>
            </a:r>
            <a:r>
              <a:rPr spc="100" dirty="0"/>
              <a:t>  </a:t>
            </a:r>
            <a:r>
              <a:rPr spc="-10" dirty="0"/>
              <a:t>відростки одонтобластів.</a:t>
            </a:r>
          </a:p>
          <a:p>
            <a:pPr marL="12700" marR="7620" algn="just">
              <a:lnSpc>
                <a:spcPct val="100000"/>
              </a:lnSpc>
              <a:spcBef>
                <a:spcPts val="15"/>
              </a:spcBef>
            </a:pPr>
            <a:r>
              <a:rPr dirty="0"/>
              <a:t>Дентобласти</a:t>
            </a:r>
            <a:r>
              <a:rPr spc="350" dirty="0"/>
              <a:t>  </a:t>
            </a:r>
            <a:r>
              <a:rPr dirty="0"/>
              <a:t>–</a:t>
            </a:r>
            <a:r>
              <a:rPr spc="360" dirty="0"/>
              <a:t>  </a:t>
            </a:r>
            <a:r>
              <a:rPr dirty="0"/>
              <a:t>це</a:t>
            </a:r>
            <a:r>
              <a:rPr spc="340" dirty="0"/>
              <a:t>  </a:t>
            </a:r>
            <a:r>
              <a:rPr dirty="0"/>
              <a:t>клітини</a:t>
            </a:r>
            <a:r>
              <a:rPr spc="360" dirty="0"/>
              <a:t>  </a:t>
            </a:r>
            <a:r>
              <a:rPr spc="-10" dirty="0"/>
              <a:t>мезенфімного </a:t>
            </a:r>
            <a:r>
              <a:rPr dirty="0"/>
              <a:t>походження,</a:t>
            </a:r>
            <a:r>
              <a:rPr spc="565" dirty="0"/>
              <a:t>  </a:t>
            </a:r>
            <a:r>
              <a:rPr dirty="0"/>
              <a:t>високі</a:t>
            </a:r>
            <a:r>
              <a:rPr spc="555" dirty="0"/>
              <a:t>  </a:t>
            </a:r>
            <a:r>
              <a:rPr dirty="0"/>
              <a:t>призматичні,</a:t>
            </a:r>
            <a:r>
              <a:rPr spc="550" dirty="0"/>
              <a:t>  </a:t>
            </a:r>
            <a:r>
              <a:rPr spc="-10" dirty="0"/>
              <a:t>мають </a:t>
            </a:r>
            <a:r>
              <a:rPr dirty="0"/>
              <a:t>чітку</a:t>
            </a:r>
            <a:r>
              <a:rPr spc="-85" dirty="0"/>
              <a:t> </a:t>
            </a:r>
            <a:r>
              <a:rPr dirty="0"/>
              <a:t>виражену</a:t>
            </a:r>
            <a:r>
              <a:rPr spc="-95" dirty="0"/>
              <a:t> </a:t>
            </a:r>
            <a:r>
              <a:rPr dirty="0"/>
              <a:t>полярну</a:t>
            </a:r>
            <a:r>
              <a:rPr spc="-35" dirty="0"/>
              <a:t> </a:t>
            </a:r>
            <a:r>
              <a:rPr spc="-10" dirty="0"/>
              <a:t>диференціацію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6540" y="475487"/>
            <a:ext cx="5358384" cy="5504688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13378" y="267157"/>
            <a:ext cx="28759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Будова</a:t>
            </a:r>
            <a:r>
              <a:rPr spc="-150" dirty="0"/>
              <a:t> </a:t>
            </a:r>
            <a:r>
              <a:rPr spc="-10" dirty="0"/>
              <a:t>дентину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6659" y="5246623"/>
            <a:ext cx="54267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Одонтобласти:</a:t>
            </a:r>
            <a:r>
              <a:rPr sz="18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Клітини,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периферії пульпи,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продукують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протягом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усього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життя, відповідаючи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регенерацію.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4515" y="1065275"/>
            <a:ext cx="5056632" cy="36804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6659" y="639317"/>
            <a:ext cx="11401425" cy="4712335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  <a:tabLst>
                <a:tab pos="354965" algn="l"/>
              </a:tabLst>
            </a:pPr>
            <a:r>
              <a:rPr sz="1450" spc="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Основні</a:t>
            </a:r>
            <a:r>
              <a:rPr sz="18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складові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особливості</a:t>
            </a:r>
            <a:r>
              <a:rPr sz="18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будови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дентину:</a:t>
            </a:r>
            <a:endParaRPr sz="1800">
              <a:latin typeface="Times New Roman"/>
              <a:cs typeface="Times New Roman"/>
            </a:endParaRPr>
          </a:p>
          <a:p>
            <a:pPr marL="12700" marR="5898515">
              <a:lnSpc>
                <a:spcPct val="100000"/>
              </a:lnSpc>
              <a:spcBef>
                <a:spcPts val="101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Дентинні</a:t>
            </a:r>
            <a:r>
              <a:rPr sz="1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(трубочки):</a:t>
            </a:r>
            <a:r>
              <a:rPr sz="1800" b="1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Тонкі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канали,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що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8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пульпи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емалево-дентинної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межі.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них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розміщуються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одонтобластів,</a:t>
            </a:r>
            <a:r>
              <a:rPr sz="18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закінчення та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тканинна</a:t>
            </a:r>
            <a:r>
              <a:rPr sz="18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рідина,</a:t>
            </a:r>
            <a:r>
              <a:rPr sz="18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забезпечує чутливість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  <a:p>
            <a:pPr marL="12700" marR="6219190">
              <a:lnSpc>
                <a:spcPct val="100000"/>
              </a:lnSpc>
              <a:spcBef>
                <a:spcPts val="1015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Міжклітинна</a:t>
            </a:r>
            <a:r>
              <a:rPr sz="1800" b="1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речовина:</a:t>
            </a:r>
            <a:r>
              <a:rPr sz="1800" b="1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 з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волокон,</a:t>
            </a:r>
            <a:r>
              <a:rPr sz="18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занурених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мінералізований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матрикс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(переважно</a:t>
            </a:r>
            <a:r>
              <a:rPr sz="18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гідроксиапатит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кальцію).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Перитубулярний</a:t>
            </a:r>
            <a:r>
              <a:rPr sz="18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дентин: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Твердіший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шар,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вистилає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стінки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дентинних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канальців;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характеризується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вищим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рівнем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мінералізації.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Інтертубулярний</a:t>
            </a:r>
            <a:r>
              <a:rPr sz="18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дентин:</a:t>
            </a:r>
            <a:r>
              <a:rPr sz="18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Розташований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45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канальцями,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утворює</a:t>
            </a:r>
            <a:r>
              <a:rPr sz="18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основну</a:t>
            </a:r>
            <a:r>
              <a:rPr sz="1800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масу</a:t>
            </a:r>
            <a:r>
              <a:rPr sz="18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дентину.</a:t>
            </a:r>
            <a:endParaRPr sz="1800">
              <a:latin typeface="Times New Roman"/>
              <a:cs typeface="Times New Roman"/>
            </a:endParaRPr>
          </a:p>
          <a:p>
            <a:pPr marL="5947410">
              <a:lnSpc>
                <a:spcPts val="1745"/>
              </a:lnSpc>
            </a:pPr>
            <a:r>
              <a:rPr sz="1550" dirty="0">
                <a:latin typeface="Times New Roman"/>
                <a:cs typeface="Times New Roman"/>
              </a:rPr>
              <a:t>Інтерглобулярний</a:t>
            </a:r>
            <a:r>
              <a:rPr sz="1550" spc="20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поблизу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дентиномелевої</a:t>
            </a:r>
            <a:r>
              <a:rPr sz="1550" spc="22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межі.</a:t>
            </a:r>
            <a:r>
              <a:rPr sz="1550" spc="100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Шліф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81673" y="5327141"/>
            <a:ext cx="5554980" cy="75628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3600"/>
              </a:lnSpc>
              <a:spcBef>
                <a:spcPts val="65"/>
              </a:spcBef>
            </a:pPr>
            <a:r>
              <a:rPr sz="1550" dirty="0">
                <a:latin typeface="Times New Roman"/>
                <a:cs typeface="Times New Roman"/>
              </a:rPr>
              <a:t>зуба</a:t>
            </a:r>
            <a:r>
              <a:rPr sz="1550" spc="1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(препарат</a:t>
            </a:r>
            <a:r>
              <a:rPr sz="1550" spc="16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не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забарвлений):</a:t>
            </a:r>
            <a:r>
              <a:rPr sz="1550" spc="1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1 –</a:t>
            </a:r>
            <a:r>
              <a:rPr sz="1550" spc="4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емаль;</a:t>
            </a:r>
            <a:r>
              <a:rPr sz="1550" spc="11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–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дентин,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дентинні </a:t>
            </a:r>
            <a:r>
              <a:rPr sz="1550" dirty="0">
                <a:latin typeface="Times New Roman"/>
                <a:cs typeface="Times New Roman"/>
              </a:rPr>
              <a:t>канальці;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3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-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великі</a:t>
            </a:r>
            <a:r>
              <a:rPr sz="1550" spc="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ділянки</a:t>
            </a:r>
            <a:r>
              <a:rPr sz="1550" spc="20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інтерглобулярного</a:t>
            </a:r>
            <a:r>
              <a:rPr sz="1550" spc="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дентину</a:t>
            </a:r>
            <a:r>
              <a:rPr sz="1550" spc="13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(темні напівдуги)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139" rIns="0" bIns="0" rtlCol="0">
            <a:spAutoFit/>
          </a:bodyPr>
          <a:lstStyle/>
          <a:p>
            <a:pPr marL="3761104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Trebuchet MS"/>
                <a:cs typeface="Trebuchet MS"/>
              </a:rPr>
              <a:t>Будова</a:t>
            </a:r>
            <a:r>
              <a:rPr b="0" spc="-70" dirty="0">
                <a:latin typeface="Trebuchet MS"/>
                <a:cs typeface="Trebuchet MS"/>
              </a:rPr>
              <a:t> </a:t>
            </a:r>
            <a:r>
              <a:rPr b="0" spc="-10" dirty="0">
                <a:latin typeface="Trebuchet MS"/>
                <a:cs typeface="Trebuchet MS"/>
              </a:rPr>
              <a:t>дентину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0880" y="1001267"/>
            <a:ext cx="4796028" cy="380847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6659" y="1356182"/>
            <a:ext cx="11695430" cy="4345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lnSpc>
                <a:spcPts val="2390"/>
              </a:lnSpc>
              <a:spcBef>
                <a:spcPts val="114"/>
              </a:spcBef>
            </a:pPr>
            <a:r>
              <a:rPr sz="2000" b="1" spc="-10" dirty="0">
                <a:latin typeface="Times New Roman"/>
                <a:cs typeface="Times New Roman"/>
              </a:rPr>
              <a:t>Структурні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особливості: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</a:pPr>
            <a:r>
              <a:rPr sz="2000" b="1" dirty="0">
                <a:latin typeface="Times New Roman"/>
                <a:cs typeface="Times New Roman"/>
              </a:rPr>
              <a:t>Лінії</a:t>
            </a:r>
            <a:r>
              <a:rPr sz="2000" b="1" spc="2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Ебнера:</a:t>
            </a:r>
            <a:r>
              <a:rPr sz="2000" b="1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Імбрикаційні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лінії,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  </a:t>
            </a:r>
            <a:r>
              <a:rPr sz="2000" spc="-10" dirty="0">
                <a:latin typeface="Times New Roman"/>
                <a:cs typeface="Times New Roman"/>
              </a:rPr>
              <a:t>відображають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Times New Roman"/>
                <a:cs typeface="Times New Roman"/>
              </a:rPr>
              <a:t>періодичність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відкладення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дентину.</a:t>
            </a:r>
            <a:endParaRPr sz="2000">
              <a:latin typeface="Times New Roman"/>
              <a:cs typeface="Times New Roman"/>
            </a:endParaRPr>
          </a:p>
          <a:p>
            <a:pPr marL="12700" marR="5746750" algn="just">
              <a:lnSpc>
                <a:spcPct val="99800"/>
              </a:lnSpc>
              <a:spcBef>
                <a:spcPts val="20"/>
              </a:spcBef>
            </a:pPr>
            <a:r>
              <a:rPr sz="2000" b="1" dirty="0">
                <a:latin typeface="Times New Roman"/>
                <a:cs typeface="Times New Roman"/>
              </a:rPr>
              <a:t>Лінії</a:t>
            </a:r>
            <a:r>
              <a:rPr sz="2000" b="1" spc="409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Оуена:</a:t>
            </a:r>
            <a:r>
              <a:rPr sz="2000" b="1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Контурні</a:t>
            </a:r>
            <a:r>
              <a:rPr sz="2000" spc="40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лінії,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свідчать</a:t>
            </a:r>
            <a:r>
              <a:rPr sz="2000" spc="43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про </a:t>
            </a:r>
            <a:r>
              <a:rPr sz="2000" dirty="0">
                <a:latin typeface="Times New Roman"/>
                <a:cs typeface="Times New Roman"/>
              </a:rPr>
              <a:t>порушення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мінералізації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(наприклад,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пологах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або </a:t>
            </a:r>
            <a:r>
              <a:rPr sz="2000" spc="-10" dirty="0">
                <a:latin typeface="Times New Roman"/>
                <a:cs typeface="Times New Roman"/>
              </a:rPr>
              <a:t>хворобах).</a:t>
            </a:r>
            <a:endParaRPr sz="2000">
              <a:latin typeface="Times New Roman"/>
              <a:cs typeface="Times New Roman"/>
            </a:endParaRPr>
          </a:p>
          <a:p>
            <a:pPr marL="12700" marR="5749290" algn="just">
              <a:lnSpc>
                <a:spcPct val="99800"/>
              </a:lnSpc>
              <a:spcBef>
                <a:spcPts val="15"/>
              </a:spcBef>
              <a:tabLst>
                <a:tab pos="2340610" algn="l"/>
                <a:tab pos="3602354" algn="l"/>
                <a:tab pos="516699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Гранулярний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25" dirty="0">
                <a:latin typeface="Times New Roman"/>
                <a:cs typeface="Times New Roman"/>
              </a:rPr>
              <a:t>шар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Томса: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Дрібні, </a:t>
            </a:r>
            <a:r>
              <a:rPr sz="2000" dirty="0">
                <a:latin typeface="Times New Roman"/>
                <a:cs typeface="Times New Roman"/>
              </a:rPr>
              <a:t>слабомінералізовані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ділянки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периферійному</a:t>
            </a:r>
            <a:r>
              <a:rPr sz="2000" spc="35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шарі кореневого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дентину.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  <a:spcBef>
                <a:spcPts val="15"/>
              </a:spcBef>
            </a:pPr>
            <a:r>
              <a:rPr sz="2000" b="1" dirty="0">
                <a:latin typeface="Times New Roman"/>
                <a:cs typeface="Times New Roman"/>
              </a:rPr>
              <a:t>Інтерглобулярний</a:t>
            </a:r>
            <a:r>
              <a:rPr sz="2000" b="1" spc="27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дентин:</a:t>
            </a:r>
            <a:r>
              <a:rPr sz="2000" b="1" spc="2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Ділянки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зовнішній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</a:pPr>
            <a:r>
              <a:rPr sz="2000" dirty="0">
                <a:latin typeface="Times New Roman"/>
                <a:cs typeface="Times New Roman"/>
              </a:rPr>
              <a:t>третині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дентину,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зазнали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повного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звапніння.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endParaRPr sz="2000">
              <a:latin typeface="Times New Roman"/>
              <a:cs typeface="Times New Roman"/>
            </a:endParaRPr>
          </a:p>
          <a:p>
            <a:pPr marL="6318250" marR="5080" indent="-55244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Шліф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зуба.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Зернистий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Томса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області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кореня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зуба: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дентин;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цемент;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3 -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зернистий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Томса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516" y="553212"/>
            <a:ext cx="2596095" cy="46542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5168" y="5237479"/>
            <a:ext cx="3440429" cy="13055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Енамелобласт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(схема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A.W.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Ham,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D.H. </a:t>
            </a:r>
            <a:r>
              <a:rPr sz="1400" dirty="0">
                <a:latin typeface="Times New Roman"/>
                <a:cs typeface="Times New Roman"/>
              </a:rPr>
              <a:t>Cormack):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відросток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Томса;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50" dirty="0">
                <a:latin typeface="Times New Roman"/>
                <a:cs typeface="Times New Roman"/>
              </a:rPr>
              <a:t> - </a:t>
            </a:r>
            <a:r>
              <a:rPr sz="1400" dirty="0">
                <a:latin typeface="Times New Roman"/>
                <a:cs typeface="Times New Roman"/>
              </a:rPr>
              <a:t>новостворений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матрикс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емалі;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секреторні гранули;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апарат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Гольджі;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гранулярна ендоплазматична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мережа;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ядро;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- </a:t>
            </a:r>
            <a:r>
              <a:rPr sz="1400" spc="-10" dirty="0">
                <a:latin typeface="Times New Roman"/>
                <a:cs typeface="Times New Roman"/>
              </a:rPr>
              <a:t>мітохондрії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9079" y="475487"/>
            <a:ext cx="4169664" cy="563727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491098" y="6248806"/>
            <a:ext cx="12858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одонтобласт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30183" y="475487"/>
            <a:ext cx="3342131" cy="514807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02242" y="5958027"/>
            <a:ext cx="195833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Канальця</a:t>
            </a:r>
            <a:r>
              <a:rPr sz="1800" b="1" spc="-10" dirty="0">
                <a:latin typeface="Times New Roman"/>
                <a:cs typeface="Times New Roman"/>
              </a:rPr>
              <a:t> дентину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0519" y="457276"/>
            <a:ext cx="201993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750060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Одонтобласти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0591" y="457276"/>
            <a:ext cx="306832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64820" algn="l"/>
                <a:tab pos="2216785" algn="l"/>
              </a:tabLst>
            </a:pPr>
            <a:r>
              <a:rPr sz="2000" spc="-25" dirty="0">
                <a:latin typeface="Times New Roman"/>
                <a:cs typeface="Times New Roman"/>
              </a:rPr>
              <a:t>це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спеціалізовані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0519" y="759714"/>
            <a:ext cx="256857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99771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периферійного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шару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54933" y="759714"/>
            <a:ext cx="79756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пульпи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0519" y="1066291"/>
            <a:ext cx="318071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608455" algn="l"/>
                <a:tab pos="1992630" algn="l"/>
              </a:tabLst>
            </a:pPr>
            <a:r>
              <a:rPr sz="2000" spc="-10" dirty="0">
                <a:latin typeface="Times New Roman"/>
                <a:cs typeface="Times New Roman"/>
              </a:rPr>
              <a:t>відповідають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за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утворення,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75557" y="1066291"/>
            <a:ext cx="154749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мінералізацію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93741" y="759714"/>
            <a:ext cx="1229995" cy="639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6790" marR="5080" indent="-974090" algn="r">
              <a:lnSpc>
                <a:spcPct val="100600"/>
              </a:lnSpc>
              <a:spcBef>
                <a:spcPts val="100"/>
              </a:spcBef>
              <a:tabLst>
                <a:tab pos="899794" algn="l"/>
              </a:tabLst>
            </a:pPr>
            <a:r>
              <a:rPr sz="2000" spc="-10" dirty="0">
                <a:latin typeface="Times New Roman"/>
                <a:cs typeface="Times New Roman"/>
              </a:rPr>
              <a:t>зуба,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 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519" y="1372311"/>
            <a:ext cx="5265420" cy="9417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підтримання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життєдіяльності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дентину.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420"/>
              </a:lnSpc>
              <a:spcBef>
                <a:spcPts val="55"/>
              </a:spcBef>
              <a:tabLst>
                <a:tab pos="611505" algn="l"/>
                <a:tab pos="1887220" algn="l"/>
                <a:tab pos="3332479" algn="l"/>
              </a:tabLst>
            </a:pP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малюнку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зображено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ультраструктурну </a:t>
            </a:r>
            <a:r>
              <a:rPr sz="2000" spc="-50" dirty="0">
                <a:latin typeface="Times New Roman"/>
                <a:cs typeface="Times New Roman"/>
              </a:rPr>
              <a:t>будову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одонтобластів.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0519" y="2287346"/>
            <a:ext cx="1305560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Апікальний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latin typeface="Times New Roman"/>
                <a:cs typeface="Times New Roman"/>
              </a:rPr>
              <a:t>предентину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28417" y="2287346"/>
            <a:ext cx="3690620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8255" algn="r">
              <a:lnSpc>
                <a:spcPts val="2390"/>
              </a:lnSpc>
              <a:spcBef>
                <a:spcPts val="114"/>
              </a:spcBef>
              <a:tabLst>
                <a:tab pos="991869" algn="l"/>
                <a:tab pos="1993900" algn="l"/>
                <a:tab pos="3406775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полюс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звернений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до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390"/>
              </a:lnSpc>
              <a:tabLst>
                <a:tab pos="567055" algn="l"/>
                <a:tab pos="1943735" algn="l"/>
                <a:tab pos="2670810" algn="l"/>
              </a:tabLst>
            </a:pPr>
            <a:r>
              <a:rPr sz="2000" spc="-5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формує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0519" y="2896361"/>
            <a:ext cx="5274310" cy="2469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одонтобластичний</a:t>
            </a:r>
            <a:r>
              <a:rPr sz="2000" spc="4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відросток,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проходить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90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дентинному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канальці.</a:t>
            </a:r>
            <a:endParaRPr sz="2000">
              <a:latin typeface="Times New Roman"/>
              <a:cs typeface="Times New Roman"/>
            </a:endParaRPr>
          </a:p>
          <a:p>
            <a:pPr marL="12700" marR="8890" algn="just">
              <a:lnSpc>
                <a:spcPts val="2410"/>
              </a:lnSpc>
              <a:spcBef>
                <a:spcPts val="60"/>
              </a:spcBef>
            </a:pP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відростку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містяться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елементи</a:t>
            </a:r>
            <a:r>
              <a:rPr sz="2000" spc="12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цитоскелета </a:t>
            </a:r>
            <a:r>
              <a:rPr sz="2000" dirty="0">
                <a:latin typeface="Times New Roman"/>
                <a:cs typeface="Times New Roman"/>
              </a:rPr>
              <a:t>(актин,</a:t>
            </a:r>
            <a:r>
              <a:rPr sz="2000" spc="30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мікротрубочки),</a:t>
            </a:r>
            <a:r>
              <a:rPr sz="2000" spc="30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29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забезпечують </a:t>
            </a:r>
            <a:r>
              <a:rPr sz="2000" dirty="0">
                <a:latin typeface="Times New Roman"/>
                <a:cs typeface="Times New Roman"/>
              </a:rPr>
              <a:t>транспорт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речовин.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05"/>
              </a:lnSpc>
            </a:pP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4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тілі</a:t>
            </a:r>
            <a:r>
              <a:rPr sz="2000" spc="3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3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розташовані</a:t>
            </a:r>
            <a:r>
              <a:rPr sz="2000" spc="3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ядро,</a:t>
            </a:r>
            <a:r>
              <a:rPr sz="2000" spc="3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ЕПР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комплекс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Гольджі,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беруть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участь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синтезі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матриці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2865" y="5334711"/>
            <a:ext cx="137096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25603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контактує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0519" y="5334711"/>
            <a:ext cx="3736340" cy="639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00"/>
              </a:spcBef>
              <a:tabLst>
                <a:tab pos="1325245" algn="l"/>
                <a:tab pos="1494155" algn="l"/>
                <a:tab pos="2198370" algn="l"/>
              </a:tabLst>
            </a:pPr>
            <a:r>
              <a:rPr sz="2000" spc="-10" dirty="0">
                <a:latin typeface="Times New Roman"/>
                <a:cs typeface="Times New Roman"/>
              </a:rPr>
              <a:t>Базальний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полюс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одонтобластів </a:t>
            </a:r>
            <a:r>
              <a:rPr sz="2000" spc="-10" dirty="0">
                <a:latin typeface="Times New Roman"/>
                <a:cs typeface="Times New Roman"/>
              </a:rPr>
              <a:t>пульпою,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кровоносними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72153" y="5641340"/>
            <a:ext cx="1751964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50812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судинами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0519" y="5947359"/>
            <a:ext cx="2499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нервовими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волокнами.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75704" y="324611"/>
            <a:ext cx="4572000" cy="653338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666" y="1058926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4240" algn="l"/>
                <a:tab pos="2070735" algn="l"/>
              </a:tabLst>
            </a:pP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Дентин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побудован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18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із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44826" y="1058926"/>
            <a:ext cx="8934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основної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69589" y="1058926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речовини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48961" y="1058926"/>
            <a:ext cx="1478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0190" algn="l"/>
              </a:tabLst>
            </a:pPr>
            <a:r>
              <a:rPr sz="1800" spc="-50" dirty="0">
                <a:latin typeface="Times New Roman"/>
                <a:cs typeface="Times New Roman"/>
              </a:rPr>
              <a:t>(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калогенових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666" y="1332941"/>
            <a:ext cx="25933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2819" algn="l"/>
                <a:tab pos="13569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розтишовані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15539" y="1332941"/>
            <a:ext cx="32099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6260" algn="l"/>
                <a:tab pos="1242695" algn="l"/>
                <a:tab pos="2884170" algn="l"/>
              </a:tabLst>
            </a:pPr>
            <a:r>
              <a:rPr sz="1800" spc="-25" dirty="0">
                <a:latin typeface="Times New Roman"/>
                <a:cs typeface="Times New Roman"/>
              </a:rPr>
              <a:t>між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мукопротеїни),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5666" y="1607946"/>
            <a:ext cx="5951855" cy="386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пронизана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канальцями.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дентина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відростки </a:t>
            </a:r>
            <a:r>
              <a:rPr sz="1800" dirty="0">
                <a:latin typeface="Times New Roman"/>
                <a:cs typeface="Times New Roman"/>
              </a:rPr>
              <a:t>одонобластів,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3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всередені</a:t>
            </a:r>
            <a:r>
              <a:rPr sz="1800" spc="33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дентинових </a:t>
            </a:r>
            <a:r>
              <a:rPr sz="1800" dirty="0">
                <a:latin typeface="Times New Roman"/>
                <a:cs typeface="Times New Roman"/>
              </a:rPr>
              <a:t>канальців.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Іх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називають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канальця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Томаса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мікроскопічні </a:t>
            </a:r>
            <a:r>
              <a:rPr sz="1800" dirty="0">
                <a:latin typeface="Times New Roman"/>
                <a:cs typeface="Times New Roman"/>
              </a:rPr>
              <a:t>трубочки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дентині,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ідуть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пульпи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емалі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цементу.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Гістологічна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особливість:</a:t>
            </a:r>
            <a:r>
              <a:rPr sz="1800" b="1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длина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вовокна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такаж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дліна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канальця.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Діаметер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зменьшується.</a:t>
            </a:r>
            <a:endParaRPr sz="1800">
              <a:latin typeface="Times New Roman"/>
              <a:cs typeface="Times New Roman"/>
            </a:endParaRPr>
          </a:p>
          <a:p>
            <a:pPr marL="259079" indent="-246379">
              <a:lnSpc>
                <a:spcPct val="100000"/>
              </a:lnSpc>
              <a:buAutoNum type="arabicParenR"/>
              <a:tabLst>
                <a:tab pos="259079" algn="l"/>
              </a:tabLst>
            </a:pP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канальця: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перитубулярний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(мінералізований)</a:t>
            </a:r>
            <a:endParaRPr sz="1800">
              <a:latin typeface="Times New Roman"/>
              <a:cs typeface="Times New Roman"/>
            </a:endParaRPr>
          </a:p>
          <a:p>
            <a:pPr marL="258445" indent="-245745">
              <a:lnSpc>
                <a:spcPct val="100000"/>
              </a:lnSpc>
              <a:buAutoNum type="arabicParenR"/>
              <a:tabLst>
                <a:tab pos="2584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Інтертубулярний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(основна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маса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дентину).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Кологенові</a:t>
            </a:r>
            <a:r>
              <a:rPr sz="1800" spc="-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направлення:</a:t>
            </a:r>
            <a:endParaRPr sz="1800">
              <a:latin typeface="Times New Roman"/>
              <a:cs typeface="Times New Roman"/>
            </a:endParaRPr>
          </a:p>
          <a:p>
            <a:pPr marL="355600" lvl="1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Корфа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(радіальні);</a:t>
            </a:r>
            <a:endParaRPr sz="1800">
              <a:latin typeface="Times New Roman"/>
              <a:cs typeface="Times New Roman"/>
            </a:endParaRPr>
          </a:p>
          <a:p>
            <a:pPr marL="355600" lvl="1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Ебнера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(тантенціальні).</a:t>
            </a:r>
            <a:endParaRPr sz="1800">
              <a:latin typeface="Times New Roman"/>
              <a:cs typeface="Times New Roman"/>
            </a:endParaRPr>
          </a:p>
          <a:p>
            <a:pPr marL="7239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одонтобластів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больову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чутливість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зуба.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666" y="5450535"/>
            <a:ext cx="24847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55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Навколо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дентинних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5666" y="5450535"/>
            <a:ext cx="448818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50540">
              <a:lnSpc>
                <a:spcPct val="100000"/>
              </a:lnSpc>
              <a:spcBef>
                <a:spcPts val="100"/>
              </a:spcBef>
              <a:tabLst>
                <a:tab pos="1860550" algn="l"/>
                <a:tab pos="2866390" algn="l"/>
                <a:tab pos="41148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трубочок перитубулярний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дентин.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Проміжки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17541" y="5450535"/>
            <a:ext cx="140843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marR="5080" indent="-1879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розташований дентинними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5666" y="6000089"/>
            <a:ext cx="59474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4135" algn="l"/>
                <a:tab pos="2459355" algn="l"/>
                <a:tab pos="42799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трубочками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заповнені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інтертубулярним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(міжтубулярним)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дентином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2223" y="283463"/>
            <a:ext cx="3442716" cy="85496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2631" y="434340"/>
            <a:ext cx="3909060" cy="504291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610604" y="5808979"/>
            <a:ext cx="5048885" cy="756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3600"/>
              </a:lnSpc>
              <a:spcBef>
                <a:spcPts val="70"/>
              </a:spcBef>
            </a:pPr>
            <a:r>
              <a:rPr sz="1550" dirty="0">
                <a:latin typeface="Times New Roman"/>
                <a:cs typeface="Times New Roman"/>
              </a:rPr>
              <a:t>Морфо-функціолнальний</a:t>
            </a:r>
            <a:r>
              <a:rPr sz="1550" spc="105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зв’язок</a:t>
            </a:r>
            <a:r>
              <a:rPr sz="1550" spc="6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між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dirty="0">
                <a:latin typeface="Times New Roman"/>
                <a:cs typeface="Times New Roman"/>
              </a:rPr>
              <a:t>амелобластами</a:t>
            </a:r>
            <a:r>
              <a:rPr sz="1550" spc="80" dirty="0">
                <a:latin typeface="Times New Roman"/>
                <a:cs typeface="Times New Roman"/>
              </a:rPr>
              <a:t>  </a:t>
            </a:r>
            <a:r>
              <a:rPr sz="1550" spc="-25" dirty="0">
                <a:latin typeface="Times New Roman"/>
                <a:cs typeface="Times New Roman"/>
              </a:rPr>
              <a:t>та </a:t>
            </a:r>
            <a:r>
              <a:rPr sz="1550" dirty="0">
                <a:latin typeface="Times New Roman"/>
                <a:cs typeface="Times New Roman"/>
              </a:rPr>
              <a:t>одонобластами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під</a:t>
            </a:r>
            <a:r>
              <a:rPr sz="1550" spc="43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час</a:t>
            </a:r>
            <a:r>
              <a:rPr sz="1550" spc="42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формування</a:t>
            </a:r>
            <a:r>
              <a:rPr sz="1550" spc="45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емалі</a:t>
            </a:r>
            <a:r>
              <a:rPr sz="1550" spc="40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і</a:t>
            </a:r>
            <a:r>
              <a:rPr sz="1550" spc="43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дентину,</a:t>
            </a:r>
            <a:r>
              <a:rPr sz="1550" spc="41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та </a:t>
            </a:r>
            <a:r>
              <a:rPr sz="1550" spc="-10" dirty="0">
                <a:latin typeface="Times New Roman"/>
                <a:cs typeface="Times New Roman"/>
              </a:rPr>
              <a:t>будова</a:t>
            </a:r>
            <a:r>
              <a:rPr sz="1550" spc="15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дентино-емалевого</a:t>
            </a:r>
            <a:r>
              <a:rPr sz="1550" spc="140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з’єднання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6310" y="1291844"/>
            <a:ext cx="4942840" cy="2349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21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</a:t>
            </a:r>
            <a:r>
              <a:rPr sz="18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мезен-хімної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природи,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високі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призматичні,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spc="4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чітко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вираженою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полярною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диференціацією.</a:t>
            </a:r>
            <a:r>
              <a:rPr sz="1800" spc="2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Їхня</a:t>
            </a:r>
            <a:r>
              <a:rPr sz="1800" spc="2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верхівкова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8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має</a:t>
            </a:r>
            <a:r>
              <a:rPr sz="1800" spc="1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відростки,</a:t>
            </a:r>
            <a:r>
              <a:rPr sz="18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через</a:t>
            </a:r>
            <a:r>
              <a:rPr sz="18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відбувається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секреція</a:t>
            </a:r>
            <a:r>
              <a:rPr sz="18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органічних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речовин,</a:t>
            </a:r>
            <a:r>
              <a:rPr sz="1800" spc="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утворюють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матрицю</a:t>
            </a:r>
            <a:r>
              <a:rPr sz="18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предентин.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15"/>
              </a:spcBef>
            </a:pPr>
            <a:r>
              <a:rPr sz="145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450" spc="170" dirty="0">
                <a:solidFill>
                  <a:srgbClr val="90C225"/>
                </a:solidFill>
                <a:latin typeface="Lucida Sans Unicode"/>
                <a:cs typeface="Lucida Sans Unicode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Преколлагеновые</a:t>
            </a:r>
            <a:r>
              <a:rPr sz="1800" spc="45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spc="48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коллагеновые</a:t>
            </a:r>
            <a:r>
              <a:rPr sz="1800" spc="4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фибриллы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матрицы</a:t>
            </a:r>
            <a:r>
              <a:rPr sz="18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имеют</a:t>
            </a:r>
            <a:r>
              <a:rPr sz="18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радиальное</a:t>
            </a:r>
            <a:r>
              <a:rPr sz="18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направление.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Это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9515" y="3615944"/>
            <a:ext cx="31248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214312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мягкое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вещество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заполняет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между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7664" y="3615944"/>
            <a:ext cx="35598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16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промежутки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2103120" algn="l"/>
                <a:tab pos="263398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дентинобластами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клетками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1419" y="4164838"/>
            <a:ext cx="1456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6520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эпителия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9515" y="4164838"/>
            <a:ext cx="2691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99895" algn="l"/>
              </a:tabLst>
            </a:pP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внутреннего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эмалевого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энамелобластами.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4476" y="818388"/>
            <a:ext cx="5202935" cy="587959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9835" y="687400"/>
            <a:ext cx="6701790" cy="76009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774950" marR="5080" indent="-2762885">
              <a:lnSpc>
                <a:spcPct val="100000"/>
              </a:lnSpc>
              <a:spcBef>
                <a:spcPts val="115"/>
              </a:spcBef>
            </a:pPr>
            <a:r>
              <a:rPr sz="2400" dirty="0">
                <a:solidFill>
                  <a:srgbClr val="539F20"/>
                </a:solidFill>
              </a:rPr>
              <a:t>Дентинні</a:t>
            </a:r>
            <a:r>
              <a:rPr sz="2400" spc="-90" dirty="0">
                <a:solidFill>
                  <a:srgbClr val="539F20"/>
                </a:solidFill>
              </a:rPr>
              <a:t> </a:t>
            </a:r>
            <a:r>
              <a:rPr sz="2400" dirty="0">
                <a:solidFill>
                  <a:srgbClr val="539F20"/>
                </a:solidFill>
              </a:rPr>
              <a:t>канальця,</a:t>
            </a:r>
            <a:r>
              <a:rPr sz="2400" spc="-105" dirty="0">
                <a:solidFill>
                  <a:srgbClr val="539F20"/>
                </a:solidFill>
              </a:rPr>
              <a:t> </a:t>
            </a:r>
            <a:r>
              <a:rPr sz="2400" spc="-10" dirty="0">
                <a:solidFill>
                  <a:srgbClr val="539F20"/>
                </a:solidFill>
              </a:rPr>
              <a:t>оточені</a:t>
            </a:r>
            <a:r>
              <a:rPr sz="2400" spc="-65" dirty="0">
                <a:solidFill>
                  <a:srgbClr val="539F20"/>
                </a:solidFill>
              </a:rPr>
              <a:t> </a:t>
            </a:r>
            <a:r>
              <a:rPr sz="2400" dirty="0">
                <a:solidFill>
                  <a:srgbClr val="539F20"/>
                </a:solidFill>
              </a:rPr>
              <a:t>сіткою</a:t>
            </a:r>
            <a:r>
              <a:rPr sz="2400" spc="-50" dirty="0">
                <a:solidFill>
                  <a:srgbClr val="539F20"/>
                </a:solidFill>
              </a:rPr>
              <a:t> </a:t>
            </a:r>
            <a:r>
              <a:rPr sz="2400" spc="-10" dirty="0">
                <a:solidFill>
                  <a:srgbClr val="539F20"/>
                </a:solidFill>
              </a:rPr>
              <a:t>кологенових волокон</a:t>
            </a:r>
            <a:endParaRPr sz="24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8968" y="1730755"/>
            <a:ext cx="170815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94055" algn="l"/>
              </a:tabLst>
            </a:pPr>
            <a:r>
              <a:rPr sz="2000" spc="-25" dirty="0">
                <a:latin typeface="Times New Roman"/>
                <a:cs typeface="Times New Roman"/>
              </a:rPr>
              <a:t>При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гострому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90698" y="1730755"/>
            <a:ext cx="944244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0" dirty="0">
                <a:latin typeface="Times New Roman"/>
                <a:cs typeface="Times New Roman"/>
              </a:rPr>
              <a:t>перебігу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8905" y="1730755"/>
            <a:ext cx="289306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397635" algn="l"/>
                <a:tab pos="250952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каріозного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процесу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8968" y="2032203"/>
            <a:ext cx="249999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590040" algn="l"/>
              </a:tabLst>
            </a:pPr>
            <a:r>
              <a:rPr sz="2000" spc="-10" dirty="0">
                <a:latin typeface="Times New Roman"/>
                <a:cs typeface="Times New Roman"/>
              </a:rPr>
              <a:t>збільшенні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глибини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37357" y="2032203"/>
            <a:ext cx="309181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439545" algn="l"/>
                <a:tab pos="2152650" algn="l"/>
              </a:tabLst>
            </a:pPr>
            <a:r>
              <a:rPr sz="2000" spc="-10" dirty="0">
                <a:latin typeface="Times New Roman"/>
                <a:cs typeface="Times New Roman"/>
              </a:rPr>
              <a:t>ураження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під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впливом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968" y="2338781"/>
            <a:ext cx="5951855" cy="15551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110"/>
              </a:spcBef>
            </a:pPr>
            <a:r>
              <a:rPr sz="2000" dirty="0">
                <a:latin typeface="Times New Roman"/>
                <a:cs typeface="Times New Roman"/>
              </a:rPr>
              <a:t>мікроорганізмів  та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продуктів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життєдіяльності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на </a:t>
            </a:r>
            <a:r>
              <a:rPr sz="2000" dirty="0">
                <a:latin typeface="Times New Roman"/>
                <a:cs typeface="Times New Roman"/>
              </a:rPr>
              <a:t>обмеженій</a:t>
            </a:r>
            <a:r>
              <a:rPr sz="2000" spc="2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ділянці</a:t>
            </a:r>
            <a:r>
              <a:rPr sz="2000" spc="2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дентину</a:t>
            </a:r>
            <a:r>
              <a:rPr sz="2000" spc="22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відбувається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загибель одонтобластів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відростків,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унаслідок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чого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можуть </a:t>
            </a:r>
            <a:r>
              <a:rPr sz="2000" dirty="0">
                <a:latin typeface="Times New Roman"/>
                <a:cs typeface="Times New Roman"/>
              </a:rPr>
              <a:t>утворюватися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порожні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дентинні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канальці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звані </a:t>
            </a:r>
            <a:r>
              <a:rPr sz="2000" b="1" dirty="0">
                <a:latin typeface="Times New Roman"/>
                <a:cs typeface="Times New Roman"/>
              </a:rPr>
              <a:t>мертві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шляхи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69491" y="3862273"/>
            <a:ext cx="456247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102485" algn="l"/>
                <a:tab pos="3186430" algn="l"/>
                <a:tab pos="3589020" algn="l"/>
                <a:tab pos="416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(склерозований)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це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тип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74647" y="4168851"/>
            <a:ext cx="445389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83005" algn="l"/>
                <a:tab pos="1759585" algn="l"/>
                <a:tab pos="33782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дентину,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утворюється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внаслідок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968" y="3862273"/>
            <a:ext cx="1340485" cy="946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00"/>
              </a:spcBef>
            </a:pPr>
            <a:r>
              <a:rPr sz="2000" spc="-10" dirty="0">
                <a:latin typeface="Times New Roman"/>
                <a:cs typeface="Times New Roman"/>
              </a:rPr>
              <a:t>Прозорий вторинного відкладення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968" y="4475734"/>
            <a:ext cx="5953125" cy="635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5715" algn="r">
              <a:lnSpc>
                <a:spcPts val="2390"/>
              </a:lnSpc>
              <a:spcBef>
                <a:spcPts val="114"/>
              </a:spcBef>
              <a:tabLst>
                <a:tab pos="1600200" algn="l"/>
                <a:tab pos="2446655" algn="l"/>
              </a:tabLst>
            </a:pPr>
            <a:r>
              <a:rPr sz="2000" spc="-10" dirty="0">
                <a:latin typeface="Times New Roman"/>
                <a:cs typeface="Times New Roman"/>
              </a:rPr>
              <a:t>мінеральних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солей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(перитубулярного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390"/>
              </a:lnSpc>
              <a:tabLst>
                <a:tab pos="1202055" algn="l"/>
                <a:tab pos="1554480" algn="l"/>
                <a:tab pos="2949575" algn="l"/>
                <a:tab pos="4353560" algn="l"/>
                <a:tab pos="47605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дентину)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канальцях.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дентинних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8968" y="5083886"/>
            <a:ext cx="5952490" cy="1248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канальцях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відкладаються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солі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вапна,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призводить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звуження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заповнення.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ts val="2410"/>
              </a:lnSpc>
              <a:spcBef>
                <a:spcPts val="60"/>
              </a:spcBef>
              <a:tabLst>
                <a:tab pos="1265555" algn="l"/>
                <a:tab pos="2294890" algn="l"/>
                <a:tab pos="3886200" algn="l"/>
                <a:tab pos="4970145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Внаслідок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загибелі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одонтобласта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порожня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трубочка </a:t>
            </a:r>
            <a:r>
              <a:rPr sz="2000" dirty="0">
                <a:latin typeface="Times New Roman"/>
                <a:cs typeface="Times New Roman"/>
              </a:rPr>
              <a:t>заповнюється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дентином.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6811" y="1293875"/>
            <a:ext cx="5143499" cy="4270248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5572" rIns="0" bIns="0" rtlCol="0">
            <a:spAutoFit/>
          </a:bodyPr>
          <a:lstStyle/>
          <a:p>
            <a:pPr marL="3376929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539F20"/>
                </a:solidFill>
              </a:rPr>
              <a:t>Допоміжний</a:t>
            </a:r>
            <a:r>
              <a:rPr sz="3600" spc="-125" dirty="0">
                <a:solidFill>
                  <a:srgbClr val="539F20"/>
                </a:solidFill>
              </a:rPr>
              <a:t> </a:t>
            </a:r>
            <a:r>
              <a:rPr sz="3600" dirty="0">
                <a:solidFill>
                  <a:srgbClr val="539F20"/>
                </a:solidFill>
              </a:rPr>
              <a:t>апарат</a:t>
            </a:r>
            <a:r>
              <a:rPr sz="3600" spc="-150" dirty="0">
                <a:solidFill>
                  <a:srgbClr val="539F20"/>
                </a:solidFill>
              </a:rPr>
              <a:t> </a:t>
            </a:r>
            <a:r>
              <a:rPr sz="3600" spc="-10" dirty="0">
                <a:solidFill>
                  <a:srgbClr val="539F20"/>
                </a:solidFill>
              </a:rPr>
              <a:t>зуба: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45668" y="1043685"/>
            <a:ext cx="4413250" cy="55162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205740">
              <a:lnSpc>
                <a:spcPct val="99800"/>
              </a:lnSpc>
              <a:spcBef>
                <a:spcPts val="120"/>
              </a:spcBef>
            </a:pPr>
            <a:r>
              <a:rPr sz="2000" b="1" dirty="0">
                <a:latin typeface="Times New Roman"/>
                <a:cs typeface="Times New Roman"/>
              </a:rPr>
              <a:t>1.</a:t>
            </a:r>
            <a:r>
              <a:rPr sz="2000" b="1" spc="1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Періодонт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немінералізований матрикс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комплексна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сполучна </a:t>
            </a:r>
            <a:r>
              <a:rPr sz="2000" dirty="0">
                <a:latin typeface="Times New Roman"/>
                <a:cs typeface="Times New Roman"/>
              </a:rPr>
              <a:t>тканина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(зв'язковий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апарат)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товщиною 0,2-</a:t>
            </a:r>
            <a:r>
              <a:rPr sz="2000" dirty="0">
                <a:latin typeface="Times New Roman"/>
                <a:cs typeface="Times New Roman"/>
              </a:rPr>
              <a:t>0,25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мм,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розташована</a:t>
            </a:r>
            <a:r>
              <a:rPr sz="2000" spc="-50" dirty="0">
                <a:latin typeface="Times New Roman"/>
                <a:cs typeface="Times New Roman"/>
              </a:rPr>
              <a:t> у </a:t>
            </a:r>
            <a:r>
              <a:rPr sz="2000" spc="-10" dirty="0">
                <a:latin typeface="Times New Roman"/>
                <a:cs typeface="Times New Roman"/>
              </a:rPr>
              <a:t>щілиноподібному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просторі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між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200"/>
              </a:lnSpc>
              <a:spcBef>
                <a:spcPts val="10"/>
              </a:spcBef>
            </a:pPr>
            <a:r>
              <a:rPr sz="2000" spc="-10" dirty="0">
                <a:latin typeface="Times New Roman"/>
                <a:cs typeface="Times New Roman"/>
              </a:rPr>
              <a:t>цементом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кореня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зуба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альвеолою. </a:t>
            </a:r>
            <a:r>
              <a:rPr sz="2000" dirty="0">
                <a:latin typeface="Times New Roman"/>
                <a:cs typeface="Times New Roman"/>
              </a:rPr>
              <a:t>Основу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становлять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колагенові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волокна,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утримують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лунці,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амортизують </a:t>
            </a:r>
            <a:r>
              <a:rPr sz="2000" dirty="0">
                <a:latin typeface="Times New Roman"/>
                <a:cs typeface="Times New Roman"/>
              </a:rPr>
              <a:t>жувальне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навантаження,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забезпечують </a:t>
            </a:r>
            <a:r>
              <a:rPr sz="2000" dirty="0">
                <a:latin typeface="Times New Roman"/>
                <a:cs typeface="Times New Roman"/>
              </a:rPr>
              <a:t>живлення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(судини)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захист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(нерви).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75"/>
              </a:lnSpc>
            </a:pPr>
            <a:r>
              <a:rPr sz="2000" b="1" dirty="0">
                <a:latin typeface="Times New Roman"/>
                <a:cs typeface="Times New Roman"/>
              </a:rPr>
              <a:t>Структура</a:t>
            </a:r>
            <a:r>
              <a:rPr sz="2000" b="1" spc="-12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періодонта: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i="1" spc="-10" dirty="0">
                <a:latin typeface="Times New Roman"/>
                <a:cs typeface="Times New Roman"/>
              </a:rPr>
              <a:t>Колагенові</a:t>
            </a:r>
            <a:r>
              <a:rPr sz="2000" i="1" spc="-12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волокна:</a:t>
            </a:r>
            <a:r>
              <a:rPr sz="2000" i="1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щільні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пучки,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endParaRPr sz="2000">
              <a:latin typeface="Times New Roman"/>
              <a:cs typeface="Times New Roman"/>
            </a:endParaRPr>
          </a:p>
          <a:p>
            <a:pPr marL="12700" marR="811530">
              <a:lnSpc>
                <a:spcPct val="100099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з'єднують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зуб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із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кісткою. </a:t>
            </a:r>
            <a:r>
              <a:rPr sz="2000" i="1" dirty="0">
                <a:latin typeface="Times New Roman"/>
                <a:cs typeface="Times New Roman"/>
              </a:rPr>
              <a:t>Клітинні</a:t>
            </a:r>
            <a:r>
              <a:rPr sz="2000" i="1" spc="-10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елементи: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фібробласти </a:t>
            </a:r>
            <a:r>
              <a:rPr sz="2000" dirty="0">
                <a:latin typeface="Times New Roman"/>
                <a:cs typeface="Times New Roman"/>
              </a:rPr>
              <a:t>(синтез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волокон),</a:t>
            </a:r>
            <a:r>
              <a:rPr sz="2000" spc="-10" dirty="0">
                <a:latin typeface="Times New Roman"/>
                <a:cs typeface="Times New Roman"/>
              </a:rPr>
              <a:t> макрофаги, остеобласти/цементобласти.</a:t>
            </a:r>
            <a:endParaRPr sz="2000">
              <a:latin typeface="Times New Roman"/>
              <a:cs typeface="Times New Roman"/>
            </a:endParaRPr>
          </a:p>
          <a:p>
            <a:pPr marL="12700" marR="941069">
              <a:lnSpc>
                <a:spcPts val="2410"/>
              </a:lnSpc>
              <a:spcBef>
                <a:spcPts val="50"/>
              </a:spcBef>
            </a:pPr>
            <a:r>
              <a:rPr sz="2000" i="1" dirty="0">
                <a:latin typeface="Times New Roman"/>
                <a:cs typeface="Times New Roman"/>
              </a:rPr>
              <a:t>Судини</a:t>
            </a:r>
            <a:r>
              <a:rPr sz="2000" i="1" spc="-1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та</a:t>
            </a:r>
            <a:r>
              <a:rPr sz="2000" i="1" spc="-2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нерви: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забезпечують </a:t>
            </a:r>
            <a:r>
              <a:rPr sz="2000" dirty="0">
                <a:latin typeface="Times New Roman"/>
                <a:cs typeface="Times New Roman"/>
              </a:rPr>
              <a:t>живлення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чутливість.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0620" y="1143000"/>
            <a:ext cx="6441948" cy="5344668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4307" rIns="0" bIns="0" rtlCol="0">
            <a:spAutoFit/>
          </a:bodyPr>
          <a:lstStyle/>
          <a:p>
            <a:pPr marL="317754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539F20"/>
                </a:solidFill>
              </a:rPr>
              <a:t>Допоміжний</a:t>
            </a:r>
            <a:r>
              <a:rPr spc="-175" dirty="0">
                <a:solidFill>
                  <a:srgbClr val="539F20"/>
                </a:solidFill>
              </a:rPr>
              <a:t> </a:t>
            </a:r>
            <a:r>
              <a:rPr dirty="0">
                <a:solidFill>
                  <a:srgbClr val="539F20"/>
                </a:solidFill>
              </a:rPr>
              <a:t>апарат</a:t>
            </a:r>
            <a:r>
              <a:rPr spc="-200" dirty="0">
                <a:solidFill>
                  <a:srgbClr val="539F20"/>
                </a:solidFill>
              </a:rPr>
              <a:t> </a:t>
            </a:r>
            <a:r>
              <a:rPr spc="-10" dirty="0">
                <a:solidFill>
                  <a:srgbClr val="539F20"/>
                </a:solidFill>
              </a:rPr>
              <a:t>зуба: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8968" y="1100150"/>
            <a:ext cx="595503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2.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Предентин</a:t>
            </a:r>
            <a:r>
              <a:rPr sz="1800" b="1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внутрішній,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немінералізований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шар </a:t>
            </a:r>
            <a:r>
              <a:rPr sz="1800" dirty="0">
                <a:latin typeface="Times New Roman"/>
                <a:cs typeface="Times New Roman"/>
              </a:rPr>
              <a:t>дентину,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одонтобластів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пульпи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мінералізованим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дентином.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колагенових </a:t>
            </a:r>
            <a:r>
              <a:rPr sz="1800" dirty="0">
                <a:latin typeface="Times New Roman"/>
                <a:cs typeface="Times New Roman"/>
              </a:rPr>
              <a:t>волокон,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органічної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матриці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відростків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одонтобластів,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968" y="2198623"/>
            <a:ext cx="59359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6010" algn="l"/>
                <a:tab pos="2701290" algn="l"/>
                <a:tab pos="3026410" algn="l"/>
                <a:tab pos="3877310" algn="l"/>
                <a:tab pos="4384675" algn="l"/>
                <a:tab pos="57067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постійно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збільшуючись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об'ємі,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призводить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915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звуження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пульпової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2704" y="2472639"/>
            <a:ext cx="23901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5990" algn="l"/>
                <a:tab pos="1585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камери.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Його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основна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26482" y="2472639"/>
            <a:ext cx="11887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88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функція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968" y="2747517"/>
            <a:ext cx="2886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84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забезпечення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мінералізації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48634" y="2747517"/>
            <a:ext cx="2760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5700" algn="l"/>
                <a:tab pos="26695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дентину.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968" y="3021533"/>
            <a:ext cx="594169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9855" algn="l"/>
                <a:tab pos="2477770" algn="l"/>
                <a:tab pos="3502025" algn="l"/>
                <a:tab pos="3785235" algn="l"/>
                <a:tab pos="4521835" algn="l"/>
                <a:tab pos="49288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органічного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матриксу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(колаген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типу)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відростків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одонтобластів.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968" y="3571113"/>
            <a:ext cx="36544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3380" algn="l"/>
                <a:tab pos="1375410" algn="l"/>
                <a:tab pos="2249170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3.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Навколо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пульпи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розташований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36955" algn="l"/>
                <a:tab pos="343344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дентин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(юкстапульпарний).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93540" y="3571113"/>
            <a:ext cx="21361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навколопульпарний</a:t>
            </a:r>
            <a:endParaRPr sz="18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навколопульпарному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8968" y="4120133"/>
            <a:ext cx="39770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3130" algn="l"/>
                <a:tab pos="2092960" algn="l"/>
                <a:tab pos="30359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дентині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колагенові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(волокна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86147" y="4120133"/>
            <a:ext cx="1839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03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Ембера),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8968" y="4394149"/>
            <a:ext cx="595439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тангенціальний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напрямок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(паралельно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зуба).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4.</a:t>
            </a:r>
            <a:r>
              <a:rPr sz="1800" b="1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навколопульпарним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дентином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розташований </a:t>
            </a:r>
            <a:r>
              <a:rPr sz="1800" b="1" dirty="0">
                <a:latin typeface="Times New Roman"/>
                <a:cs typeface="Times New Roman"/>
              </a:rPr>
              <a:t>плащовий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дентин,</a:t>
            </a:r>
            <a:r>
              <a:rPr sz="1800" b="1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кологенові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(волокна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Корфа),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радіальний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напрямок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(перпендекулярноповерхні зуба).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Синтез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матрикса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починається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утворення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предентину.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9968" y="524078"/>
            <a:ext cx="5951855" cy="2770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Мінералізація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матриксу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глобулярним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типом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утворюються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кулькоподубні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осередки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звапніння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глобули </a:t>
            </a:r>
            <a:r>
              <a:rPr sz="1800" dirty="0">
                <a:latin typeface="Times New Roman"/>
                <a:cs typeface="Times New Roman"/>
              </a:rPr>
              <a:t>(калькосферити),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складають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глобулярний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дентин. </a:t>
            </a:r>
            <a:r>
              <a:rPr sz="1800" dirty="0">
                <a:latin typeface="Times New Roman"/>
                <a:cs typeface="Times New Roman"/>
              </a:rPr>
              <a:t>Ділянки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немінералізованого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матриксу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інтерглобулярний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(інтерглобулярні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простори).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</a:pPr>
            <a:r>
              <a:rPr sz="1800" b="1" spc="-20" dirty="0">
                <a:latin typeface="Times New Roman"/>
                <a:cs typeface="Times New Roman"/>
              </a:rPr>
              <a:t>Інтерглобулярний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дентин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розділяється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на:</a:t>
            </a:r>
            <a:endParaRPr sz="18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Інтерглобулярний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дентин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коронки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Зернистий</a:t>
            </a:r>
            <a:r>
              <a:rPr sz="1800" b="1" spc="42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шар</a:t>
            </a:r>
            <a:r>
              <a:rPr sz="1800" b="1" spc="40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Томса</a:t>
            </a:r>
            <a:r>
              <a:rPr sz="1800" b="1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(інтерглобулярний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дентин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кореня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зуба).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Інкрементальні </a:t>
            </a:r>
            <a:r>
              <a:rPr sz="1800" b="1" spc="-10" dirty="0">
                <a:latin typeface="Times New Roman"/>
                <a:cs typeface="Times New Roman"/>
              </a:rPr>
              <a:t>лініі: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9968" y="3269056"/>
            <a:ext cx="1968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3172" y="3269056"/>
            <a:ext cx="975994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Контурні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дентину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2767" y="3269056"/>
            <a:ext cx="462978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100"/>
              </a:spcBef>
              <a:tabLst>
                <a:tab pos="812800" algn="l"/>
                <a:tab pos="1631314" algn="l"/>
                <a:tab pos="1892300" algn="l"/>
                <a:tab pos="2299335" algn="l"/>
                <a:tab pos="36347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лінії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Оуена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-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гістологічні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структури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657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зуба,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3172" y="3818077"/>
            <a:ext cx="50044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09420" algn="l"/>
                <a:tab pos="32873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мінералізації.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розташовані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перпендикулярно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84017" y="3544061"/>
            <a:ext cx="35242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531620" algn="l"/>
                <a:tab pos="30638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відображають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періодичність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його</a:t>
            </a:r>
            <a:endParaRPr sz="1800">
              <a:latin typeface="Times New Roman"/>
              <a:cs typeface="Times New Roman"/>
            </a:endParaRPr>
          </a:p>
          <a:p>
            <a:pPr marR="1143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9968" y="4092955"/>
            <a:ext cx="5953125" cy="2496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дентинних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трубочок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2.</a:t>
            </a:r>
            <a:r>
              <a:rPr sz="1800" b="1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Концентричні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лінії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Ебнера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-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інткрементна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(ростова) </a:t>
            </a:r>
            <a:r>
              <a:rPr sz="1800" dirty="0">
                <a:latin typeface="Times New Roman"/>
                <a:cs typeface="Times New Roman"/>
              </a:rPr>
              <a:t>лінія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дентині,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відображає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ритмічність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утворення </a:t>
            </a:r>
            <a:r>
              <a:rPr sz="1800" dirty="0">
                <a:latin typeface="Times New Roman"/>
                <a:cs typeface="Times New Roman"/>
              </a:rPr>
              <a:t>дентина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одобластами.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тангенціально.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лінії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відповідають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періодичності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мінералізації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дентину.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часом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формування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дентин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розділяється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на:</a:t>
            </a:r>
            <a:endParaRPr sz="1800">
              <a:latin typeface="Times New Roman"/>
              <a:cs typeface="Times New Roman"/>
            </a:endParaRPr>
          </a:p>
          <a:p>
            <a:pPr marL="12700" marR="92583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Первинний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(формується у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ембріональному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періоді) </a:t>
            </a:r>
            <a:r>
              <a:rPr sz="1800" dirty="0">
                <a:latin typeface="Times New Roman"/>
                <a:cs typeface="Times New Roman"/>
              </a:rPr>
              <a:t>Вторинний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(формується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прорізування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зуба) Третинний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(формується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регенерації)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0023" y="498348"/>
            <a:ext cx="4379976" cy="60121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47161" y="207340"/>
            <a:ext cx="40493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Класифікації</a:t>
            </a:r>
            <a:r>
              <a:rPr spc="-150" dirty="0"/>
              <a:t> </a:t>
            </a:r>
            <a:r>
              <a:rPr spc="-10" dirty="0"/>
              <a:t>дентину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70979" y="993775"/>
          <a:ext cx="10508615" cy="4798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09540"/>
                <a:gridCol w="5209540"/>
              </a:tblGrid>
              <a:tr h="727075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Класифікації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Види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635635" algn="l"/>
                          <a:tab pos="2565400" algn="l"/>
                          <a:tab pos="3974465" algn="l"/>
                        </a:tabLst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локалізацією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відносно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поверхні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зуба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Перипульпарний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2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плащовий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553085" algn="l"/>
                          <a:tab pos="2400935" algn="l"/>
                          <a:tab pos="3727450" algn="l"/>
                        </a:tabLst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локалізацією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відносно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дентинних трубочок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Перитубулярний</a:t>
                      </a:r>
                      <a:r>
                        <a:rPr sz="2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2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інтертубулярний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  <a:tr h="7270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часом</a:t>
                      </a:r>
                      <a:r>
                        <a:rPr sz="2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утворення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Первинний,</a:t>
                      </a:r>
                      <a:r>
                        <a:rPr sz="2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вторинний,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третинний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</a:tr>
              <a:tr h="7270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мінералізацією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Глобулярний,</a:t>
                      </a:r>
                      <a:r>
                        <a:rPr sz="2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інтерглобулярний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6456" rIns="0" bIns="0" rtlCol="0">
            <a:spAutoFit/>
          </a:bodyPr>
          <a:lstStyle/>
          <a:p>
            <a:pPr marL="3180080">
              <a:lnSpc>
                <a:spcPct val="100000"/>
              </a:lnSpc>
              <a:spcBef>
                <a:spcPts val="100"/>
              </a:spcBef>
            </a:pPr>
            <a:r>
              <a:rPr sz="3600" spc="-50" dirty="0"/>
              <a:t>Будова</a:t>
            </a:r>
            <a:r>
              <a:rPr sz="3600" spc="-170" dirty="0"/>
              <a:t> </a:t>
            </a:r>
            <a:r>
              <a:rPr sz="3600" spc="-10" dirty="0"/>
              <a:t>пульпи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56310" y="1106169"/>
            <a:ext cx="4740910" cy="2351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10"/>
              </a:spcBef>
            </a:pPr>
            <a:r>
              <a:rPr sz="190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32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b="1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24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– м’яка</a:t>
            </a:r>
            <a:r>
              <a:rPr sz="24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 зуба,</a:t>
            </a:r>
            <a:r>
              <a:rPr sz="24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заповнює</a:t>
            </a:r>
            <a:r>
              <a:rPr sz="2400" spc="4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порожнину</a:t>
            </a:r>
            <a:r>
              <a:rPr sz="2400" spc="4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2400" spc="4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кореневі</a:t>
            </a:r>
            <a:r>
              <a:rPr sz="24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канали.</a:t>
            </a:r>
            <a:endParaRPr sz="2400">
              <a:latin typeface="Times New Roman"/>
              <a:cs typeface="Times New Roman"/>
            </a:endParaRPr>
          </a:p>
          <a:p>
            <a:pPr marL="12700" marR="11430" algn="just">
              <a:lnSpc>
                <a:spcPct val="100000"/>
              </a:lnSpc>
              <a:spcBef>
                <a:spcPts val="1015"/>
              </a:spcBef>
            </a:pP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2400" spc="1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знаходиться</a:t>
            </a:r>
            <a:r>
              <a:rPr sz="24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400" spc="1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коронковій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порожнині</a:t>
            </a:r>
            <a:r>
              <a:rPr sz="2400" spc="3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2400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400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400" spc="3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кореневих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каналах.</a:t>
            </a:r>
            <a:r>
              <a:rPr sz="2400" spc="2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Вона</a:t>
            </a:r>
            <a:r>
              <a:rPr sz="24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24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24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пухкої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6310" y="3430270"/>
            <a:ext cx="1609090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сполучної розрізняють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0292" y="3430270"/>
            <a:ext cx="1839595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  <a:tabLst>
                <a:tab pos="1668780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тканини,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endParaRPr sz="2400">
              <a:latin typeface="Times New Roman"/>
              <a:cs typeface="Times New Roman"/>
            </a:endParaRPr>
          </a:p>
          <a:p>
            <a:pPr marL="45720" algn="ctr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solidFill>
                  <a:srgbClr val="404040"/>
                </a:solidFill>
                <a:latin typeface="Times New Roman"/>
                <a:cs typeface="Times New Roman"/>
              </a:rPr>
              <a:t>три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94301" y="3430270"/>
            <a:ext cx="797560" cy="759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237490">
              <a:lnSpc>
                <a:spcPct val="100000"/>
              </a:lnSpc>
              <a:spcBef>
                <a:spcPts val="110"/>
              </a:spcBef>
            </a:pP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якій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шари: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67785" y="4161866"/>
            <a:ext cx="212344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025014" algn="l"/>
              </a:tabLst>
            </a:pPr>
            <a:r>
              <a:rPr sz="24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</a:t>
            </a:r>
            <a:r>
              <a:rPr sz="2400" b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6310" y="4161866"/>
            <a:ext cx="2155825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</a:pPr>
            <a:r>
              <a:rPr sz="24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периферичний, центральний.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06598" y="4527880"/>
            <a:ext cx="248348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306830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Пульпа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1360" y="4894021"/>
            <a:ext cx="147447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сполучною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97351" y="4894021"/>
            <a:ext cx="179832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631314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тканиною,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6310" y="4894021"/>
            <a:ext cx="1004569" cy="759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5"/>
              </a:spcBef>
            </a:pPr>
            <a:r>
              <a:rPr sz="2400" spc="-35" dirty="0">
                <a:solidFill>
                  <a:srgbClr val="404040"/>
                </a:solidFill>
                <a:latin typeface="Times New Roman"/>
                <a:cs typeface="Times New Roman"/>
              </a:rPr>
              <a:t>пухкою </a:t>
            </a: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якій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25116" y="5260340"/>
            <a:ext cx="316674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651125" algn="l"/>
              </a:tabLst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тіла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6310" y="5626404"/>
            <a:ext cx="418211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одонтобластів,</a:t>
            </a:r>
            <a:r>
              <a:rPr sz="24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imes New Roman"/>
                <a:cs typeface="Times New Roman"/>
              </a:rPr>
              <a:t>судини</a:t>
            </a:r>
            <a:r>
              <a:rPr sz="24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4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нерви.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956" y="960119"/>
            <a:ext cx="5175504" cy="5413248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75761" y="353009"/>
            <a:ext cx="3600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ШАРИ</a:t>
            </a:r>
            <a:r>
              <a:rPr sz="3600" spc="-10" dirty="0"/>
              <a:t> </a:t>
            </a:r>
            <a:r>
              <a:rPr sz="3600" spc="10" dirty="0"/>
              <a:t>П</a:t>
            </a:r>
            <a:r>
              <a:rPr sz="3600" spc="-470" dirty="0"/>
              <a:t>У</a:t>
            </a:r>
            <a:r>
              <a:rPr sz="3600" spc="20" dirty="0"/>
              <a:t>Л</a:t>
            </a:r>
            <a:r>
              <a:rPr sz="3600" spc="35" dirty="0"/>
              <a:t>Ь</a:t>
            </a:r>
            <a:r>
              <a:rPr sz="3600" spc="10" dirty="0"/>
              <a:t>ПИ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56310" y="1325956"/>
            <a:ext cx="4790440" cy="422783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7620" algn="just">
              <a:lnSpc>
                <a:spcPct val="80100"/>
              </a:lnSpc>
              <a:spcBef>
                <a:spcPts val="500"/>
              </a:spcBef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Периферичний</a:t>
            </a:r>
            <a:r>
              <a:rPr sz="1700" b="1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700" b="1" spc="1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(одонтобластичний)</a:t>
            </a:r>
            <a:r>
              <a:rPr sz="1700" b="1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700" spc="12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це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зона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пульпи,</a:t>
            </a:r>
            <a:r>
              <a:rPr sz="1700" spc="1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7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прилягає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7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</a:t>
            </a:r>
            <a:r>
              <a:rPr sz="17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забеспечує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700" spc="2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700" spc="21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чутливість</a:t>
            </a:r>
            <a:r>
              <a:rPr sz="17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Розташування: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безпосередньо</a:t>
            </a:r>
            <a:r>
              <a:rPr sz="17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під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дентином.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ts val="1445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Склад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шару:</a:t>
            </a:r>
            <a:endParaRPr sz="1700">
              <a:latin typeface="Times New Roman"/>
              <a:cs typeface="Times New Roman"/>
            </a:endParaRPr>
          </a:p>
          <a:p>
            <a:pPr marL="354965" indent="-342265" algn="just">
              <a:lnSpc>
                <a:spcPts val="1620"/>
              </a:lnSpc>
              <a:buClr>
                <a:srgbClr val="90C225"/>
              </a:buClr>
              <a:buSzPct val="79411"/>
              <a:buAutoNum type="arabicPeriod"/>
              <a:tabLst>
                <a:tab pos="354965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7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(утворює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дентин,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</a:t>
            </a:r>
            <a:endParaRPr sz="1700">
              <a:latin typeface="Times New Roman"/>
              <a:cs typeface="Times New Roman"/>
            </a:endParaRPr>
          </a:p>
          <a:p>
            <a:pPr marL="355600" algn="just">
              <a:lnSpc>
                <a:spcPts val="1639"/>
              </a:lnSpc>
            </a:pP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7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дентинові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канальці).</a:t>
            </a:r>
            <a:endParaRPr sz="1700">
              <a:latin typeface="Times New Roman"/>
              <a:cs typeface="Times New Roman"/>
            </a:endParaRPr>
          </a:p>
          <a:p>
            <a:pPr marL="354330" marR="7620" indent="-342265" algn="just">
              <a:lnSpc>
                <a:spcPct val="79400"/>
              </a:lnSpc>
              <a:spcBef>
                <a:spcPts val="229"/>
              </a:spcBef>
              <a:buClr>
                <a:srgbClr val="90C225"/>
              </a:buClr>
              <a:buSzPct val="79411"/>
              <a:buAutoNum type="arabicPeriod" startAt="2"/>
              <a:tabLst>
                <a:tab pos="355600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Підодонтобластичний</a:t>
            </a:r>
            <a:r>
              <a:rPr sz="1700" spc="29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1700" spc="30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(зона</a:t>
            </a:r>
            <a:r>
              <a:rPr sz="1700" spc="2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Вейля), 	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700" spc="25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нервові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волокна,</a:t>
            </a:r>
            <a:r>
              <a:rPr sz="17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капіляри,</a:t>
            </a:r>
            <a:r>
              <a:rPr sz="1700" spc="2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забеспечує 	чутливість</a:t>
            </a:r>
            <a:r>
              <a:rPr sz="17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пульпи.</a:t>
            </a:r>
            <a:endParaRPr sz="1700">
              <a:latin typeface="Times New Roman"/>
              <a:cs typeface="Times New Roman"/>
            </a:endParaRPr>
          </a:p>
          <a:p>
            <a:pPr marL="12700" marR="5080" indent="54610" algn="just">
              <a:lnSpc>
                <a:spcPct val="80000"/>
              </a:lnSpc>
              <a:spcBef>
                <a:spcPts val="25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7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склад:</a:t>
            </a:r>
            <a:r>
              <a:rPr sz="1700" spc="33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Одонтобласти</a:t>
            </a:r>
            <a:r>
              <a:rPr sz="1700" spc="34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(високі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призматичні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клітини,</a:t>
            </a:r>
            <a:r>
              <a:rPr sz="1700" spc="12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один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ряд).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Відростки</a:t>
            </a:r>
            <a:r>
              <a:rPr sz="1700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</a:t>
            </a:r>
            <a:r>
              <a:rPr sz="1700" spc="2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(волокна</a:t>
            </a:r>
            <a:r>
              <a:rPr sz="1700" spc="2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Томса),</a:t>
            </a:r>
            <a:r>
              <a:rPr sz="1700" spc="2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проникають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дентинні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канальці.</a:t>
            </a:r>
            <a:endParaRPr sz="1700">
              <a:latin typeface="Times New Roman"/>
              <a:cs typeface="Times New Roman"/>
            </a:endParaRPr>
          </a:p>
          <a:p>
            <a:pPr marL="67310">
              <a:lnSpc>
                <a:spcPts val="1410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Особливості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будови: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Добре</a:t>
            </a:r>
            <a:r>
              <a:rPr sz="1700" spc="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розвинена</a:t>
            </a:r>
            <a:r>
              <a:rPr sz="17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гранулярна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639"/>
              </a:lnSpc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ЕПС</a:t>
            </a:r>
            <a:r>
              <a:rPr sz="17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комплекс</a:t>
            </a:r>
            <a:r>
              <a:rPr sz="17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Гольджі,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базальна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частина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endParaRPr sz="1700">
              <a:latin typeface="Times New Roman"/>
              <a:cs typeface="Times New Roman"/>
            </a:endParaRPr>
          </a:p>
          <a:p>
            <a:pPr marL="12700" marR="6985">
              <a:lnSpc>
                <a:spcPct val="80000"/>
              </a:lnSpc>
              <a:spcBef>
                <a:spcPts val="215"/>
              </a:spcBef>
              <a:tabLst>
                <a:tab pos="958850" algn="l"/>
                <a:tab pos="2052320" algn="l"/>
                <a:tab pos="3323590" algn="l"/>
                <a:tab pos="4526915" algn="l"/>
              </a:tabLst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ядро,</a:t>
            </a:r>
            <a:r>
              <a:rPr sz="17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тісний</a:t>
            </a:r>
            <a:r>
              <a:rPr sz="17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контакт</a:t>
            </a:r>
            <a:r>
              <a:rPr sz="17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із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предентином. Функції: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утворення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первинного,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вторинного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третинного</a:t>
            </a:r>
            <a:r>
              <a:rPr sz="17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дентину.</a:t>
            </a:r>
            <a:r>
              <a:rPr sz="1700" spc="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Трофічна</a:t>
            </a:r>
            <a:r>
              <a:rPr sz="1700" spc="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7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захисна</a:t>
            </a:r>
            <a:r>
              <a:rPr sz="1700" spc="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функція.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7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больовій</a:t>
            </a:r>
            <a:r>
              <a:rPr sz="17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чутливості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59067" y="1257300"/>
            <a:ext cx="5724144" cy="4773168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914" rIns="0" bIns="0" rtlCol="0">
            <a:spAutoFit/>
          </a:bodyPr>
          <a:lstStyle/>
          <a:p>
            <a:pPr marL="3120390">
              <a:lnSpc>
                <a:spcPct val="100000"/>
              </a:lnSpc>
              <a:spcBef>
                <a:spcPts val="105"/>
              </a:spcBef>
            </a:pPr>
            <a:r>
              <a:rPr dirty="0"/>
              <a:t>ШАРИ</a:t>
            </a:r>
            <a:r>
              <a:rPr spc="-45" dirty="0"/>
              <a:t> </a:t>
            </a:r>
            <a:r>
              <a:rPr spc="-65" dirty="0"/>
              <a:t>ПУЛЬПИ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3268" y="1242136"/>
            <a:ext cx="5268595" cy="338010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7620" algn="just">
              <a:lnSpc>
                <a:spcPct val="100099"/>
              </a:lnSpc>
              <a:spcBef>
                <a:spcPts val="114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Проміжний</a:t>
            </a:r>
            <a:r>
              <a:rPr sz="20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шар</a:t>
            </a:r>
            <a:r>
              <a:rPr sz="20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пульпи</a:t>
            </a:r>
            <a:r>
              <a:rPr sz="2000" spc="1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20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(клітинно-збагачений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шар).</a:t>
            </a:r>
            <a:r>
              <a:rPr sz="20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ньому</a:t>
            </a:r>
            <a:r>
              <a:rPr sz="20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20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незрілі</a:t>
            </a:r>
            <a:r>
              <a:rPr sz="2000" spc="3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калогенові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волокна,  вони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диференціюються</a:t>
            </a:r>
            <a:r>
              <a:rPr sz="2000" spc="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заміюють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старі</a:t>
            </a:r>
            <a:r>
              <a:rPr sz="2000" spc="4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дентинобласти.</a:t>
            </a:r>
            <a:endParaRPr sz="2000">
              <a:latin typeface="Times New Roman"/>
              <a:cs typeface="Times New Roman"/>
            </a:endParaRPr>
          </a:p>
          <a:p>
            <a:pPr marL="71755" algn="just">
              <a:lnSpc>
                <a:spcPts val="238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Розташований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під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підодонтобластичним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шаром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(зоною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Вейля)</a:t>
            </a:r>
            <a:endParaRPr sz="2000">
              <a:latin typeface="Times New Roman"/>
              <a:cs typeface="Times New Roman"/>
            </a:endParaRPr>
          </a:p>
          <a:p>
            <a:pPr marL="76200" algn="just">
              <a:lnSpc>
                <a:spcPts val="2390"/>
              </a:lnSpc>
              <a:spcBef>
                <a:spcPts val="15"/>
              </a:spcBef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2000" b="1" spc="-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багато</a:t>
            </a:r>
            <a:r>
              <a:rPr sz="20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клітин: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фібробласти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ct val="10000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недиференційовані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мезенхімні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ts val="239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імунні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(макрофаги,</a:t>
            </a:r>
            <a:r>
              <a:rPr sz="2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лімфоцити)</a:t>
            </a:r>
            <a:endParaRPr sz="2000">
              <a:latin typeface="Times New Roman"/>
              <a:cs typeface="Times New Roman"/>
            </a:endParaRPr>
          </a:p>
          <a:p>
            <a:pPr marL="76200">
              <a:lnSpc>
                <a:spcPts val="2390"/>
              </a:lnSpc>
            </a:pP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Функції: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3933" y="4596129"/>
            <a:ext cx="248158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819275" algn="l"/>
              </a:tabLst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(джерело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нових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3268" y="4596129"/>
            <a:ext cx="1995805" cy="9417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62560" indent="-97155">
              <a:lnSpc>
                <a:spcPct val="100000"/>
              </a:lnSpc>
              <a:spcBef>
                <a:spcPts val="114"/>
              </a:spcBef>
              <a:buSzPct val="95000"/>
              <a:buFont typeface="Times New Roman"/>
              <a:buChar char="•"/>
              <a:tabLst>
                <a:tab pos="162560" algn="l"/>
              </a:tabLst>
            </a:pPr>
            <a:r>
              <a:rPr sz="2000" spc="-10" dirty="0">
                <a:solidFill>
                  <a:srgbClr val="404040"/>
                </a:solidFill>
                <a:latin typeface="Segoe UI Symbol"/>
                <a:cs typeface="Segoe UI Symbol"/>
              </a:rPr>
              <a:t>🔄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Регенераторна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10"/>
              </a:spcBef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одонтобластів)</a:t>
            </a:r>
            <a:endParaRPr sz="2000">
              <a:latin typeface="Times New Roman"/>
              <a:cs typeface="Times New Roman"/>
            </a:endParaRPr>
          </a:p>
          <a:p>
            <a:pPr marL="226695" indent="-150495">
              <a:lnSpc>
                <a:spcPts val="2390"/>
              </a:lnSpc>
              <a:buSzPct val="95000"/>
              <a:buFont typeface="Times New Roman"/>
              <a:buChar char="•"/>
              <a:tabLst>
                <a:tab pos="226695" algn="l"/>
              </a:tabLst>
            </a:pPr>
            <a:r>
              <a:rPr sz="2000" dirty="0">
                <a:solidFill>
                  <a:srgbClr val="404040"/>
                </a:solidFill>
                <a:latin typeface="Segoe UI Symbol"/>
                <a:cs typeface="Segoe UI Symbol"/>
              </a:rPr>
              <a:t>🛡</a:t>
            </a:r>
            <a:r>
              <a:rPr sz="2000" spc="-45" dirty="0">
                <a:solidFill>
                  <a:srgbClr val="404040"/>
                </a:solidFill>
                <a:latin typeface="Segoe UI Symbol"/>
                <a:cs typeface="Segoe UI Symbol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Захисна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7276" y="5511190"/>
            <a:ext cx="387096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63195" indent="-150495">
              <a:lnSpc>
                <a:spcPct val="100000"/>
              </a:lnSpc>
              <a:spcBef>
                <a:spcPts val="114"/>
              </a:spcBef>
              <a:buChar char="•"/>
              <a:tabLst>
                <a:tab pos="163195" algn="l"/>
                <a:tab pos="620395" algn="l"/>
              </a:tabLst>
            </a:pP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🦷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Участь</a:t>
            </a:r>
            <a:r>
              <a:rPr sz="20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відновленні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дентина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dirty="0"/>
              <a:t>Центральний</a:t>
            </a:r>
            <a:r>
              <a:rPr spc="-65" dirty="0"/>
              <a:t> </a:t>
            </a:r>
            <a:r>
              <a:rPr dirty="0"/>
              <a:t>шар</a:t>
            </a:r>
            <a:r>
              <a:rPr spc="-40" dirty="0"/>
              <a:t> </a:t>
            </a:r>
            <a:r>
              <a:rPr spc="-10" dirty="0"/>
              <a:t>пульпи</a:t>
            </a:r>
            <a:r>
              <a:rPr spc="-35" dirty="0"/>
              <a:t> </a:t>
            </a:r>
            <a:r>
              <a:rPr dirty="0"/>
              <a:t>(ядро</a:t>
            </a:r>
            <a:r>
              <a:rPr spc="-40" dirty="0"/>
              <a:t> </a:t>
            </a:r>
            <a:r>
              <a:rPr spc="-10" dirty="0"/>
              <a:t>пульпи)</a:t>
            </a:r>
          </a:p>
          <a:p>
            <a:pPr marL="12700" marR="5080" indent="63500">
              <a:lnSpc>
                <a:spcPts val="2410"/>
              </a:lnSpc>
              <a:spcBef>
                <a:spcPts val="60"/>
              </a:spcBef>
            </a:pPr>
            <a:r>
              <a:rPr dirty="0"/>
              <a:t>складається</a:t>
            </a:r>
            <a:r>
              <a:rPr spc="375" dirty="0"/>
              <a:t> </a:t>
            </a:r>
            <a:r>
              <a:rPr dirty="0"/>
              <a:t>з</a:t>
            </a:r>
            <a:r>
              <a:rPr spc="355" dirty="0"/>
              <a:t> </a:t>
            </a:r>
            <a:r>
              <a:rPr dirty="0"/>
              <a:t>рихло</a:t>
            </a:r>
            <a:r>
              <a:rPr spc="395" dirty="0"/>
              <a:t> </a:t>
            </a:r>
            <a:r>
              <a:rPr dirty="0"/>
              <a:t>лежащих</a:t>
            </a:r>
            <a:r>
              <a:rPr spc="370" dirty="0"/>
              <a:t> </a:t>
            </a:r>
            <a:r>
              <a:rPr dirty="0"/>
              <a:t>клітин,</a:t>
            </a:r>
            <a:r>
              <a:rPr spc="395" dirty="0"/>
              <a:t> </a:t>
            </a:r>
            <a:r>
              <a:rPr spc="-10" dirty="0"/>
              <a:t>волокон, </a:t>
            </a:r>
            <a:r>
              <a:rPr dirty="0"/>
              <a:t>кровиносних</a:t>
            </a:r>
            <a:r>
              <a:rPr spc="-35" dirty="0"/>
              <a:t> </a:t>
            </a:r>
            <a:r>
              <a:rPr spc="-10" dirty="0"/>
              <a:t>судин.</a:t>
            </a:r>
          </a:p>
          <a:p>
            <a:pPr marL="12700">
              <a:lnSpc>
                <a:spcPts val="2325"/>
              </a:lnSpc>
              <a:tabLst>
                <a:tab pos="2957830" algn="l"/>
                <a:tab pos="4151629" algn="l"/>
              </a:tabLst>
            </a:pPr>
            <a:r>
              <a:rPr spc="-10" dirty="0"/>
              <a:t>Клітини:адвентициальні</a:t>
            </a:r>
            <a:r>
              <a:rPr dirty="0"/>
              <a:t>	</a:t>
            </a:r>
            <a:r>
              <a:rPr spc="-10" dirty="0"/>
              <a:t>клітини,</a:t>
            </a:r>
            <a:r>
              <a:rPr dirty="0"/>
              <a:t>	</a:t>
            </a:r>
            <a:r>
              <a:rPr spc="-10" dirty="0"/>
              <a:t>макрофаги,</a:t>
            </a:r>
          </a:p>
          <a:p>
            <a:pPr marL="12700">
              <a:lnSpc>
                <a:spcPts val="2390"/>
              </a:lnSpc>
            </a:pPr>
            <a:r>
              <a:rPr spc="-10" dirty="0"/>
              <a:t>фібробласти.</a:t>
            </a: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pc="-10" dirty="0"/>
              <a:t>Розташований</a:t>
            </a:r>
            <a:r>
              <a:rPr spc="-70" dirty="0"/>
              <a:t> </a:t>
            </a:r>
            <a:r>
              <a:rPr dirty="0"/>
              <a:t>у</a:t>
            </a:r>
            <a:r>
              <a:rPr spc="30" dirty="0"/>
              <a:t> </a:t>
            </a:r>
            <a:r>
              <a:rPr dirty="0"/>
              <a:t>центрі</a:t>
            </a:r>
            <a:r>
              <a:rPr spc="-35" dirty="0"/>
              <a:t> </a:t>
            </a:r>
            <a:r>
              <a:rPr spc="-10" dirty="0"/>
              <a:t>пульпи</a:t>
            </a:r>
          </a:p>
          <a:p>
            <a:pPr marL="140335">
              <a:lnSpc>
                <a:spcPts val="2390"/>
              </a:lnSpc>
              <a:spcBef>
                <a:spcPts val="10"/>
              </a:spcBef>
            </a:pPr>
            <a:r>
              <a:rPr b="1" spc="-10" dirty="0">
                <a:latin typeface="Times New Roman"/>
                <a:cs typeface="Times New Roman"/>
              </a:rPr>
              <a:t>Містить:</a:t>
            </a: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</a:tabLst>
            </a:pPr>
            <a:r>
              <a:rPr dirty="0"/>
              <a:t>пухку</a:t>
            </a:r>
            <a:r>
              <a:rPr spc="-70" dirty="0"/>
              <a:t> </a:t>
            </a:r>
            <a:r>
              <a:rPr dirty="0"/>
              <a:t>сполучну</a:t>
            </a:r>
            <a:r>
              <a:rPr spc="-110" dirty="0"/>
              <a:t> </a:t>
            </a:r>
            <a:r>
              <a:rPr spc="-10" dirty="0"/>
              <a:t>тканину</a:t>
            </a:r>
          </a:p>
          <a:p>
            <a:pPr marL="226695" indent="-150495">
              <a:lnSpc>
                <a:spcPct val="10000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dirty="0"/>
              <a:t>великі</a:t>
            </a:r>
            <a:r>
              <a:rPr spc="-40" dirty="0"/>
              <a:t> </a:t>
            </a:r>
            <a:r>
              <a:rPr dirty="0"/>
              <a:t>кровоносні</a:t>
            </a:r>
            <a:r>
              <a:rPr spc="-70" dirty="0"/>
              <a:t> </a:t>
            </a:r>
            <a:r>
              <a:rPr spc="-10" dirty="0"/>
              <a:t>судини</a:t>
            </a:r>
          </a:p>
          <a:p>
            <a:pPr marL="226695" indent="-150495">
              <a:lnSpc>
                <a:spcPts val="239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dirty="0"/>
              <a:t>нервові</a:t>
            </a:r>
            <a:r>
              <a:rPr spc="-55" dirty="0"/>
              <a:t> </a:t>
            </a:r>
            <a:r>
              <a:rPr spc="-10" dirty="0"/>
              <a:t>стовбури</a:t>
            </a: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</a:tabLst>
            </a:pPr>
            <a:r>
              <a:rPr spc="-10" dirty="0"/>
              <a:t>Функції:</a:t>
            </a:r>
          </a:p>
          <a:p>
            <a:pPr marL="226695" indent="-150495">
              <a:lnSpc>
                <a:spcPct val="100000"/>
              </a:lnSpc>
              <a:spcBef>
                <a:spcPts val="15"/>
              </a:spcBef>
              <a:buChar char="•"/>
              <a:tabLst>
                <a:tab pos="226695" algn="l"/>
              </a:tabLst>
            </a:pPr>
            <a:r>
              <a:rPr spc="-10" dirty="0"/>
              <a:t>Трофічна</a:t>
            </a:r>
            <a:r>
              <a:rPr spc="-85" dirty="0"/>
              <a:t> </a:t>
            </a:r>
            <a:r>
              <a:rPr dirty="0"/>
              <a:t>(живлення</a:t>
            </a:r>
            <a:r>
              <a:rPr spc="-70" dirty="0"/>
              <a:t> </a:t>
            </a:r>
            <a:r>
              <a:rPr spc="-10" dirty="0"/>
              <a:t>пульпи)</a:t>
            </a:r>
          </a:p>
          <a:p>
            <a:pPr marL="226695" indent="-150495">
              <a:lnSpc>
                <a:spcPts val="2390"/>
              </a:lnSpc>
              <a:spcBef>
                <a:spcPts val="15"/>
              </a:spcBef>
              <a:buFont typeface="Times New Roman"/>
              <a:buChar char="•"/>
              <a:tabLst>
                <a:tab pos="226695" algn="l"/>
              </a:tabLst>
            </a:pPr>
            <a:r>
              <a:rPr spc="-1100" dirty="0">
                <a:latin typeface="Segoe UI Symbol"/>
                <a:cs typeface="Segoe UI Symbol"/>
              </a:rPr>
              <a:t>⚡️</a:t>
            </a:r>
            <a:r>
              <a:rPr spc="-65" dirty="0">
                <a:latin typeface="Segoe UI Symbol"/>
                <a:cs typeface="Segoe UI Symbol"/>
              </a:rPr>
              <a:t> </a:t>
            </a:r>
            <a:r>
              <a:rPr dirty="0"/>
              <a:t>Провідна</a:t>
            </a:r>
            <a:r>
              <a:rPr spc="-60" dirty="0"/>
              <a:t> </a:t>
            </a:r>
            <a:r>
              <a:rPr dirty="0"/>
              <a:t>(нервові</a:t>
            </a:r>
            <a:r>
              <a:rPr spc="-40" dirty="0"/>
              <a:t> </a:t>
            </a:r>
            <a:r>
              <a:rPr spc="-10" dirty="0"/>
              <a:t>імпульси)</a:t>
            </a:r>
          </a:p>
          <a:p>
            <a:pPr marL="226695" indent="-150495">
              <a:lnSpc>
                <a:spcPts val="2390"/>
              </a:lnSpc>
              <a:buChar char="•"/>
              <a:tabLst>
                <a:tab pos="226695" algn="l"/>
                <a:tab pos="684530" algn="l"/>
              </a:tabLst>
            </a:pPr>
            <a:r>
              <a:rPr spc="-50" dirty="0"/>
              <a:t>🦷</a:t>
            </a:r>
            <a:r>
              <a:rPr dirty="0"/>
              <a:t>	</a:t>
            </a:r>
            <a:r>
              <a:rPr spc="-10" dirty="0"/>
              <a:t>Регуляція</a:t>
            </a:r>
            <a:r>
              <a:rPr spc="-75" dirty="0"/>
              <a:t> </a:t>
            </a:r>
            <a:r>
              <a:rPr dirty="0"/>
              <a:t>діяльності</a:t>
            </a:r>
            <a:r>
              <a:rPr spc="-40" dirty="0"/>
              <a:t> </a:t>
            </a:r>
            <a:r>
              <a:rPr spc="-10" dirty="0"/>
              <a:t>пульпи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5702" rIns="0" bIns="0" rtlCol="0">
            <a:spAutoFit/>
          </a:bodyPr>
          <a:lstStyle/>
          <a:p>
            <a:pPr marL="3669665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ЦЕМЕНТ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80110" y="1169034"/>
            <a:ext cx="5345430" cy="497205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6350" algn="just">
              <a:lnSpc>
                <a:spcPct val="80100"/>
              </a:lnSpc>
              <a:spcBef>
                <a:spcPts val="590"/>
              </a:spcBef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2000" b="1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мінералізована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20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</a:t>
            </a:r>
            <a:r>
              <a:rPr sz="2000" spc="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яка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покриває</a:t>
            </a:r>
            <a:r>
              <a:rPr sz="20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корінь</a:t>
            </a:r>
            <a:r>
              <a:rPr sz="2000" spc="1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2000" spc="17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1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шийку</a:t>
            </a:r>
            <a:r>
              <a:rPr sz="2000" spc="1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2000" spc="1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вигляді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тонкого</a:t>
            </a:r>
            <a:r>
              <a:rPr sz="20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шару</a:t>
            </a:r>
            <a:r>
              <a:rPr sz="20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може</a:t>
            </a:r>
            <a:r>
              <a:rPr sz="20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частково</a:t>
            </a:r>
            <a:r>
              <a:rPr sz="2000" spc="1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заходити</a:t>
            </a:r>
            <a:r>
              <a:rPr sz="2000" spc="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2000" spc="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емаль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забеспечує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фіксацію</a:t>
            </a:r>
            <a:r>
              <a:rPr sz="2000" spc="4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альвіолі.</a:t>
            </a:r>
            <a:r>
              <a:rPr sz="20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Місто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прикриплення</a:t>
            </a:r>
            <a:r>
              <a:rPr sz="20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</a:t>
            </a:r>
            <a:r>
              <a:rPr sz="20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20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періодонта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(волокна</a:t>
            </a:r>
            <a:r>
              <a:rPr sz="2000" spc="-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Шарпея).</a:t>
            </a:r>
            <a:endParaRPr sz="2000">
              <a:latin typeface="Times New Roman"/>
              <a:cs typeface="Times New Roman"/>
            </a:endParaRPr>
          </a:p>
          <a:p>
            <a:pPr marL="76200">
              <a:lnSpc>
                <a:spcPts val="1680"/>
              </a:lnSpc>
              <a:tabLst>
                <a:tab pos="657225" algn="l"/>
                <a:tab pos="2089150" algn="l"/>
                <a:tab pos="3424554" algn="l"/>
                <a:tab pos="4558665" algn="l"/>
              </a:tabLst>
            </a:pP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напрямку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верхівки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925"/>
              </a:lnSpc>
            </a:pP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потовщується.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79900"/>
              </a:lnSpc>
              <a:spcBef>
                <a:spcPts val="24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2000" spc="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хімічним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складом  цемент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наближається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до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кістки.</a:t>
            </a:r>
            <a:r>
              <a:rPr sz="2000" spc="19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ньому</a:t>
            </a:r>
            <a:r>
              <a:rPr sz="2000" spc="1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міститься</a:t>
            </a:r>
            <a:r>
              <a:rPr sz="20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близько</a:t>
            </a:r>
            <a:r>
              <a:rPr sz="20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30%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органічних</a:t>
            </a:r>
            <a:r>
              <a:rPr sz="2000" spc="18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</a:t>
            </a:r>
            <a:r>
              <a:rPr sz="20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70%</a:t>
            </a:r>
            <a:r>
              <a:rPr sz="2000" spc="20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неорганічних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речовин,</a:t>
            </a:r>
            <a:r>
              <a:rPr sz="20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серед</a:t>
            </a:r>
            <a:r>
              <a:rPr sz="20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яких</a:t>
            </a:r>
            <a:r>
              <a:rPr sz="2000" spc="2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переважають</a:t>
            </a:r>
            <a:r>
              <a:rPr sz="20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солі</a:t>
            </a:r>
            <a:r>
              <a:rPr sz="2000" spc="2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фосфату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карбонату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кальцію.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700"/>
              </a:lnSpc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20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цементу:</a:t>
            </a:r>
            <a:endParaRPr sz="2000">
              <a:latin typeface="Times New Roman"/>
              <a:cs typeface="Times New Roman"/>
            </a:endParaRPr>
          </a:p>
          <a:p>
            <a:pPr marL="203200" indent="-193675">
              <a:lnSpc>
                <a:spcPts val="1910"/>
              </a:lnSpc>
              <a:buSzPct val="95000"/>
              <a:buAutoNum type="arabicPeriod"/>
              <a:tabLst>
                <a:tab pos="203200" algn="l"/>
                <a:tab pos="2033905" algn="l"/>
                <a:tab pos="3013075" algn="l"/>
                <a:tab pos="4078604" algn="l"/>
              </a:tabLst>
            </a:pPr>
            <a:r>
              <a:rPr sz="2000" spc="-10" dirty="0">
                <a:latin typeface="Times New Roman"/>
                <a:cs typeface="Times New Roman"/>
              </a:rPr>
              <a:t>Цементобласти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(молоді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синтезують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925"/>
              </a:lnSpc>
            </a:pPr>
            <a:r>
              <a:rPr sz="2000" spc="-10" dirty="0">
                <a:latin typeface="Times New Roman"/>
                <a:cs typeface="Times New Roman"/>
              </a:rPr>
              <a:t>матрикс)</a:t>
            </a:r>
            <a:endParaRPr sz="2000">
              <a:latin typeface="Times New Roman"/>
              <a:cs typeface="Times New Roman"/>
            </a:endParaRPr>
          </a:p>
          <a:p>
            <a:pPr marL="267335" indent="-254635">
              <a:lnSpc>
                <a:spcPts val="1925"/>
              </a:lnSpc>
              <a:buSzPct val="95000"/>
              <a:buAutoNum type="arabicPeriod" startAt="2"/>
              <a:tabLst>
                <a:tab pos="267335" algn="l"/>
              </a:tabLst>
            </a:pPr>
            <a:r>
              <a:rPr sz="2000" spc="-10" dirty="0">
                <a:latin typeface="Times New Roman"/>
                <a:cs typeface="Times New Roman"/>
              </a:rPr>
              <a:t>Цементоцити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(зрілі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клітини)</a:t>
            </a:r>
            <a:endParaRPr sz="2000">
              <a:latin typeface="Times New Roman"/>
              <a:cs typeface="Times New Roman"/>
            </a:endParaRPr>
          </a:p>
          <a:p>
            <a:pPr marL="267970" indent="-255270">
              <a:lnSpc>
                <a:spcPts val="1910"/>
              </a:lnSpc>
              <a:buSzPct val="95000"/>
              <a:buAutoNum type="arabicPeriod" startAt="2"/>
              <a:tabLst>
                <a:tab pos="267970" algn="l"/>
              </a:tabLst>
            </a:pPr>
            <a:r>
              <a:rPr sz="2000" dirty="0">
                <a:latin typeface="Times New Roman"/>
                <a:cs typeface="Times New Roman"/>
              </a:rPr>
              <a:t>Цементокласти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(руйнують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цемент)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925"/>
              </a:lnSpc>
              <a:tabLst>
                <a:tab pos="410209" algn="l"/>
                <a:tab pos="1489710" algn="l"/>
                <a:tab pos="1873885" algn="l"/>
                <a:tab pos="3195955" algn="l"/>
                <a:tab pos="4192904" algn="l"/>
              </a:tabLst>
            </a:pPr>
            <a:r>
              <a:rPr sz="2000" spc="-25" dirty="0">
                <a:latin typeface="Times New Roman"/>
                <a:cs typeface="Times New Roman"/>
              </a:rPr>
              <a:t>За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будовою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функціями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ни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нагадують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175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відповідні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20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кісткової</a:t>
            </a:r>
            <a:r>
              <a:rPr sz="20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тканини.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2843" y="493776"/>
            <a:ext cx="4837176" cy="5984748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23615" y="226517"/>
            <a:ext cx="29006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Види</a:t>
            </a:r>
            <a:r>
              <a:rPr sz="3600" spc="-30" dirty="0"/>
              <a:t> </a:t>
            </a:r>
            <a:r>
              <a:rPr sz="3600" spc="-10" dirty="0"/>
              <a:t>цементу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56310" y="969771"/>
            <a:ext cx="4989830" cy="535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7125">
              <a:lnSpc>
                <a:spcPct val="1367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гістологічною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будовою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розрізняють: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1.безклітинний,</a:t>
            </a:r>
            <a:r>
              <a:rPr sz="18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первинний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2.клітинний,</a:t>
            </a:r>
            <a:r>
              <a:rPr sz="1800" b="1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або</a:t>
            </a:r>
            <a:r>
              <a:rPr sz="1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вторинний,</a:t>
            </a:r>
            <a:r>
              <a:rPr sz="18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100"/>
              </a:lnSpc>
              <a:spcBef>
                <a:spcPts val="1010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Безклітинний</a:t>
            </a:r>
            <a:r>
              <a:rPr sz="1800" b="1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розташовується</a:t>
            </a:r>
            <a:r>
              <a:rPr sz="1800" spc="1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переважно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верхній</a:t>
            </a:r>
            <a:r>
              <a:rPr sz="1800" spc="4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частині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кореня,</a:t>
            </a:r>
            <a:r>
              <a:rPr sz="1800" spc="3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його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нижній</a:t>
            </a:r>
            <a:r>
              <a:rPr sz="18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частині</a:t>
            </a:r>
            <a:r>
              <a:rPr sz="1800" spc="30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багатокореневих</a:t>
            </a:r>
            <a:r>
              <a:rPr sz="1800" spc="3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зубах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spc="19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залягає</a:t>
            </a:r>
            <a:r>
              <a:rPr sz="1800" spc="19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головним</a:t>
            </a:r>
            <a:r>
              <a:rPr sz="1800" spc="204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чином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розгалужень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коренів.</a:t>
            </a:r>
            <a:r>
              <a:rPr sz="1800" spc="11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безклітинному</a:t>
            </a:r>
            <a:r>
              <a:rPr sz="1800" spc="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цементі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немає</a:t>
            </a:r>
            <a:r>
              <a:rPr sz="18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ні</a:t>
            </a:r>
            <a:r>
              <a:rPr sz="18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клітин,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ні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їх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відростків.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Він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складається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з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37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аморфної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речовини.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Колагенові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</a:t>
            </a:r>
            <a:r>
              <a:rPr sz="18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поздовжньому</a:t>
            </a:r>
            <a:r>
              <a:rPr sz="1800" spc="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та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радіальному</a:t>
            </a:r>
            <a:r>
              <a:rPr sz="18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напрямках.</a:t>
            </a:r>
            <a:endParaRPr sz="1800">
              <a:latin typeface="Times New Roman"/>
              <a:cs typeface="Times New Roman"/>
            </a:endParaRPr>
          </a:p>
          <a:p>
            <a:pPr marL="12700" marR="13335" algn="just">
              <a:lnSpc>
                <a:spcPct val="90100"/>
              </a:lnSpc>
              <a:spcBef>
                <a:spcPts val="965"/>
              </a:spcBef>
            </a:pP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b="1" spc="29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b="1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b="1" spc="28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800" spc="290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клітини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-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цементоцити</a:t>
            </a:r>
            <a:r>
              <a:rPr sz="18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численні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колагенові</a:t>
            </a:r>
            <a:r>
              <a:rPr sz="18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волокна,</a:t>
            </a:r>
            <a:r>
              <a:rPr sz="18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які</a:t>
            </a:r>
            <a:r>
              <a:rPr sz="18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не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мають</a:t>
            </a:r>
            <a:r>
              <a:rPr sz="18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певної</a:t>
            </a:r>
            <a:r>
              <a:rPr sz="18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орієнтації;</a:t>
            </a:r>
            <a:r>
              <a:rPr sz="18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тому</a:t>
            </a:r>
            <a:r>
              <a:rPr sz="18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за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будовою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складом</a:t>
            </a:r>
            <a:r>
              <a:rPr sz="1800" spc="38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порівнюють</a:t>
            </a:r>
            <a:r>
              <a:rPr sz="1800" spc="409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1800" spc="-50" dirty="0">
                <a:solidFill>
                  <a:srgbClr val="404040"/>
                </a:solidFill>
                <a:latin typeface="Times New Roman"/>
                <a:cs typeface="Times New Roman"/>
              </a:rPr>
              <a:t>з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грубоволокнистою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кістковою</a:t>
            </a:r>
            <a:r>
              <a:rPr sz="1800" spc="4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тканиною.</a:t>
            </a:r>
            <a:r>
              <a:rPr sz="1800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не</a:t>
            </a:r>
            <a:r>
              <a:rPr sz="1800" spc="3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містить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судин.</a:t>
            </a:r>
            <a:r>
              <a:rPr sz="18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Клітинний</a:t>
            </a:r>
            <a:r>
              <a:rPr sz="1800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цемент</a:t>
            </a:r>
            <a:r>
              <a:rPr sz="1800" spc="3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Times New Roman"/>
                <a:cs typeface="Times New Roman"/>
              </a:rPr>
              <a:t>може</a:t>
            </a:r>
            <a:r>
              <a:rPr sz="1800" spc="3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imes New Roman"/>
                <a:cs typeface="Times New Roman"/>
              </a:rPr>
              <a:t>мати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шарувату</a:t>
            </a:r>
            <a:r>
              <a:rPr sz="18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будову.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9692" y="672083"/>
            <a:ext cx="4837176" cy="5980176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939" rIns="0" bIns="0" rtlCol="0">
            <a:spAutoFit/>
          </a:bodyPr>
          <a:lstStyle/>
          <a:p>
            <a:pPr marL="3024505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Будова</a:t>
            </a:r>
            <a:r>
              <a:rPr spc="-145" dirty="0"/>
              <a:t> </a:t>
            </a:r>
            <a:r>
              <a:rPr spc="-10" dirty="0"/>
              <a:t>періодонту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6310" y="1049223"/>
            <a:ext cx="5486400" cy="518414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9525" algn="just">
              <a:lnSpc>
                <a:spcPct val="90100"/>
              </a:lnSpc>
              <a:spcBef>
                <a:spcPts val="295"/>
              </a:spcBef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</a:t>
            </a:r>
            <a:r>
              <a:rPr sz="1700" b="1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(зубна</a:t>
            </a:r>
            <a:r>
              <a:rPr sz="1700" spc="3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зв’язка)</a:t>
            </a:r>
            <a:r>
              <a:rPr sz="1700" spc="33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700" spc="3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щільна</a:t>
            </a:r>
            <a:r>
              <a:rPr sz="1700" spc="335" dirty="0">
                <a:solidFill>
                  <a:srgbClr val="404040"/>
                </a:solidFill>
                <a:latin typeface="Times New Roman"/>
                <a:cs typeface="Times New Roman"/>
              </a:rPr>
              <a:t>  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неоформлена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сполучна</a:t>
            </a:r>
            <a:r>
              <a:rPr sz="17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тканина,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що</a:t>
            </a:r>
            <a:r>
              <a:rPr sz="1700" spc="2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заповнює</a:t>
            </a:r>
            <a:r>
              <a:rPr sz="1700" spc="2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проміжок</a:t>
            </a:r>
            <a:r>
              <a:rPr sz="17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700" spc="2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цементом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кореня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зуба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періостом</a:t>
            </a:r>
            <a:r>
              <a:rPr sz="17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альвеоли зуба</a:t>
            </a:r>
            <a:r>
              <a:rPr sz="17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(0,5мм)</a:t>
            </a:r>
            <a:r>
              <a:rPr sz="17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фіксує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зуб.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Включає</a:t>
            </a:r>
            <a:r>
              <a:rPr sz="17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пучки</a:t>
            </a:r>
            <a:r>
              <a:rPr sz="17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колагенових</a:t>
            </a:r>
            <a:r>
              <a:rPr sz="17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1700" spc="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(колаген</a:t>
            </a:r>
            <a:r>
              <a:rPr sz="1700" spc="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типу),</a:t>
            </a:r>
            <a:r>
              <a:rPr sz="1700" spc="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що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починаються</a:t>
            </a:r>
            <a:r>
              <a:rPr sz="1700" spc="2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дентині</a:t>
            </a:r>
            <a:r>
              <a:rPr sz="17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вплітаються</a:t>
            </a:r>
            <a:r>
              <a:rPr sz="1700" spc="2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7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кістку</a:t>
            </a:r>
            <a:r>
              <a:rPr sz="1700" spc="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700" spc="229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проривні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волокна</a:t>
            </a:r>
            <a:r>
              <a:rPr sz="17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(волокна</a:t>
            </a:r>
            <a:r>
              <a:rPr sz="17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Шарпея).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735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Основні</a:t>
            </a:r>
            <a:r>
              <a:rPr sz="17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групи</a:t>
            </a:r>
            <a:r>
              <a:rPr sz="17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волокон</a:t>
            </a:r>
            <a:r>
              <a:rPr sz="17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періодонту: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9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Транссептальні:</a:t>
            </a:r>
            <a:r>
              <a:rPr sz="1700" b="1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проходять</a:t>
            </a:r>
            <a:r>
              <a:rPr sz="1700" spc="2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над</a:t>
            </a:r>
            <a:r>
              <a:rPr sz="1700" spc="2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альвеолярним</a:t>
            </a:r>
            <a:r>
              <a:rPr sz="1700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гребенем,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з'єднуючи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сусідні</a:t>
            </a:r>
            <a:r>
              <a:rPr sz="17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зуби</a:t>
            </a:r>
            <a:r>
              <a:rPr sz="17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між</a:t>
            </a:r>
            <a:r>
              <a:rPr sz="1700" spc="-1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собою.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Альвеолярного</a:t>
            </a:r>
            <a:r>
              <a:rPr sz="1700" b="1" spc="3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гребеня:</a:t>
            </a:r>
            <a:r>
              <a:rPr sz="1700" b="1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йдуть</a:t>
            </a:r>
            <a:r>
              <a:rPr sz="1700" spc="3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700" spc="3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цементу</a:t>
            </a:r>
            <a:r>
              <a:rPr sz="17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700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гребеня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ct val="90000"/>
              </a:lnSpc>
              <a:spcBef>
                <a:spcPts val="100"/>
              </a:spcBef>
            </a:pP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альвеоли,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запобігаючи</a:t>
            </a:r>
            <a:r>
              <a:rPr sz="17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виштовхуванню</a:t>
            </a:r>
            <a:r>
              <a:rPr sz="1700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зуба.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Горизонтальні:</a:t>
            </a:r>
            <a:r>
              <a:rPr sz="1700" b="1" spc="2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700" spc="2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перпендикулярно</a:t>
            </a:r>
            <a:r>
              <a:rPr sz="17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до</a:t>
            </a:r>
            <a:r>
              <a:rPr sz="1700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довгої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осі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зуба,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підтримують</a:t>
            </a:r>
            <a:r>
              <a:rPr sz="17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7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7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бічних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навантажень.</a:t>
            </a:r>
            <a:endParaRPr sz="1700">
              <a:latin typeface="Times New Roman"/>
              <a:cs typeface="Times New Roman"/>
            </a:endParaRPr>
          </a:p>
          <a:p>
            <a:pPr marL="12700" marR="13335">
              <a:lnSpc>
                <a:spcPts val="1839"/>
              </a:lnSpc>
              <a:spcBef>
                <a:spcPts val="30"/>
              </a:spcBef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Косі:</a:t>
            </a:r>
            <a:r>
              <a:rPr sz="17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найчисленніша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 група,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йдуть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під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кутом,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спрямовуючи навантаження</a:t>
            </a:r>
            <a:r>
              <a:rPr sz="17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7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кістку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і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забезпечуючи</a:t>
            </a:r>
            <a:r>
              <a:rPr sz="17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амортизацію.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705"/>
              </a:lnSpc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Апікальні:</a:t>
            </a:r>
            <a:r>
              <a:rPr sz="1700" b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розташовані</a:t>
            </a:r>
            <a:r>
              <a:rPr sz="17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навколо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верхівки (апекса)</a:t>
            </a:r>
            <a:r>
              <a:rPr sz="17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кореня,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9"/>
              </a:lnSpc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утримуючи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його</a:t>
            </a:r>
            <a:r>
              <a:rPr sz="17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від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випадіння.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835"/>
              </a:lnSpc>
              <a:tabLst>
                <a:tab pos="4581525" algn="l"/>
              </a:tabLst>
            </a:pP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Інтрарадикулярні</a:t>
            </a:r>
            <a:r>
              <a:rPr sz="1700" b="1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imes New Roman"/>
                <a:cs typeface="Times New Roman"/>
              </a:rPr>
              <a:t>(міжкорневі):</a:t>
            </a:r>
            <a:r>
              <a:rPr sz="1700" b="1" spc="4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знаходяться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	в</a:t>
            </a:r>
            <a:r>
              <a:rPr sz="1700" spc="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області</a:t>
            </a:r>
            <a:endParaRPr sz="1700">
              <a:latin typeface="Times New Roman"/>
              <a:cs typeface="Times New Roman"/>
            </a:endParaRPr>
          </a:p>
          <a:p>
            <a:pPr marL="12700" marR="5715">
              <a:lnSpc>
                <a:spcPct val="90000"/>
              </a:lnSpc>
              <a:spcBef>
                <a:spcPts val="100"/>
              </a:spcBef>
            </a:pP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біфуркації</a:t>
            </a:r>
            <a:r>
              <a:rPr sz="17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(розгалуження)</a:t>
            </a:r>
            <a:r>
              <a:rPr sz="17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коренів</a:t>
            </a:r>
            <a:r>
              <a:rPr sz="17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imes New Roman"/>
                <a:cs typeface="Times New Roman"/>
              </a:rPr>
              <a:t>багатокореневих</a:t>
            </a:r>
            <a:r>
              <a:rPr sz="17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зубів. </a:t>
            </a:r>
            <a:r>
              <a:rPr sz="17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Функція</a:t>
            </a:r>
            <a:r>
              <a:rPr sz="1700" b="1" i="1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періодонта:</a:t>
            </a:r>
            <a:r>
              <a:rPr sz="1700" b="1" i="1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порна,</a:t>
            </a:r>
            <a:r>
              <a:rPr sz="1700" spc="1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участь</a:t>
            </a:r>
            <a:r>
              <a:rPr sz="1700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700" spc="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прорізуванні</a:t>
            </a:r>
            <a:r>
              <a:rPr sz="1700" spc="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зубів,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пропріоцептивна,</a:t>
            </a:r>
            <a:r>
              <a:rPr sz="1700" spc="4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трофічна,</a:t>
            </a:r>
            <a:r>
              <a:rPr sz="1700" spc="4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404040"/>
                </a:solidFill>
                <a:latin typeface="Times New Roman"/>
                <a:cs typeface="Times New Roman"/>
              </a:rPr>
              <a:t>гомеостатична,</a:t>
            </a:r>
            <a:r>
              <a:rPr sz="1700" spc="4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репаративна, імунний</a:t>
            </a:r>
            <a:r>
              <a:rPr sz="17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захист.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8523" y="809244"/>
            <a:ext cx="5714999" cy="5106924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32582" y="2171191"/>
            <a:ext cx="591883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769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лунках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челюсних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кісток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закріплюються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щільною </a:t>
            </a:r>
            <a:r>
              <a:rPr sz="1800" dirty="0">
                <a:latin typeface="Trebuchet MS"/>
                <a:cs typeface="Trebuchet MS"/>
              </a:rPr>
              <a:t>сполучною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тканиною-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периодонт,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біля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щоки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утворює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циркулярну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зубну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зв’язку.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Кологенові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волокна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радіальне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направлення.,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вони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проникають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цемент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кореня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зуба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альвеолярну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кістку.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Периодонт </a:t>
            </a:r>
            <a:r>
              <a:rPr sz="1800" dirty="0">
                <a:latin typeface="Trebuchet MS"/>
                <a:cs typeface="Trebuchet MS"/>
              </a:rPr>
              <a:t>виконує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механічну,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трофічну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функції.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1720" y="160020"/>
            <a:ext cx="8366759" cy="669798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927080" cy="6122035"/>
            <a:chOff x="0" y="0"/>
            <a:chExt cx="10927080" cy="612203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1375" cy="5664835"/>
            </a:xfrm>
            <a:custGeom>
              <a:avLst/>
              <a:gdLst/>
              <a:ahLst/>
              <a:cxnLst/>
              <a:rect l="l" t="t" r="r" b="b"/>
              <a:pathLst>
                <a:path w="841375" h="5664835">
                  <a:moveTo>
                    <a:pt x="841248" y="0"/>
                  </a:moveTo>
                  <a:lnTo>
                    <a:pt x="0" y="0"/>
                  </a:lnTo>
                  <a:lnTo>
                    <a:pt x="0" y="5664708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36091"/>
              <a:ext cx="10927080" cy="53858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88306" y="105155"/>
            <a:ext cx="9544685" cy="6464935"/>
            <a:chOff x="1588306" y="105155"/>
            <a:chExt cx="9544685" cy="6464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9631" y="736092"/>
              <a:ext cx="4933188" cy="53858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5192" y="105155"/>
              <a:ext cx="1421891" cy="8549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8306" y="1028700"/>
              <a:ext cx="3965507" cy="55412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3340" y="1165860"/>
            <a:ext cx="5385816" cy="5454396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1375" cy="5664835"/>
          </a:xfrm>
          <a:custGeom>
            <a:avLst/>
            <a:gdLst/>
            <a:ahLst/>
            <a:cxnLst/>
            <a:rect l="l" t="t" r="r" b="b"/>
            <a:pathLst>
              <a:path w="841375" h="5664835">
                <a:moveTo>
                  <a:pt x="841248" y="0"/>
                </a:moveTo>
                <a:lnTo>
                  <a:pt x="0" y="0"/>
                </a:lnTo>
                <a:lnTo>
                  <a:pt x="0" y="5664708"/>
                </a:lnTo>
                <a:lnTo>
                  <a:pt x="841248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8295" y="594359"/>
            <a:ext cx="7456932" cy="566928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28600" y="381000"/>
            <a:ext cx="11709173" cy="5527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b="1" dirty="0" err="1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Гістологія</a:t>
            </a:r>
            <a:r>
              <a:rPr lang="ru-RU" dirty="0" smtClean="0"/>
              <a:t>.</a:t>
            </a:r>
            <a:r>
              <a:rPr lang="ru-RU" spc="-20" dirty="0" smtClean="0"/>
              <a:t> </a:t>
            </a:r>
            <a:r>
              <a:rPr lang="ru-RU" dirty="0" err="1" smtClean="0"/>
              <a:t>Цитологія</a:t>
            </a:r>
            <a:r>
              <a:rPr lang="ru-RU" dirty="0" smtClean="0"/>
              <a:t>.</a:t>
            </a:r>
            <a:r>
              <a:rPr lang="ru-RU" spc="-20" dirty="0" smtClean="0"/>
              <a:t> </a:t>
            </a:r>
            <a:r>
              <a:rPr lang="ru-RU" dirty="0" err="1" smtClean="0"/>
              <a:t>Ембріологія</a:t>
            </a:r>
            <a:r>
              <a:rPr lang="ru-RU" spc="-15" dirty="0" smtClean="0"/>
              <a:t> </a:t>
            </a:r>
            <a:r>
              <a:rPr lang="ru-RU" dirty="0" smtClean="0"/>
              <a:t>:</a:t>
            </a:r>
            <a:r>
              <a:rPr lang="ru-RU" spc="400" dirty="0" smtClean="0"/>
              <a:t> </a:t>
            </a:r>
            <a:r>
              <a:rPr lang="ru-RU" dirty="0" err="1" smtClean="0"/>
              <a:t>підручник</a:t>
            </a:r>
            <a:r>
              <a:rPr lang="ru-RU" spc="-15" dirty="0" smtClean="0"/>
              <a:t>. / за </a:t>
            </a:r>
            <a:r>
              <a:rPr lang="ru-RU" spc="-15" dirty="0" err="1" smtClean="0"/>
              <a:t>рередакцією</a:t>
            </a:r>
            <a:r>
              <a:rPr lang="ru-RU" spc="-15" dirty="0" smtClean="0"/>
              <a:t> </a:t>
            </a:r>
            <a:r>
              <a:rPr lang="ru-RU" dirty="0" err="1" smtClean="0"/>
              <a:t>Луцик</a:t>
            </a:r>
            <a:r>
              <a:rPr lang="ru-RU" dirty="0" smtClean="0"/>
              <a:t> О. Д., </a:t>
            </a:r>
            <a:r>
              <a:rPr lang="ru-RU" dirty="0" err="1" smtClean="0"/>
              <a:t>Чайковський</a:t>
            </a:r>
            <a:r>
              <a:rPr lang="ru-RU" dirty="0" smtClean="0"/>
              <a:t> Ю. Б. </a:t>
            </a:r>
            <a:r>
              <a:rPr lang="ru-RU" dirty="0" err="1" smtClean="0"/>
              <a:t>Вінниця</a:t>
            </a:r>
            <a:r>
              <a:rPr lang="ru-RU" dirty="0" smtClean="0"/>
              <a:t>:</a:t>
            </a:r>
            <a:r>
              <a:rPr lang="ru-RU" spc="-20" dirty="0" smtClean="0"/>
              <a:t> </a:t>
            </a:r>
            <a:r>
              <a:rPr lang="ru-RU" dirty="0" smtClean="0"/>
              <a:t>Нова</a:t>
            </a:r>
            <a:r>
              <a:rPr lang="ru-RU" spc="-20" dirty="0" smtClean="0"/>
              <a:t> </a:t>
            </a:r>
            <a:r>
              <a:rPr lang="ru-RU" dirty="0" smtClean="0"/>
              <a:t>книга,</a:t>
            </a:r>
            <a:r>
              <a:rPr lang="ru-RU" spc="-15" dirty="0" smtClean="0"/>
              <a:t> </a:t>
            </a:r>
            <a:r>
              <a:rPr lang="ru-RU" dirty="0" smtClean="0"/>
              <a:t>2018.</a:t>
            </a:r>
            <a:r>
              <a:rPr lang="ru-RU" spc="-15" dirty="0" smtClean="0"/>
              <a:t> </a:t>
            </a:r>
            <a:r>
              <a:rPr lang="ru-RU" dirty="0" smtClean="0"/>
              <a:t>592</a:t>
            </a:r>
            <a:r>
              <a:rPr lang="ru-RU" spc="-25" dirty="0" smtClean="0"/>
              <a:t> с.</a:t>
            </a:r>
            <a:r>
              <a:rPr lang="ru-RU" u="sng" dirty="0" smtClean="0"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О. М., Яременко Л. М. </a:t>
            </a:r>
            <a:r>
              <a:rPr lang="ru-RU" dirty="0" err="1" smtClean="0"/>
              <a:t>Компендіум</a:t>
            </a:r>
            <a:r>
              <a:rPr lang="ru-RU" dirty="0" smtClean="0"/>
              <a:t> з </a:t>
            </a:r>
            <a:r>
              <a:rPr lang="ru-RU" dirty="0" err="1" smtClean="0"/>
              <a:t>спеціальної</a:t>
            </a:r>
            <a:r>
              <a:rPr lang="ru-RU" dirty="0" smtClean="0"/>
              <a:t> </a:t>
            </a:r>
            <a:r>
              <a:rPr lang="ru-RU" dirty="0" err="1" smtClean="0"/>
              <a:t>гістології</a:t>
            </a:r>
            <a:r>
              <a:rPr lang="ru-RU" dirty="0" smtClean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ru-RU" b="1" dirty="0" smtClean="0"/>
              <a:t>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2020. 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Вахнюк</a:t>
            </a:r>
            <a:r>
              <a:rPr lang="ru-RU" dirty="0" smtClean="0"/>
              <a:t> Т.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</a:t>
            </a:r>
            <a:r>
              <a:rPr lang="ru-RU" dirty="0" err="1" smtClean="0"/>
              <a:t>досліджень</a:t>
            </a:r>
            <a:r>
              <a:rPr lang="ru-RU" dirty="0" smtClean="0"/>
              <a:t> </a:t>
            </a:r>
            <a:r>
              <a:rPr lang="ru-RU" dirty="0" err="1" smtClean="0"/>
              <a:t>Київ</a:t>
            </a:r>
            <a:r>
              <a:rPr lang="ru-RU" dirty="0" smtClean="0"/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О. М., </a:t>
            </a:r>
            <a:r>
              <a:rPr lang="ru-RU" dirty="0" err="1" smtClean="0"/>
              <a:t>Чайковський</a:t>
            </a:r>
            <a:r>
              <a:rPr lang="ru-RU" dirty="0" smtClean="0"/>
              <a:t> Ю. Б., Яременко Л. М.</a:t>
            </a:r>
            <a:r>
              <a:rPr lang="ru-RU" b="1" dirty="0" smtClean="0"/>
              <a:t> </a:t>
            </a:r>
            <a:r>
              <a:rPr lang="ru-RU" dirty="0" smtClean="0"/>
              <a:t>Практикум з </a:t>
            </a:r>
            <a:r>
              <a:rPr lang="ru-RU" dirty="0" err="1" smtClean="0"/>
              <a:t>гістології</a:t>
            </a:r>
            <a:r>
              <a:rPr lang="ru-RU" dirty="0" smtClean="0"/>
              <a:t>, </a:t>
            </a:r>
            <a:r>
              <a:rPr lang="ru-RU" dirty="0" err="1" smtClean="0"/>
              <a:t>цитології</a:t>
            </a:r>
            <a:r>
              <a:rPr lang="ru-RU" dirty="0" smtClean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Мар’єнко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 smtClean="0"/>
              <a:t>, </a:t>
            </a:r>
            <a:r>
              <a:rPr lang="ru-RU" dirty="0" err="1" smtClean="0"/>
              <a:t>цитологія</a:t>
            </a:r>
            <a:r>
              <a:rPr lang="ru-RU" dirty="0" smtClean="0"/>
              <a:t> та </a:t>
            </a:r>
            <a:r>
              <a:rPr lang="ru-RU" dirty="0" err="1" smtClean="0"/>
              <a:t>ембріологія</a:t>
            </a:r>
            <a:r>
              <a:rPr lang="ru-RU" dirty="0" smtClean="0"/>
              <a:t>. Атлас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</a:t>
            </a:r>
            <a:r>
              <a:rPr lang="ru-RU" dirty="0" err="1" smtClean="0"/>
              <a:t>зображень</a:t>
            </a:r>
            <a:r>
              <a:rPr lang="ru-RU" dirty="0" smtClean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Медицина, 2024. 328 с.</a:t>
            </a:r>
            <a:endParaRPr lang="ru-RU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Павлина</a:t>
            </a:r>
            <a:r>
              <a:rPr lang="ru-RU" spc="-25" dirty="0" smtClean="0"/>
              <a:t> </a:t>
            </a:r>
            <a:r>
              <a:rPr lang="ru-RU" dirty="0" smtClean="0"/>
              <a:t>В.,</a:t>
            </a:r>
            <a:r>
              <a:rPr lang="ru-RU" spc="-15" dirty="0" smtClean="0"/>
              <a:t> </a:t>
            </a:r>
            <a:r>
              <a:rPr lang="ru-RU" dirty="0" smtClean="0"/>
              <a:t>Росс</a:t>
            </a:r>
            <a:r>
              <a:rPr lang="ru-RU" spc="-15" dirty="0" smtClean="0"/>
              <a:t> </a:t>
            </a:r>
            <a:r>
              <a:rPr lang="ru-RU" spc="-20" dirty="0" smtClean="0"/>
              <a:t>М . Г.</a:t>
            </a:r>
            <a:r>
              <a:rPr lang="ru-RU" spc="-15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:</a:t>
            </a:r>
            <a:r>
              <a:rPr lang="ru-RU" spc="-20" dirty="0" smtClean="0"/>
              <a:t> </a:t>
            </a:r>
            <a:r>
              <a:rPr lang="ru-RU" dirty="0" err="1" smtClean="0"/>
              <a:t>підручник</a:t>
            </a:r>
            <a:r>
              <a:rPr lang="ru-RU" spc="-20" dirty="0" smtClean="0"/>
              <a:t> </a:t>
            </a:r>
            <a:r>
              <a:rPr lang="ru-RU" dirty="0" smtClean="0"/>
              <a:t>і</a:t>
            </a:r>
            <a:r>
              <a:rPr lang="ru-RU" spc="-20" dirty="0" smtClean="0"/>
              <a:t> </a:t>
            </a:r>
            <a:r>
              <a:rPr lang="ru-RU" dirty="0" smtClean="0"/>
              <a:t>атлас</a:t>
            </a:r>
            <a:r>
              <a:rPr lang="ru-RU" spc="-20" dirty="0" smtClean="0"/>
              <a:t> </a:t>
            </a:r>
            <a:r>
              <a:rPr lang="ru-RU" dirty="0" smtClean="0"/>
              <a:t>у</a:t>
            </a:r>
            <a:r>
              <a:rPr lang="ru-RU" spc="-15" dirty="0" smtClean="0"/>
              <a:t> </a:t>
            </a:r>
            <a:r>
              <a:rPr lang="ru-RU" spc="-10" dirty="0" smtClean="0"/>
              <a:t>2-</a:t>
            </a:r>
            <a:r>
              <a:rPr lang="ru-RU" dirty="0" smtClean="0"/>
              <a:t>х</a:t>
            </a:r>
            <a:r>
              <a:rPr lang="ru-RU" spc="-20" dirty="0" smtClean="0"/>
              <a:t> </a:t>
            </a:r>
            <a:r>
              <a:rPr lang="ru-RU" dirty="0" smtClean="0"/>
              <a:t>томах.</a:t>
            </a:r>
            <a:r>
              <a:rPr lang="ru-RU" spc="-20" dirty="0" smtClean="0"/>
              <a:t> </a:t>
            </a:r>
            <a:r>
              <a:rPr lang="ru-RU" spc="-25" dirty="0" smtClean="0"/>
              <a:t>Том 1 </a:t>
            </a:r>
            <a:r>
              <a:rPr lang="ru-RU" dirty="0" smtClean="0">
                <a:latin typeface="Times New Roman"/>
                <a:cs typeface="Times New Roman"/>
              </a:rPr>
              <a:t>:</a:t>
            </a:r>
            <a:r>
              <a:rPr lang="ru-RU" spc="-40" dirty="0" smtClean="0">
                <a:latin typeface="Times New Roman"/>
                <a:cs typeface="Times New Roman"/>
              </a:rPr>
              <a:t> </a:t>
            </a:r>
            <a:r>
              <a:rPr lang="ru-RU" dirty="0" err="1" smtClean="0">
                <a:latin typeface="Times New Roman"/>
                <a:cs typeface="Times New Roman"/>
              </a:rPr>
              <a:t>підручник</a:t>
            </a:r>
            <a:r>
              <a:rPr lang="ru-RU" dirty="0" smtClean="0">
                <a:latin typeface="Times New Roman"/>
                <a:cs typeface="Times New Roman"/>
              </a:rPr>
              <a:t>.</a:t>
            </a:r>
            <a:r>
              <a:rPr lang="ru-RU" spc="-55" dirty="0" smtClean="0">
                <a:latin typeface="Times New Roman"/>
                <a:cs typeface="Times New Roman"/>
              </a:rPr>
              <a:t> </a:t>
            </a:r>
            <a:r>
              <a:rPr lang="ru-RU" dirty="0" err="1" smtClean="0">
                <a:latin typeface="Times New Roman"/>
                <a:cs typeface="Times New Roman"/>
              </a:rPr>
              <a:t>Київ</a:t>
            </a:r>
            <a:r>
              <a:rPr lang="ru-RU" spc="-20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:</a:t>
            </a:r>
            <a:r>
              <a:rPr lang="ru-RU" spc="-35" dirty="0" smtClean="0"/>
              <a:t> </a:t>
            </a:r>
            <a:r>
              <a:rPr lang="ru-RU" dirty="0" smtClean="0">
                <a:latin typeface="Times New Roman"/>
                <a:cs typeface="Times New Roman"/>
              </a:rPr>
              <a:t>Медицина,</a:t>
            </a:r>
            <a:r>
              <a:rPr lang="ru-RU" spc="-10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2021.</a:t>
            </a:r>
            <a:r>
              <a:rPr lang="ru-RU" spc="-35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480</a:t>
            </a:r>
            <a:r>
              <a:rPr lang="ru-RU" spc="-30" dirty="0" smtClean="0">
                <a:latin typeface="Times New Roman"/>
                <a:cs typeface="Times New Roman"/>
              </a:rPr>
              <a:t> </a:t>
            </a:r>
            <a:r>
              <a:rPr lang="ru-RU" spc="-25" dirty="0" smtClean="0">
                <a:latin typeface="Times New Roman"/>
                <a:cs typeface="Times New Roman"/>
              </a:rPr>
              <a:t>с.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Павлина</a:t>
            </a:r>
            <a:r>
              <a:rPr lang="ru-RU" spc="-25" dirty="0" smtClean="0"/>
              <a:t> </a:t>
            </a:r>
            <a:r>
              <a:rPr lang="ru-RU" dirty="0" smtClean="0"/>
              <a:t>В.,</a:t>
            </a:r>
            <a:r>
              <a:rPr lang="ru-RU" spc="-15" dirty="0" smtClean="0"/>
              <a:t> </a:t>
            </a:r>
            <a:r>
              <a:rPr lang="ru-RU" dirty="0" smtClean="0"/>
              <a:t>Росс</a:t>
            </a:r>
            <a:r>
              <a:rPr lang="ru-RU" spc="-15" dirty="0" smtClean="0"/>
              <a:t> </a:t>
            </a:r>
            <a:r>
              <a:rPr lang="ru-RU" spc="-20" dirty="0" smtClean="0"/>
              <a:t>М. Г.</a:t>
            </a:r>
            <a:r>
              <a:rPr lang="ru-RU" spc="-15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:</a:t>
            </a:r>
            <a:r>
              <a:rPr lang="ru-RU" spc="-20" dirty="0" smtClean="0"/>
              <a:t> </a:t>
            </a:r>
            <a:r>
              <a:rPr lang="ru-RU" dirty="0" err="1" smtClean="0"/>
              <a:t>підручник</a:t>
            </a:r>
            <a:r>
              <a:rPr lang="ru-RU" spc="-20" dirty="0" smtClean="0"/>
              <a:t> </a:t>
            </a:r>
            <a:r>
              <a:rPr lang="ru-RU" dirty="0" smtClean="0"/>
              <a:t>і</a:t>
            </a:r>
            <a:r>
              <a:rPr lang="ru-RU" spc="-20" dirty="0" smtClean="0"/>
              <a:t> </a:t>
            </a:r>
            <a:r>
              <a:rPr lang="ru-RU" dirty="0" smtClean="0"/>
              <a:t>атлас</a:t>
            </a:r>
            <a:r>
              <a:rPr lang="ru-RU" spc="-20" dirty="0" smtClean="0"/>
              <a:t> </a:t>
            </a:r>
            <a:r>
              <a:rPr lang="ru-RU" dirty="0" smtClean="0"/>
              <a:t>у</a:t>
            </a:r>
            <a:r>
              <a:rPr lang="ru-RU" spc="-15" dirty="0" smtClean="0"/>
              <a:t> </a:t>
            </a:r>
            <a:r>
              <a:rPr lang="ru-RU" spc="-10" dirty="0" smtClean="0"/>
              <a:t>2-</a:t>
            </a:r>
            <a:r>
              <a:rPr lang="ru-RU" dirty="0" smtClean="0"/>
              <a:t>х</a:t>
            </a:r>
            <a:r>
              <a:rPr lang="ru-RU" spc="-20" dirty="0" smtClean="0"/>
              <a:t> </a:t>
            </a:r>
            <a:r>
              <a:rPr lang="ru-RU" dirty="0" smtClean="0"/>
              <a:t>томах.</a:t>
            </a:r>
            <a:r>
              <a:rPr lang="ru-RU" spc="-20" dirty="0" smtClean="0"/>
              <a:t> </a:t>
            </a:r>
            <a:r>
              <a:rPr lang="ru-RU" spc="-25" dirty="0" smtClean="0"/>
              <a:t>Том </a:t>
            </a:r>
            <a:r>
              <a:rPr lang="ru-RU" dirty="0" smtClean="0"/>
              <a:t>2</a:t>
            </a:r>
            <a:r>
              <a:rPr lang="ru-RU" spc="-15" dirty="0" smtClean="0"/>
              <a:t> </a:t>
            </a:r>
            <a:r>
              <a:rPr lang="ru-RU" dirty="0" smtClean="0"/>
              <a:t>:</a:t>
            </a:r>
            <a:r>
              <a:rPr lang="ru-RU" spc="-15" dirty="0" smtClean="0"/>
              <a:t> </a:t>
            </a:r>
            <a:r>
              <a:rPr lang="ru-RU" dirty="0" err="1" smtClean="0"/>
              <a:t>підручник</a:t>
            </a:r>
            <a:r>
              <a:rPr lang="ru-RU" dirty="0" smtClean="0"/>
              <a:t>.</a:t>
            </a:r>
            <a:r>
              <a:rPr lang="ru-RU" spc="-35" dirty="0" smtClean="0"/>
              <a:t> </a:t>
            </a:r>
            <a:r>
              <a:rPr lang="ru-RU" dirty="0" err="1" smtClean="0"/>
              <a:t>Київ</a:t>
            </a:r>
            <a:r>
              <a:rPr lang="ru-RU" spc="-10" dirty="0" smtClean="0"/>
              <a:t> </a:t>
            </a:r>
            <a:r>
              <a:rPr lang="ru-RU" dirty="0" smtClean="0"/>
              <a:t>:</a:t>
            </a:r>
            <a:r>
              <a:rPr lang="ru-RU" spc="-15" dirty="0" smtClean="0"/>
              <a:t> </a:t>
            </a:r>
            <a:r>
              <a:rPr lang="ru-RU" spc="-10" dirty="0" smtClean="0"/>
              <a:t>Медицина,</a:t>
            </a:r>
            <a:r>
              <a:rPr lang="ru-RU" spc="15" dirty="0" smtClean="0"/>
              <a:t> </a:t>
            </a:r>
            <a:r>
              <a:rPr lang="ru-RU" dirty="0" smtClean="0"/>
              <a:t>2021.</a:t>
            </a:r>
            <a:r>
              <a:rPr lang="ru-RU" spc="-15" dirty="0" smtClean="0"/>
              <a:t> </a:t>
            </a:r>
            <a:r>
              <a:rPr lang="ru-RU" dirty="0" smtClean="0"/>
              <a:t>624</a:t>
            </a:r>
            <a:r>
              <a:rPr lang="ru-RU" spc="-5" dirty="0" smtClean="0"/>
              <a:t> </a:t>
            </a:r>
            <a:r>
              <a:rPr lang="ru-RU" spc="-25" dirty="0" smtClean="0"/>
              <a:t>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	 </a:t>
            </a:r>
            <a:r>
              <a:rPr lang="en-US"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10" dirty="0" smtClean="0">
                <a:uFill>
                  <a:solidFill>
                    <a:srgbClr val="000000"/>
                  </a:solidFill>
                </a:uFill>
              </a:rPr>
              <a:t>Atlas.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lang="en-US"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dirty="0" smtClean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lang="en-US" spc="-3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pc="-25" dirty="0" smtClean="0">
                <a:uFill>
                  <a:solidFill>
                    <a:srgbClr val="000000"/>
                  </a:solidFill>
                </a:uFill>
              </a:rPr>
              <a:t>p. </a:t>
            </a:r>
            <a:endParaRPr lang="ru-RU" spc="-25" dirty="0" smtClean="0">
              <a:uFill>
                <a:solidFill>
                  <a:srgbClr val="000000"/>
                </a:solidFill>
              </a:uFill>
            </a:endParaRPr>
          </a:p>
          <a:p>
            <a:pPr marL="12700" marR="5080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endParaRPr lang="en-US" b="1" dirty="0" smtClean="0"/>
          </a:p>
          <a:p>
            <a:pPr marL="12700" algn="ctr">
              <a:spcBef>
                <a:spcPts val="145"/>
              </a:spcBef>
              <a:tabLst>
                <a:tab pos="354965" algn="l"/>
              </a:tabLst>
            </a:pPr>
            <a:r>
              <a:rPr lang="ru-RU" b="1" dirty="0" err="1" smtClean="0"/>
              <a:t>Додаткова</a:t>
            </a:r>
            <a:endParaRPr lang="ru-RU" b="1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Дзержинський</a:t>
            </a:r>
            <a:r>
              <a:rPr lang="ru-RU" dirty="0" smtClean="0"/>
              <a:t> М. Е.,  </a:t>
            </a:r>
            <a:r>
              <a:rPr lang="ru-RU" dirty="0" err="1" smtClean="0"/>
              <a:t>Пазюк</a:t>
            </a:r>
            <a:r>
              <a:rPr lang="ru-RU" dirty="0" smtClean="0"/>
              <a:t> Л. М., </a:t>
            </a:r>
            <a:r>
              <a:rPr lang="ru-RU" dirty="0" err="1" smtClean="0"/>
              <a:t>Вороніна</a:t>
            </a:r>
            <a:r>
              <a:rPr lang="ru-RU" dirty="0" smtClean="0"/>
              <a:t> О. К., </a:t>
            </a:r>
            <a:r>
              <a:rPr lang="ru-RU" dirty="0" err="1" smtClean="0"/>
              <a:t>Гарматіна</a:t>
            </a:r>
            <a:r>
              <a:rPr lang="ru-RU" dirty="0" smtClean="0"/>
              <a:t> С. М., </a:t>
            </a:r>
            <a:r>
              <a:rPr lang="ru-RU" dirty="0" err="1" smtClean="0"/>
              <a:t>Островська</a:t>
            </a:r>
            <a:r>
              <a:rPr lang="ru-RU" dirty="0" smtClean="0"/>
              <a:t> Г. В. Альбом для </a:t>
            </a:r>
            <a:r>
              <a:rPr lang="ru-RU" dirty="0" err="1" smtClean="0"/>
              <a:t>лабораторних</a:t>
            </a:r>
            <a:r>
              <a:rPr lang="ru-RU" dirty="0" smtClean="0"/>
              <a:t> занять з курсу "</a:t>
            </a:r>
            <a:r>
              <a:rPr lang="ru-RU" dirty="0" err="1" smtClean="0"/>
              <a:t>Гістологія</a:t>
            </a:r>
            <a:r>
              <a:rPr lang="ru-RU" dirty="0" smtClean="0"/>
              <a:t>".  </a:t>
            </a:r>
            <a:r>
              <a:rPr lang="ru-RU" dirty="0" err="1" smtClean="0"/>
              <a:t>Київ</a:t>
            </a:r>
            <a:r>
              <a:rPr lang="ru-RU" dirty="0" smtClean="0"/>
              <a:t>: </a:t>
            </a:r>
            <a:r>
              <a:rPr lang="ru-RU" dirty="0" err="1" smtClean="0"/>
              <a:t>Фітосоціоцентр</a:t>
            </a:r>
            <a:r>
              <a:rPr lang="ru-RU" dirty="0" smtClean="0"/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dirty="0" smtClean="0"/>
              <a:t>Ross M. H., </a:t>
            </a:r>
            <a:r>
              <a:rPr lang="en-US" dirty="0" err="1" smtClean="0"/>
              <a:t>Pawlina</a:t>
            </a:r>
            <a:r>
              <a:rPr lang="en-US" dirty="0" smtClean="0"/>
              <a:t> W. Histology: a text and atlas 6th edition. Lippincott Williams &amp; Wilkins, 2011. 996 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634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  <p:sp>
        <p:nvSpPr>
          <p:cNvPr id="3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01043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4111</Words>
  <Application>Microsoft Office PowerPoint</Application>
  <PresentationFormat>Широкоэкранный</PresentationFormat>
  <Paragraphs>995</Paragraphs>
  <Slides>74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74</vt:i4>
      </vt:variant>
    </vt:vector>
  </HeadingPairs>
  <TitlesOfParts>
    <vt:vector size="82" baseType="lpstr">
      <vt:lpstr>Arial MT</vt:lpstr>
      <vt:lpstr>Calibri</vt:lpstr>
      <vt:lpstr>Lucida Sans Unicode</vt:lpstr>
      <vt:lpstr>Segoe UI Symbol</vt:lpstr>
      <vt:lpstr>Times New Roman</vt:lpstr>
      <vt:lpstr>Trebuchet MS</vt:lpstr>
      <vt:lpstr>Wingdings</vt:lpstr>
      <vt:lpstr>Office Theme</vt:lpstr>
      <vt:lpstr>Презентация PowerPoint</vt:lpstr>
      <vt:lpstr>Органи ротової порожнини</vt:lpstr>
      <vt:lpstr>Ротова порожнина</vt:lpstr>
      <vt:lpstr>Власна пластинка</vt:lpstr>
      <vt:lpstr>КЛІТИНИ РОТОВОЇ ПОРОЖНИНИ</vt:lpstr>
      <vt:lpstr>У сенсорному епітелії розташовані додаткові чутливі</vt:lpstr>
      <vt:lpstr>Презентация PowerPoint</vt:lpstr>
      <vt:lpstr>Шари зроговілого епітелію</vt:lpstr>
      <vt:lpstr>Види зроговіння</vt:lpstr>
      <vt:lpstr>Презентация PowerPoint</vt:lpstr>
      <vt:lpstr>Презентация PowerPoint</vt:lpstr>
      <vt:lpstr>Губа</vt:lpstr>
      <vt:lpstr>Презентация PowerPoint</vt:lpstr>
      <vt:lpstr>Відділи губи</vt:lpstr>
      <vt:lpstr>Презентация PowerPoint</vt:lpstr>
      <vt:lpstr>Презентация PowerPoint</vt:lpstr>
      <vt:lpstr>Будова губи</vt:lpstr>
      <vt:lpstr>Губа продовжний зріз</vt:lpstr>
      <vt:lpstr>ЩОКИ</vt:lpstr>
      <vt:lpstr>Презентация PowerPoint</vt:lpstr>
      <vt:lpstr>ЯСНА</vt:lpstr>
      <vt:lpstr>Презентация PowerPoint</vt:lpstr>
      <vt:lpstr>Презентация PowerPoint</vt:lpstr>
      <vt:lpstr>Тверде піднебіння</vt:lpstr>
      <vt:lpstr>Ортокератоз</vt:lpstr>
      <vt:lpstr>М’яке піднебіння</vt:lpstr>
      <vt:lpstr>Язик</vt:lpstr>
      <vt:lpstr>В основі язика лежить посмугована</vt:lpstr>
      <vt:lpstr>Презентация PowerPoint</vt:lpstr>
      <vt:lpstr>Епітелій    та    власна    пластинка дорсальної та бічних поверхонь язика утворюють сосочки язика.</vt:lpstr>
      <vt:lpstr>Ниткоподібні сосочки язика</vt:lpstr>
      <vt:lpstr>Листоподібні сосочки язика</vt:lpstr>
      <vt:lpstr>Жолобкуваті сосочки язика</vt:lpstr>
      <vt:lpstr>Грибоподідні сосочки язика</vt:lpstr>
      <vt:lpstr>Язик</vt:lpstr>
      <vt:lpstr>Класифікація залоз язика</vt:lpstr>
      <vt:lpstr>ЗУБИ. ЕТАПИ РОЗВИТКУ (ОДОГЕНЕЗ).</vt:lpstr>
      <vt:lpstr>СТАДІЯ ДЗВІНОЧКА</vt:lpstr>
      <vt:lpstr>ЗУБИ. ЕТАПИ РОЗВИТКУ (ОДОГЕНЕЗ).</vt:lpstr>
      <vt:lpstr>Розвиток зуба (пізня стадія). Ділянка в області верхівки емалевого органу.</vt:lpstr>
      <vt:lpstr>Гістогенез тканин зуба</vt:lpstr>
      <vt:lpstr>ЗУБИ</vt:lpstr>
      <vt:lpstr>Тканини зуба:</vt:lpstr>
      <vt:lpstr>Будова емалі</vt:lpstr>
      <vt:lpstr>Емалева призма</vt:lpstr>
      <vt:lpstr>Будова емалі</vt:lpstr>
      <vt:lpstr>Будова емалі</vt:lpstr>
      <vt:lpstr>Будова дентину</vt:lpstr>
      <vt:lpstr>Будова дентину</vt:lpstr>
      <vt:lpstr>Будова дентину</vt:lpstr>
      <vt:lpstr>Презентация PowerPoint</vt:lpstr>
      <vt:lpstr>Презентация PowerPoint</vt:lpstr>
      <vt:lpstr>Дентин побудован із</vt:lpstr>
      <vt:lpstr>Презентация PowerPoint</vt:lpstr>
      <vt:lpstr>Дентинні канальця, оточені сіткою кологенових волокон</vt:lpstr>
      <vt:lpstr>Презентация PowerPoint</vt:lpstr>
      <vt:lpstr>Допоміжний апарат зуба:</vt:lpstr>
      <vt:lpstr>Допоміжний апарат зуба:</vt:lpstr>
      <vt:lpstr>Презентация PowerPoint</vt:lpstr>
      <vt:lpstr>Класифікації дентину</vt:lpstr>
      <vt:lpstr>Будова пульпи</vt:lpstr>
      <vt:lpstr>ШАРИ ПУЛЬПИ</vt:lpstr>
      <vt:lpstr>ШАРИ ПУЛЬПИ</vt:lpstr>
      <vt:lpstr>ЦЕМЕНТ</vt:lpstr>
      <vt:lpstr>Види цементу</vt:lpstr>
      <vt:lpstr>Будова періодонту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7</cp:revision>
  <dcterms:created xsi:type="dcterms:W3CDTF">2026-02-18T21:31:34Z</dcterms:created>
  <dcterms:modified xsi:type="dcterms:W3CDTF">2026-02-19T17:24:13Z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2026-02-18T00:00:00Z</vt:filetime>
  </property>
  <property fmtid="{D5CDD505-2E9C-101B-9397-08002B2CF9AE}" pid="5" name="Producer">
    <vt:lpwstr>www.ilovepdf.com</vt:lpwstr>
  </property>
</Properties>
</file>