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63.jpg" ContentType="image/jp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69.jpg" ContentType="image/jpg"/>
  <Override PartName="/ppt/notesSlides/notesSlide17.xml" ContentType="application/vnd.openxmlformats-officedocument.presentationml.notesSlide+xml"/>
  <Override PartName="/ppt/media/image70.jpg" ContentType="image/jpg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77"/>
  </p:notesMasterIdLst>
  <p:sldIdLst>
    <p:sldId id="474" r:id="rId2"/>
    <p:sldId id="285" r:id="rId3"/>
    <p:sldId id="286" r:id="rId4"/>
    <p:sldId id="492" r:id="rId5"/>
    <p:sldId id="257" r:id="rId6"/>
    <p:sldId id="305" r:id="rId7"/>
    <p:sldId id="495" r:id="rId8"/>
    <p:sldId id="306" r:id="rId9"/>
    <p:sldId id="311" r:id="rId10"/>
    <p:sldId id="314" r:id="rId11"/>
    <p:sldId id="316" r:id="rId12"/>
    <p:sldId id="317" r:id="rId13"/>
    <p:sldId id="318" r:id="rId14"/>
    <p:sldId id="319" r:id="rId15"/>
    <p:sldId id="463" r:id="rId16"/>
    <p:sldId id="464" r:id="rId17"/>
    <p:sldId id="465" r:id="rId18"/>
    <p:sldId id="466" r:id="rId19"/>
    <p:sldId id="467" r:id="rId20"/>
    <p:sldId id="351" r:id="rId21"/>
    <p:sldId id="353" r:id="rId22"/>
    <p:sldId id="356" r:id="rId23"/>
    <p:sldId id="358" r:id="rId24"/>
    <p:sldId id="477" r:id="rId25"/>
    <p:sldId id="369" r:id="rId26"/>
    <p:sldId id="362" r:id="rId27"/>
    <p:sldId id="364" r:id="rId28"/>
    <p:sldId id="426" r:id="rId29"/>
    <p:sldId id="428" r:id="rId30"/>
    <p:sldId id="429" r:id="rId31"/>
    <p:sldId id="457" r:id="rId32"/>
    <p:sldId id="432" r:id="rId33"/>
    <p:sldId id="479" r:id="rId34"/>
    <p:sldId id="480" r:id="rId35"/>
    <p:sldId id="481" r:id="rId36"/>
    <p:sldId id="366" r:id="rId37"/>
    <p:sldId id="375" r:id="rId38"/>
    <p:sldId id="494" r:id="rId39"/>
    <p:sldId id="493" r:id="rId40"/>
    <p:sldId id="437" r:id="rId41"/>
    <p:sldId id="496" r:id="rId42"/>
    <p:sldId id="453" r:id="rId43"/>
    <p:sldId id="379" r:id="rId44"/>
    <p:sldId id="380" r:id="rId45"/>
    <p:sldId id="381" r:id="rId46"/>
    <p:sldId id="382" r:id="rId47"/>
    <p:sldId id="390" r:id="rId48"/>
    <p:sldId id="470" r:id="rId49"/>
    <p:sldId id="471" r:id="rId50"/>
    <p:sldId id="472" r:id="rId51"/>
    <p:sldId id="473" r:id="rId52"/>
    <p:sldId id="498" r:id="rId53"/>
    <p:sldId id="499" r:id="rId54"/>
    <p:sldId id="500" r:id="rId55"/>
    <p:sldId id="501" r:id="rId56"/>
    <p:sldId id="502" r:id="rId57"/>
    <p:sldId id="504" r:id="rId58"/>
    <p:sldId id="505" r:id="rId59"/>
    <p:sldId id="506" r:id="rId60"/>
    <p:sldId id="507" r:id="rId61"/>
    <p:sldId id="508" r:id="rId62"/>
    <p:sldId id="510" r:id="rId63"/>
    <p:sldId id="511" r:id="rId64"/>
    <p:sldId id="512" r:id="rId65"/>
    <p:sldId id="521" r:id="rId66"/>
    <p:sldId id="522" r:id="rId67"/>
    <p:sldId id="513" r:id="rId68"/>
    <p:sldId id="514" r:id="rId69"/>
    <p:sldId id="515" r:id="rId70"/>
    <p:sldId id="516" r:id="rId71"/>
    <p:sldId id="520" r:id="rId72"/>
    <p:sldId id="517" r:id="rId73"/>
    <p:sldId id="518" r:id="rId74"/>
    <p:sldId id="503" r:id="rId75"/>
    <p:sldId id="476" r:id="rId7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7" autoAdjust="0"/>
    <p:restoredTop sz="80871" autoAdjust="0"/>
  </p:normalViewPr>
  <p:slideViewPr>
    <p:cSldViewPr>
      <p:cViewPr varScale="1">
        <p:scale>
          <a:sx n="79" d="100"/>
          <a:sy n="79" d="100"/>
        </p:scale>
        <p:origin x="121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97D3F-E1DF-4070-A94F-66B115C7238E}" type="doc">
      <dgm:prSet loTypeId="urn:microsoft.com/office/officeart/2005/8/layout/orgChart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802101DA-A3CF-4645-B856-7C926BA1A2D7}">
      <dgm:prSet phldrT="[Текст]" custT="1"/>
      <dgm:spPr/>
      <dgm:t>
        <a:bodyPr/>
        <a:lstStyle/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Кінцеві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відділи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екзокринних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залоз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AC7D47-72BE-49DE-84F1-5EB3B852B032}" type="parTrans" cxnId="{E8851D94-2D7F-4D3D-963F-D348D96C61D3}">
      <dgm:prSet/>
      <dgm:spPr/>
      <dgm:t>
        <a:bodyPr/>
        <a:lstStyle/>
        <a:p>
          <a:endParaRPr lang="uk-UA"/>
        </a:p>
      </dgm:t>
    </dgm:pt>
    <dgm:pt modelId="{EEF052B1-8177-40E9-B963-4B56AFE373FB}" type="sibTrans" cxnId="{E8851D94-2D7F-4D3D-963F-D348D96C61D3}">
      <dgm:prSet/>
      <dgm:spPr/>
      <dgm:t>
        <a:bodyPr/>
        <a:lstStyle/>
        <a:p>
          <a:endParaRPr lang="uk-UA"/>
        </a:p>
      </dgm:t>
    </dgm:pt>
    <dgm:pt modelId="{4CA4D68A-D31C-4460-B0F5-C2E768A1E509}">
      <dgm:prSet phldrT="[Текст]" custT="1"/>
      <dgm:spPr/>
      <dgm:t>
        <a:bodyPr/>
        <a:lstStyle/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Альвеолярні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2E0898-8702-477A-8041-CF3F626A24CF}" type="parTrans" cxnId="{E0748A83-7C56-4B41-9DB2-C782CE048E17}">
      <dgm:prSet/>
      <dgm:spPr/>
      <dgm:t>
        <a:bodyPr/>
        <a:lstStyle/>
        <a:p>
          <a:endParaRPr lang="uk-UA"/>
        </a:p>
      </dgm:t>
    </dgm:pt>
    <dgm:pt modelId="{256DF2A4-B401-46DE-8C4D-ACC963B19837}" type="sibTrans" cxnId="{E0748A83-7C56-4B41-9DB2-C782CE048E17}">
      <dgm:prSet/>
      <dgm:spPr/>
      <dgm:t>
        <a:bodyPr/>
        <a:lstStyle/>
        <a:p>
          <a:endParaRPr lang="uk-UA"/>
        </a:p>
      </dgm:t>
    </dgm:pt>
    <dgm:pt modelId="{E5064B39-9863-4EFD-92C4-A9F13344DD07}">
      <dgm:prSet phldrT="[Текст]" custT="1"/>
      <dgm:spPr/>
      <dgm:t>
        <a:bodyPr/>
        <a:lstStyle/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Трубчасті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064DDA-DAB5-4F62-AFAC-B66E191052B5}" type="parTrans" cxnId="{703EEE13-A9DA-4486-BECD-D060FCE08121}">
      <dgm:prSet/>
      <dgm:spPr/>
      <dgm:t>
        <a:bodyPr/>
        <a:lstStyle/>
        <a:p>
          <a:endParaRPr lang="uk-UA"/>
        </a:p>
      </dgm:t>
    </dgm:pt>
    <dgm:pt modelId="{B8DCF3C3-25FE-45A8-A8CA-2408E0E78802}" type="sibTrans" cxnId="{703EEE13-A9DA-4486-BECD-D060FCE08121}">
      <dgm:prSet/>
      <dgm:spPr/>
      <dgm:t>
        <a:bodyPr/>
        <a:lstStyle/>
        <a:p>
          <a:endParaRPr lang="uk-UA"/>
        </a:p>
      </dgm:t>
    </dgm:pt>
    <dgm:pt modelId="{0E7B6C1E-5076-4268-B84C-451274EFECC1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Альвеолярно-</a:t>
          </a:r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трубчасті</a:t>
          </a:r>
          <a:endParaRPr lang="uk-UA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50529F-387E-4A0B-A8D8-2FAAEA142152}" type="parTrans" cxnId="{B6D93DA2-784E-4B15-8463-C63C245C9756}">
      <dgm:prSet/>
      <dgm:spPr/>
      <dgm:t>
        <a:bodyPr/>
        <a:lstStyle/>
        <a:p>
          <a:endParaRPr lang="uk-UA"/>
        </a:p>
      </dgm:t>
    </dgm:pt>
    <dgm:pt modelId="{2FB4579B-CA74-49FB-B0B9-92750E9FFDB3}" type="sibTrans" cxnId="{B6D93DA2-784E-4B15-8463-C63C245C9756}">
      <dgm:prSet/>
      <dgm:spPr/>
      <dgm:t>
        <a:bodyPr/>
        <a:lstStyle/>
        <a:p>
          <a:endParaRPr lang="uk-UA"/>
        </a:p>
      </dgm:t>
    </dgm:pt>
    <dgm:pt modelId="{B9CB7C53-A300-46B5-BFF4-A37371397007}" type="pres">
      <dgm:prSet presAssocID="{6D397D3F-E1DF-4070-A94F-66B115C7238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C340529C-991A-4434-8217-0C0FA1321F91}" type="pres">
      <dgm:prSet presAssocID="{802101DA-A3CF-4645-B856-7C926BA1A2D7}" presName="hierRoot1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E0F472CD-21F2-4184-9743-DFD80C760F17}" type="pres">
      <dgm:prSet presAssocID="{802101DA-A3CF-4645-B856-7C926BA1A2D7}" presName="rootComposite1" presStyleCnt="0"/>
      <dgm:spPr/>
      <dgm:t>
        <a:bodyPr/>
        <a:lstStyle/>
        <a:p>
          <a:endParaRPr lang="uk-UA"/>
        </a:p>
      </dgm:t>
    </dgm:pt>
    <dgm:pt modelId="{47D7F2E5-58F6-498B-9F9D-C54ECC7A0A10}" type="pres">
      <dgm:prSet presAssocID="{802101DA-A3CF-4645-B856-7C926BA1A2D7}" presName="rootText1" presStyleLbl="node0" presStyleIdx="0" presStyleCnt="1" custScaleX="214413" custScaleY="18543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7FC94C1-BE73-45F2-A3CC-0EC5DB52E202}" type="pres">
      <dgm:prSet presAssocID="{802101DA-A3CF-4645-B856-7C926BA1A2D7}" presName="rootConnector1" presStyleLbl="node1" presStyleIdx="0" presStyleCnt="0"/>
      <dgm:spPr/>
      <dgm:t>
        <a:bodyPr/>
        <a:lstStyle/>
        <a:p>
          <a:endParaRPr lang="uk-UA"/>
        </a:p>
      </dgm:t>
    </dgm:pt>
    <dgm:pt modelId="{DAE1E58B-6C7B-4CEF-B58E-45E5477A3222}" type="pres">
      <dgm:prSet presAssocID="{802101DA-A3CF-4645-B856-7C926BA1A2D7}" presName="hierChild2" presStyleCnt="0"/>
      <dgm:spPr/>
      <dgm:t>
        <a:bodyPr/>
        <a:lstStyle/>
        <a:p>
          <a:endParaRPr lang="uk-UA"/>
        </a:p>
      </dgm:t>
    </dgm:pt>
    <dgm:pt modelId="{01BD96C6-DE82-4C37-8D4F-99EFBD74B835}" type="pres">
      <dgm:prSet presAssocID="{5F2E0898-8702-477A-8041-CF3F626A24CF}" presName="Name37" presStyleLbl="parChTrans1D2" presStyleIdx="0" presStyleCnt="3"/>
      <dgm:spPr/>
      <dgm:t>
        <a:bodyPr/>
        <a:lstStyle/>
        <a:p>
          <a:endParaRPr lang="uk-UA"/>
        </a:p>
      </dgm:t>
    </dgm:pt>
    <dgm:pt modelId="{8DE2A0CA-88F0-4E56-925B-D5D6017FDD1C}" type="pres">
      <dgm:prSet presAssocID="{4CA4D68A-D31C-4460-B0F5-C2E768A1E509}" presName="hierRoot2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7EB24E96-D355-4A77-B383-336C581FD05F}" type="pres">
      <dgm:prSet presAssocID="{4CA4D68A-D31C-4460-B0F5-C2E768A1E509}" presName="rootComposite" presStyleCnt="0"/>
      <dgm:spPr/>
      <dgm:t>
        <a:bodyPr/>
        <a:lstStyle/>
        <a:p>
          <a:endParaRPr lang="uk-UA"/>
        </a:p>
      </dgm:t>
    </dgm:pt>
    <dgm:pt modelId="{3BC50849-FD2F-4E28-A232-19BAF4FC0E62}" type="pres">
      <dgm:prSet presAssocID="{4CA4D68A-D31C-4460-B0F5-C2E768A1E509}" presName="rootText" presStyleLbl="node2" presStyleIdx="0" presStyleCnt="3" custScaleX="150107" custScaleY="1568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894B3CF-BE77-45C8-91CD-DEF22B81D9E3}" type="pres">
      <dgm:prSet presAssocID="{4CA4D68A-D31C-4460-B0F5-C2E768A1E509}" presName="rootConnector" presStyleLbl="node2" presStyleIdx="0" presStyleCnt="3"/>
      <dgm:spPr/>
      <dgm:t>
        <a:bodyPr/>
        <a:lstStyle/>
        <a:p>
          <a:endParaRPr lang="uk-UA"/>
        </a:p>
      </dgm:t>
    </dgm:pt>
    <dgm:pt modelId="{D289A54C-8072-415B-90CA-E11B329A7D48}" type="pres">
      <dgm:prSet presAssocID="{4CA4D68A-D31C-4460-B0F5-C2E768A1E509}" presName="hierChild4" presStyleCnt="0"/>
      <dgm:spPr/>
      <dgm:t>
        <a:bodyPr/>
        <a:lstStyle/>
        <a:p>
          <a:endParaRPr lang="uk-UA"/>
        </a:p>
      </dgm:t>
    </dgm:pt>
    <dgm:pt modelId="{403CC6DC-64BD-4446-AC2D-A997590BC953}" type="pres">
      <dgm:prSet presAssocID="{4CA4D68A-D31C-4460-B0F5-C2E768A1E509}" presName="hierChild5" presStyleCnt="0"/>
      <dgm:spPr/>
      <dgm:t>
        <a:bodyPr/>
        <a:lstStyle/>
        <a:p>
          <a:endParaRPr lang="uk-UA"/>
        </a:p>
      </dgm:t>
    </dgm:pt>
    <dgm:pt modelId="{C8822F9A-BC3E-4C79-A55B-C5EC5FE6E0C3}" type="pres">
      <dgm:prSet presAssocID="{6A064DDA-DAB5-4F62-AFAC-B66E191052B5}" presName="Name37" presStyleLbl="parChTrans1D2" presStyleIdx="1" presStyleCnt="3"/>
      <dgm:spPr/>
      <dgm:t>
        <a:bodyPr/>
        <a:lstStyle/>
        <a:p>
          <a:endParaRPr lang="uk-UA"/>
        </a:p>
      </dgm:t>
    </dgm:pt>
    <dgm:pt modelId="{BB49643D-F306-4249-A6C6-C4AA70859B81}" type="pres">
      <dgm:prSet presAssocID="{E5064B39-9863-4EFD-92C4-A9F13344DD07}" presName="hierRoot2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CB488797-BF97-4F26-B59B-47514CC75001}" type="pres">
      <dgm:prSet presAssocID="{E5064B39-9863-4EFD-92C4-A9F13344DD07}" presName="rootComposite" presStyleCnt="0"/>
      <dgm:spPr/>
      <dgm:t>
        <a:bodyPr/>
        <a:lstStyle/>
        <a:p>
          <a:endParaRPr lang="uk-UA"/>
        </a:p>
      </dgm:t>
    </dgm:pt>
    <dgm:pt modelId="{815515B9-316A-4C14-AE0E-F0E92E1B5206}" type="pres">
      <dgm:prSet presAssocID="{E5064B39-9863-4EFD-92C4-A9F13344DD07}" presName="rootText" presStyleLbl="node2" presStyleIdx="1" presStyleCnt="3" custScaleX="132546" custScaleY="1568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12F4148-5899-4DCB-95FE-9921FD3E397E}" type="pres">
      <dgm:prSet presAssocID="{E5064B39-9863-4EFD-92C4-A9F13344DD07}" presName="rootConnector" presStyleLbl="node2" presStyleIdx="1" presStyleCnt="3"/>
      <dgm:spPr/>
      <dgm:t>
        <a:bodyPr/>
        <a:lstStyle/>
        <a:p>
          <a:endParaRPr lang="uk-UA"/>
        </a:p>
      </dgm:t>
    </dgm:pt>
    <dgm:pt modelId="{79B2E24E-CA36-40E6-8F0B-F3E04A9F033D}" type="pres">
      <dgm:prSet presAssocID="{E5064B39-9863-4EFD-92C4-A9F13344DD07}" presName="hierChild4" presStyleCnt="0"/>
      <dgm:spPr/>
      <dgm:t>
        <a:bodyPr/>
        <a:lstStyle/>
        <a:p>
          <a:endParaRPr lang="uk-UA"/>
        </a:p>
      </dgm:t>
    </dgm:pt>
    <dgm:pt modelId="{2E63D281-85EC-470E-88B7-48C930B0223E}" type="pres">
      <dgm:prSet presAssocID="{E5064B39-9863-4EFD-92C4-A9F13344DD07}" presName="hierChild5" presStyleCnt="0"/>
      <dgm:spPr/>
      <dgm:t>
        <a:bodyPr/>
        <a:lstStyle/>
        <a:p>
          <a:endParaRPr lang="uk-UA"/>
        </a:p>
      </dgm:t>
    </dgm:pt>
    <dgm:pt modelId="{C42AF8DD-6638-429E-8B25-43F83898E77E}" type="pres">
      <dgm:prSet presAssocID="{3A50529F-387E-4A0B-A8D8-2FAAEA142152}" presName="Name37" presStyleLbl="parChTrans1D2" presStyleIdx="2" presStyleCnt="3"/>
      <dgm:spPr/>
      <dgm:t>
        <a:bodyPr/>
        <a:lstStyle/>
        <a:p>
          <a:endParaRPr lang="uk-UA"/>
        </a:p>
      </dgm:t>
    </dgm:pt>
    <dgm:pt modelId="{11B2D5BA-A7BA-4FA7-8BB2-50F8E0E6CEB4}" type="pres">
      <dgm:prSet presAssocID="{0E7B6C1E-5076-4268-B84C-451274EFECC1}" presName="hierRoot2" presStyleCnt="0">
        <dgm:presLayoutVars>
          <dgm:hierBranch val="init"/>
        </dgm:presLayoutVars>
      </dgm:prSet>
      <dgm:spPr/>
      <dgm:t>
        <a:bodyPr/>
        <a:lstStyle/>
        <a:p>
          <a:endParaRPr lang="uk-UA"/>
        </a:p>
      </dgm:t>
    </dgm:pt>
    <dgm:pt modelId="{5725C160-DB9E-4583-AF39-74CE0986F718}" type="pres">
      <dgm:prSet presAssocID="{0E7B6C1E-5076-4268-B84C-451274EFECC1}" presName="rootComposite" presStyleCnt="0"/>
      <dgm:spPr/>
      <dgm:t>
        <a:bodyPr/>
        <a:lstStyle/>
        <a:p>
          <a:endParaRPr lang="uk-UA"/>
        </a:p>
      </dgm:t>
    </dgm:pt>
    <dgm:pt modelId="{0B54E7E8-7552-4D70-900E-1F4BBE3253D8}" type="pres">
      <dgm:prSet presAssocID="{0E7B6C1E-5076-4268-B84C-451274EFECC1}" presName="rootText" presStyleLbl="node2" presStyleIdx="2" presStyleCnt="3" custScaleX="165100" custScaleY="1568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678A3F8-A2B5-4711-93AB-A94AE71BA022}" type="pres">
      <dgm:prSet presAssocID="{0E7B6C1E-5076-4268-B84C-451274EFECC1}" presName="rootConnector" presStyleLbl="node2" presStyleIdx="2" presStyleCnt="3"/>
      <dgm:spPr/>
      <dgm:t>
        <a:bodyPr/>
        <a:lstStyle/>
        <a:p>
          <a:endParaRPr lang="uk-UA"/>
        </a:p>
      </dgm:t>
    </dgm:pt>
    <dgm:pt modelId="{11592E4D-9E43-482C-8684-A52F77DC9186}" type="pres">
      <dgm:prSet presAssocID="{0E7B6C1E-5076-4268-B84C-451274EFECC1}" presName="hierChild4" presStyleCnt="0"/>
      <dgm:spPr/>
      <dgm:t>
        <a:bodyPr/>
        <a:lstStyle/>
        <a:p>
          <a:endParaRPr lang="uk-UA"/>
        </a:p>
      </dgm:t>
    </dgm:pt>
    <dgm:pt modelId="{EF0AEBFA-E2DF-4D44-9F2A-91B7462897FA}" type="pres">
      <dgm:prSet presAssocID="{0E7B6C1E-5076-4268-B84C-451274EFECC1}" presName="hierChild5" presStyleCnt="0"/>
      <dgm:spPr/>
      <dgm:t>
        <a:bodyPr/>
        <a:lstStyle/>
        <a:p>
          <a:endParaRPr lang="uk-UA"/>
        </a:p>
      </dgm:t>
    </dgm:pt>
    <dgm:pt modelId="{5444B7C7-6627-4201-A2A8-3E147E5C746D}" type="pres">
      <dgm:prSet presAssocID="{802101DA-A3CF-4645-B856-7C926BA1A2D7}" presName="hierChild3" presStyleCnt="0"/>
      <dgm:spPr/>
      <dgm:t>
        <a:bodyPr/>
        <a:lstStyle/>
        <a:p>
          <a:endParaRPr lang="uk-UA"/>
        </a:p>
      </dgm:t>
    </dgm:pt>
  </dgm:ptLst>
  <dgm:cxnLst>
    <dgm:cxn modelId="{DEDECFD2-067E-44FC-A704-B9161F7266C2}" type="presOf" srcId="{6D397D3F-E1DF-4070-A94F-66B115C7238E}" destId="{B9CB7C53-A300-46B5-BFF4-A37371397007}" srcOrd="0" destOrd="0" presId="urn:microsoft.com/office/officeart/2005/8/layout/orgChart1"/>
    <dgm:cxn modelId="{B6D93DA2-784E-4B15-8463-C63C245C9756}" srcId="{802101DA-A3CF-4645-B856-7C926BA1A2D7}" destId="{0E7B6C1E-5076-4268-B84C-451274EFECC1}" srcOrd="2" destOrd="0" parTransId="{3A50529F-387E-4A0B-A8D8-2FAAEA142152}" sibTransId="{2FB4579B-CA74-49FB-B0B9-92750E9FFDB3}"/>
    <dgm:cxn modelId="{090229C7-F3C2-4336-B68D-0EAF9CEBE673}" type="presOf" srcId="{E5064B39-9863-4EFD-92C4-A9F13344DD07}" destId="{815515B9-316A-4C14-AE0E-F0E92E1B5206}" srcOrd="0" destOrd="0" presId="urn:microsoft.com/office/officeart/2005/8/layout/orgChart1"/>
    <dgm:cxn modelId="{CF86F1B3-6402-41D5-BE8B-C05EF443A555}" type="presOf" srcId="{802101DA-A3CF-4645-B856-7C926BA1A2D7}" destId="{47D7F2E5-58F6-498B-9F9D-C54ECC7A0A10}" srcOrd="0" destOrd="0" presId="urn:microsoft.com/office/officeart/2005/8/layout/orgChart1"/>
    <dgm:cxn modelId="{E0748A83-7C56-4B41-9DB2-C782CE048E17}" srcId="{802101DA-A3CF-4645-B856-7C926BA1A2D7}" destId="{4CA4D68A-D31C-4460-B0F5-C2E768A1E509}" srcOrd="0" destOrd="0" parTransId="{5F2E0898-8702-477A-8041-CF3F626A24CF}" sibTransId="{256DF2A4-B401-46DE-8C4D-ACC963B19837}"/>
    <dgm:cxn modelId="{473AFA6D-30FB-41FF-B2E7-7AAFDC23DA84}" type="presOf" srcId="{802101DA-A3CF-4645-B856-7C926BA1A2D7}" destId="{67FC94C1-BE73-45F2-A3CC-0EC5DB52E202}" srcOrd="1" destOrd="0" presId="urn:microsoft.com/office/officeart/2005/8/layout/orgChart1"/>
    <dgm:cxn modelId="{703EEE13-A9DA-4486-BECD-D060FCE08121}" srcId="{802101DA-A3CF-4645-B856-7C926BA1A2D7}" destId="{E5064B39-9863-4EFD-92C4-A9F13344DD07}" srcOrd="1" destOrd="0" parTransId="{6A064DDA-DAB5-4F62-AFAC-B66E191052B5}" sibTransId="{B8DCF3C3-25FE-45A8-A8CA-2408E0E78802}"/>
    <dgm:cxn modelId="{7E042AD5-6CF0-4621-B3D1-B88B9188AEF6}" type="presOf" srcId="{E5064B39-9863-4EFD-92C4-A9F13344DD07}" destId="{712F4148-5899-4DCB-95FE-9921FD3E397E}" srcOrd="1" destOrd="0" presId="urn:microsoft.com/office/officeart/2005/8/layout/orgChart1"/>
    <dgm:cxn modelId="{90C82CCF-931A-48F3-9C23-BF2C73AF4881}" type="presOf" srcId="{0E7B6C1E-5076-4268-B84C-451274EFECC1}" destId="{C678A3F8-A2B5-4711-93AB-A94AE71BA022}" srcOrd="1" destOrd="0" presId="urn:microsoft.com/office/officeart/2005/8/layout/orgChart1"/>
    <dgm:cxn modelId="{147AE830-15D1-4C8C-9B1F-CED95B80E422}" type="presOf" srcId="{0E7B6C1E-5076-4268-B84C-451274EFECC1}" destId="{0B54E7E8-7552-4D70-900E-1F4BBE3253D8}" srcOrd="0" destOrd="0" presId="urn:microsoft.com/office/officeart/2005/8/layout/orgChart1"/>
    <dgm:cxn modelId="{06193958-8D02-4702-8AE5-6EB7CFB342D4}" type="presOf" srcId="{4CA4D68A-D31C-4460-B0F5-C2E768A1E509}" destId="{3BC50849-FD2F-4E28-A232-19BAF4FC0E62}" srcOrd="0" destOrd="0" presId="urn:microsoft.com/office/officeart/2005/8/layout/orgChart1"/>
    <dgm:cxn modelId="{8068C332-44BE-40FE-B9A1-2A09D4D950E6}" type="presOf" srcId="{4CA4D68A-D31C-4460-B0F5-C2E768A1E509}" destId="{B894B3CF-BE77-45C8-91CD-DEF22B81D9E3}" srcOrd="1" destOrd="0" presId="urn:microsoft.com/office/officeart/2005/8/layout/orgChart1"/>
    <dgm:cxn modelId="{E8851D94-2D7F-4D3D-963F-D348D96C61D3}" srcId="{6D397D3F-E1DF-4070-A94F-66B115C7238E}" destId="{802101DA-A3CF-4645-B856-7C926BA1A2D7}" srcOrd="0" destOrd="0" parTransId="{68AC7D47-72BE-49DE-84F1-5EB3B852B032}" sibTransId="{EEF052B1-8177-40E9-B963-4B56AFE373FB}"/>
    <dgm:cxn modelId="{F52E59C8-A3AB-4666-90C7-134B805271A0}" type="presOf" srcId="{5F2E0898-8702-477A-8041-CF3F626A24CF}" destId="{01BD96C6-DE82-4C37-8D4F-99EFBD74B835}" srcOrd="0" destOrd="0" presId="urn:microsoft.com/office/officeart/2005/8/layout/orgChart1"/>
    <dgm:cxn modelId="{3CCAA521-97E8-4212-93F1-B4E1A9E4EA56}" type="presOf" srcId="{6A064DDA-DAB5-4F62-AFAC-B66E191052B5}" destId="{C8822F9A-BC3E-4C79-A55B-C5EC5FE6E0C3}" srcOrd="0" destOrd="0" presId="urn:microsoft.com/office/officeart/2005/8/layout/orgChart1"/>
    <dgm:cxn modelId="{9A37567C-8C4F-4161-A5A6-40284373087C}" type="presOf" srcId="{3A50529F-387E-4A0B-A8D8-2FAAEA142152}" destId="{C42AF8DD-6638-429E-8B25-43F83898E77E}" srcOrd="0" destOrd="0" presId="urn:microsoft.com/office/officeart/2005/8/layout/orgChart1"/>
    <dgm:cxn modelId="{93680526-A839-42B6-B505-1DFBDEE27B00}" type="presParOf" srcId="{B9CB7C53-A300-46B5-BFF4-A37371397007}" destId="{C340529C-991A-4434-8217-0C0FA1321F91}" srcOrd="0" destOrd="0" presId="urn:microsoft.com/office/officeart/2005/8/layout/orgChart1"/>
    <dgm:cxn modelId="{B8385346-EBF3-4E7F-B79C-EEDFC9C4696C}" type="presParOf" srcId="{C340529C-991A-4434-8217-0C0FA1321F91}" destId="{E0F472CD-21F2-4184-9743-DFD80C760F17}" srcOrd="0" destOrd="0" presId="urn:microsoft.com/office/officeart/2005/8/layout/orgChart1"/>
    <dgm:cxn modelId="{74142334-E0CC-444E-B0BE-C9809A543825}" type="presParOf" srcId="{E0F472CD-21F2-4184-9743-DFD80C760F17}" destId="{47D7F2E5-58F6-498B-9F9D-C54ECC7A0A10}" srcOrd="0" destOrd="0" presId="urn:microsoft.com/office/officeart/2005/8/layout/orgChart1"/>
    <dgm:cxn modelId="{DC3977FC-C590-4D9E-B14D-0F69866FF962}" type="presParOf" srcId="{E0F472CD-21F2-4184-9743-DFD80C760F17}" destId="{67FC94C1-BE73-45F2-A3CC-0EC5DB52E202}" srcOrd="1" destOrd="0" presId="urn:microsoft.com/office/officeart/2005/8/layout/orgChart1"/>
    <dgm:cxn modelId="{955DDC8A-FDCA-4CF9-9DCD-8C6DED57E955}" type="presParOf" srcId="{C340529C-991A-4434-8217-0C0FA1321F91}" destId="{DAE1E58B-6C7B-4CEF-B58E-45E5477A3222}" srcOrd="1" destOrd="0" presId="urn:microsoft.com/office/officeart/2005/8/layout/orgChart1"/>
    <dgm:cxn modelId="{A1B870BB-09D3-40B5-B97B-D5C47B41C030}" type="presParOf" srcId="{DAE1E58B-6C7B-4CEF-B58E-45E5477A3222}" destId="{01BD96C6-DE82-4C37-8D4F-99EFBD74B835}" srcOrd="0" destOrd="0" presId="urn:microsoft.com/office/officeart/2005/8/layout/orgChart1"/>
    <dgm:cxn modelId="{75AF47CE-8D16-4B87-A55F-ED3F14514E80}" type="presParOf" srcId="{DAE1E58B-6C7B-4CEF-B58E-45E5477A3222}" destId="{8DE2A0CA-88F0-4E56-925B-D5D6017FDD1C}" srcOrd="1" destOrd="0" presId="urn:microsoft.com/office/officeart/2005/8/layout/orgChart1"/>
    <dgm:cxn modelId="{117320EF-3A6F-4F66-8903-D818CFA8C3F1}" type="presParOf" srcId="{8DE2A0CA-88F0-4E56-925B-D5D6017FDD1C}" destId="{7EB24E96-D355-4A77-B383-336C581FD05F}" srcOrd="0" destOrd="0" presId="urn:microsoft.com/office/officeart/2005/8/layout/orgChart1"/>
    <dgm:cxn modelId="{3DEF9AB6-4F81-4E11-8B2D-059674603BE6}" type="presParOf" srcId="{7EB24E96-D355-4A77-B383-336C581FD05F}" destId="{3BC50849-FD2F-4E28-A232-19BAF4FC0E62}" srcOrd="0" destOrd="0" presId="urn:microsoft.com/office/officeart/2005/8/layout/orgChart1"/>
    <dgm:cxn modelId="{FB73F362-D36C-4823-A073-A423281A8F03}" type="presParOf" srcId="{7EB24E96-D355-4A77-B383-336C581FD05F}" destId="{B894B3CF-BE77-45C8-91CD-DEF22B81D9E3}" srcOrd="1" destOrd="0" presId="urn:microsoft.com/office/officeart/2005/8/layout/orgChart1"/>
    <dgm:cxn modelId="{537C84C5-5C58-4306-BE04-D82895781C77}" type="presParOf" srcId="{8DE2A0CA-88F0-4E56-925B-D5D6017FDD1C}" destId="{D289A54C-8072-415B-90CA-E11B329A7D48}" srcOrd="1" destOrd="0" presId="urn:microsoft.com/office/officeart/2005/8/layout/orgChart1"/>
    <dgm:cxn modelId="{E621B5E0-6B82-482A-85C2-7F029E0A3CB7}" type="presParOf" srcId="{8DE2A0CA-88F0-4E56-925B-D5D6017FDD1C}" destId="{403CC6DC-64BD-4446-AC2D-A997590BC953}" srcOrd="2" destOrd="0" presId="urn:microsoft.com/office/officeart/2005/8/layout/orgChart1"/>
    <dgm:cxn modelId="{C9E820B6-A25E-410C-803E-8B76A946EBB3}" type="presParOf" srcId="{DAE1E58B-6C7B-4CEF-B58E-45E5477A3222}" destId="{C8822F9A-BC3E-4C79-A55B-C5EC5FE6E0C3}" srcOrd="2" destOrd="0" presId="urn:microsoft.com/office/officeart/2005/8/layout/orgChart1"/>
    <dgm:cxn modelId="{F13A4D26-755C-4098-94DF-252B72527445}" type="presParOf" srcId="{DAE1E58B-6C7B-4CEF-B58E-45E5477A3222}" destId="{BB49643D-F306-4249-A6C6-C4AA70859B81}" srcOrd="3" destOrd="0" presId="urn:microsoft.com/office/officeart/2005/8/layout/orgChart1"/>
    <dgm:cxn modelId="{C77A0426-9C62-450B-84D5-98B9A91C3B59}" type="presParOf" srcId="{BB49643D-F306-4249-A6C6-C4AA70859B81}" destId="{CB488797-BF97-4F26-B59B-47514CC75001}" srcOrd="0" destOrd="0" presId="urn:microsoft.com/office/officeart/2005/8/layout/orgChart1"/>
    <dgm:cxn modelId="{925E9498-82B4-41A2-8458-3A06917BB76A}" type="presParOf" srcId="{CB488797-BF97-4F26-B59B-47514CC75001}" destId="{815515B9-316A-4C14-AE0E-F0E92E1B5206}" srcOrd="0" destOrd="0" presId="urn:microsoft.com/office/officeart/2005/8/layout/orgChart1"/>
    <dgm:cxn modelId="{4A0E00B3-8BD9-4238-8F7B-BEC75F90E829}" type="presParOf" srcId="{CB488797-BF97-4F26-B59B-47514CC75001}" destId="{712F4148-5899-4DCB-95FE-9921FD3E397E}" srcOrd="1" destOrd="0" presId="urn:microsoft.com/office/officeart/2005/8/layout/orgChart1"/>
    <dgm:cxn modelId="{5E2C6E7A-15CD-4538-BE18-5A4DE2DF2F33}" type="presParOf" srcId="{BB49643D-F306-4249-A6C6-C4AA70859B81}" destId="{79B2E24E-CA36-40E6-8F0B-F3E04A9F033D}" srcOrd="1" destOrd="0" presId="urn:microsoft.com/office/officeart/2005/8/layout/orgChart1"/>
    <dgm:cxn modelId="{CCE5BEB6-5EAD-4295-B4F5-39DB1FABF41F}" type="presParOf" srcId="{BB49643D-F306-4249-A6C6-C4AA70859B81}" destId="{2E63D281-85EC-470E-88B7-48C930B0223E}" srcOrd="2" destOrd="0" presId="urn:microsoft.com/office/officeart/2005/8/layout/orgChart1"/>
    <dgm:cxn modelId="{DDB053C9-23AB-4B30-868F-606FD484D0B3}" type="presParOf" srcId="{DAE1E58B-6C7B-4CEF-B58E-45E5477A3222}" destId="{C42AF8DD-6638-429E-8B25-43F83898E77E}" srcOrd="4" destOrd="0" presId="urn:microsoft.com/office/officeart/2005/8/layout/orgChart1"/>
    <dgm:cxn modelId="{5AFE44AB-BD46-42B9-9811-461F84AF9559}" type="presParOf" srcId="{DAE1E58B-6C7B-4CEF-B58E-45E5477A3222}" destId="{11B2D5BA-A7BA-4FA7-8BB2-50F8E0E6CEB4}" srcOrd="5" destOrd="0" presId="urn:microsoft.com/office/officeart/2005/8/layout/orgChart1"/>
    <dgm:cxn modelId="{8D3D5965-B150-465D-B52C-CA18C2FB4D30}" type="presParOf" srcId="{11B2D5BA-A7BA-4FA7-8BB2-50F8E0E6CEB4}" destId="{5725C160-DB9E-4583-AF39-74CE0986F718}" srcOrd="0" destOrd="0" presId="urn:microsoft.com/office/officeart/2005/8/layout/orgChart1"/>
    <dgm:cxn modelId="{FB97650F-DD86-4257-ADB8-694B1E406BC7}" type="presParOf" srcId="{5725C160-DB9E-4583-AF39-74CE0986F718}" destId="{0B54E7E8-7552-4D70-900E-1F4BBE3253D8}" srcOrd="0" destOrd="0" presId="urn:microsoft.com/office/officeart/2005/8/layout/orgChart1"/>
    <dgm:cxn modelId="{58B97012-8A2A-438B-914D-A1EF661B78AD}" type="presParOf" srcId="{5725C160-DB9E-4583-AF39-74CE0986F718}" destId="{C678A3F8-A2B5-4711-93AB-A94AE71BA022}" srcOrd="1" destOrd="0" presId="urn:microsoft.com/office/officeart/2005/8/layout/orgChart1"/>
    <dgm:cxn modelId="{764CBFBB-6FB7-44EB-94A9-C7F71E6CBDD9}" type="presParOf" srcId="{11B2D5BA-A7BA-4FA7-8BB2-50F8E0E6CEB4}" destId="{11592E4D-9E43-482C-8684-A52F77DC9186}" srcOrd="1" destOrd="0" presId="urn:microsoft.com/office/officeart/2005/8/layout/orgChart1"/>
    <dgm:cxn modelId="{2F8254BA-5C21-4CDC-905E-695CED948CC8}" type="presParOf" srcId="{11B2D5BA-A7BA-4FA7-8BB2-50F8E0E6CEB4}" destId="{EF0AEBFA-E2DF-4D44-9F2A-91B7462897FA}" srcOrd="2" destOrd="0" presId="urn:microsoft.com/office/officeart/2005/8/layout/orgChart1"/>
    <dgm:cxn modelId="{9A9F6648-246C-4F0A-AC01-DFA2C4C48F31}" type="presParOf" srcId="{C340529C-991A-4434-8217-0C0FA1321F91}" destId="{5444B7C7-6627-4201-A2A8-3E147E5C746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0904D-4353-48A6-A9E1-4E3C2A16DBC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7E50-2773-4B83-B1F6-52269E3624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59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24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51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43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238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56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913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4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812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70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421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734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08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9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4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333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737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049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7E50-2773-4B83-B1F6-52269E3624D6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990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633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24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755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217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700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45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898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605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3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6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5229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80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3886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4388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0274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427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10286-1210-44D3-B7D4-935A70066E69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99515793-0AE3-4ABB-8BAA-AF2155A2F87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946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natom.in.ua/wp-content/uploads/7.-SYSTEMA-DIGESTORIUM-MEGA-06.01.201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547664" y="387443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9502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39752" y="1943099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№13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трубка.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63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1520" y="1220371"/>
            <a:ext cx="6336704" cy="552413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Травна система включає:</a:t>
            </a:r>
            <a:endParaRPr lang="uk-UA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7494"/>
            <a:ext cx="6120680" cy="93610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Травлення</a:t>
            </a:r>
            <a:r>
              <a:rPr lang="uk-UA" sz="1800" dirty="0" smtClean="0"/>
              <a:t> - </a:t>
            </a:r>
            <a:r>
              <a:rPr lang="uk-UA" sz="1800" dirty="0"/>
              <a:t>процес хімічної та механічної обробки їжі з подальшим всмоктуванням продуктів її </a:t>
            </a:r>
            <a:r>
              <a:rPr lang="uk-UA" sz="1800" dirty="0" smtClean="0"/>
              <a:t>розчеплення, що забезпечує пластичні та енергетичні потреби організму. </a:t>
            </a:r>
            <a:endParaRPr lang="uk-UA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05" y="123478"/>
            <a:ext cx="2200275" cy="4572000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383251" y="1789557"/>
            <a:ext cx="2928609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b="1" dirty="0" smtClean="0">
                <a:solidFill>
                  <a:schemeClr val="tx1"/>
                </a:solidFill>
              </a:rPr>
              <a:t>1.Травна трубка:</a:t>
            </a:r>
          </a:p>
          <a:p>
            <a:r>
              <a:rPr lang="uk-UA" dirty="0" smtClean="0"/>
              <a:t>Порожнина рота</a:t>
            </a:r>
          </a:p>
          <a:p>
            <a:r>
              <a:rPr lang="uk-UA" dirty="0" smtClean="0"/>
              <a:t>Глотка</a:t>
            </a:r>
          </a:p>
          <a:p>
            <a:r>
              <a:rPr lang="uk-UA" dirty="0" smtClean="0"/>
              <a:t>Стравохід</a:t>
            </a:r>
          </a:p>
          <a:p>
            <a:r>
              <a:rPr lang="uk-UA" dirty="0" smtClean="0"/>
              <a:t>Шлунок</a:t>
            </a:r>
          </a:p>
          <a:p>
            <a:r>
              <a:rPr lang="uk-UA" dirty="0" smtClean="0"/>
              <a:t>Тонкий та товстий кишечник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118919" y="1789557"/>
            <a:ext cx="3354234" cy="2355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b="1" dirty="0" smtClean="0">
                <a:solidFill>
                  <a:schemeClr val="tx1"/>
                </a:solidFill>
              </a:rPr>
              <a:t>2.Травні залози:</a:t>
            </a:r>
          </a:p>
          <a:p>
            <a:r>
              <a:rPr lang="uk-UA" dirty="0" smtClean="0"/>
              <a:t>Печінка</a:t>
            </a:r>
          </a:p>
          <a:p>
            <a:r>
              <a:rPr lang="uk-UA" dirty="0" smtClean="0"/>
              <a:t>Підшлункова залоза</a:t>
            </a:r>
          </a:p>
          <a:p>
            <a:r>
              <a:rPr lang="uk-UA" dirty="0" smtClean="0"/>
              <a:t>Слинні залози </a:t>
            </a:r>
          </a:p>
          <a:p>
            <a:r>
              <a:rPr lang="uk-UA" dirty="0" smtClean="0"/>
              <a:t>Залози слизової та підслизової оболонок органів, що входять до травної трубки.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47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05978"/>
            <a:ext cx="6067566" cy="857250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травній системі виділяють три основних відділи: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924" y="1131009"/>
            <a:ext cx="5976664" cy="3579862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Передній</a:t>
            </a:r>
            <a:r>
              <a:rPr lang="uk-UA" sz="1800" dirty="0" smtClean="0"/>
              <a:t> – ротова порожнина, глотка, стравохід;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uk-UA" sz="1800" b="1" dirty="0">
                <a:solidFill>
                  <a:srgbClr val="0070C0"/>
                </a:solidFill>
              </a:rPr>
              <a:t>механічна обробка їжі</a:t>
            </a:r>
            <a:r>
              <a:rPr lang="uk-UA" sz="1800" dirty="0"/>
              <a:t>. </a:t>
            </a:r>
          </a:p>
          <a:p>
            <a:endParaRPr lang="uk-UA" sz="1800" dirty="0" smtClean="0"/>
          </a:p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Середній</a:t>
            </a:r>
            <a:r>
              <a:rPr lang="uk-UA" sz="1800" dirty="0" smtClean="0"/>
              <a:t> – шлунок, тонка кишка та частина товстої кишки (до каудальної частини);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ru-RU" sz="1800" b="1" dirty="0" err="1">
                <a:solidFill>
                  <a:srgbClr val="0070C0"/>
                </a:solidFill>
              </a:rPr>
              <a:t>хімічна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обробка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їжі</a:t>
            </a:r>
            <a:r>
              <a:rPr lang="ru-RU" sz="1800" b="1" dirty="0">
                <a:solidFill>
                  <a:srgbClr val="0070C0"/>
                </a:solidFill>
              </a:rPr>
              <a:t>, </a:t>
            </a:r>
            <a:r>
              <a:rPr lang="ru-RU" sz="1800" b="1" dirty="0" err="1">
                <a:solidFill>
                  <a:srgbClr val="0070C0"/>
                </a:solidFill>
              </a:rPr>
              <a:t>всмоктування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продуктів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розчепления</a:t>
            </a:r>
            <a:r>
              <a:rPr lang="ru-RU" sz="1800" b="1" dirty="0">
                <a:solidFill>
                  <a:srgbClr val="0070C0"/>
                </a:solidFill>
              </a:rPr>
              <a:t> і </a:t>
            </a:r>
            <a:r>
              <a:rPr lang="ru-RU" sz="1800" b="1" dirty="0" err="1">
                <a:solidFill>
                  <a:srgbClr val="0070C0"/>
                </a:solidFill>
              </a:rPr>
              <a:t>формування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калових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мас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</a:p>
          <a:p>
            <a:endParaRPr lang="uk-UA" sz="1800" dirty="0" smtClean="0"/>
          </a:p>
          <a:p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Задній</a:t>
            </a:r>
            <a:r>
              <a:rPr lang="uk-UA" sz="1800" dirty="0" smtClean="0"/>
              <a:t> – каудальна частина прямої кишки.</a:t>
            </a:r>
          </a:p>
          <a:p>
            <a:pPr marL="0" indent="0">
              <a:buNone/>
            </a:pPr>
            <a:r>
              <a:rPr lang="uk-UA" sz="1800" b="1" dirty="0">
                <a:solidFill>
                  <a:schemeClr val="tx1"/>
                </a:solidFill>
              </a:rPr>
              <a:t>Функція </a:t>
            </a:r>
            <a:r>
              <a:rPr lang="uk-UA" sz="1800" dirty="0"/>
              <a:t>- </a:t>
            </a:r>
            <a:r>
              <a:rPr lang="ru-RU" sz="1800" b="1" dirty="0" err="1">
                <a:solidFill>
                  <a:srgbClr val="0070C0"/>
                </a:solidFill>
              </a:rPr>
              <a:t>евакуація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залишків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їжі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05" y="123478"/>
            <a:ext cx="22002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5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7494"/>
            <a:ext cx="3956538" cy="46085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86935" y="84355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Відділи</a:t>
            </a:r>
            <a:r>
              <a:rPr lang="ru-RU" dirty="0"/>
              <a:t> </a:t>
            </a:r>
            <a:r>
              <a:rPr lang="ru-RU" dirty="0" err="1"/>
              <a:t>травної</a:t>
            </a:r>
            <a:r>
              <a:rPr lang="ru-RU" dirty="0"/>
              <a:t> трубки добре </a:t>
            </a:r>
            <a:r>
              <a:rPr lang="ru-RU" dirty="0" err="1"/>
              <a:t>виявляються</a:t>
            </a:r>
            <a:r>
              <a:rPr lang="ru-RU" dirty="0"/>
              <a:t> у </a:t>
            </a:r>
            <a:r>
              <a:rPr lang="ru-RU" dirty="0" err="1"/>
              <a:t>живої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при </a:t>
            </a:r>
            <a:r>
              <a:rPr lang="ru-RU" dirty="0" err="1"/>
              <a:t>рентгенологічному</a:t>
            </a:r>
            <a:r>
              <a:rPr lang="ru-RU" dirty="0"/>
              <a:t> </a:t>
            </a:r>
            <a:r>
              <a:rPr lang="ru-RU" dirty="0" err="1"/>
              <a:t>дослідженні</a:t>
            </a:r>
            <a:r>
              <a:rPr lang="ru-RU" dirty="0"/>
              <a:t>, коли вони </a:t>
            </a:r>
            <a:r>
              <a:rPr lang="ru-RU" dirty="0" err="1"/>
              <a:t>наповнені</a:t>
            </a:r>
            <a:r>
              <a:rPr lang="ru-RU" dirty="0"/>
              <a:t> </a:t>
            </a:r>
            <a:r>
              <a:rPr lang="ru-RU" dirty="0" err="1"/>
              <a:t>водневою</a:t>
            </a:r>
            <a:r>
              <a:rPr lang="ru-RU" dirty="0"/>
              <a:t> </a:t>
            </a:r>
            <a:r>
              <a:rPr lang="ru-RU" dirty="0" err="1"/>
              <a:t>сумішшю</a:t>
            </a:r>
            <a:r>
              <a:rPr lang="ru-RU" dirty="0"/>
              <a:t> </a:t>
            </a:r>
            <a:r>
              <a:rPr lang="ru-RU" b="1" dirty="0" err="1"/>
              <a:t>сірчанокислого</a:t>
            </a:r>
            <a:r>
              <a:rPr lang="ru-RU" b="1" dirty="0"/>
              <a:t> </a:t>
            </a:r>
            <a:r>
              <a:rPr lang="ru-RU" b="1" dirty="0" err="1"/>
              <a:t>барію</a:t>
            </a:r>
            <a:r>
              <a:rPr lang="ru-RU" b="1" dirty="0"/>
              <a:t>. </a:t>
            </a:r>
            <a:r>
              <a:rPr lang="ru-RU" dirty="0"/>
              <a:t>На </a:t>
            </a:r>
            <a:r>
              <a:rPr lang="ru-RU" dirty="0" err="1"/>
              <a:t>рентгенограмах</a:t>
            </a:r>
            <a:r>
              <a:rPr lang="ru-RU" dirty="0"/>
              <a:t> </a:t>
            </a:r>
            <a:r>
              <a:rPr lang="ru-RU" dirty="0" err="1"/>
              <a:t>вивчають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, форму, </a:t>
            </a:r>
            <a:r>
              <a:rPr lang="ru-RU" dirty="0" err="1"/>
              <a:t>розміри</a:t>
            </a:r>
            <a:r>
              <a:rPr lang="ru-RU" dirty="0"/>
              <a:t>, </a:t>
            </a:r>
            <a:r>
              <a:rPr lang="ru-RU" dirty="0" err="1"/>
              <a:t>рельєф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та моторику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відділів</a:t>
            </a:r>
            <a:r>
              <a:rPr lang="ru-RU" dirty="0"/>
              <a:t> </a:t>
            </a:r>
            <a:r>
              <a:rPr lang="ru-RU" dirty="0" err="1"/>
              <a:t>травної</a:t>
            </a:r>
            <a:r>
              <a:rPr lang="ru-RU" dirty="0"/>
              <a:t> трубки,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про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функціональний</a:t>
            </a:r>
            <a:r>
              <a:rPr lang="ru-RU" dirty="0"/>
              <a:t> стан.</a:t>
            </a:r>
            <a:r>
              <a:rPr lang="ru-RU" dirty="0">
                <a:hlinkClick r:id="rId3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245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69078"/>
            <a:ext cx="4248472" cy="4006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Стінка травної трубки включає 3 оболонки:</a:t>
            </a:r>
          </a:p>
          <a:p>
            <a:pPr marL="514350" indent="-514350">
              <a:buAutoNum type="arabicPeriod"/>
            </a:pPr>
            <a:r>
              <a:rPr lang="uk-UA" sz="1800" b="1" dirty="0" smtClean="0"/>
              <a:t>Слизова</a:t>
            </a:r>
            <a:r>
              <a:rPr lang="uk-UA" sz="1800" dirty="0" smtClean="0"/>
              <a:t> оболонка </a:t>
            </a:r>
            <a:r>
              <a:rPr lang="uk-UA" sz="1800" i="1" dirty="0" smtClean="0"/>
              <a:t>(</a:t>
            </a:r>
            <a:r>
              <a:rPr lang="en-US" sz="1800" i="1" dirty="0" smtClean="0"/>
              <a:t>tunica mucosa);</a:t>
            </a:r>
            <a:endParaRPr lang="uk-UA" sz="1800" i="1" dirty="0" smtClean="0"/>
          </a:p>
          <a:p>
            <a:pPr marL="514350" indent="-514350">
              <a:buAutoNum type="arabicPeriod"/>
            </a:pPr>
            <a:r>
              <a:rPr lang="uk-UA" sz="1800" b="1" dirty="0" smtClean="0"/>
              <a:t>М’язова</a:t>
            </a:r>
            <a:r>
              <a:rPr lang="uk-UA" sz="1800" dirty="0" smtClean="0"/>
              <a:t> оболонка</a:t>
            </a:r>
            <a:r>
              <a:rPr lang="en-US" sz="1800" dirty="0"/>
              <a:t> </a:t>
            </a:r>
            <a:r>
              <a:rPr lang="en-US" sz="1800" i="1" dirty="0" smtClean="0"/>
              <a:t>(tunica </a:t>
            </a:r>
            <a:r>
              <a:rPr lang="en-US" sz="1800" i="1" dirty="0" err="1" smtClean="0"/>
              <a:t>muscularis</a:t>
            </a:r>
            <a:r>
              <a:rPr lang="en-US" sz="1800" i="1" dirty="0" smtClean="0"/>
              <a:t>);</a:t>
            </a:r>
            <a:endParaRPr lang="uk-UA" sz="1800" i="1" dirty="0" smtClean="0"/>
          </a:p>
          <a:p>
            <a:pPr marL="514350" indent="-514350">
              <a:buAutoNum type="arabicPeriod"/>
            </a:pPr>
            <a:r>
              <a:rPr lang="uk-UA" sz="1800" b="1" dirty="0" err="1" smtClean="0"/>
              <a:t>Адвентиційна</a:t>
            </a:r>
            <a:r>
              <a:rPr lang="uk-UA" sz="1800" b="1" dirty="0" smtClean="0"/>
              <a:t> </a:t>
            </a:r>
            <a:r>
              <a:rPr lang="en-US" sz="1800" dirty="0" smtClean="0"/>
              <a:t>(</a:t>
            </a:r>
            <a:r>
              <a:rPr lang="en-US" sz="1800" i="1" dirty="0" smtClean="0"/>
              <a:t>tunica adventitia)</a:t>
            </a:r>
            <a:r>
              <a:rPr lang="en-US" sz="1800" dirty="0" smtClean="0"/>
              <a:t> </a:t>
            </a:r>
            <a:r>
              <a:rPr lang="uk-UA" sz="1800" dirty="0" smtClean="0"/>
              <a:t>або серозна оболонка</a:t>
            </a:r>
            <a:r>
              <a:rPr lang="en-US" sz="1800" dirty="0" smtClean="0"/>
              <a:t> (</a:t>
            </a:r>
            <a:r>
              <a:rPr lang="en-US" sz="1800" i="1" dirty="0" smtClean="0"/>
              <a:t>tunica serosa)</a:t>
            </a:r>
            <a:r>
              <a:rPr lang="uk-UA" sz="1800" dirty="0" smtClean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486"/>
            <a:ext cx="3669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01" y="0"/>
            <a:ext cx="4427591" cy="85725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Функціональна спеціалізація шарів кишкової трубки: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74" y="1275606"/>
            <a:ext cx="4950343" cy="3219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Слизова оболонка </a:t>
            </a:r>
            <a:r>
              <a:rPr lang="uk-UA" sz="1600" dirty="0" smtClean="0"/>
              <a:t>включає такі пластинки:</a:t>
            </a:r>
          </a:p>
          <a:p>
            <a:r>
              <a:rPr lang="uk-UA" sz="1600" b="1" dirty="0" smtClean="0"/>
              <a:t>Епітеліальна пластинка </a:t>
            </a:r>
            <a:r>
              <a:rPr lang="uk-UA" sz="1600" dirty="0" smtClean="0"/>
              <a:t>– епітелій;</a:t>
            </a:r>
          </a:p>
          <a:p>
            <a:r>
              <a:rPr lang="uk-UA" sz="1600" b="1" dirty="0" smtClean="0"/>
              <a:t>Власна пластинка </a:t>
            </a:r>
            <a:r>
              <a:rPr lang="uk-UA" sz="1600" dirty="0" smtClean="0"/>
              <a:t>– пухка волокниста сполучна тканина;</a:t>
            </a:r>
          </a:p>
          <a:p>
            <a:r>
              <a:rPr lang="uk-UA" sz="1600" b="1" dirty="0" smtClean="0"/>
              <a:t>М’язова пластинка </a:t>
            </a:r>
            <a:r>
              <a:rPr lang="uk-UA" sz="1600" dirty="0" smtClean="0"/>
              <a:t>– гладка м’язова тканина вісцерального типу.</a:t>
            </a:r>
          </a:p>
          <a:p>
            <a:r>
              <a:rPr lang="uk-UA" sz="1600" b="1" dirty="0" smtClean="0"/>
              <a:t>Підслизова основа </a:t>
            </a:r>
            <a:r>
              <a:rPr lang="uk-UA" sz="1600" dirty="0" smtClean="0"/>
              <a:t>(пухка сполучна тканина).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332"/>
            <a:ext cx="3890042" cy="513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1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57200" y="483518"/>
            <a:ext cx="5050904" cy="4392488"/>
          </a:xfrm>
        </p:spPr>
        <p:txBody>
          <a:bodyPr>
            <a:normAutofit/>
          </a:bodyPr>
          <a:lstStyle/>
          <a:p>
            <a:r>
              <a:rPr lang="uk-UA" sz="1600" dirty="0" smtClean="0"/>
              <a:t>Особливістю слизової оболонки є здатність до секреції </a:t>
            </a:r>
            <a:r>
              <a:rPr lang="uk-UA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слизу.</a:t>
            </a:r>
          </a:p>
          <a:p>
            <a:r>
              <a:rPr lang="uk-UA" sz="1600" dirty="0" smtClean="0"/>
              <a:t>Слиз зволожує поверхню епітелію, сприяє проходженню їжі та забезпечує механічний та хімічний захист епітелію.</a:t>
            </a:r>
          </a:p>
          <a:p>
            <a:r>
              <a:rPr lang="uk-UA" sz="1600" dirty="0" smtClean="0"/>
              <a:t>В товщі пристінкового слизу відбувається </a:t>
            </a:r>
            <a:r>
              <a:rPr lang="uk-UA" sz="1600" b="1" dirty="0" smtClean="0">
                <a:solidFill>
                  <a:srgbClr val="0070C0"/>
                </a:solidFill>
              </a:rPr>
              <a:t>пристінкове травлення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29776" y="2665092"/>
            <a:ext cx="5050904" cy="2744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1600" dirty="0" smtClean="0"/>
              <a:t>Слиз виробляють: </a:t>
            </a:r>
          </a:p>
          <a:p>
            <a:r>
              <a:rPr lang="uk-UA" sz="1600" dirty="0" smtClean="0"/>
              <a:t>клітини, що входять до покривного епітелію (шийкові </a:t>
            </a:r>
            <a:r>
              <a:rPr lang="uk-UA" sz="1600" dirty="0" err="1" smtClean="0"/>
              <a:t>мукоцити</a:t>
            </a:r>
            <a:r>
              <a:rPr lang="uk-UA" sz="1600" dirty="0" smtClean="0"/>
              <a:t> та </a:t>
            </a:r>
            <a:r>
              <a:rPr lang="uk-UA" sz="1600" dirty="0" err="1" smtClean="0"/>
              <a:t>мукоцити</a:t>
            </a:r>
            <a:r>
              <a:rPr lang="uk-UA" sz="1600" dirty="0" smtClean="0"/>
              <a:t> шлункових залоз, келихоподібні клітини кишечника)</a:t>
            </a:r>
          </a:p>
          <a:p>
            <a:r>
              <a:rPr lang="uk-UA" sz="1600" dirty="0" smtClean="0"/>
              <a:t>Слизові залози</a:t>
            </a:r>
            <a:endParaRPr lang="uk-UA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0"/>
            <a:ext cx="33478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61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9502"/>
            <a:ext cx="8928992" cy="720080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Епітеліальна пластинка слизової оболонки ШКТ</a:t>
            </a:r>
            <a:endParaRPr lang="uk-UA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000851"/>
              </p:ext>
            </p:extLst>
          </p:nvPr>
        </p:nvGraphicFramePr>
        <p:xfrm>
          <a:off x="395536" y="935802"/>
          <a:ext cx="8301607" cy="3749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644"/>
                <a:gridCol w="2147999"/>
                <a:gridCol w="3118259"/>
                <a:gridCol w="1862705"/>
              </a:tblGrid>
              <a:tr h="6983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Відділ ШКТ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Орган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Функція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</a:rPr>
                        <a:t>Епітелій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3553"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Ротова порожнина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Механічна обробка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Багатошаровий плоский незроговілий або частково зроговілий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63553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Глотка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 слизу, проведення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263553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Стравохід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461217"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Середній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Шлунок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 соляної кислоти та ферментів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Одношаровий циліндричний (високий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призматичний)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61217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Тонкий кишечник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Всмоктування поживних речовин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461217"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Товстий кишечник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Секреція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слизу, всмоктування води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658881"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Задній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Каудальна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частина прямої кишки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Евакуація залишків їжі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Багатошаровий плоский незроговілий</a:t>
                      </a:r>
                      <a:endParaRPr lang="uk-U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5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11510"/>
            <a:ext cx="2431083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 smtClean="0"/>
              <a:t>Таким чином, </a:t>
            </a:r>
            <a:r>
              <a:rPr lang="uk-UA" sz="1600" b="1" dirty="0" smtClean="0">
                <a:solidFill>
                  <a:srgbClr val="0070C0"/>
                </a:solidFill>
              </a:rPr>
              <a:t>морфологічний тип епітелію </a:t>
            </a:r>
            <a:r>
              <a:rPr lang="uk-UA" sz="1600" dirty="0" smtClean="0"/>
              <a:t>залежить від функцій та від відділу ШКТ:</a:t>
            </a:r>
          </a:p>
          <a:p>
            <a:pPr marL="0" indent="0">
              <a:buNone/>
            </a:pPr>
            <a:endParaRPr lang="uk-UA" sz="1600" dirty="0" smtClean="0"/>
          </a:p>
          <a:p>
            <a:r>
              <a:rPr lang="uk-UA" sz="1600" b="1" dirty="0" smtClean="0">
                <a:solidFill>
                  <a:srgbClr val="0070C0"/>
                </a:solidFill>
              </a:rPr>
              <a:t>в </a:t>
            </a:r>
            <a:r>
              <a:rPr lang="uk-UA" sz="1600" b="1" dirty="0">
                <a:solidFill>
                  <a:srgbClr val="0070C0"/>
                </a:solidFill>
              </a:rPr>
              <a:t>передньому та задньому </a:t>
            </a:r>
            <a:r>
              <a:rPr lang="uk-UA" sz="1600" dirty="0"/>
              <a:t>відділах – багатошаровий плоский незроговілий, </a:t>
            </a:r>
            <a:endParaRPr lang="uk-UA" sz="1600" dirty="0" smtClean="0"/>
          </a:p>
          <a:p>
            <a:r>
              <a:rPr lang="uk-UA" sz="1600" b="1" dirty="0" smtClean="0">
                <a:solidFill>
                  <a:srgbClr val="0070C0"/>
                </a:solidFill>
              </a:rPr>
              <a:t>в </a:t>
            </a:r>
            <a:r>
              <a:rPr lang="uk-UA" sz="1600" b="1" dirty="0">
                <a:solidFill>
                  <a:srgbClr val="0070C0"/>
                </a:solidFill>
              </a:rPr>
              <a:t>середньому </a:t>
            </a:r>
            <a:r>
              <a:rPr lang="uk-UA" sz="1600" dirty="0"/>
              <a:t>– одношаровий циліндричний);</a:t>
            </a:r>
          </a:p>
          <a:p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0" y="0"/>
            <a:ext cx="3203849" cy="51134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5" y="1"/>
            <a:ext cx="3238515" cy="511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5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00682"/>
            <a:ext cx="2664296" cy="4935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Слизова оболонка</a:t>
            </a:r>
            <a:endParaRPr lang="uk-UA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898" y="574881"/>
            <a:ext cx="4860032" cy="327364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Власна </a:t>
            </a:r>
            <a:r>
              <a:rPr lang="uk-UA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пластинка:</a:t>
            </a:r>
          </a:p>
          <a:p>
            <a:pPr algn="just">
              <a:spcBef>
                <a:spcPts val="0"/>
              </a:spcBef>
            </a:pPr>
            <a:r>
              <a:rPr lang="uk-UA" sz="1400" dirty="0" smtClean="0">
                <a:solidFill>
                  <a:schemeClr val="tx1"/>
                </a:solidFill>
              </a:rPr>
              <a:t>утворена </a:t>
            </a:r>
            <a:r>
              <a:rPr lang="uk-UA" sz="1400" dirty="0">
                <a:solidFill>
                  <a:schemeClr val="tx1"/>
                </a:solidFill>
              </a:rPr>
              <a:t>пухкою волокнистою сполучною тканиною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м</a:t>
            </a:r>
            <a:r>
              <a:rPr lang="uk-UA" sz="1400" dirty="0" smtClean="0">
                <a:solidFill>
                  <a:schemeClr val="tx1"/>
                </a:solidFill>
              </a:rPr>
              <a:t>істить кровоносні </a:t>
            </a:r>
            <a:r>
              <a:rPr lang="uk-UA" sz="1400" dirty="0">
                <a:solidFill>
                  <a:schemeClr val="tx1"/>
                </a:solidFill>
              </a:rPr>
              <a:t>і лімфатичні </a:t>
            </a:r>
            <a:r>
              <a:rPr lang="uk-UA" sz="1400" dirty="0" smtClean="0">
                <a:solidFill>
                  <a:schemeClr val="tx1"/>
                </a:solidFill>
              </a:rPr>
              <a:t>судини, нервові </a:t>
            </a:r>
            <a:r>
              <a:rPr lang="uk-UA" sz="1400" dirty="0">
                <a:solidFill>
                  <a:schemeClr val="tx1"/>
                </a:solidFill>
              </a:rPr>
              <a:t>волокна, </a:t>
            </a:r>
            <a:r>
              <a:rPr lang="uk-UA" sz="1400" dirty="0" err="1" smtClean="0">
                <a:solidFill>
                  <a:schemeClr val="tx1"/>
                </a:solidFill>
              </a:rPr>
              <a:t>лімфоїдну</a:t>
            </a:r>
            <a:r>
              <a:rPr lang="uk-UA" sz="1400" dirty="0" smtClean="0">
                <a:solidFill>
                  <a:schemeClr val="tx1"/>
                </a:solidFill>
              </a:rPr>
              <a:t> </a:t>
            </a:r>
            <a:r>
              <a:rPr lang="uk-UA" sz="1400" dirty="0">
                <a:solidFill>
                  <a:schemeClr val="tx1"/>
                </a:solidFill>
              </a:rPr>
              <a:t>тканину. 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м</a:t>
            </a:r>
            <a:r>
              <a:rPr lang="uk-UA" sz="1400" dirty="0" smtClean="0">
                <a:solidFill>
                  <a:schemeClr val="tx1"/>
                </a:solidFill>
              </a:rPr>
              <a:t>ожуть знаходитись </a:t>
            </a:r>
            <a:r>
              <a:rPr lang="uk-UA" sz="1400" dirty="0">
                <a:solidFill>
                  <a:schemeClr val="tx1"/>
                </a:solidFill>
              </a:rPr>
              <a:t>залози</a:t>
            </a:r>
            <a:r>
              <a:rPr lang="uk-UA" sz="1400" dirty="0" smtClean="0">
                <a:solidFill>
                  <a:schemeClr val="tx1"/>
                </a:solidFill>
              </a:rPr>
              <a:t>.</a:t>
            </a:r>
            <a:endParaRPr lang="uk-UA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1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язова</a:t>
            </a: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пластинка </a:t>
            </a:r>
            <a:r>
              <a:rPr lang="uk-UA" sz="1400" dirty="0">
                <a:solidFill>
                  <a:schemeClr val="tx1"/>
                </a:solidFill>
              </a:rPr>
              <a:t>– утворена гладкою м’язовою </a:t>
            </a:r>
            <a:r>
              <a:rPr lang="uk-UA" sz="1400" dirty="0" smtClean="0">
                <a:solidFill>
                  <a:schemeClr val="tx1"/>
                </a:solidFill>
              </a:rPr>
              <a:t>тканиною (1-3 шари):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б</a:t>
            </a:r>
            <a:r>
              <a:rPr lang="uk-UA" sz="1400" dirty="0" smtClean="0">
                <a:solidFill>
                  <a:schemeClr val="tx1"/>
                </a:solidFill>
              </a:rPr>
              <a:t>ере участь в утворенні та зміні поверхневого рельєфу слизової.</a:t>
            </a:r>
          </a:p>
          <a:p>
            <a:pPr algn="just">
              <a:spcBef>
                <a:spcPts val="0"/>
              </a:spcBef>
            </a:pPr>
            <a:r>
              <a:rPr lang="uk-UA" sz="1400" dirty="0">
                <a:solidFill>
                  <a:schemeClr val="tx1"/>
                </a:solidFill>
              </a:rPr>
              <a:t>в</a:t>
            </a:r>
            <a:r>
              <a:rPr lang="uk-UA" sz="1400" dirty="0" smtClean="0">
                <a:solidFill>
                  <a:schemeClr val="tx1"/>
                </a:solidFill>
              </a:rPr>
              <a:t>ідсутня </a:t>
            </a:r>
            <a:r>
              <a:rPr lang="uk-UA" sz="1400" dirty="0">
                <a:solidFill>
                  <a:schemeClr val="tx1"/>
                </a:solidFill>
              </a:rPr>
              <a:t>у</a:t>
            </a:r>
            <a:r>
              <a:rPr lang="uk-UA" sz="1400" dirty="0" smtClean="0">
                <a:solidFill>
                  <a:schemeClr val="tx1"/>
                </a:solidFill>
              </a:rPr>
              <a:t> ротовій порожнині.</a:t>
            </a:r>
            <a:endParaRPr lang="uk-UA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400" b="1" dirty="0" smtClean="0">
                <a:solidFill>
                  <a:schemeClr val="accent2">
                    <a:lumMod val="75000"/>
                  </a:schemeClr>
                </a:solidFill>
              </a:rPr>
              <a:t>Підслизова основа – </a:t>
            </a:r>
            <a:r>
              <a:rPr lang="uk-UA" sz="1400" dirty="0" smtClean="0">
                <a:solidFill>
                  <a:schemeClr val="tx1"/>
                </a:solidFill>
              </a:rPr>
              <a:t>утворена пухкою волокнистою сполучною тканиною.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uk-UA" sz="1400" b="1" dirty="0">
              <a:solidFill>
                <a:schemeClr val="accent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958" y="0"/>
            <a:ext cx="3890042" cy="513116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252898" y="3291830"/>
            <a:ext cx="5004483" cy="1584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кровоносні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судини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нервові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сплетення</a:t>
            </a:r>
            <a:r>
              <a:rPr lang="ru-RU" sz="1400" dirty="0" smtClean="0">
                <a:solidFill>
                  <a:schemeClr val="tx1"/>
                </a:solidFill>
              </a:rPr>
              <a:t> (</a:t>
            </a:r>
            <a:r>
              <a:rPr lang="ru-RU" sz="1400" dirty="0" err="1" smtClean="0">
                <a:solidFill>
                  <a:schemeClr val="tx1"/>
                </a:solidFill>
              </a:rPr>
              <a:t>Шабадаша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</a:rPr>
              <a:t>Мейснера</a:t>
            </a:r>
            <a:r>
              <a:rPr lang="ru-RU" sz="1400" dirty="0" smtClean="0">
                <a:solidFill>
                  <a:schemeClr val="tx1"/>
                </a:solidFill>
              </a:rPr>
              <a:t>),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лімфоїдна</a:t>
            </a:r>
            <a:r>
              <a:rPr lang="ru-RU" sz="1400" dirty="0" smtClean="0">
                <a:solidFill>
                  <a:schemeClr val="tx1"/>
                </a:solidFill>
              </a:rPr>
              <a:t> тканина, </a:t>
            </a:r>
          </a:p>
          <a:p>
            <a:pPr algn="just">
              <a:spcBef>
                <a:spcPts val="0"/>
              </a:spcBef>
            </a:pPr>
            <a:r>
              <a:rPr lang="ru-RU" sz="1400" dirty="0" err="1" smtClean="0">
                <a:solidFill>
                  <a:schemeClr val="tx1"/>
                </a:solidFill>
              </a:rPr>
              <a:t>залози</a:t>
            </a:r>
            <a:r>
              <a:rPr lang="ru-RU" sz="1400" dirty="0" smtClean="0">
                <a:solidFill>
                  <a:schemeClr val="tx1"/>
                </a:solidFill>
              </a:rPr>
              <a:t> (в </a:t>
            </a:r>
            <a:r>
              <a:rPr lang="ru-RU" sz="1400" dirty="0" err="1" smtClean="0">
                <a:solidFill>
                  <a:schemeClr val="tx1"/>
                </a:solidFill>
              </a:rPr>
              <a:t>стравоході</a:t>
            </a:r>
            <a:r>
              <a:rPr lang="ru-RU" sz="1400" dirty="0" smtClean="0">
                <a:solidFill>
                  <a:schemeClr val="tx1"/>
                </a:solidFill>
              </a:rPr>
              <a:t>, 12-палій </a:t>
            </a:r>
            <a:r>
              <a:rPr lang="ru-RU" sz="1400" dirty="0" err="1" smtClean="0">
                <a:solidFill>
                  <a:schemeClr val="tx1"/>
                </a:solidFill>
              </a:rPr>
              <a:t>кишці</a:t>
            </a:r>
            <a:r>
              <a:rPr lang="ru-RU" sz="14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400" dirty="0" err="1" smtClean="0">
                <a:solidFill>
                  <a:schemeClr val="tx1"/>
                </a:solidFill>
              </a:rPr>
              <a:t>Утворює</a:t>
            </a:r>
            <a:r>
              <a:rPr lang="ru-RU" sz="1400" dirty="0" smtClean="0">
                <a:solidFill>
                  <a:schemeClr val="tx1"/>
                </a:solidFill>
              </a:rPr>
              <a:t> основу (каркас) складок </a:t>
            </a:r>
            <a:r>
              <a:rPr lang="ru-RU" sz="1400" dirty="0" err="1" smtClean="0">
                <a:solidFill>
                  <a:schemeClr val="tx1"/>
                </a:solidFill>
              </a:rPr>
              <a:t>слизової</a:t>
            </a:r>
            <a:r>
              <a:rPr lang="ru-RU" sz="1400" dirty="0" smtClean="0">
                <a:solidFill>
                  <a:schemeClr val="tx1"/>
                </a:solidFill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</a:rPr>
              <a:t>забезпечує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рухомість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слизової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відносно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м’язової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оболонки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76547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708" y="870111"/>
            <a:ext cx="3384376" cy="3074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 smtClean="0"/>
              <a:t>Утворена</a:t>
            </a:r>
            <a:r>
              <a:rPr lang="ru-RU" sz="1600" dirty="0" smtClean="0"/>
              <a:t> </a:t>
            </a:r>
            <a:r>
              <a:rPr lang="ru-RU" sz="1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м’язовою</a:t>
            </a:r>
            <a:r>
              <a:rPr lang="ru-RU" sz="1600" dirty="0" smtClean="0"/>
              <a:t> тканиною:</a:t>
            </a:r>
          </a:p>
          <a:p>
            <a:pPr marL="0" indent="0">
              <a:buNone/>
            </a:pPr>
            <a:endParaRPr lang="ru-RU" sz="1600" dirty="0"/>
          </a:p>
          <a:p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Посмугованою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скелетною</a:t>
            </a:r>
            <a:r>
              <a:rPr lang="ru-RU" sz="1600" dirty="0" smtClean="0"/>
              <a:t> – в </a:t>
            </a:r>
            <a:r>
              <a:rPr lang="ru-RU" sz="1600" dirty="0" err="1" smtClean="0"/>
              <a:t>передньому</a:t>
            </a:r>
            <a:r>
              <a:rPr lang="ru-RU" sz="1600" dirty="0" smtClean="0"/>
              <a:t> (</a:t>
            </a:r>
            <a:r>
              <a:rPr lang="ru-RU" sz="1600" dirty="0" err="1" smtClean="0"/>
              <a:t>крім</a:t>
            </a:r>
            <a:r>
              <a:rPr lang="ru-RU" sz="1600" dirty="0" smtClean="0"/>
              <a:t> </a:t>
            </a:r>
            <a:r>
              <a:rPr lang="ru-RU" sz="1600" dirty="0" err="1" smtClean="0"/>
              <a:t>нижніх</a:t>
            </a:r>
            <a:r>
              <a:rPr lang="ru-RU" sz="1600" dirty="0" smtClean="0"/>
              <a:t> 2/3 </a:t>
            </a:r>
            <a:r>
              <a:rPr lang="ru-RU" sz="1600" dirty="0" err="1" smtClean="0"/>
              <a:t>стравоходу</a:t>
            </a:r>
            <a:r>
              <a:rPr lang="ru-RU" sz="1600" dirty="0" smtClean="0"/>
              <a:t>) та в </a:t>
            </a:r>
            <a:r>
              <a:rPr lang="ru-RU" sz="1600" dirty="0" err="1" smtClean="0"/>
              <a:t>задньому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відділах</a:t>
            </a:r>
            <a:r>
              <a:rPr lang="ru-RU" sz="1600" dirty="0" smtClean="0"/>
              <a:t> ШКТ;</a:t>
            </a:r>
          </a:p>
          <a:p>
            <a:endParaRPr lang="ru-RU" sz="1600" dirty="0" smtClean="0"/>
          </a:p>
          <a:p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Гладкою</a:t>
            </a:r>
            <a:r>
              <a:rPr lang="ru-RU" sz="1600" dirty="0" smtClean="0"/>
              <a:t> – в </a:t>
            </a:r>
            <a:r>
              <a:rPr lang="ru-RU" sz="1600" dirty="0" err="1" smtClean="0"/>
              <a:t>середньому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відділі</a:t>
            </a:r>
            <a:r>
              <a:rPr lang="ru-RU" sz="1600" dirty="0" smtClean="0"/>
              <a:t> ШКТ та в </a:t>
            </a:r>
            <a:r>
              <a:rPr lang="ru-RU" sz="1600" dirty="0" err="1" smtClean="0"/>
              <a:t>нижніх</a:t>
            </a:r>
            <a:r>
              <a:rPr lang="ru-RU" sz="1600" dirty="0" smtClean="0"/>
              <a:t> 2/3 </a:t>
            </a:r>
            <a:r>
              <a:rPr lang="ru-RU" sz="1600" dirty="0" err="1" smtClean="0"/>
              <a:t>стравоходу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t="44577" r="18490"/>
          <a:stretch/>
        </p:blipFill>
        <p:spPr>
          <a:xfrm>
            <a:off x="3635896" y="1635646"/>
            <a:ext cx="3558356" cy="24489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0"/>
            <a:ext cx="31050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05978"/>
            <a:ext cx="3312368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89" y="699542"/>
            <a:ext cx="4284403" cy="3528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/>
              <a:t>Має</a:t>
            </a:r>
            <a:r>
              <a:rPr lang="ru-RU" sz="1800" dirty="0" smtClean="0"/>
              <a:t> 2 </a:t>
            </a:r>
            <a:r>
              <a:rPr lang="ru-RU" sz="1800" dirty="0" err="1" smtClean="0"/>
              <a:t>шари</a:t>
            </a:r>
            <a:r>
              <a:rPr lang="ru-RU" sz="1800" dirty="0" smtClean="0"/>
              <a:t>*:</a:t>
            </a:r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Внутрішній</a:t>
            </a:r>
            <a:r>
              <a:rPr 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 smtClean="0"/>
              <a:t>– </a:t>
            </a:r>
            <a:r>
              <a:rPr lang="ru-RU" sz="1800" dirty="0" err="1" smtClean="0"/>
              <a:t>циркулярний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Зовнішній</a:t>
            </a:r>
            <a:r>
              <a:rPr lang="ru-RU" sz="1800" dirty="0" smtClean="0"/>
              <a:t> – </a:t>
            </a:r>
            <a:r>
              <a:rPr lang="ru-RU" sz="1800" dirty="0" err="1" smtClean="0"/>
              <a:t>поздовжній</a:t>
            </a:r>
            <a:r>
              <a:rPr lang="ru-RU" sz="1800" dirty="0" smtClean="0"/>
              <a:t>.</a:t>
            </a:r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*</a:t>
            </a:r>
            <a:r>
              <a:rPr lang="ru-RU" sz="1800" dirty="0" err="1" smtClean="0">
                <a:solidFill>
                  <a:srgbClr val="7030A0"/>
                </a:solidFill>
              </a:rPr>
              <a:t>крім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шлунка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який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має</a:t>
            </a:r>
            <a:r>
              <a:rPr lang="ru-RU" sz="1800" dirty="0" smtClean="0">
                <a:solidFill>
                  <a:srgbClr val="7030A0"/>
                </a:solidFill>
              </a:rPr>
              <a:t> 3 </a:t>
            </a:r>
            <a:r>
              <a:rPr lang="ru-RU" sz="1800" dirty="0" err="1" smtClean="0">
                <a:solidFill>
                  <a:srgbClr val="7030A0"/>
                </a:solidFill>
              </a:rPr>
              <a:t>шари</a:t>
            </a:r>
            <a:r>
              <a:rPr lang="ru-RU" sz="1800" dirty="0" smtClean="0">
                <a:solidFill>
                  <a:srgbClr val="7030A0"/>
                </a:solidFill>
              </a:rPr>
              <a:t> – </a:t>
            </a:r>
            <a:r>
              <a:rPr lang="ru-RU" sz="1800" dirty="0" err="1" smtClean="0">
                <a:solidFill>
                  <a:srgbClr val="7030A0"/>
                </a:solidFill>
              </a:rPr>
              <a:t>внутрішній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косий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середній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циркулярний</a:t>
            </a:r>
            <a:r>
              <a:rPr lang="ru-RU" sz="1800" dirty="0" smtClean="0">
                <a:solidFill>
                  <a:srgbClr val="7030A0"/>
                </a:solidFill>
              </a:rPr>
              <a:t>, </a:t>
            </a:r>
            <a:r>
              <a:rPr lang="ru-RU" sz="1800" dirty="0" err="1" smtClean="0">
                <a:solidFill>
                  <a:srgbClr val="7030A0"/>
                </a:solidFill>
              </a:rPr>
              <a:t>зовнішній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поздовжній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-6846"/>
            <a:ext cx="40679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5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3970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М’язова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43559"/>
            <a:ext cx="5040560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 smtClean="0"/>
              <a:t>Скорочення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м’язової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оболонки</a:t>
            </a:r>
            <a:r>
              <a:rPr lang="ru-RU" sz="1800" dirty="0" smtClean="0"/>
              <a:t> </a:t>
            </a:r>
            <a:r>
              <a:rPr lang="ru-RU" sz="1800" dirty="0" err="1" smtClean="0"/>
              <a:t>забезпечує</a:t>
            </a:r>
            <a:r>
              <a:rPr lang="ru-RU" sz="1800" dirty="0" smtClean="0"/>
              <a:t> </a:t>
            </a:r>
            <a:r>
              <a:rPr 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перистальтику</a:t>
            </a:r>
            <a:r>
              <a:rPr lang="ru-RU" sz="1800" dirty="0" smtClean="0"/>
              <a:t> 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Скорочення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циркулярного</a:t>
            </a:r>
            <a:r>
              <a:rPr lang="ru-RU" sz="1800" dirty="0" smtClean="0">
                <a:solidFill>
                  <a:srgbClr val="7030A0"/>
                </a:solidFill>
              </a:rPr>
              <a:t> шару </a:t>
            </a:r>
            <a:r>
              <a:rPr lang="ru-RU" sz="1800" dirty="0" err="1" smtClean="0">
                <a:solidFill>
                  <a:srgbClr val="7030A0"/>
                </a:solidFill>
              </a:rPr>
              <a:t>звужує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просвіт</a:t>
            </a:r>
            <a:r>
              <a:rPr lang="ru-RU" sz="1800" dirty="0" smtClean="0">
                <a:solidFill>
                  <a:srgbClr val="7030A0"/>
                </a:solidFill>
              </a:rPr>
              <a:t> трубки.</a:t>
            </a:r>
          </a:p>
          <a:p>
            <a:pPr marL="0" indent="0"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Скорочення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поздовжнього</a:t>
            </a:r>
            <a:r>
              <a:rPr lang="ru-RU" sz="1800" dirty="0" smtClean="0">
                <a:solidFill>
                  <a:srgbClr val="7030A0"/>
                </a:solidFill>
              </a:rPr>
              <a:t> шару </a:t>
            </a:r>
            <a:r>
              <a:rPr lang="ru-RU" sz="1800" dirty="0" err="1" smtClean="0">
                <a:solidFill>
                  <a:srgbClr val="7030A0"/>
                </a:solidFill>
              </a:rPr>
              <a:t>вкорочує</a:t>
            </a:r>
            <a:r>
              <a:rPr lang="ru-RU" sz="1800" dirty="0" smtClean="0">
                <a:solidFill>
                  <a:srgbClr val="7030A0"/>
                </a:solidFill>
              </a:rPr>
              <a:t> та </a:t>
            </a:r>
            <a:r>
              <a:rPr lang="ru-RU" sz="1800" dirty="0" err="1" smtClean="0">
                <a:solidFill>
                  <a:srgbClr val="7030A0"/>
                </a:solidFill>
              </a:rPr>
              <a:t>частково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розширює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просвіт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1800" dirty="0" err="1" smtClean="0"/>
              <a:t>Цей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процес</a:t>
            </a:r>
            <a:r>
              <a:rPr lang="ru-RU" sz="1800" dirty="0" smtClean="0"/>
              <a:t> </a:t>
            </a:r>
            <a:r>
              <a:rPr lang="ru-RU" sz="1800" dirty="0" err="1" smtClean="0"/>
              <a:t>потрібний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перемішування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травними</a:t>
            </a:r>
            <a:r>
              <a:rPr lang="ru-RU" sz="1800" dirty="0" smtClean="0"/>
              <a:t> соками, </a:t>
            </a:r>
            <a:r>
              <a:rPr lang="ru-RU" sz="1800" dirty="0" err="1" smtClean="0"/>
              <a:t>механічної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обробки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та </a:t>
            </a:r>
            <a:r>
              <a:rPr lang="ru-RU" sz="1800" dirty="0" err="1" smtClean="0"/>
              <a:t>просування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їжі</a:t>
            </a:r>
            <a:r>
              <a:rPr lang="ru-RU" sz="1800" dirty="0" smtClean="0"/>
              <a:t> по </a:t>
            </a:r>
            <a:r>
              <a:rPr lang="ru-RU" sz="1800" dirty="0" err="1" smtClean="0"/>
              <a:t>кишковій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трубці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2050" name="Picture 2" descr="ÐÐ°ÑÑÐ¸Ð½ÐºÐ¸ Ð¿Ð¾ Ð·Ð°Ð¿ÑÐ¾ÑÑ Ð¿ÐµÑÐ¸ÑÑÐ°Ð»ÑÑÐ¸ÐºÐ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4"/>
          <a:stretch/>
        </p:blipFill>
        <p:spPr bwMode="auto">
          <a:xfrm>
            <a:off x="5289895" y="843559"/>
            <a:ext cx="3854105" cy="312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8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0341"/>
            <a:ext cx="5230410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Зовнішня оболонка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445" y="471566"/>
            <a:ext cx="5040560" cy="4764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err="1" smtClean="0"/>
              <a:t>Може</a:t>
            </a:r>
            <a:r>
              <a:rPr lang="ru-RU" sz="1800" b="1" dirty="0" smtClean="0"/>
              <a:t> бути:</a:t>
            </a:r>
            <a:endParaRPr lang="uk-UA" sz="1800" b="1" dirty="0" smtClean="0"/>
          </a:p>
          <a:p>
            <a:pPr marL="0" indent="0">
              <a:buNone/>
            </a:pPr>
            <a:r>
              <a:rPr lang="uk-UA" sz="1800" dirty="0" err="1" smtClean="0">
                <a:solidFill>
                  <a:schemeClr val="accent2">
                    <a:lumMod val="75000"/>
                  </a:schemeClr>
                </a:solidFill>
              </a:rPr>
              <a:t>Адвентиційна</a:t>
            </a:r>
            <a:r>
              <a:rPr lang="uk-UA" sz="1800" dirty="0" smtClean="0"/>
              <a:t> – якщо орган не вкритий очеревиною (</a:t>
            </a:r>
            <a:r>
              <a:rPr lang="uk-UA" sz="1400" dirty="0" smtClean="0"/>
              <a:t>передній (над діафрагмою) та задній відділ</a:t>
            </a:r>
            <a:r>
              <a:rPr lang="uk-UA" sz="1800" dirty="0" smtClean="0"/>
              <a:t>):</a:t>
            </a:r>
          </a:p>
          <a:p>
            <a:r>
              <a:rPr lang="ru-RU" sz="1600" dirty="0"/>
              <a:t>Представлена </a:t>
            </a:r>
            <a:r>
              <a:rPr lang="ru-RU" sz="1600" dirty="0" err="1"/>
              <a:t>пухкою</a:t>
            </a:r>
            <a:r>
              <a:rPr lang="ru-RU" sz="1600" dirty="0"/>
              <a:t> волокнистою </a:t>
            </a:r>
            <a:r>
              <a:rPr lang="ru-RU" sz="1600" dirty="0" err="1"/>
              <a:t>сполучною</a:t>
            </a:r>
            <a:r>
              <a:rPr lang="ru-RU" sz="1600" dirty="0"/>
              <a:t> тканиною</a:t>
            </a:r>
            <a:r>
              <a:rPr lang="ru-RU" sz="1600" dirty="0">
                <a:solidFill>
                  <a:srgbClr val="7030A0"/>
                </a:solidFill>
              </a:rPr>
              <a:t>.</a:t>
            </a:r>
          </a:p>
          <a:p>
            <a:r>
              <a:rPr lang="ru-RU" sz="1600" dirty="0" err="1">
                <a:solidFill>
                  <a:srgbClr val="7030A0"/>
                </a:solidFill>
              </a:rPr>
              <a:t>Може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містити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жирову</a:t>
            </a:r>
            <a:r>
              <a:rPr lang="ru-RU" sz="1600" dirty="0">
                <a:solidFill>
                  <a:srgbClr val="7030A0"/>
                </a:solidFill>
              </a:rPr>
              <a:t> тканину.</a:t>
            </a:r>
          </a:p>
          <a:p>
            <a:r>
              <a:rPr lang="ru-RU" sz="1600" dirty="0"/>
              <a:t>В </a:t>
            </a:r>
            <a:r>
              <a:rPr lang="ru-RU" sz="1600" dirty="0" err="1"/>
              <a:t>цій</a:t>
            </a:r>
            <a:r>
              <a:rPr lang="ru-RU" sz="1600" dirty="0"/>
              <a:t> </a:t>
            </a:r>
            <a:r>
              <a:rPr lang="ru-RU" sz="1600" dirty="0" err="1"/>
              <a:t>оболонці</a:t>
            </a:r>
            <a:r>
              <a:rPr lang="ru-RU" sz="1600" dirty="0"/>
              <a:t> </a:t>
            </a:r>
            <a:r>
              <a:rPr lang="ru-RU" sz="1600" dirty="0" err="1"/>
              <a:t>розташовані</a:t>
            </a:r>
            <a:r>
              <a:rPr lang="ru-RU" sz="1600" dirty="0"/>
              <a:t> </a:t>
            </a:r>
            <a:r>
              <a:rPr lang="ru-RU" sz="1600" dirty="0" err="1"/>
              <a:t>судини</a:t>
            </a:r>
            <a:r>
              <a:rPr lang="ru-RU" sz="1600" dirty="0"/>
              <a:t>, </a:t>
            </a:r>
            <a:r>
              <a:rPr lang="ru-RU" sz="1600" dirty="0" err="1" smtClean="0"/>
              <a:t>нерви</a:t>
            </a:r>
            <a:r>
              <a:rPr lang="ru-RU" sz="1600" dirty="0" smtClean="0"/>
              <a:t>.</a:t>
            </a:r>
            <a:endParaRPr lang="uk-UA" sz="1600" dirty="0" smtClean="0"/>
          </a:p>
          <a:p>
            <a:pPr marL="0" indent="0">
              <a:buNone/>
            </a:pPr>
            <a:r>
              <a:rPr lang="uk-UA" sz="1800" dirty="0" smtClean="0">
                <a:solidFill>
                  <a:schemeClr val="accent2">
                    <a:lumMod val="75000"/>
                  </a:schemeClr>
                </a:solidFill>
              </a:rPr>
              <a:t>Серозна</a:t>
            </a:r>
            <a:r>
              <a:rPr lang="uk-UA" sz="1800" dirty="0" smtClean="0"/>
              <a:t> – якщо орган вкритий очеревиною (</a:t>
            </a:r>
            <a:r>
              <a:rPr lang="uk-UA" sz="1400" dirty="0" smtClean="0"/>
              <a:t>стравохід під діафрагмою та весь середній відділ</a:t>
            </a:r>
            <a:r>
              <a:rPr lang="uk-UA" sz="1800" dirty="0" smtClean="0"/>
              <a:t>):</a:t>
            </a:r>
          </a:p>
          <a:p>
            <a:r>
              <a:rPr lang="uk-UA" sz="1600" dirty="0" smtClean="0"/>
              <a:t>Утворена пухкою сполучною тканиною з одношаровим епітелієм (</a:t>
            </a:r>
            <a:r>
              <a:rPr lang="uk-UA" sz="1600" dirty="0" err="1" smtClean="0"/>
              <a:t>мезотелієм</a:t>
            </a:r>
            <a:r>
              <a:rPr lang="uk-UA" sz="1600" dirty="0" smtClean="0"/>
              <a:t>) на поверхні.</a:t>
            </a:r>
            <a:r>
              <a:rPr lang="ru-RU" sz="1600" dirty="0" smtClean="0"/>
              <a:t> </a:t>
            </a:r>
          </a:p>
          <a:p>
            <a:r>
              <a:rPr lang="uk-UA" sz="1600" dirty="0" smtClean="0"/>
              <a:t>Може містити жирову тканину.</a:t>
            </a:r>
          </a:p>
          <a:p>
            <a:r>
              <a:rPr lang="uk-UA" sz="1600" dirty="0" smtClean="0"/>
              <a:t>В цій оболонці розташовані судини, нерви.</a:t>
            </a:r>
            <a:endParaRPr lang="ru-RU" sz="1600" dirty="0"/>
          </a:p>
        </p:txBody>
      </p:sp>
      <p:pic>
        <p:nvPicPr>
          <p:cNvPr id="7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2738"/>
            <a:ext cx="26955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тлас\сжатые рисунки\75 толстый кишечник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t="63588" r="66678" b="21939"/>
          <a:stretch/>
        </p:blipFill>
        <p:spPr bwMode="auto">
          <a:xfrm>
            <a:off x="6012161" y="2643757"/>
            <a:ext cx="2670102" cy="187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3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8"/>
            <a:ext cx="3779912" cy="121364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Нервовий апарат травної трубки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63638"/>
            <a:ext cx="4139952" cy="3030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</a:t>
            </a:r>
            <a:r>
              <a:rPr lang="uk-UA" sz="2000" dirty="0" smtClean="0"/>
              <a:t>редставлений трьома вегетативними нервовими сплетіннями:</a:t>
            </a:r>
          </a:p>
          <a:p>
            <a:r>
              <a:rPr lang="uk-UA" sz="2000" b="1" dirty="0" smtClean="0"/>
              <a:t>Підслизове</a:t>
            </a:r>
            <a:r>
              <a:rPr lang="uk-UA" sz="2000" dirty="0" smtClean="0"/>
              <a:t> (</a:t>
            </a:r>
            <a:r>
              <a:rPr lang="uk-UA" sz="2000" dirty="0" err="1" smtClean="0"/>
              <a:t>Мейснера</a:t>
            </a:r>
            <a:r>
              <a:rPr lang="uk-UA" sz="2000" dirty="0" smtClean="0"/>
              <a:t>)</a:t>
            </a:r>
          </a:p>
          <a:p>
            <a:r>
              <a:rPr lang="uk-UA" sz="2000" b="1" dirty="0" err="1" smtClean="0"/>
              <a:t>Міжм’язове</a:t>
            </a:r>
            <a:r>
              <a:rPr lang="uk-UA" sz="2000" dirty="0" smtClean="0"/>
              <a:t> (</a:t>
            </a:r>
            <a:r>
              <a:rPr lang="uk-UA" sz="2000" dirty="0" err="1" smtClean="0"/>
              <a:t>Ауербаха</a:t>
            </a:r>
            <a:r>
              <a:rPr lang="uk-UA" sz="2000" dirty="0" smtClean="0"/>
              <a:t>)</a:t>
            </a:r>
          </a:p>
          <a:p>
            <a:r>
              <a:rPr lang="uk-UA" sz="2000" b="1" dirty="0" err="1" smtClean="0"/>
              <a:t>Субсерозне</a:t>
            </a:r>
            <a:r>
              <a:rPr lang="uk-UA" sz="2000" dirty="0" smtClean="0"/>
              <a:t> (</a:t>
            </a:r>
            <a:r>
              <a:rPr lang="uk-UA" sz="2000" dirty="0" err="1" smtClean="0"/>
              <a:t>Шабадаша</a:t>
            </a:r>
            <a:r>
              <a:rPr lang="uk-UA" sz="2000" dirty="0" smtClean="0"/>
              <a:t>)</a:t>
            </a:r>
            <a:endParaRPr lang="uk-UA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98757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    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Між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шарами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м’язової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оболонки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розташоване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м’язово-кишкове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нервове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сплетення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/>
              <a:t>– </a:t>
            </a:r>
            <a:r>
              <a:rPr lang="ru-RU" b="1" i="1" dirty="0" err="1" smtClean="0"/>
              <a:t>сплетіння</a:t>
            </a:r>
            <a:r>
              <a:rPr lang="ru-RU" b="1" i="1" dirty="0" smtClean="0"/>
              <a:t> </a:t>
            </a:r>
            <a:r>
              <a:rPr lang="ru-RU" b="1" i="1" dirty="0" err="1"/>
              <a:t>Ауербаха</a:t>
            </a:r>
            <a:r>
              <a:rPr lang="ru-RU" dirty="0"/>
              <a:t>,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яке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регулює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моторику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шлунково-кишкового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тракту. </a:t>
            </a: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      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підслизовій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основі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розміщене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внутрішнє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підслизове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нервове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сплетення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b="1" i="1" dirty="0" err="1" smtClean="0"/>
              <a:t>сплетіння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Мейснера</a:t>
            </a:r>
            <a:r>
              <a:rPr lang="ru-RU" b="1" i="1" dirty="0" smtClean="0"/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та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зовнішнє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ru-RU" b="1" i="1" dirty="0" err="1" smtClean="0"/>
              <a:t>Шабадаша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),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які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регулюють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в основному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секреторну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функцію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залоз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9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8"/>
            <a:ext cx="3779912" cy="1213644"/>
          </a:xfrm>
        </p:spPr>
        <p:txBody>
          <a:bodyPr>
            <a:normAutofit fontScale="90000"/>
          </a:bodyPr>
          <a:lstStyle/>
          <a:p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Кровопостачаннятравної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трубки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9622"/>
            <a:ext cx="5004048" cy="3456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Капілярні мережі в сполучній тканині розташовані у:</a:t>
            </a:r>
          </a:p>
          <a:p>
            <a:r>
              <a:rPr lang="uk-UA" sz="1800" dirty="0" smtClean="0"/>
              <a:t>Власній пластинці слизової оболонки</a:t>
            </a:r>
          </a:p>
          <a:p>
            <a:r>
              <a:rPr lang="uk-UA" sz="1800" dirty="0" smtClean="0"/>
              <a:t>Підслизовій основі</a:t>
            </a:r>
          </a:p>
          <a:p>
            <a:r>
              <a:rPr lang="uk-UA" sz="1800" dirty="0" smtClean="0"/>
              <a:t>Між шарами м’язової оболонки</a:t>
            </a:r>
          </a:p>
          <a:p>
            <a:r>
              <a:rPr lang="uk-UA" sz="1800" dirty="0" smtClean="0"/>
              <a:t>В </a:t>
            </a:r>
            <a:r>
              <a:rPr lang="uk-UA" sz="1800" dirty="0" err="1" smtClean="0"/>
              <a:t>адвентиційній</a:t>
            </a:r>
            <a:r>
              <a:rPr lang="uk-UA" sz="1800" dirty="0" smtClean="0"/>
              <a:t> оболонці або в сполучній тканині серозної оболонки.</a:t>
            </a:r>
          </a:p>
          <a:p>
            <a:endParaRPr lang="uk-UA" sz="1800" dirty="0" smtClean="0"/>
          </a:p>
          <a:p>
            <a:pPr marL="0" indent="0">
              <a:buNone/>
            </a:pPr>
            <a:r>
              <a:rPr lang="uk-UA" sz="1800" dirty="0" smtClean="0"/>
              <a:t>У ворсинках тонкого кишечника формується власна капілярна мережа.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3478"/>
            <a:ext cx="4109676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3075808"/>
            <a:ext cx="4118463" cy="194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1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53" y="193646"/>
            <a:ext cx="5220072" cy="57790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Імунний апарат травної трубки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907" y="716051"/>
            <a:ext cx="5112568" cy="144015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600" dirty="0" smtClean="0"/>
              <a:t>Представлений </a:t>
            </a:r>
            <a:r>
              <a:rPr lang="en-US" sz="1600" dirty="0" smtClean="0"/>
              <a:t>GALT – gut associated lymphoid tissue – </a:t>
            </a:r>
            <a:r>
              <a:rPr lang="uk-UA" sz="1600" dirty="0" err="1" smtClean="0"/>
              <a:t>лімфоїдною</a:t>
            </a:r>
            <a:r>
              <a:rPr lang="uk-UA" sz="1600" dirty="0" smtClean="0"/>
              <a:t> тканиною, асоційованою зі слизовими оболонками, що включає:</a:t>
            </a:r>
          </a:p>
          <a:p>
            <a:pPr algn="just"/>
            <a:r>
              <a:rPr lang="uk-UA" sz="1600" dirty="0" err="1" smtClean="0"/>
              <a:t>Солітарні</a:t>
            </a:r>
            <a:r>
              <a:rPr lang="uk-UA" sz="1600" dirty="0" smtClean="0"/>
              <a:t> (одиночні) </a:t>
            </a:r>
            <a:r>
              <a:rPr lang="uk-UA" sz="1600" dirty="0" err="1" smtClean="0"/>
              <a:t>лімфоїдні</a:t>
            </a:r>
            <a:r>
              <a:rPr lang="uk-UA" sz="1600" dirty="0" smtClean="0"/>
              <a:t> фолікули;</a:t>
            </a:r>
            <a:endParaRPr lang="uk-UA" sz="1600" dirty="0"/>
          </a:p>
          <a:p>
            <a:pPr algn="just"/>
            <a:r>
              <a:rPr lang="uk-UA" sz="1600" dirty="0" smtClean="0"/>
              <a:t>Скупчення </a:t>
            </a:r>
            <a:r>
              <a:rPr lang="uk-UA" sz="1600" dirty="0" err="1" smtClean="0"/>
              <a:t>лімфоїдних</a:t>
            </a:r>
            <a:r>
              <a:rPr lang="uk-UA" sz="1600" dirty="0" smtClean="0"/>
              <a:t> вузликів – </a:t>
            </a:r>
            <a:r>
              <a:rPr lang="uk-UA" sz="1600" b="1" dirty="0" err="1" smtClean="0"/>
              <a:t>Пейєрові</a:t>
            </a:r>
            <a:r>
              <a:rPr lang="uk-UA" sz="1600" b="1" dirty="0" smtClean="0"/>
              <a:t> бляшки</a:t>
            </a:r>
            <a:endParaRPr lang="uk-UA" sz="1600" b="1" dirty="0"/>
          </a:p>
        </p:txBody>
      </p:sp>
      <p:pic>
        <p:nvPicPr>
          <p:cNvPr id="69634" name="Picture 2" descr="ÐÐ°ÑÑÐ¸Ð½ÐºÐ¸ Ð¿Ð¾ Ð·Ð°Ð¿ÑÐ¾ÑÑ Ð¿ÐµÐ¹ÐµÑÐ¾Ð²Ð° Ð±Ð»ÑÑ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84229"/>
            <a:ext cx="3989815" cy="23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71" y="12479"/>
            <a:ext cx="36836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966558"/>
            <a:ext cx="8748464" cy="7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/>
              <a:t>    </a:t>
            </a:r>
            <a:r>
              <a:rPr lang="uk-UA" sz="2400" dirty="0" err="1" smtClean="0"/>
              <a:t>Пейєрові</a:t>
            </a:r>
            <a:r>
              <a:rPr lang="uk-UA" sz="2400" dirty="0" smtClean="0"/>
              <a:t> бляшки кишечника                    Апендикс          </a:t>
            </a:r>
            <a:endParaRPr lang="uk-UA" sz="2400" dirty="0"/>
          </a:p>
        </p:txBody>
      </p:sp>
      <p:pic>
        <p:nvPicPr>
          <p:cNvPr id="69634" name="Picture 2" descr="ÐÐ°ÑÑÐ¸Ð½ÐºÐ¸ Ð¿Ð¾ Ð·Ð°Ð¿ÑÐ¾ÑÑ ÐÐµÐ¹ÐµÑÐ¾Ð²Ð° Ð±Ð»ÑÑÐºÐ° Ð³Ð¸ÑÑÐ¾Ð»Ð¾Ð³Ð¸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9502"/>
            <a:ext cx="4501008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6" name="Picture 4" descr="ÐÐ°ÑÑÐ¸Ð½ÐºÐ¸ Ð¿Ð¾ Ð·Ð°Ð¿ÑÐ¾ÑÑ Ð°Ð¿Ð¿ÐµÐ½Ð´Ð¸ÐºÑ Ð³Ð¸ÑÑÐ¾Ð»Ð¾Ð³Ð¸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88" y="339502"/>
            <a:ext cx="4094192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76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444" y="215229"/>
            <a:ext cx="2386608" cy="536577"/>
          </a:xfrm>
        </p:spPr>
        <p:txBody>
          <a:bodyPr/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Мигдалики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53676"/>
            <a:ext cx="4104456" cy="167405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2000" dirty="0" smtClean="0"/>
              <a:t>Мигдалики формують глоткове кільце Пирогова-</a:t>
            </a:r>
            <a:r>
              <a:rPr lang="uk-UA" sz="2000" dirty="0" err="1" smtClean="0"/>
              <a:t>Вальдейєра</a:t>
            </a:r>
            <a:r>
              <a:rPr lang="uk-UA" sz="2000" dirty="0"/>
              <a:t> </a:t>
            </a:r>
            <a:r>
              <a:rPr lang="uk-UA" sz="2000" dirty="0" smtClean="0"/>
              <a:t>(6 шт.):</a:t>
            </a:r>
          </a:p>
          <a:p>
            <a:r>
              <a:rPr lang="uk-UA" sz="2000" dirty="0" smtClean="0"/>
              <a:t>2 піднебінних (запалення – тонзиліт);</a:t>
            </a:r>
          </a:p>
          <a:p>
            <a:r>
              <a:rPr lang="uk-UA" sz="2000" dirty="0" smtClean="0"/>
              <a:t>2 трубних;</a:t>
            </a:r>
          </a:p>
          <a:p>
            <a:r>
              <a:rPr lang="uk-UA" sz="2000" dirty="0" smtClean="0"/>
              <a:t>1 язиковий (корінь язика)</a:t>
            </a:r>
          </a:p>
          <a:p>
            <a:r>
              <a:rPr lang="uk-UA" sz="2000" dirty="0" smtClean="0"/>
              <a:t>1 глотковий (розростання – аденоїди)</a:t>
            </a:r>
            <a:endParaRPr lang="uk-UA" sz="2000" dirty="0"/>
          </a:p>
          <a:p>
            <a:endParaRPr lang="uk-UA" sz="2000" dirty="0" smtClean="0"/>
          </a:p>
          <a:p>
            <a:endParaRPr lang="uk-UA" sz="2000" dirty="0" smtClean="0"/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70658" name="Picture 2" descr="ÐÐ°ÑÑÐ¸Ð½ÐºÐ¸ Ð¿Ð¾ Ð·Ð°Ð¿ÑÐ¾ÑÑ ÐÐ¸Ð¼ÑÐ¾ÑÐ¿Ð¸ÑÐµÐ»Ð¸Ð°Ð»ÑÐ½Ð¾Ðµ ÐºÐ¾Ð»ÑÑÐ¾ ÐÐ¸ÑÐ¾Ð³Ð¾Ð²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25035"/>
            <a:ext cx="2930639" cy="224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09034" y="2771218"/>
            <a:ext cx="4795014" cy="2248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1600" dirty="0" smtClean="0"/>
              <a:t>У епітелії, що вкриває бляшки, розташовані </a:t>
            </a:r>
            <a:r>
              <a:rPr lang="uk-UA" sz="1600" dirty="0" err="1" smtClean="0"/>
              <a:t>мікроскладчасті</a:t>
            </a:r>
            <a:r>
              <a:rPr lang="uk-UA" sz="1600" dirty="0" smtClean="0"/>
              <a:t> (М) клітини, які захоплюють антигени з просвіту травного каналу та передають їх лімфоцитам у вузлики:</a:t>
            </a:r>
          </a:p>
          <a:p>
            <a:r>
              <a:rPr lang="uk-UA" sz="1600" dirty="0"/>
              <a:t>м</a:t>
            </a:r>
            <a:r>
              <a:rPr lang="uk-UA" sz="1600" dirty="0" smtClean="0"/>
              <a:t>істять поодинокі </a:t>
            </a:r>
            <a:r>
              <a:rPr lang="uk-UA" sz="1600" dirty="0" err="1" smtClean="0"/>
              <a:t>мікроворсинки</a:t>
            </a:r>
            <a:r>
              <a:rPr lang="uk-UA" sz="1600" dirty="0" smtClean="0"/>
              <a:t>;</a:t>
            </a:r>
          </a:p>
          <a:p>
            <a:r>
              <a:rPr lang="uk-UA" sz="1600" dirty="0"/>
              <a:t>ї</a:t>
            </a:r>
            <a:r>
              <a:rPr lang="uk-UA" sz="1600" dirty="0" smtClean="0"/>
              <a:t>х </a:t>
            </a:r>
            <a:r>
              <a:rPr lang="uk-UA" sz="1600" dirty="0" err="1" smtClean="0"/>
              <a:t>плазмолема</a:t>
            </a:r>
            <a:r>
              <a:rPr lang="uk-UA" sz="1600" dirty="0" smtClean="0"/>
              <a:t> утворює численні заглибини (ямки і складки), в яких локалізуються лімфоцити.</a:t>
            </a:r>
            <a:endParaRPr lang="uk-UA" sz="1600" dirty="0"/>
          </a:p>
        </p:txBody>
      </p:sp>
      <p:pic>
        <p:nvPicPr>
          <p:cNvPr id="7" name="Picture 4" descr="ÐÐ°ÑÑÐ¸Ð½ÐºÐ¸ Ð¿Ð¾ Ð·Ð°Ð¿ÑÐ¾ÑÑ Ð¼ ÐºÐ»ÐµÑÐº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586" y="3126401"/>
            <a:ext cx="2894887" cy="175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38436" y="2484884"/>
            <a:ext cx="2386608" cy="4153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М-клітини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311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5626968" cy="709588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Глотка</a:t>
            </a: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(носова, ротова, гортанна частини)</a:t>
            </a:r>
            <a:endParaRPr lang="uk-UA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103" y="724727"/>
            <a:ext cx="5542625" cy="194421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7030A0"/>
                </a:solidFill>
              </a:rPr>
              <a:t>I. </a:t>
            </a:r>
            <a:r>
              <a:rPr lang="ru-RU" sz="1800" dirty="0" err="1" smtClean="0">
                <a:solidFill>
                  <a:srgbClr val="7030A0"/>
                </a:solidFill>
              </a:rPr>
              <a:t>Слизова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smtClean="0"/>
              <a:t>– </a:t>
            </a:r>
            <a:endParaRPr lang="ru-RU" sz="1800" dirty="0"/>
          </a:p>
          <a:p>
            <a:pPr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носовому </a:t>
            </a:r>
            <a:r>
              <a:rPr lang="ru-RU" sz="1800" dirty="0" err="1">
                <a:solidFill>
                  <a:schemeClr val="tx1"/>
                </a:solidFill>
              </a:rPr>
              <a:t>відділі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вкрита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одношаровим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багаторядним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війчастий</a:t>
            </a:r>
            <a:r>
              <a:rPr lang="ru-RU" sz="1800" dirty="0" smtClean="0">
                <a:solidFill>
                  <a:schemeClr val="tx1"/>
                </a:solidFill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</a:rPr>
              <a:t>респіраторний</a:t>
            </a:r>
            <a:r>
              <a:rPr lang="ru-RU" sz="1800" dirty="0" smtClean="0">
                <a:solidFill>
                  <a:schemeClr val="tx1"/>
                </a:solidFill>
              </a:rPr>
              <a:t> тип); </a:t>
            </a:r>
            <a:endParaRPr lang="ru-RU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в ротовому і гортанному – </a:t>
            </a:r>
            <a:r>
              <a:rPr lang="ru-RU" sz="1800" dirty="0" err="1" smtClean="0">
                <a:solidFill>
                  <a:schemeClr val="tx1"/>
                </a:solidFill>
              </a:rPr>
              <a:t>багатошаровий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плоский </a:t>
            </a:r>
            <a:r>
              <a:rPr lang="ru-RU" sz="1800" dirty="0" err="1">
                <a:solidFill>
                  <a:schemeClr val="tx1"/>
                </a:solidFill>
              </a:rPr>
              <a:t>незроговілий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Picture 3" descr="C:\Users\User\Desktop\Новая папка (2)\razrez-glotki-vid-szadi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54" l="9977" r="89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7494"/>
            <a:ext cx="3339539" cy="456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45186" y="2157279"/>
            <a:ext cx="5770984" cy="1141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     </a:t>
            </a:r>
            <a:r>
              <a:rPr lang="ru-RU" sz="1800" b="1" dirty="0" err="1" smtClean="0">
                <a:solidFill>
                  <a:srgbClr val="7030A0"/>
                </a:solidFill>
              </a:rPr>
              <a:t>Підслизова</a:t>
            </a:r>
            <a:r>
              <a:rPr lang="ru-RU" sz="1800" b="1" dirty="0" smtClean="0">
                <a:solidFill>
                  <a:srgbClr val="7030A0"/>
                </a:solidFill>
              </a:rPr>
              <a:t> пластинка – </a:t>
            </a:r>
            <a:r>
              <a:rPr lang="ru-RU" sz="1800" dirty="0" err="1" smtClean="0">
                <a:solidFill>
                  <a:schemeClr val="tx1"/>
                </a:solidFill>
              </a:rPr>
              <a:t>містить</a:t>
            </a:r>
            <a:r>
              <a:rPr lang="ru-RU" sz="1800" dirty="0" smtClean="0">
                <a:solidFill>
                  <a:schemeClr val="tx1"/>
                </a:solidFill>
              </a:rPr>
              <a:t> в носовому </a:t>
            </a:r>
            <a:r>
              <a:rPr lang="ru-RU" sz="1800" dirty="0" err="1" smtClean="0">
                <a:solidFill>
                  <a:schemeClr val="tx1"/>
                </a:solidFill>
              </a:rPr>
              <a:t>відділі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трубні</a:t>
            </a:r>
            <a:r>
              <a:rPr lang="ru-RU" sz="1800" dirty="0" smtClean="0">
                <a:solidFill>
                  <a:schemeClr val="tx1"/>
                </a:solidFill>
              </a:rPr>
              <a:t> та </a:t>
            </a:r>
            <a:r>
              <a:rPr lang="ru-RU" sz="1800" dirty="0" err="1" smtClean="0">
                <a:solidFill>
                  <a:schemeClr val="tx1"/>
                </a:solidFill>
              </a:rPr>
              <a:t>глотковий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мигдалики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5186" y="2864371"/>
            <a:ext cx="6489314" cy="1867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II. </a:t>
            </a:r>
            <a:r>
              <a:rPr lang="ru-RU" sz="1800" b="1" dirty="0" smtClean="0">
                <a:solidFill>
                  <a:srgbClr val="7030A0"/>
                </a:solidFill>
              </a:rPr>
              <a:t>М</a:t>
            </a:r>
            <a:r>
              <a:rPr lang="en-US" sz="1800" b="1" dirty="0" smtClean="0">
                <a:solidFill>
                  <a:srgbClr val="7030A0"/>
                </a:solidFill>
              </a:rPr>
              <a:t>’</a:t>
            </a:r>
            <a:r>
              <a:rPr lang="ru-RU" sz="1800" b="1" dirty="0" err="1" smtClean="0">
                <a:solidFill>
                  <a:srgbClr val="7030A0"/>
                </a:solidFill>
              </a:rPr>
              <a:t>язова</a:t>
            </a:r>
            <a:r>
              <a:rPr lang="ru-RU" sz="1800" b="1" dirty="0" smtClean="0">
                <a:solidFill>
                  <a:srgbClr val="7030A0"/>
                </a:solidFill>
              </a:rPr>
              <a:t> </a:t>
            </a:r>
            <a:r>
              <a:rPr lang="ru-RU" sz="1800" b="1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b="1" dirty="0" smtClean="0">
                <a:solidFill>
                  <a:srgbClr val="7030A0"/>
                </a:solidFill>
              </a:rPr>
              <a:t> – </a:t>
            </a:r>
            <a:r>
              <a:rPr lang="ru-RU" sz="1800" b="1" dirty="0" err="1" smtClean="0">
                <a:solidFill>
                  <a:schemeClr val="tx1"/>
                </a:solidFill>
              </a:rPr>
              <a:t>утворена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посмугованою</a:t>
            </a:r>
            <a:r>
              <a:rPr lang="ru-RU" sz="1800" b="1" dirty="0" smtClean="0">
                <a:solidFill>
                  <a:schemeClr val="tx1"/>
                </a:solidFill>
              </a:rPr>
              <a:t> м</a:t>
            </a:r>
            <a:r>
              <a:rPr lang="en-US" sz="1800" b="1" dirty="0" smtClean="0">
                <a:solidFill>
                  <a:schemeClr val="tx1"/>
                </a:solidFill>
              </a:rPr>
              <a:t>’</a:t>
            </a:r>
            <a:r>
              <a:rPr lang="ru-RU" sz="1800" b="1" dirty="0" err="1" smtClean="0">
                <a:solidFill>
                  <a:schemeClr val="tx1"/>
                </a:solidFill>
              </a:rPr>
              <a:t>язовою</a:t>
            </a:r>
            <a:r>
              <a:rPr lang="ru-RU" sz="1800" b="1" dirty="0" smtClean="0">
                <a:solidFill>
                  <a:schemeClr val="tx1"/>
                </a:solidFill>
              </a:rPr>
              <a:t> тканиною:</a:t>
            </a:r>
          </a:p>
          <a:p>
            <a:pPr>
              <a:spcBef>
                <a:spcPts val="0"/>
              </a:spcBef>
            </a:pPr>
            <a:r>
              <a:rPr lang="uk-UA" sz="1800" b="1" dirty="0">
                <a:solidFill>
                  <a:schemeClr val="tx1"/>
                </a:solidFill>
              </a:rPr>
              <a:t>з</a:t>
            </a:r>
            <a:r>
              <a:rPr lang="uk-UA" sz="1800" b="1" dirty="0" smtClean="0">
                <a:solidFill>
                  <a:schemeClr val="tx1"/>
                </a:solidFill>
              </a:rPr>
              <a:t>овнішній циркулярний шар;</a:t>
            </a:r>
          </a:p>
          <a:p>
            <a:pPr>
              <a:spcBef>
                <a:spcPts val="0"/>
              </a:spcBef>
            </a:pPr>
            <a:r>
              <a:rPr lang="uk-UA" sz="1800" b="1" dirty="0">
                <a:solidFill>
                  <a:schemeClr val="tx1"/>
                </a:solidFill>
              </a:rPr>
              <a:t>в</a:t>
            </a:r>
            <a:r>
              <a:rPr lang="uk-UA" sz="1800" b="1" dirty="0" smtClean="0">
                <a:solidFill>
                  <a:schemeClr val="tx1"/>
                </a:solidFill>
              </a:rPr>
              <a:t>нутрішній поздовжній.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7030A0"/>
                </a:solidFill>
              </a:rPr>
              <a:t>III. </a:t>
            </a:r>
            <a:r>
              <a:rPr lang="uk-UA" sz="1800" b="1" dirty="0" err="1" smtClean="0">
                <a:solidFill>
                  <a:srgbClr val="7030A0"/>
                </a:solidFill>
              </a:rPr>
              <a:t>Адвентаційна</a:t>
            </a:r>
            <a:r>
              <a:rPr lang="uk-UA" sz="1800" b="1" dirty="0" smtClean="0">
                <a:solidFill>
                  <a:srgbClr val="7030A0"/>
                </a:solidFill>
              </a:rPr>
              <a:t> оболонка </a:t>
            </a:r>
            <a:r>
              <a:rPr lang="uk-UA" sz="1800" b="1" dirty="0" smtClean="0">
                <a:solidFill>
                  <a:schemeClr val="tx1"/>
                </a:solidFill>
              </a:rPr>
              <a:t>– утворена пухкою волокнистою сполучною тканиною.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001" y="154225"/>
            <a:ext cx="2170584" cy="473309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Стравохід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877" y="616269"/>
            <a:ext cx="4104456" cy="432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</a:rPr>
              <a:t>Функція</a:t>
            </a:r>
            <a:r>
              <a:rPr lang="ru-RU" sz="1800" dirty="0" smtClean="0">
                <a:solidFill>
                  <a:schemeClr val="tx1"/>
                </a:solidFill>
              </a:rPr>
              <a:t> – </a:t>
            </a:r>
            <a:r>
              <a:rPr lang="ru-RU" sz="1800" dirty="0" err="1" smtClean="0">
                <a:solidFill>
                  <a:schemeClr val="tx1"/>
                </a:solidFill>
              </a:rPr>
              <a:t>транспортування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їжі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4" name="AutoShape 2" descr="Пищев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03216" y="1099107"/>
            <a:ext cx="4988864" cy="165239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900" dirty="0" smtClean="0">
                <a:solidFill>
                  <a:schemeClr val="tx1"/>
                </a:solidFill>
              </a:rPr>
              <a:t>1. </a:t>
            </a:r>
            <a:r>
              <a:rPr lang="ru-RU" sz="2900" dirty="0" err="1" smtClean="0">
                <a:solidFill>
                  <a:srgbClr val="00B0F0"/>
                </a:solidFill>
              </a:rPr>
              <a:t>Слизова</a:t>
            </a:r>
            <a:r>
              <a:rPr lang="ru-RU" sz="2900" dirty="0" smtClean="0">
                <a:solidFill>
                  <a:srgbClr val="00B0F0"/>
                </a:solidFill>
              </a:rPr>
              <a:t> </a:t>
            </a:r>
            <a:r>
              <a:rPr lang="ru-RU" sz="2900" dirty="0" err="1" smtClean="0">
                <a:solidFill>
                  <a:srgbClr val="00B0F0"/>
                </a:solidFill>
              </a:rPr>
              <a:t>оболонка</a:t>
            </a:r>
            <a:r>
              <a:rPr lang="ru-RU" sz="2900" dirty="0" smtClean="0">
                <a:solidFill>
                  <a:srgbClr val="00B0F0"/>
                </a:solidFill>
              </a:rPr>
              <a:t>:</a:t>
            </a:r>
          </a:p>
          <a:p>
            <a:r>
              <a:rPr lang="uk-UA" sz="2300" dirty="0"/>
              <a:t>н</a:t>
            </a:r>
            <a:r>
              <a:rPr lang="uk-UA" sz="2300" dirty="0" smtClean="0"/>
              <a:t>алічує </a:t>
            </a:r>
            <a:r>
              <a:rPr lang="uk-UA" sz="2300" b="1" dirty="0" smtClean="0"/>
              <a:t>4 шари (епітелій, власна пластинка, м</a:t>
            </a:r>
            <a:r>
              <a:rPr lang="en-US" sz="2300" b="1" dirty="0" smtClean="0"/>
              <a:t>’</a:t>
            </a:r>
            <a:r>
              <a:rPr lang="uk-UA" sz="2300" b="1" dirty="0" err="1" smtClean="0"/>
              <a:t>язова</a:t>
            </a:r>
            <a:r>
              <a:rPr lang="uk-UA" sz="2300" b="1" dirty="0" smtClean="0"/>
              <a:t> пластинка, підслизова основа)</a:t>
            </a:r>
            <a:endParaRPr lang="ru-RU" sz="2300" b="1" dirty="0" smtClean="0"/>
          </a:p>
          <a:p>
            <a:r>
              <a:rPr lang="ru-RU" sz="2300" dirty="0" smtClean="0"/>
              <a:t> </a:t>
            </a:r>
            <a:r>
              <a:rPr lang="ru-RU" sz="2300" dirty="0" err="1" smtClean="0"/>
              <a:t>вкрита</a:t>
            </a:r>
            <a:r>
              <a:rPr lang="ru-RU" sz="2300" dirty="0" smtClean="0"/>
              <a:t> </a:t>
            </a:r>
            <a:r>
              <a:rPr lang="ru-RU" sz="2300" dirty="0" err="1" smtClean="0"/>
              <a:t>багатошаровим</a:t>
            </a:r>
            <a:r>
              <a:rPr lang="ru-RU" sz="2300" dirty="0" smtClean="0"/>
              <a:t> плоским </a:t>
            </a:r>
            <a:r>
              <a:rPr lang="ru-RU" sz="2300" dirty="0" err="1" smtClean="0"/>
              <a:t>незроговілим</a:t>
            </a:r>
            <a:r>
              <a:rPr lang="ru-RU" sz="2300" dirty="0" smtClean="0"/>
              <a:t> </a:t>
            </a:r>
            <a:r>
              <a:rPr lang="ru-RU" sz="2300" dirty="0" err="1" smtClean="0"/>
              <a:t>епітелієм</a:t>
            </a:r>
            <a:r>
              <a:rPr lang="ru-RU" sz="2300" dirty="0" smtClean="0"/>
              <a:t>, </a:t>
            </a:r>
            <a:r>
              <a:rPr lang="ru-RU" sz="2300" dirty="0" err="1" smtClean="0"/>
              <a:t>який</a:t>
            </a:r>
            <a:r>
              <a:rPr lang="ru-RU" sz="2300" dirty="0" smtClean="0"/>
              <a:t> з </a:t>
            </a:r>
            <a:r>
              <a:rPr lang="ru-RU" sz="2300" dirty="0" err="1" smtClean="0"/>
              <a:t>віком</a:t>
            </a:r>
            <a:r>
              <a:rPr lang="ru-RU" sz="2300" dirty="0" smtClean="0"/>
              <a:t> </a:t>
            </a:r>
            <a:r>
              <a:rPr lang="ru-RU" sz="2300" dirty="0" err="1" smtClean="0"/>
              <a:t>зроговіває</a:t>
            </a:r>
            <a:r>
              <a:rPr lang="ru-RU" sz="2300" dirty="0" smtClean="0"/>
              <a:t>;</a:t>
            </a:r>
          </a:p>
          <a:p>
            <a:r>
              <a:rPr lang="ru-RU" sz="2300" dirty="0" err="1"/>
              <a:t>с</a:t>
            </a:r>
            <a:r>
              <a:rPr lang="ru-RU" sz="2300" dirty="0" err="1" smtClean="0"/>
              <a:t>лизова</a:t>
            </a:r>
            <a:r>
              <a:rPr lang="ru-RU" sz="2300" dirty="0" smtClean="0"/>
              <a:t> </a:t>
            </a:r>
            <a:r>
              <a:rPr lang="ru-RU" sz="2300" dirty="0" err="1" smtClean="0"/>
              <a:t>із</a:t>
            </a:r>
            <a:r>
              <a:rPr lang="ru-RU" sz="2300" dirty="0" smtClean="0"/>
              <a:t> </a:t>
            </a:r>
            <a:r>
              <a:rPr lang="ru-RU" sz="2300" dirty="0" err="1" smtClean="0"/>
              <a:t>підслизовою</a:t>
            </a:r>
            <a:r>
              <a:rPr lang="ru-RU" sz="2300" dirty="0" smtClean="0"/>
              <a:t> </a:t>
            </a:r>
            <a:r>
              <a:rPr lang="ru-RU" sz="2300" dirty="0" err="1" smtClean="0"/>
              <a:t>формують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поздовжні</a:t>
            </a:r>
            <a:r>
              <a:rPr lang="ru-RU" sz="2300" dirty="0" smtClean="0"/>
              <a:t> складки;</a:t>
            </a:r>
          </a:p>
          <a:p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29528" y="2619420"/>
            <a:ext cx="4772838" cy="2112569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3700" b="1" dirty="0" smtClean="0">
                <a:solidFill>
                  <a:srgbClr val="00B0F0"/>
                </a:solidFill>
              </a:rPr>
              <a:t>Види залоз стравоходу:</a:t>
            </a:r>
          </a:p>
          <a:p>
            <a:r>
              <a:rPr lang="uk-UA" sz="3700" b="1" dirty="0" err="1" smtClean="0">
                <a:solidFill>
                  <a:srgbClr val="FF0000"/>
                </a:solidFill>
              </a:rPr>
              <a:t>Кардіальні</a:t>
            </a:r>
            <a:r>
              <a:rPr lang="uk-UA" sz="3700" b="1" dirty="0" smtClean="0">
                <a:solidFill>
                  <a:srgbClr val="FF0000"/>
                </a:solidFill>
              </a:rPr>
              <a:t> </a:t>
            </a:r>
            <a:r>
              <a:rPr lang="uk-UA" sz="3700" b="1" dirty="0" smtClean="0">
                <a:solidFill>
                  <a:schemeClr val="tx1"/>
                </a:solidFill>
              </a:rPr>
              <a:t>– </a:t>
            </a:r>
            <a:r>
              <a:rPr lang="uk-UA" sz="3700" dirty="0" smtClean="0">
                <a:solidFill>
                  <a:schemeClr val="tx1"/>
                </a:solidFill>
              </a:rPr>
              <a:t>розташовані у власній пластинці слизової на рівні </a:t>
            </a:r>
            <a:r>
              <a:rPr lang="uk-UA" sz="3700" dirty="0" err="1" smtClean="0">
                <a:solidFill>
                  <a:schemeClr val="tx1"/>
                </a:solidFill>
              </a:rPr>
              <a:t>перстнеподібного</a:t>
            </a:r>
            <a:r>
              <a:rPr lang="uk-UA" sz="3700" dirty="0" smtClean="0">
                <a:solidFill>
                  <a:schemeClr val="tx1"/>
                </a:solidFill>
              </a:rPr>
              <a:t> хряща гортані у ділянці переходу стравоходу в шлунок, трубчасті або </a:t>
            </a:r>
            <a:r>
              <a:rPr lang="uk-UA" sz="3700" dirty="0" err="1" smtClean="0">
                <a:solidFill>
                  <a:schemeClr val="tx1"/>
                </a:solidFill>
              </a:rPr>
              <a:t>трубчасто</a:t>
            </a:r>
            <a:r>
              <a:rPr lang="uk-UA" sz="3700" dirty="0" smtClean="0">
                <a:solidFill>
                  <a:schemeClr val="tx1"/>
                </a:solidFill>
              </a:rPr>
              <a:t>-альвеолярні.</a:t>
            </a:r>
          </a:p>
          <a:p>
            <a:pPr marL="0" indent="0">
              <a:buNone/>
            </a:pPr>
            <a:r>
              <a:rPr lang="uk-UA" sz="3700" b="1" i="1" dirty="0" smtClean="0">
                <a:solidFill>
                  <a:schemeClr val="tx1"/>
                </a:solidFill>
              </a:rPr>
              <a:t>Типи клітин:</a:t>
            </a:r>
            <a:r>
              <a:rPr lang="uk-UA" sz="3700" b="1" i="1" dirty="0">
                <a:solidFill>
                  <a:schemeClr val="tx1"/>
                </a:solidFill>
              </a:rPr>
              <a:t> </a:t>
            </a:r>
            <a:r>
              <a:rPr lang="uk-UA" sz="3700" dirty="0" err="1">
                <a:solidFill>
                  <a:schemeClr val="tx1"/>
                </a:solidFill>
              </a:rPr>
              <a:t>м</a:t>
            </a:r>
            <a:r>
              <a:rPr lang="uk-UA" sz="3700" dirty="0" err="1" smtClean="0">
                <a:solidFill>
                  <a:schemeClr val="tx1"/>
                </a:solidFill>
              </a:rPr>
              <a:t>укоцити</a:t>
            </a:r>
            <a:r>
              <a:rPr lang="uk-UA" sz="3700" dirty="0" smtClean="0">
                <a:solidFill>
                  <a:schemeClr val="tx1"/>
                </a:solidFill>
              </a:rPr>
              <a:t>, </a:t>
            </a:r>
            <a:r>
              <a:rPr lang="uk-UA" sz="3700" dirty="0" err="1" smtClean="0">
                <a:solidFill>
                  <a:schemeClr val="tx1"/>
                </a:solidFill>
              </a:rPr>
              <a:t>ендокриноцити</a:t>
            </a:r>
            <a:r>
              <a:rPr lang="uk-UA" sz="3700" dirty="0" smtClean="0">
                <a:solidFill>
                  <a:schemeClr val="tx1"/>
                </a:solidFill>
              </a:rPr>
              <a:t>, поодинокі парієтальні клітини.</a:t>
            </a:r>
          </a:p>
          <a:p>
            <a:r>
              <a:rPr lang="uk-UA" sz="3700" b="1" dirty="0" smtClean="0">
                <a:solidFill>
                  <a:srgbClr val="FF0000"/>
                </a:solidFill>
              </a:rPr>
              <a:t>Власні</a:t>
            </a:r>
            <a:r>
              <a:rPr lang="uk-UA" sz="3700" b="1" dirty="0" smtClean="0">
                <a:solidFill>
                  <a:schemeClr val="tx1"/>
                </a:solidFill>
              </a:rPr>
              <a:t> </a:t>
            </a:r>
            <a:r>
              <a:rPr lang="uk-UA" sz="3700" dirty="0" smtClean="0"/>
              <a:t>– </a:t>
            </a:r>
            <a:r>
              <a:rPr lang="uk-UA" sz="3700" dirty="0" smtClean="0">
                <a:solidFill>
                  <a:schemeClr val="tx1"/>
                </a:solidFill>
              </a:rPr>
              <a:t>складні розгалужені  альвеолярно-трубчасті, розташовані у підслизовій основі, виробляють </a:t>
            </a:r>
            <a:r>
              <a:rPr lang="uk-UA" sz="3700" b="1" dirty="0" smtClean="0">
                <a:solidFill>
                  <a:schemeClr val="tx1"/>
                </a:solidFill>
              </a:rPr>
              <a:t>слиз</a:t>
            </a:r>
            <a:r>
              <a:rPr lang="uk-UA" sz="3700" dirty="0" smtClean="0">
                <a:solidFill>
                  <a:schemeClr val="tx1"/>
                </a:solidFill>
              </a:rPr>
              <a:t>, який сприяє руху їжі, зволожує поверхню.</a:t>
            </a:r>
            <a:endParaRPr lang="ru-RU" sz="3700" dirty="0" smtClean="0">
              <a:solidFill>
                <a:schemeClr val="tx1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959"/>
            <a:ext cx="3384376" cy="51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8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Стравохід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27363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ерхня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ередня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поступовий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гладкої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м’язової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sz="2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ижня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гладка </a:t>
            </a:r>
            <a:r>
              <a:rPr lang="ru-RU" sz="2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  <a:p>
            <a:pPr marL="0" indent="0">
              <a:buNone/>
            </a:pPr>
            <a:r>
              <a:rPr lang="uk-UA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шари:</a:t>
            </a:r>
          </a:p>
          <a:p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 циркулярний</a:t>
            </a:r>
          </a:p>
          <a:p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поздовжній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"/>
            <a:ext cx="3597067" cy="5143500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79512" y="3694453"/>
            <a:ext cx="5112568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8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двентиційна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черевного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очеревиною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1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59482"/>
            <a:ext cx="2592288" cy="504056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86761"/>
            <a:ext cx="3456384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анатомічні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Пілоричний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10" y="411510"/>
            <a:ext cx="4233838" cy="4104456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11560" y="2748459"/>
            <a:ext cx="3240360" cy="2211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Серозна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23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2746648" cy="709588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5040560" cy="4227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шлунковим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соком,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ферменти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пепсин,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хімозин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ліпазу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соляну</a:t>
            </a:r>
            <a:r>
              <a:rPr lang="ru-RU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кислоту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антианемічного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фактора, яка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всмоктуванню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В12;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води,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солей,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моносахаридів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спирту;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Екскреція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аміак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сечовина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алкоголь);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гастрину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мотиліну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573" y="699542"/>
            <a:ext cx="38576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3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8503"/>
            <a:ext cx="2098576" cy="49356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44" y="522067"/>
            <a:ext cx="3497560" cy="4209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1. </a:t>
            </a:r>
            <a:r>
              <a:rPr lang="ru-RU" sz="1800" dirty="0" err="1" smtClean="0">
                <a:solidFill>
                  <a:srgbClr val="0070C0"/>
                </a:solidFill>
              </a:rPr>
              <a:t>Слизова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</a:rPr>
              <a:t>оболонка</a:t>
            </a: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1600" dirty="0" err="1" smtClean="0"/>
              <a:t>має</a:t>
            </a:r>
            <a:r>
              <a:rPr lang="ru-RU" sz="1600" dirty="0" smtClean="0"/>
              <a:t> 4 </a:t>
            </a:r>
            <a:r>
              <a:rPr lang="ru-RU" sz="1600" dirty="0" err="1" smtClean="0"/>
              <a:t>шари</a:t>
            </a:r>
            <a:r>
              <a:rPr lang="ru-RU" sz="1600" dirty="0" smtClean="0"/>
              <a:t>: </a:t>
            </a:r>
          </a:p>
          <a:p>
            <a:pPr marL="0" indent="0">
              <a:buNone/>
            </a:pPr>
            <a:r>
              <a:rPr lang="ru-RU" sz="1600" dirty="0" smtClean="0"/>
              <a:t>А) </a:t>
            </a:r>
            <a:r>
              <a:rPr lang="ru-RU" sz="1600" dirty="0" err="1"/>
              <a:t>е</a:t>
            </a:r>
            <a:r>
              <a:rPr lang="ru-RU" sz="1600" dirty="0" err="1" smtClean="0"/>
              <a:t>пітелій</a:t>
            </a:r>
            <a:r>
              <a:rPr lang="ru-RU" sz="1600" dirty="0" smtClean="0"/>
              <a:t> </a:t>
            </a:r>
            <a:r>
              <a:rPr lang="ru-RU" sz="1600" dirty="0" err="1" smtClean="0"/>
              <a:t>шлунка</a:t>
            </a:r>
            <a:r>
              <a:rPr lang="ru-RU" sz="1600" dirty="0" smtClean="0"/>
              <a:t> – </a:t>
            </a:r>
            <a:r>
              <a:rPr lang="ru-RU" sz="1600" dirty="0" err="1" smtClean="0"/>
              <a:t>одношаровий</a:t>
            </a:r>
            <a:r>
              <a:rPr lang="ru-RU" sz="1600" dirty="0" smtClean="0"/>
              <a:t> </a:t>
            </a:r>
            <a:r>
              <a:rPr lang="ru-RU" sz="1600" dirty="0" err="1" smtClean="0"/>
              <a:t>призматичний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залозистий</a:t>
            </a:r>
            <a:r>
              <a:rPr lang="ru-RU" sz="1600" dirty="0" smtClean="0"/>
              <a:t>, </a:t>
            </a:r>
            <a:r>
              <a:rPr lang="ru-RU" sz="1600" dirty="0" err="1" smtClean="0"/>
              <a:t>епітеліоцити</a:t>
            </a:r>
            <a:r>
              <a:rPr lang="ru-RU" sz="1600" dirty="0" smtClean="0"/>
              <a:t> з ворсинками (</a:t>
            </a:r>
            <a:r>
              <a:rPr lang="ru-RU" sz="1300" i="1" dirty="0" err="1" smtClean="0"/>
              <a:t>захисна</a:t>
            </a:r>
            <a:r>
              <a:rPr lang="ru-RU" sz="1300" i="1" dirty="0" smtClean="0"/>
              <a:t> </a:t>
            </a:r>
            <a:r>
              <a:rPr lang="ru-RU" sz="1300" i="1" dirty="0" err="1" smtClean="0"/>
              <a:t>функція</a:t>
            </a:r>
            <a:r>
              <a:rPr lang="ru-RU" sz="1300" i="1" dirty="0" smtClean="0"/>
              <a:t> – </a:t>
            </a:r>
            <a:r>
              <a:rPr lang="ru-RU" sz="1300" i="1" dirty="0" err="1" smtClean="0"/>
              <a:t>слиз</a:t>
            </a:r>
            <a:r>
              <a:rPr lang="ru-RU" sz="1300" i="1" dirty="0" smtClean="0"/>
              <a:t>, </a:t>
            </a:r>
            <a:r>
              <a:rPr lang="ru-RU" sz="1300" i="1" dirty="0" err="1" smtClean="0"/>
              <a:t>бікарбонати</a:t>
            </a:r>
            <a:r>
              <a:rPr lang="ru-RU" sz="1600" dirty="0" smtClean="0"/>
              <a:t>).</a:t>
            </a:r>
          </a:p>
          <a:p>
            <a:pPr marL="0" indent="0">
              <a:buNone/>
            </a:pPr>
            <a:r>
              <a:rPr lang="uk-UA" sz="1600" dirty="0" smtClean="0"/>
              <a:t>Б) власна пластинка – пухка сполучна тканина, містить </a:t>
            </a:r>
            <a:r>
              <a:rPr lang="uk-UA" sz="1600" b="1" dirty="0" smtClean="0">
                <a:solidFill>
                  <a:srgbClr val="FF0000"/>
                </a:solidFill>
              </a:rPr>
              <a:t>залози </a:t>
            </a:r>
            <a:r>
              <a:rPr lang="uk-UA" sz="1600" b="1" dirty="0" smtClean="0">
                <a:solidFill>
                  <a:schemeClr val="tx1"/>
                </a:solidFill>
              </a:rPr>
              <a:t>(власні, </a:t>
            </a:r>
            <a:r>
              <a:rPr lang="uk-UA" sz="1600" b="1" dirty="0" err="1" smtClean="0">
                <a:solidFill>
                  <a:schemeClr val="tx1"/>
                </a:solidFill>
              </a:rPr>
              <a:t>кардіальні</a:t>
            </a:r>
            <a:r>
              <a:rPr lang="uk-UA" sz="1600" b="1" dirty="0" smtClean="0">
                <a:solidFill>
                  <a:schemeClr val="tx1"/>
                </a:solidFill>
              </a:rPr>
              <a:t>, пілоричні).</a:t>
            </a:r>
          </a:p>
          <a:p>
            <a:pPr marL="0" indent="0">
              <a:buNone/>
            </a:pPr>
            <a:r>
              <a:rPr lang="uk-UA" sz="1600" dirty="0" smtClean="0"/>
              <a:t>В) м</a:t>
            </a:r>
            <a:r>
              <a:rPr lang="en-US" sz="1600" dirty="0" smtClean="0"/>
              <a:t>’</a:t>
            </a:r>
            <a:r>
              <a:rPr lang="uk-UA" sz="1600" dirty="0" err="1" smtClean="0"/>
              <a:t>язова</a:t>
            </a:r>
            <a:r>
              <a:rPr lang="uk-UA" sz="1600" dirty="0" smtClean="0"/>
              <a:t> пластинка</a:t>
            </a:r>
          </a:p>
          <a:p>
            <a:pPr marL="0" indent="0">
              <a:buNone/>
            </a:pPr>
            <a:r>
              <a:rPr lang="uk-UA" sz="1600" dirty="0" smtClean="0"/>
              <a:t>Г) підслизова основа – формує рельєф, </a:t>
            </a:r>
            <a:r>
              <a:rPr lang="uk-UA" sz="1600" dirty="0" smtClean="0">
                <a:solidFill>
                  <a:schemeClr val="tx1"/>
                </a:solidFill>
              </a:rPr>
              <a:t>утворюючи </a:t>
            </a:r>
            <a:r>
              <a:rPr lang="uk-UA" sz="1600" b="1" dirty="0" smtClean="0">
                <a:solidFill>
                  <a:srgbClr val="FF0000"/>
                </a:solidFill>
              </a:rPr>
              <a:t> складки, поля, ямки.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7" name="Picture 2" descr="ÐÐ°ÑÑÐ¸Ð½ÐºÐ¸ Ð¿Ð¾ Ð·Ð°Ð¿ÑÐ¾ÑÑ ÑÐ»Ð¸Ð·Ð¸ÑÑÐ°Ñ Ð¶ÐµÐ»ÑÐ´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894" y="1707654"/>
            <a:ext cx="235572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10" y="-3010"/>
            <a:ext cx="294439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67544" y="4227934"/>
            <a:ext cx="4685692" cy="700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400" dirty="0" smtClean="0"/>
              <a:t>В </a:t>
            </a:r>
            <a:r>
              <a:rPr lang="ru-RU" sz="1400" dirty="0" err="1" smtClean="0"/>
              <a:t>ній</a:t>
            </a:r>
            <a:r>
              <a:rPr lang="ru-RU" sz="1400" dirty="0" smtClean="0"/>
              <a:t> </a:t>
            </a:r>
            <a:r>
              <a:rPr lang="ru-RU" sz="1400" dirty="0" err="1" smtClean="0"/>
              <a:t>розміщені</a:t>
            </a:r>
            <a:r>
              <a:rPr lang="ru-RU" sz="1400" dirty="0" smtClean="0"/>
              <a:t> </a:t>
            </a:r>
            <a:r>
              <a:rPr lang="ru-RU" sz="1400" dirty="0" err="1" smtClean="0"/>
              <a:t>підслизові</a:t>
            </a:r>
            <a:r>
              <a:rPr lang="ru-RU" sz="1400" dirty="0" smtClean="0"/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нервові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сплетіння</a:t>
            </a:r>
            <a:r>
              <a:rPr lang="ru-RU" sz="1400" dirty="0" smtClean="0"/>
              <a:t> – </a:t>
            </a:r>
            <a:r>
              <a:rPr lang="ru-RU" sz="1400" dirty="0" err="1" smtClean="0"/>
              <a:t>зовнішнє</a:t>
            </a:r>
            <a:r>
              <a:rPr lang="ru-RU" sz="1400" dirty="0" smtClean="0"/>
              <a:t> (</a:t>
            </a:r>
            <a:r>
              <a:rPr lang="ru-RU" sz="1400" b="1" dirty="0" err="1" smtClean="0">
                <a:solidFill>
                  <a:schemeClr val="tx1"/>
                </a:solidFill>
              </a:rPr>
              <a:t>Шабадаша</a:t>
            </a:r>
            <a:r>
              <a:rPr lang="ru-RU" sz="1400" dirty="0" smtClean="0"/>
              <a:t>) та </a:t>
            </a:r>
            <a:r>
              <a:rPr lang="ru-RU" sz="1400" dirty="0" err="1" smtClean="0"/>
              <a:t>внутрішнє</a:t>
            </a:r>
            <a:r>
              <a:rPr lang="ru-RU" sz="1400" dirty="0" smtClean="0"/>
              <a:t> (</a:t>
            </a:r>
            <a:r>
              <a:rPr lang="ru-RU" sz="1400" b="1" dirty="0" err="1" smtClean="0">
                <a:solidFill>
                  <a:schemeClr val="tx1"/>
                </a:solidFill>
              </a:rPr>
              <a:t>Мейснера</a:t>
            </a:r>
            <a:r>
              <a:rPr lang="ru-RU" sz="1400" dirty="0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1671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9763"/>
            <a:ext cx="3456384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763"/>
            <a:ext cx="34563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01583"/>
            <a:ext cx="1738536" cy="709588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Шлунок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14621"/>
            <a:ext cx="4649688" cy="213319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/>
              <a:t>3. </a:t>
            </a:r>
            <a:r>
              <a:rPr lang="ru-RU" sz="2000" b="1" dirty="0" err="1" smtClean="0"/>
              <a:t>М’язова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оболонка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b="1" dirty="0" smtClean="0"/>
              <a:t>три </a:t>
            </a:r>
            <a:r>
              <a:rPr lang="ru-RU" sz="2000" b="1" dirty="0" err="1" smtClean="0"/>
              <a:t>шари</a:t>
            </a:r>
            <a:r>
              <a:rPr lang="ru-RU" sz="2000" b="1" dirty="0" smtClean="0"/>
              <a:t>, </a:t>
            </a:r>
            <a:r>
              <a:rPr lang="ru-RU" sz="2000" dirty="0" err="1" smtClean="0"/>
              <a:t>між</a:t>
            </a:r>
            <a:r>
              <a:rPr lang="ru-RU" sz="2000" dirty="0" smtClean="0"/>
              <a:t> </a:t>
            </a:r>
            <a:r>
              <a:rPr lang="ru-RU" sz="2000" dirty="0" err="1" smtClean="0"/>
              <a:t>якими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залягає</a:t>
            </a:r>
            <a:r>
              <a:rPr lang="ru-RU" sz="2000" dirty="0" smtClean="0"/>
              <a:t> </a:t>
            </a:r>
            <a:r>
              <a:rPr lang="ru-RU" sz="2000" dirty="0" err="1" smtClean="0"/>
              <a:t>нервове</a:t>
            </a:r>
            <a:r>
              <a:rPr lang="ru-RU" sz="2000" dirty="0" smtClean="0"/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сплетіння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Ауербаха</a:t>
            </a:r>
            <a:r>
              <a:rPr lang="ru-RU" sz="2000" dirty="0" smtClean="0"/>
              <a:t>:</a:t>
            </a:r>
          </a:p>
          <a:p>
            <a:pPr>
              <a:spcBef>
                <a:spcPts val="0"/>
              </a:spcBef>
            </a:pPr>
            <a:r>
              <a:rPr lang="ru-RU" sz="2000" dirty="0" err="1"/>
              <a:t>в</a:t>
            </a:r>
            <a:r>
              <a:rPr lang="ru-RU" sz="2000" dirty="0" err="1" smtClean="0"/>
              <a:t>нутрішній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косий</a:t>
            </a:r>
            <a:endParaRPr lang="ru-RU" sz="2000" dirty="0" smtClean="0"/>
          </a:p>
          <a:p>
            <a:pPr>
              <a:spcBef>
                <a:spcPts val="0"/>
              </a:spcBef>
            </a:pPr>
            <a:r>
              <a:rPr lang="ru-RU" sz="2000" dirty="0" err="1"/>
              <a:t>с</a:t>
            </a:r>
            <a:r>
              <a:rPr lang="ru-RU" sz="2000" dirty="0" err="1" smtClean="0"/>
              <a:t>ередній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циркулярний</a:t>
            </a:r>
            <a:r>
              <a:rPr lang="ru-RU" sz="2000" dirty="0" smtClean="0"/>
              <a:t> </a:t>
            </a:r>
          </a:p>
          <a:p>
            <a:pPr>
              <a:spcBef>
                <a:spcPts val="0"/>
              </a:spcBef>
            </a:pPr>
            <a:r>
              <a:rPr lang="ru-RU" sz="2000" dirty="0" err="1"/>
              <a:t>з</a:t>
            </a:r>
            <a:r>
              <a:rPr lang="ru-RU" sz="2000" dirty="0" err="1" smtClean="0"/>
              <a:t>овнішній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поздовжній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6" name="Picture 2" descr="D:\Атлас\сжатые рисунки\72 пилорический отдел желуд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15807"/>
            <a:ext cx="3617123" cy="511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23528" y="3127604"/>
            <a:ext cx="4626722" cy="102865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5900" b="1" dirty="0" smtClean="0"/>
              <a:t>4. Серозна оболонка </a:t>
            </a:r>
            <a:r>
              <a:rPr lang="uk-UA" sz="5900" dirty="0" smtClean="0"/>
              <a:t>– шар сполучної тканини, на якій поверхнево розміщений шар </a:t>
            </a:r>
            <a:r>
              <a:rPr lang="uk-UA" sz="5900" dirty="0" err="1" smtClean="0"/>
              <a:t>мезотелію</a:t>
            </a:r>
            <a:r>
              <a:rPr lang="uk-UA" sz="5900" dirty="0" smtClean="0"/>
              <a:t>. </a:t>
            </a:r>
            <a:endParaRPr lang="ru-RU" sz="59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44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512" y="205978"/>
            <a:ext cx="3888432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Шлункові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251520" y="854387"/>
            <a:ext cx="4536504" cy="4155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Розрізняють</a:t>
            </a:r>
            <a:r>
              <a:rPr lang="ru-RU" sz="1800" dirty="0"/>
              <a:t>: </a:t>
            </a:r>
            <a:endParaRPr lang="ru-RU" sz="1800" dirty="0" smtClean="0"/>
          </a:p>
          <a:p>
            <a:r>
              <a:rPr lang="ru-RU" sz="1800" dirty="0" err="1" smtClean="0"/>
              <a:t>власні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фундальні</a:t>
            </a:r>
            <a:r>
              <a:rPr lang="ru-RU" sz="1800" dirty="0" smtClean="0"/>
              <a:t>) </a:t>
            </a:r>
            <a:r>
              <a:rPr lang="ru-RU" sz="1800" dirty="0" err="1" smtClean="0"/>
              <a:t>залози</a:t>
            </a:r>
            <a:r>
              <a:rPr lang="ru-RU" sz="1800" dirty="0" smtClean="0"/>
              <a:t>, </a:t>
            </a:r>
          </a:p>
          <a:p>
            <a:r>
              <a:rPr lang="ru-RU" sz="1800" dirty="0" err="1"/>
              <a:t>к</a:t>
            </a:r>
            <a:r>
              <a:rPr lang="ru-RU" sz="1800" dirty="0" err="1" smtClean="0"/>
              <a:t>ардіальні</a:t>
            </a:r>
            <a:r>
              <a:rPr lang="ru-RU" sz="1800" dirty="0" smtClean="0"/>
              <a:t> (</a:t>
            </a:r>
            <a:r>
              <a:rPr lang="ru-RU" sz="1400" dirty="0" err="1" smtClean="0"/>
              <a:t>мукоцити</a:t>
            </a:r>
            <a:r>
              <a:rPr lang="ru-RU" sz="1400" dirty="0" smtClean="0"/>
              <a:t>, </a:t>
            </a:r>
            <a:r>
              <a:rPr lang="ru-RU" sz="1400" dirty="0" err="1" smtClean="0"/>
              <a:t>ендокринні</a:t>
            </a:r>
            <a:r>
              <a:rPr lang="ru-RU" sz="1400" dirty="0" smtClean="0"/>
              <a:t> </a:t>
            </a:r>
            <a:r>
              <a:rPr lang="ru-RU" sz="1400" dirty="0" err="1" smtClean="0"/>
              <a:t>клітини</a:t>
            </a:r>
            <a:r>
              <a:rPr lang="ru-RU" sz="1800" dirty="0" smtClean="0"/>
              <a:t>), </a:t>
            </a:r>
            <a:endParaRPr lang="ru-RU" sz="1800" dirty="0"/>
          </a:p>
          <a:p>
            <a:r>
              <a:rPr lang="ru-RU" sz="1800" dirty="0" err="1" smtClean="0"/>
              <a:t>пілоричні</a:t>
            </a:r>
            <a:r>
              <a:rPr lang="ru-RU" sz="2400" dirty="0"/>
              <a:t> (</a:t>
            </a:r>
            <a:r>
              <a:rPr lang="ru-RU" sz="1400" dirty="0" err="1"/>
              <a:t>мукоцити</a:t>
            </a:r>
            <a:r>
              <a:rPr lang="ru-RU" sz="1400" dirty="0"/>
              <a:t>, </a:t>
            </a:r>
            <a:r>
              <a:rPr lang="ru-RU" sz="1400" dirty="0" err="1"/>
              <a:t>ендокринні</a:t>
            </a:r>
            <a:r>
              <a:rPr lang="ru-RU" sz="1400" dirty="0"/>
              <a:t> </a:t>
            </a:r>
            <a:r>
              <a:rPr lang="ru-RU" sz="1400" dirty="0" err="1"/>
              <a:t>клітини</a:t>
            </a:r>
            <a:r>
              <a:rPr lang="ru-RU" sz="2400" dirty="0" smtClean="0"/>
              <a:t>)</a:t>
            </a:r>
            <a:r>
              <a:rPr lang="ru-RU" sz="1800" dirty="0" smtClean="0"/>
              <a:t>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17410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60772"/>
            <a:ext cx="388500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ÐÐ°ÑÑÐ¸Ð½ÐºÐ¸ Ð¿Ð¾ Ð·Ð°Ð¿ÑÐ¾ÑÑ gastric gland 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6057"/>
            <a:ext cx="38164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3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23528" y="165580"/>
            <a:ext cx="5112568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Власні шлункові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75168"/>
            <a:ext cx="4032448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За будовою – </a:t>
            </a:r>
            <a:r>
              <a:rPr lang="ru-RU" sz="1800" b="1" i="1" dirty="0" err="1" smtClean="0"/>
              <a:t>прості</a:t>
            </a:r>
            <a:r>
              <a:rPr lang="ru-RU" sz="1800" b="1" i="1" dirty="0" smtClean="0"/>
              <a:t> </a:t>
            </a:r>
            <a:r>
              <a:rPr lang="ru-RU" sz="1800" b="1" i="1" dirty="0" err="1" smtClean="0"/>
              <a:t>трубчасті</a:t>
            </a:r>
            <a:r>
              <a:rPr lang="ru-RU" sz="1800" b="1" i="1" dirty="0" smtClean="0"/>
              <a:t> </a:t>
            </a:r>
            <a:r>
              <a:rPr lang="ru-RU" sz="1800" b="1" i="1" dirty="0" err="1" smtClean="0"/>
              <a:t>нерозгалужені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В </a:t>
            </a:r>
            <a:r>
              <a:rPr lang="ru-RU" sz="1800" b="1" dirty="0" err="1">
                <a:solidFill>
                  <a:schemeClr val="tx1"/>
                </a:solidFill>
              </a:rPr>
              <a:t>залозі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dirty="0" err="1" smtClean="0"/>
              <a:t>розрізняють</a:t>
            </a:r>
            <a:r>
              <a:rPr lang="ru-RU" sz="1800" dirty="0" smtClean="0"/>
              <a:t>:</a:t>
            </a:r>
          </a:p>
          <a:p>
            <a:r>
              <a:rPr lang="ru-RU" sz="1800" dirty="0" smtClean="0"/>
              <a:t>дно </a:t>
            </a:r>
          </a:p>
          <a:p>
            <a:r>
              <a:rPr lang="ru-RU" sz="1800" dirty="0" err="1" smtClean="0"/>
              <a:t>тіло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секреторний</a:t>
            </a:r>
            <a:r>
              <a:rPr lang="ru-RU" sz="1800" dirty="0"/>
              <a:t> </a:t>
            </a:r>
            <a:r>
              <a:rPr lang="ru-RU" sz="1800" dirty="0" err="1"/>
              <a:t>відділ</a:t>
            </a:r>
            <a:r>
              <a:rPr lang="ru-RU" sz="1800" dirty="0" smtClean="0"/>
              <a:t>) </a:t>
            </a:r>
          </a:p>
          <a:p>
            <a:r>
              <a:rPr lang="ru-RU" sz="1800" dirty="0" err="1" smtClean="0"/>
              <a:t>шийку</a:t>
            </a:r>
            <a:r>
              <a:rPr lang="ru-RU" sz="1800" dirty="0" smtClean="0"/>
              <a:t> </a:t>
            </a:r>
            <a:endParaRPr lang="ru-RU" sz="1800" dirty="0"/>
          </a:p>
          <a:p>
            <a:r>
              <a:rPr lang="ru-RU" sz="1800" dirty="0" err="1" smtClean="0"/>
              <a:t>перешийок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 smtClean="0"/>
              <a:t>вивідна</a:t>
            </a:r>
            <a:r>
              <a:rPr lang="ru-RU" sz="1800" dirty="0" smtClean="0"/>
              <a:t> протока)</a:t>
            </a:r>
            <a:endParaRPr lang="ru-RU" sz="1800" dirty="0"/>
          </a:p>
          <a:p>
            <a:endParaRPr lang="ru-RU" dirty="0"/>
          </a:p>
        </p:txBody>
      </p:sp>
      <p:pic>
        <p:nvPicPr>
          <p:cNvPr id="18434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/>
          <a:stretch/>
        </p:blipFill>
        <p:spPr bwMode="auto">
          <a:xfrm>
            <a:off x="5220072" y="-12534"/>
            <a:ext cx="32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65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ÐÐ°ÑÑÐ¸Ð½ÐºÐ¸ Ð¿Ð¾ Ð·Ð°Ð¿ÑÐ¾ÑÑ gastric gla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9" r="30897"/>
          <a:stretch/>
        </p:blipFill>
        <p:spPr bwMode="auto">
          <a:xfrm>
            <a:off x="179512" y="359261"/>
            <a:ext cx="2857500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857388"/>
            <a:ext cx="5927476" cy="4018618"/>
          </a:xfrm>
        </p:spPr>
        <p:txBody>
          <a:bodyPr>
            <a:noAutofit/>
          </a:bodyPr>
          <a:lstStyle/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Поверхневі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слиз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Шийкові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слиз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забезпечують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регенерацію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Парієтальні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соляну</a:t>
            </a:r>
            <a:r>
              <a:rPr lang="ru-RU" sz="1600" i="1" dirty="0" smtClean="0"/>
              <a:t> кислоту та </a:t>
            </a:r>
            <a:r>
              <a:rPr lang="ru-RU" sz="1600" i="1" dirty="0" err="1" smtClean="0"/>
              <a:t>внутрішній</a:t>
            </a:r>
            <a:r>
              <a:rPr lang="ru-RU" sz="1600" i="1" dirty="0" smtClean="0"/>
              <a:t> фактор </a:t>
            </a:r>
            <a:r>
              <a:rPr lang="ru-RU" sz="1600" i="1" dirty="0" err="1" smtClean="0"/>
              <a:t>Касла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Головні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пепсиноген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хімозин</a:t>
            </a:r>
            <a:r>
              <a:rPr lang="ru-RU" sz="1600" i="1" dirty="0" smtClean="0"/>
              <a:t> та </a:t>
            </a:r>
            <a:r>
              <a:rPr lang="ru-RU" sz="1600" i="1" dirty="0" err="1" smtClean="0"/>
              <a:t>шлункову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ліпазу</a:t>
            </a:r>
            <a:r>
              <a:rPr lang="ru-RU" sz="1600" i="1" dirty="0" smtClean="0"/>
              <a:t>)</a:t>
            </a:r>
          </a:p>
          <a:p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Ендокринноцити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/>
              <a:t>(входить до складу </a:t>
            </a:r>
            <a:r>
              <a:rPr lang="en-US" sz="1600" i="1" dirty="0" smtClean="0"/>
              <a:t>APUD</a:t>
            </a:r>
            <a:r>
              <a:rPr lang="uk-UA" sz="1600" i="1" dirty="0" smtClean="0"/>
              <a:t>-</a:t>
            </a:r>
            <a:r>
              <a:rPr lang="ru-RU" sz="1600" i="1" dirty="0" smtClean="0"/>
              <a:t>с</a:t>
            </a:r>
            <a:r>
              <a:rPr lang="uk-UA" sz="1600" i="1" dirty="0" err="1" smtClean="0"/>
              <a:t>истеми</a:t>
            </a:r>
            <a:r>
              <a:rPr lang="uk-UA" sz="1600" i="1" dirty="0" smtClean="0"/>
              <a:t>, </a:t>
            </a:r>
            <a:r>
              <a:rPr lang="ru-RU" sz="1600" i="1" dirty="0" err="1" smtClean="0"/>
              <a:t>виробляють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гормони</a:t>
            </a:r>
            <a:r>
              <a:rPr lang="ru-RU" sz="1600" i="1" dirty="0" smtClean="0"/>
              <a:t>)</a:t>
            </a:r>
            <a:endParaRPr lang="ru-RU" sz="1600" i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27784" y="141239"/>
            <a:ext cx="5778872" cy="514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Клітинний склад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ласної шлункової залози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790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2756504" cy="2931790"/>
          </a:xfrm>
          <a:prstGeom prst="rect">
            <a:avLst/>
          </a:prstGeom>
        </p:spPr>
      </p:pic>
      <p:pic>
        <p:nvPicPr>
          <p:cNvPr id="4" name="Picture 4" descr="ÐÐ°ÑÑÐ¸Ð½ÐºÐ¸ Ð¿Ð¾ Ð·Ð°Ð¿ÑÐ¾ÑÑ gastric gland chief cel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7" t="22049" b="6634"/>
          <a:stretch/>
        </p:blipFill>
        <p:spPr bwMode="auto">
          <a:xfrm>
            <a:off x="3419872" y="158874"/>
            <a:ext cx="3044265" cy="309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ÐÐ°ÑÑÐ¸Ð½ÐºÐ¸ Ð¿Ð¾ Ð·Ð°Ð¿ÑÐ¾ÑÑ gastric gland chief cel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" t="16233" r="46361" b="12450"/>
          <a:stretch/>
        </p:blipFill>
        <p:spPr bwMode="auto">
          <a:xfrm>
            <a:off x="5940152" y="1707654"/>
            <a:ext cx="3096956" cy="34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28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5"/>
          <a:stretch/>
        </p:blipFill>
        <p:spPr bwMode="auto">
          <a:xfrm>
            <a:off x="5004048" y="411510"/>
            <a:ext cx="3312368" cy="447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23528" y="627534"/>
            <a:ext cx="4392488" cy="2643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2300" b="1" dirty="0" err="1" smtClean="0">
                <a:solidFill>
                  <a:schemeClr val="tx1"/>
                </a:solidFill>
              </a:rPr>
              <a:t>Ендокринні</a:t>
            </a:r>
            <a:r>
              <a:rPr lang="ru-RU" sz="2300" b="1" dirty="0" smtClean="0">
                <a:solidFill>
                  <a:schemeClr val="tx1"/>
                </a:solidFill>
              </a:rPr>
              <a:t> </a:t>
            </a:r>
            <a:r>
              <a:rPr lang="ru-RU" sz="2300" b="1" dirty="0" err="1" smtClean="0">
                <a:solidFill>
                  <a:schemeClr val="tx1"/>
                </a:solidFill>
              </a:rPr>
              <a:t>клітини</a:t>
            </a:r>
            <a:r>
              <a:rPr lang="ru-RU" sz="2300" b="1" dirty="0" smtClean="0">
                <a:solidFill>
                  <a:schemeClr val="tx1"/>
                </a:solidFill>
              </a:rPr>
              <a:t> </a:t>
            </a:r>
            <a:r>
              <a:rPr lang="ru-RU" sz="2300" b="1" dirty="0" err="1" smtClean="0">
                <a:solidFill>
                  <a:schemeClr val="tx1"/>
                </a:solidFill>
              </a:rPr>
              <a:t>шлунка</a:t>
            </a:r>
            <a:r>
              <a:rPr lang="ru-RU" sz="23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2300" dirty="0" err="1" smtClean="0"/>
              <a:t>Ентерохромаффінноподібні</a:t>
            </a:r>
            <a:r>
              <a:rPr lang="ru-RU" sz="2300" dirty="0" smtClean="0"/>
              <a:t> 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 (</a:t>
            </a:r>
            <a:r>
              <a:rPr lang="ru-RU" sz="2300" b="1" dirty="0" smtClean="0"/>
              <a:t>ECL-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)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гістамін</a:t>
            </a:r>
            <a:r>
              <a:rPr lang="ru-RU" sz="2300" dirty="0" smtClean="0"/>
              <a:t>, </a:t>
            </a:r>
          </a:p>
          <a:p>
            <a:r>
              <a:rPr lang="ru-RU" sz="2300" b="1" dirty="0" smtClean="0"/>
              <a:t>G</a:t>
            </a:r>
            <a:r>
              <a:rPr lang="ru-RU" sz="2300" dirty="0" smtClean="0"/>
              <a:t>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 (26 %)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гастрин</a:t>
            </a:r>
            <a:r>
              <a:rPr lang="ru-RU" sz="2300" dirty="0" smtClean="0"/>
              <a:t> </a:t>
            </a:r>
          </a:p>
          <a:p>
            <a:r>
              <a:rPr lang="ru-RU" sz="2300" b="1" dirty="0" smtClean="0"/>
              <a:t>D</a:t>
            </a:r>
            <a:r>
              <a:rPr lang="ru-RU" sz="2300" dirty="0" smtClean="0"/>
              <a:t>-</a:t>
            </a:r>
            <a:r>
              <a:rPr lang="ru-RU" sz="2300" dirty="0" err="1" smtClean="0"/>
              <a:t>клітини</a:t>
            </a:r>
            <a:r>
              <a:rPr lang="ru-RU" sz="2300" dirty="0" smtClean="0"/>
              <a:t> – </a:t>
            </a:r>
            <a:r>
              <a:rPr lang="ru-RU" sz="2300" dirty="0" err="1" smtClean="0"/>
              <a:t>виробляють</a:t>
            </a:r>
            <a:r>
              <a:rPr lang="ru-RU" sz="2300" dirty="0" smtClean="0"/>
              <a:t> </a:t>
            </a:r>
            <a:r>
              <a:rPr lang="ru-RU" sz="2300" dirty="0" err="1" smtClean="0"/>
              <a:t>соматостатин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63668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755576" y="195486"/>
            <a:ext cx="6768752" cy="709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Клітинний склад шлункових залоз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421084"/>
              </p:ext>
            </p:extLst>
          </p:nvPr>
        </p:nvGraphicFramePr>
        <p:xfrm>
          <a:off x="755576" y="915566"/>
          <a:ext cx="6336704" cy="316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584176"/>
                <a:gridCol w="1584176"/>
              </a:tblGrid>
              <a:tr h="637839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Головні (</a:t>
                      </a:r>
                      <a:r>
                        <a:rPr lang="uk-UA" dirty="0" err="1" smtClean="0"/>
                        <a:t>фундальні</a:t>
                      </a:r>
                      <a:r>
                        <a:rPr lang="uk-UA" dirty="0" smtClean="0"/>
                        <a:t>) залози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/>
                        <a:t>Кардіальні</a:t>
                      </a:r>
                      <a:r>
                        <a:rPr lang="uk-UA" dirty="0" smtClean="0"/>
                        <a:t> залози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Пілоричні залози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Мукоцити</a:t>
                      </a:r>
                      <a:endParaRPr lang="ru-RU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Шийкові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мукоцити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Парієтальні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Головні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</a:t>
                      </a:r>
                      <a:endParaRPr lang="uk-UA" dirty="0"/>
                    </a:p>
                  </a:txBody>
                  <a:tcPr/>
                </a:tc>
              </a:tr>
              <a:tr h="4464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Ендокринні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клітини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+</a:t>
                      </a:r>
                      <a:endParaRPr lang="uk-U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2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тлас\сжатые рисунки\72 пилорический отдел желуд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7494"/>
            <a:ext cx="3662895" cy="417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9992" y="411510"/>
            <a:ext cx="43433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Слизова оболонка</a:t>
            </a:r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Шлункові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ямки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Парієтальні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вузлик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Серозна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5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тлас\сжатые рисунки\69-70 пищевод и переход пищевода в желудок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70"/>
          <a:stretch/>
        </p:blipFill>
        <p:spPr bwMode="auto">
          <a:xfrm>
            <a:off x="251521" y="388059"/>
            <a:ext cx="4248472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95486"/>
            <a:ext cx="4343300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шлунок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Складки</a:t>
            </a:r>
          </a:p>
          <a:p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Багатошаровий плоский незроговілий епітелій стравоходу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дношаровий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шлунку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Кардіальні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підслизовій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стравоходу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язова</a:t>
            </a:r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 слизової оболонки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93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541" y="162624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078569"/>
            <a:ext cx="3888432" cy="11521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 smtClean="0"/>
              <a:t>Включає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три </a:t>
            </a:r>
            <a:r>
              <a:rPr lang="ru-RU" sz="1600" b="1" dirty="0" err="1" smtClean="0">
                <a:solidFill>
                  <a:schemeClr val="tx1"/>
                </a:solidFill>
              </a:rPr>
              <a:t>відділи</a:t>
            </a:r>
            <a:r>
              <a:rPr lang="ru-RU" sz="1600" dirty="0" smtClean="0"/>
              <a:t>:</a:t>
            </a:r>
          </a:p>
          <a:p>
            <a:r>
              <a:rPr lang="ru-RU" sz="1600" dirty="0" smtClean="0"/>
              <a:t>12-пала кишка </a:t>
            </a:r>
            <a:r>
              <a:rPr lang="en-US" sz="1600" i="1" dirty="0" smtClean="0"/>
              <a:t>(duodenum)</a:t>
            </a:r>
            <a:endParaRPr lang="ru-RU" sz="1600" i="1" dirty="0" smtClean="0"/>
          </a:p>
          <a:p>
            <a:r>
              <a:rPr lang="ru-RU" sz="1600" dirty="0" smtClean="0"/>
              <a:t> </a:t>
            </a:r>
            <a:r>
              <a:rPr lang="ru-RU" sz="1600" dirty="0" err="1" smtClean="0"/>
              <a:t>Порожня</a:t>
            </a:r>
            <a:r>
              <a:rPr lang="ru-RU" sz="1600" dirty="0" smtClean="0"/>
              <a:t> кишка</a:t>
            </a:r>
            <a:r>
              <a:rPr lang="en-US" sz="1600" dirty="0"/>
              <a:t> </a:t>
            </a:r>
            <a:r>
              <a:rPr lang="en-US" sz="1600" i="1" dirty="0" smtClean="0"/>
              <a:t>(jejunum)</a:t>
            </a:r>
            <a:endParaRPr lang="ru-RU" sz="1600" i="1" dirty="0" smtClean="0"/>
          </a:p>
          <a:p>
            <a:r>
              <a:rPr lang="ru-RU" sz="1600" dirty="0" err="1" smtClean="0"/>
              <a:t>Клубова</a:t>
            </a:r>
            <a:r>
              <a:rPr lang="ru-RU" sz="1600" dirty="0" smtClean="0"/>
              <a:t> кишка</a:t>
            </a:r>
            <a:r>
              <a:rPr lang="en-US" sz="1600" dirty="0"/>
              <a:t> </a:t>
            </a:r>
            <a:r>
              <a:rPr lang="en-US" sz="1600" i="1" dirty="0" smtClean="0"/>
              <a:t>(ileum)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45693" y="3495646"/>
            <a:ext cx="3888432" cy="1440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такі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оболонки</a:t>
            </a:r>
            <a:r>
              <a:rPr lang="ru-RU" sz="1800" dirty="0" smtClean="0"/>
              <a:t>: </a:t>
            </a:r>
          </a:p>
          <a:p>
            <a:r>
              <a:rPr lang="ru-RU" sz="1800" dirty="0" err="1" smtClean="0"/>
              <a:t>Слизова</a:t>
            </a:r>
            <a:r>
              <a:rPr lang="ru-RU" sz="1800" dirty="0" smtClean="0"/>
              <a:t>;</a:t>
            </a:r>
          </a:p>
          <a:p>
            <a:r>
              <a:rPr lang="ru-RU" sz="1800" dirty="0" err="1" smtClean="0"/>
              <a:t>М’язова</a:t>
            </a:r>
            <a:r>
              <a:rPr lang="ru-RU" sz="1800" dirty="0" smtClean="0"/>
              <a:t>;</a:t>
            </a:r>
          </a:p>
          <a:p>
            <a:r>
              <a:rPr lang="ru-RU" sz="1800" dirty="0" err="1" smtClean="0"/>
              <a:t>Серозна</a:t>
            </a:r>
            <a:r>
              <a:rPr lang="ru-RU" sz="1800" dirty="0" smtClean="0"/>
              <a:t>.</a:t>
            </a:r>
          </a:p>
          <a:p>
            <a:pPr marL="0" indent="0">
              <a:buFont typeface="Wingdings 3" charset="2"/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12186"/>
            <a:ext cx="4032448" cy="4094435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28019" y="712186"/>
            <a:ext cx="2304256" cy="1101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600" b="1" dirty="0" err="1" smtClean="0"/>
              <a:t>Функція</a:t>
            </a:r>
            <a:r>
              <a:rPr lang="ru-RU" sz="1600" b="1" dirty="0" smtClean="0"/>
              <a:t>:</a:t>
            </a:r>
          </a:p>
          <a:p>
            <a:r>
              <a:rPr lang="ru-RU" sz="1600" dirty="0" err="1" smtClean="0"/>
              <a:t>Травлення</a:t>
            </a:r>
            <a:endParaRPr lang="ru-RU" sz="1600" dirty="0" smtClean="0"/>
          </a:p>
          <a:p>
            <a:r>
              <a:rPr lang="ru-RU" sz="1600" dirty="0" err="1" smtClean="0"/>
              <a:t>Всмоктування</a:t>
            </a:r>
            <a:r>
              <a:rPr lang="ru-RU" sz="1600" dirty="0" smtClean="0"/>
              <a:t> </a:t>
            </a:r>
          </a:p>
          <a:p>
            <a:r>
              <a:rPr lang="uk-UA" sz="1600" dirty="0" smtClean="0"/>
              <a:t>Евакуація </a:t>
            </a:r>
            <a:r>
              <a:rPr lang="uk-UA" sz="1600" dirty="0" err="1" smtClean="0"/>
              <a:t>хімусу</a:t>
            </a:r>
            <a:endParaRPr 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265344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8292" y="267494"/>
            <a:ext cx="4258816" cy="349548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598" y="811387"/>
            <a:ext cx="5246823" cy="221409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uk-UA" sz="4500" b="1" dirty="0">
                <a:solidFill>
                  <a:srgbClr val="0070C0"/>
                </a:solidFill>
              </a:rPr>
              <a:t>1</a:t>
            </a:r>
            <a:r>
              <a:rPr lang="en-US" sz="4500" b="1" dirty="0" smtClean="0">
                <a:solidFill>
                  <a:srgbClr val="0070C0"/>
                </a:solidFill>
              </a:rPr>
              <a:t>.</a:t>
            </a:r>
            <a:r>
              <a:rPr lang="en-US" sz="4500" b="1" dirty="0" smtClean="0">
                <a:solidFill>
                  <a:schemeClr val="tx1"/>
                </a:solidFill>
              </a:rPr>
              <a:t> </a:t>
            </a:r>
            <a:r>
              <a:rPr lang="ru-RU" sz="4500" b="1" dirty="0" err="1" smtClean="0">
                <a:solidFill>
                  <a:srgbClr val="0070C0"/>
                </a:solidFill>
              </a:rPr>
              <a:t>Слизова</a:t>
            </a:r>
            <a:r>
              <a:rPr lang="ru-RU" sz="4500" b="1" dirty="0" smtClean="0">
                <a:solidFill>
                  <a:srgbClr val="0070C0"/>
                </a:solidFill>
              </a:rPr>
              <a:t> </a:t>
            </a:r>
            <a:r>
              <a:rPr lang="ru-RU" sz="4500" b="1" dirty="0" err="1" smtClean="0">
                <a:solidFill>
                  <a:srgbClr val="0070C0"/>
                </a:solidFill>
              </a:rPr>
              <a:t>оболонка</a:t>
            </a:r>
            <a:r>
              <a:rPr lang="ru-RU" sz="4500" b="1" dirty="0" smtClean="0">
                <a:solidFill>
                  <a:srgbClr val="0070C0"/>
                </a:solidFill>
              </a:rPr>
              <a:t> </a:t>
            </a:r>
            <a:r>
              <a:rPr lang="ru-RU" sz="4500" b="1" dirty="0" err="1" smtClean="0">
                <a:solidFill>
                  <a:schemeClr val="tx1"/>
                </a:solidFill>
              </a:rPr>
              <a:t>складається</a:t>
            </a:r>
            <a:r>
              <a:rPr lang="ru-RU" sz="4500" b="1" dirty="0" smtClean="0">
                <a:solidFill>
                  <a:schemeClr val="tx1"/>
                </a:solidFill>
              </a:rPr>
              <a:t> з </a:t>
            </a:r>
            <a:r>
              <a:rPr lang="ru-RU" sz="4500" b="1" dirty="0">
                <a:solidFill>
                  <a:schemeClr val="tx1"/>
                </a:solidFill>
              </a:rPr>
              <a:t>4</a:t>
            </a:r>
            <a:r>
              <a:rPr lang="ru-RU" sz="4500" b="1" dirty="0" smtClean="0">
                <a:solidFill>
                  <a:schemeClr val="tx1"/>
                </a:solidFill>
              </a:rPr>
              <a:t> </a:t>
            </a:r>
            <a:r>
              <a:rPr lang="ru-RU" sz="4500" b="1" dirty="0" err="1" smtClean="0">
                <a:solidFill>
                  <a:schemeClr val="tx1"/>
                </a:solidFill>
              </a:rPr>
              <a:t>шарів</a:t>
            </a:r>
            <a:r>
              <a:rPr lang="ru-RU" sz="4500" b="1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ru-RU" sz="4500" dirty="0" smtClean="0">
                <a:solidFill>
                  <a:schemeClr val="tx1"/>
                </a:solidFill>
              </a:rPr>
              <a:t>1.Епітелій – </a:t>
            </a:r>
            <a:r>
              <a:rPr lang="ru-RU" sz="4500" dirty="0" err="1" smtClean="0">
                <a:solidFill>
                  <a:schemeClr val="tx1"/>
                </a:solidFill>
              </a:rPr>
              <a:t>одношаровий</a:t>
            </a:r>
            <a:r>
              <a:rPr lang="ru-RU" sz="4500" dirty="0" smtClean="0">
                <a:solidFill>
                  <a:schemeClr val="tx1"/>
                </a:solidFill>
              </a:rPr>
              <a:t> </a:t>
            </a:r>
            <a:r>
              <a:rPr lang="ru-RU" sz="4500" dirty="0" err="1" smtClean="0">
                <a:solidFill>
                  <a:schemeClr val="tx1"/>
                </a:solidFill>
              </a:rPr>
              <a:t>циліндричний</a:t>
            </a:r>
            <a:r>
              <a:rPr lang="ru-RU" sz="45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2.Власна пластинка – пухка сполучна тканина.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3. М</a:t>
            </a:r>
            <a:r>
              <a:rPr lang="en-US" sz="4500" dirty="0" smtClean="0">
                <a:solidFill>
                  <a:schemeClr val="tx1"/>
                </a:solidFill>
              </a:rPr>
              <a:t>’</a:t>
            </a:r>
            <a:r>
              <a:rPr lang="uk-UA" sz="4500" dirty="0" err="1" smtClean="0">
                <a:solidFill>
                  <a:schemeClr val="tx1"/>
                </a:solidFill>
              </a:rPr>
              <a:t>язова</a:t>
            </a:r>
            <a:r>
              <a:rPr lang="uk-UA" sz="4500" dirty="0" smtClean="0">
                <a:solidFill>
                  <a:schemeClr val="tx1"/>
                </a:solidFill>
              </a:rPr>
              <a:t> пластинка – гладкі </a:t>
            </a:r>
            <a:r>
              <a:rPr lang="uk-UA" sz="4500" dirty="0" err="1" smtClean="0">
                <a:solidFill>
                  <a:schemeClr val="tx1"/>
                </a:solidFill>
              </a:rPr>
              <a:t>міоцити</a:t>
            </a:r>
            <a:r>
              <a:rPr lang="uk-UA" sz="45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chemeClr val="tx1"/>
                </a:solidFill>
              </a:rPr>
              <a:t>    </a:t>
            </a:r>
            <a:r>
              <a:rPr lang="uk-UA" sz="4500" dirty="0" smtClean="0">
                <a:solidFill>
                  <a:schemeClr val="tx1"/>
                </a:solidFill>
              </a:rPr>
              <a:t>4. Підслизова основа.</a:t>
            </a:r>
          </a:p>
        </p:txBody>
      </p:sp>
      <p:pic>
        <p:nvPicPr>
          <p:cNvPr id="2052" name="Picture 4" descr="Cell types. Enterocyte. Atlas of plant and animal hist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79" y="3219822"/>
            <a:ext cx="4560442" cy="165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7"/>
            <a:ext cx="3212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7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34398" y="150340"/>
            <a:ext cx="4824536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err="1" smtClean="0"/>
              <a:t>Всмоктуванню</a:t>
            </a:r>
            <a:r>
              <a:rPr lang="ru-RU" sz="1600" dirty="0" smtClean="0"/>
              <a:t> </a:t>
            </a:r>
            <a:r>
              <a:rPr lang="ru-RU" sz="1600" dirty="0" err="1" smtClean="0"/>
              <a:t>поживних</a:t>
            </a:r>
            <a:r>
              <a:rPr lang="ru-RU" sz="1600" dirty="0" smtClean="0"/>
              <a:t> </a:t>
            </a:r>
            <a:r>
              <a:rPr lang="ru-RU" sz="1600" dirty="0" err="1" smtClean="0"/>
              <a:t>речовин</a:t>
            </a:r>
            <a:r>
              <a:rPr lang="ru-RU" sz="1600" dirty="0" smtClean="0"/>
              <a:t> </a:t>
            </a:r>
            <a:r>
              <a:rPr lang="ru-RU" sz="1600" dirty="0" err="1" smtClean="0"/>
              <a:t>сприяє</a:t>
            </a:r>
            <a:r>
              <a:rPr lang="ru-RU" sz="1600" dirty="0" smtClean="0"/>
              <a:t> </a:t>
            </a:r>
            <a:r>
              <a:rPr lang="ru-RU" sz="1600" dirty="0" err="1" smtClean="0"/>
              <a:t>збільшення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поверхні</a:t>
            </a:r>
            <a:r>
              <a:rPr lang="ru-RU" sz="1600" dirty="0" smtClean="0"/>
              <a:t> за </a:t>
            </a:r>
            <a:r>
              <a:rPr lang="ru-RU" sz="1600" dirty="0" err="1" smtClean="0"/>
              <a:t>рахунок</a:t>
            </a:r>
            <a:r>
              <a:rPr lang="ru-RU" sz="1600" dirty="0" smtClean="0"/>
              <a:t> </a:t>
            </a:r>
            <a:r>
              <a:rPr lang="ru-RU" sz="1600" dirty="0" err="1" smtClean="0"/>
              <a:t>особливостей</a:t>
            </a:r>
            <a:r>
              <a:rPr lang="ru-RU" sz="1600" dirty="0" smtClean="0"/>
              <a:t> </a:t>
            </a:r>
            <a:r>
              <a:rPr lang="ru-RU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рельєфу</a:t>
            </a:r>
            <a:r>
              <a:rPr lang="ru-RU" sz="1600" dirty="0" smtClean="0"/>
              <a:t> </a:t>
            </a:r>
            <a:r>
              <a:rPr lang="ru-RU" sz="1600" dirty="0" err="1" smtClean="0"/>
              <a:t>слизової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оболонки</a:t>
            </a:r>
            <a:r>
              <a:rPr lang="ru-RU" sz="1600" dirty="0" smtClean="0"/>
              <a:t>, </a:t>
            </a:r>
            <a:r>
              <a:rPr lang="ru-RU" sz="1600" dirty="0" err="1" smtClean="0"/>
              <a:t>який</a:t>
            </a:r>
            <a:r>
              <a:rPr lang="ru-RU" sz="1600" dirty="0" smtClean="0"/>
              <a:t> </a:t>
            </a:r>
            <a:r>
              <a:rPr lang="ru-RU" sz="1600" dirty="0" err="1" smtClean="0"/>
              <a:t>формує</a:t>
            </a:r>
            <a:r>
              <a:rPr lang="ru-RU" sz="1600" dirty="0" smtClean="0"/>
              <a:t>: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057605" y="1059582"/>
            <a:ext cx="4738531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1.циркулярні складки –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вирости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слизової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оболонки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разом з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підслизовою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основою.</a:t>
            </a:r>
          </a:p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2. ворсинками </a:t>
            </a:r>
          </a:p>
          <a:p>
            <a:pPr marL="0" indent="0">
              <a:buFont typeface="Wingdings 3" charset="2"/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3. криптами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47508" y="2218034"/>
            <a:ext cx="5204612" cy="2801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300" b="1" dirty="0" err="1" smtClean="0">
                <a:solidFill>
                  <a:srgbClr val="7030A0"/>
                </a:solidFill>
              </a:rPr>
              <a:t>Кишкові</a:t>
            </a:r>
            <a:r>
              <a:rPr lang="ru-RU" sz="4300" b="1" dirty="0" smtClean="0">
                <a:solidFill>
                  <a:srgbClr val="7030A0"/>
                </a:solidFill>
              </a:rPr>
              <a:t> ворсинки </a:t>
            </a:r>
            <a:r>
              <a:rPr lang="ru-RU" sz="4300" dirty="0" smtClean="0"/>
              <a:t>- </a:t>
            </a:r>
            <a:r>
              <a:rPr lang="ru-RU" sz="4300" dirty="0" err="1" smtClean="0"/>
              <a:t>пальцевидні</a:t>
            </a:r>
            <a:r>
              <a:rPr lang="ru-RU" sz="4300" dirty="0" smtClean="0"/>
              <a:t> </a:t>
            </a:r>
            <a:r>
              <a:rPr lang="ru-RU" sz="4300" dirty="0" err="1" smtClean="0"/>
              <a:t>випинання</a:t>
            </a:r>
            <a:r>
              <a:rPr lang="ru-RU" sz="4300" dirty="0" smtClean="0"/>
              <a:t> </a:t>
            </a:r>
            <a:r>
              <a:rPr lang="ru-RU" sz="4300" dirty="0" err="1" smtClean="0"/>
              <a:t>слизової</a:t>
            </a:r>
            <a:r>
              <a:rPr lang="ru-RU" sz="4300" dirty="0" smtClean="0"/>
              <a:t> </a:t>
            </a:r>
            <a:r>
              <a:rPr lang="ru-RU" sz="4300" dirty="0" err="1" smtClean="0"/>
              <a:t>оболонки</a:t>
            </a:r>
            <a:r>
              <a:rPr lang="ru-RU" sz="4300" dirty="0" smtClean="0"/>
              <a:t>, </a:t>
            </a:r>
            <a:r>
              <a:rPr lang="ru-RU" sz="4300" dirty="0" err="1" smtClean="0"/>
              <a:t>утворені</a:t>
            </a:r>
            <a:r>
              <a:rPr lang="ru-RU" sz="4300" dirty="0" smtClean="0"/>
              <a:t> </a:t>
            </a:r>
            <a:r>
              <a:rPr lang="ru-RU" sz="4300" dirty="0" err="1" smtClean="0"/>
              <a:t>власною</a:t>
            </a:r>
            <a:r>
              <a:rPr lang="ru-RU" sz="4300" dirty="0" smtClean="0"/>
              <a:t> </a:t>
            </a:r>
            <a:r>
              <a:rPr lang="ru-RU" sz="4300" dirty="0" err="1" smtClean="0"/>
              <a:t>пластинкою</a:t>
            </a:r>
            <a:r>
              <a:rPr lang="ru-RU" sz="4300" dirty="0" smtClean="0"/>
              <a:t> і </a:t>
            </a:r>
            <a:r>
              <a:rPr lang="ru-RU" sz="4300" dirty="0" err="1"/>
              <a:t>в</a:t>
            </a:r>
            <a:r>
              <a:rPr lang="ru-RU" sz="4300" dirty="0" err="1" smtClean="0"/>
              <a:t>криті</a:t>
            </a:r>
            <a:r>
              <a:rPr lang="ru-RU" sz="4300" dirty="0" smtClean="0"/>
              <a:t> </a:t>
            </a:r>
            <a:r>
              <a:rPr lang="ru-RU" sz="4300" dirty="0" err="1" smtClean="0"/>
              <a:t>циліндричним</a:t>
            </a:r>
            <a:r>
              <a:rPr lang="ru-RU" sz="4300" dirty="0" smtClean="0"/>
              <a:t> </a:t>
            </a:r>
            <a:r>
              <a:rPr lang="ru-RU" sz="4300" dirty="0" err="1" smtClean="0"/>
              <a:t>епітелієм</a:t>
            </a:r>
            <a:r>
              <a:rPr lang="ru-RU" sz="4300" dirty="0" smtClean="0"/>
              <a:t>:</a:t>
            </a:r>
          </a:p>
          <a:p>
            <a:r>
              <a:rPr lang="uk-UA" sz="4300" dirty="0" smtClean="0"/>
              <a:t>а) стовпчасті </a:t>
            </a:r>
            <a:r>
              <a:rPr lang="uk-UA" sz="4300" dirty="0" err="1" smtClean="0"/>
              <a:t>епітеліоцити</a:t>
            </a:r>
            <a:r>
              <a:rPr lang="uk-UA" sz="4300" dirty="0" smtClean="0"/>
              <a:t>;</a:t>
            </a:r>
          </a:p>
          <a:p>
            <a:r>
              <a:rPr lang="uk-UA" sz="4300" dirty="0" smtClean="0"/>
              <a:t>б) келихоподібні клітини;</a:t>
            </a:r>
          </a:p>
          <a:p>
            <a:r>
              <a:rPr lang="uk-UA" sz="4300" dirty="0"/>
              <a:t>в</a:t>
            </a:r>
            <a:r>
              <a:rPr lang="uk-UA" sz="4300" dirty="0" smtClean="0"/>
              <a:t>) кишкові </a:t>
            </a:r>
            <a:r>
              <a:rPr lang="uk-UA" sz="4300" dirty="0" err="1" smtClean="0"/>
              <a:t>ендокриноцити</a:t>
            </a:r>
            <a:r>
              <a:rPr lang="uk-UA" sz="4300" dirty="0" smtClean="0"/>
              <a:t>;</a:t>
            </a:r>
            <a:endParaRPr lang="ru-RU" sz="4300" dirty="0" smtClean="0"/>
          </a:p>
          <a:p>
            <a:endParaRPr lang="ru-RU" sz="4300" dirty="0" smtClean="0"/>
          </a:p>
          <a:p>
            <a:pPr marL="0" indent="0">
              <a:buNone/>
            </a:pPr>
            <a:r>
              <a:rPr lang="ru-RU" sz="4300" b="1" dirty="0" err="1" smtClean="0">
                <a:solidFill>
                  <a:srgbClr val="7030A0"/>
                </a:solidFill>
              </a:rPr>
              <a:t>Кишкові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крипти</a:t>
            </a:r>
            <a:r>
              <a:rPr lang="ru-RU" sz="4300" b="1" dirty="0" smtClean="0">
                <a:solidFill>
                  <a:srgbClr val="7030A0"/>
                </a:solidFill>
              </a:rPr>
              <a:t> (</a:t>
            </a:r>
            <a:r>
              <a:rPr lang="ru-RU" sz="4300" b="1" dirty="0" err="1" smtClean="0">
                <a:solidFill>
                  <a:srgbClr val="7030A0"/>
                </a:solidFill>
              </a:rPr>
              <a:t>залози</a:t>
            </a:r>
            <a:r>
              <a:rPr lang="ru-RU" sz="4300" b="1" dirty="0" smtClean="0">
                <a:solidFill>
                  <a:srgbClr val="7030A0"/>
                </a:solidFill>
              </a:rPr>
              <a:t> </a:t>
            </a:r>
            <a:r>
              <a:rPr lang="ru-RU" sz="4300" b="1" dirty="0" err="1" smtClean="0">
                <a:solidFill>
                  <a:srgbClr val="7030A0"/>
                </a:solidFill>
              </a:rPr>
              <a:t>Ліберкюна</a:t>
            </a:r>
            <a:r>
              <a:rPr lang="ru-RU" sz="4300" b="1" dirty="0" smtClean="0">
                <a:solidFill>
                  <a:srgbClr val="7030A0"/>
                </a:solidFill>
              </a:rPr>
              <a:t>) </a:t>
            </a:r>
            <a:r>
              <a:rPr lang="ru-RU" sz="4300" dirty="0" smtClean="0"/>
              <a:t>– </a:t>
            </a:r>
            <a:r>
              <a:rPr lang="ru-RU" sz="4300" dirty="0" err="1" smtClean="0"/>
              <a:t>трубчасті</a:t>
            </a:r>
            <a:r>
              <a:rPr lang="ru-RU" sz="4300" dirty="0" smtClean="0"/>
              <a:t> </a:t>
            </a:r>
            <a:r>
              <a:rPr lang="ru-RU" sz="4300" dirty="0" err="1" smtClean="0"/>
              <a:t>вростання</a:t>
            </a:r>
            <a:r>
              <a:rPr lang="ru-RU" sz="4300" dirty="0" smtClean="0"/>
              <a:t> </a:t>
            </a:r>
            <a:r>
              <a:rPr lang="ru-RU" sz="4300" dirty="0" err="1" smtClean="0"/>
              <a:t>епітелію</a:t>
            </a:r>
            <a:r>
              <a:rPr lang="ru-RU" sz="4300" dirty="0" smtClean="0"/>
              <a:t> у </a:t>
            </a:r>
            <a:r>
              <a:rPr lang="ru-RU" sz="4300" dirty="0" err="1" smtClean="0"/>
              <a:t>власну</a:t>
            </a:r>
            <a:r>
              <a:rPr lang="ru-RU" sz="4300" dirty="0" smtClean="0"/>
              <a:t> пластинку </a:t>
            </a:r>
            <a:r>
              <a:rPr lang="ru-RU" sz="4300" dirty="0" err="1" smtClean="0"/>
              <a:t>слизової</a:t>
            </a:r>
            <a:r>
              <a:rPr lang="ru-RU" sz="4300" dirty="0" smtClean="0"/>
              <a:t> </a:t>
            </a:r>
            <a:r>
              <a:rPr lang="ru-RU" sz="4300" dirty="0" err="1" smtClean="0"/>
              <a:t>оболонки</a:t>
            </a:r>
            <a:r>
              <a:rPr lang="ru-RU" sz="4300" dirty="0" smtClean="0"/>
              <a:t>.</a:t>
            </a:r>
          </a:p>
          <a:p>
            <a:r>
              <a:rPr lang="uk-UA" sz="4300" dirty="0" smtClean="0"/>
              <a:t>а) клітини </a:t>
            </a:r>
            <a:r>
              <a:rPr lang="uk-UA" sz="4300" dirty="0" err="1" smtClean="0"/>
              <a:t>Панета</a:t>
            </a:r>
            <a:endParaRPr lang="uk-UA" sz="4300" dirty="0" smtClean="0"/>
          </a:p>
          <a:p>
            <a:r>
              <a:rPr lang="uk-UA" sz="4300" dirty="0" smtClean="0"/>
              <a:t>б) стовпчасті клітини з облямівкою та без облямівки</a:t>
            </a:r>
          </a:p>
          <a:p>
            <a:r>
              <a:rPr lang="uk-UA" sz="4300" dirty="0" smtClean="0"/>
              <a:t>в) келихоподібні клітини</a:t>
            </a:r>
          </a:p>
          <a:p>
            <a:r>
              <a:rPr lang="uk-UA" sz="4300" dirty="0" smtClean="0"/>
              <a:t>г) </a:t>
            </a:r>
            <a:r>
              <a:rPr lang="uk-UA" sz="4300" dirty="0" err="1" smtClean="0"/>
              <a:t>ендокриноцити</a:t>
            </a:r>
            <a:endParaRPr lang="ru-RU" sz="43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0"/>
            <a:ext cx="3212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50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3478"/>
            <a:ext cx="3528392" cy="49809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3478"/>
            <a:ext cx="3632371" cy="498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04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0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Тонкий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76466"/>
            <a:ext cx="4608512" cy="41275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>
                <a:solidFill>
                  <a:srgbClr val="0070C0"/>
                </a:solidFill>
              </a:rPr>
              <a:t>2</a:t>
            </a:r>
            <a:r>
              <a:rPr lang="en-US" sz="1800" b="1" dirty="0" smtClean="0">
                <a:solidFill>
                  <a:srgbClr val="0070C0"/>
                </a:solidFill>
              </a:rPr>
              <a:t>. </a:t>
            </a:r>
            <a:r>
              <a:rPr lang="uk-UA" sz="1800" b="1" dirty="0" smtClean="0">
                <a:solidFill>
                  <a:srgbClr val="0070C0"/>
                </a:solidFill>
              </a:rPr>
              <a:t>М’язова оболонка </a:t>
            </a:r>
            <a:r>
              <a:rPr lang="uk-UA" sz="1800" dirty="0" smtClean="0"/>
              <a:t>утворена 2-ма шарами гладких </a:t>
            </a:r>
            <a:r>
              <a:rPr lang="uk-UA" sz="1800" dirty="0" err="1" smtClean="0"/>
              <a:t>міоцитів</a:t>
            </a:r>
            <a:r>
              <a:rPr lang="uk-UA" sz="1800" dirty="0" smtClean="0"/>
              <a:t> (13):</a:t>
            </a:r>
          </a:p>
          <a:p>
            <a:pPr marL="514350" indent="-514350">
              <a:buAutoNum type="arabicPeriod"/>
            </a:pPr>
            <a:r>
              <a:rPr lang="uk-UA" sz="1800" dirty="0"/>
              <a:t>в</a:t>
            </a:r>
            <a:r>
              <a:rPr lang="uk-UA" sz="1800" dirty="0" smtClean="0"/>
              <a:t>нутрішній косо-циркулярний;</a:t>
            </a:r>
          </a:p>
          <a:p>
            <a:pPr marL="514350" indent="-514350">
              <a:buAutoNum type="arabicPeriod"/>
            </a:pPr>
            <a:r>
              <a:rPr lang="uk-UA" sz="1800" dirty="0"/>
              <a:t>з</a:t>
            </a:r>
            <a:r>
              <a:rPr lang="uk-UA" sz="1800" dirty="0" smtClean="0"/>
              <a:t>овнішній косо-поздовжній .</a:t>
            </a:r>
          </a:p>
          <a:p>
            <a:pPr marL="0" indent="0">
              <a:buNone/>
            </a:pPr>
            <a:r>
              <a:rPr lang="uk-UA" sz="1800" dirty="0" smtClean="0"/>
              <a:t>Між обома шарами  залягають прошарки сполучної тканини, багатої на судинно-нервові сплетення (14).</a:t>
            </a:r>
            <a:endParaRPr lang="uk-UA" sz="1800" dirty="0"/>
          </a:p>
          <a:p>
            <a:pPr marL="0" indent="0">
              <a:buNone/>
            </a:pPr>
            <a:r>
              <a:rPr lang="uk-UA" sz="1800" b="1" i="1" dirty="0" smtClean="0"/>
              <a:t>Функція </a:t>
            </a:r>
            <a:r>
              <a:rPr lang="uk-UA" sz="1800" dirty="0" smtClean="0"/>
              <a:t>– скорочення (перемішування та проштовхування </a:t>
            </a:r>
            <a:r>
              <a:rPr lang="uk-UA" sz="1800" dirty="0" err="1" smtClean="0"/>
              <a:t>хімусу</a:t>
            </a:r>
            <a:r>
              <a:rPr lang="uk-UA" sz="1800" dirty="0" smtClean="0"/>
              <a:t> у товсту кишку).</a:t>
            </a: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3</a:t>
            </a:r>
            <a:r>
              <a:rPr lang="en-US" sz="1800" b="1" dirty="0" smtClean="0"/>
              <a:t>. </a:t>
            </a:r>
            <a:r>
              <a:rPr lang="uk-UA" sz="1800" b="1" dirty="0" smtClean="0">
                <a:solidFill>
                  <a:srgbClr val="0070C0"/>
                </a:solidFill>
              </a:rPr>
              <a:t>Зовнішня (серозна) оболонка </a:t>
            </a:r>
            <a:r>
              <a:rPr lang="uk-UA" sz="1800" dirty="0" smtClean="0"/>
              <a:t>– утворена сполучною тканиною, </a:t>
            </a:r>
            <a:r>
              <a:rPr lang="uk-UA" sz="1800" dirty="0"/>
              <a:t>я</a:t>
            </a:r>
            <a:r>
              <a:rPr lang="uk-UA" sz="1800" dirty="0" smtClean="0"/>
              <a:t>ку вкриває один шар </a:t>
            </a:r>
            <a:r>
              <a:rPr lang="uk-UA" sz="1800" dirty="0" err="1" smtClean="0"/>
              <a:t>мезотелію</a:t>
            </a:r>
            <a:r>
              <a:rPr lang="uk-UA" sz="1800" dirty="0" smtClean="0"/>
              <a:t> (15).</a:t>
            </a:r>
            <a:endParaRPr lang="ru-RU" sz="1800" dirty="0"/>
          </a:p>
        </p:txBody>
      </p:sp>
      <p:pic>
        <p:nvPicPr>
          <p:cNvPr id="8" name="Picture 2" descr="D:\Атлас\сжатые рисунки\74 тонкий кише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3478"/>
            <a:ext cx="381642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5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267494"/>
            <a:ext cx="7632848" cy="53739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літинний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склад кишкового епітелію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892676"/>
              </p:ext>
            </p:extLst>
          </p:nvPr>
        </p:nvGraphicFramePr>
        <p:xfrm>
          <a:off x="899592" y="987574"/>
          <a:ext cx="7128792" cy="269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396"/>
                <a:gridCol w="3564396"/>
              </a:tblGrid>
              <a:tr h="51261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Крипта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Ворсинка</a:t>
                      </a:r>
                      <a:endParaRPr lang="uk-UA" sz="2000" dirty="0"/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Клітини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Панета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Стовпчасті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епітеліоцити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(</a:t>
                      </a:r>
                      <a:r>
                        <a:rPr lang="ru-RU" sz="1400" dirty="0" smtClean="0"/>
                        <a:t>з </a:t>
                      </a:r>
                      <a:r>
                        <a:rPr lang="ru-RU" sz="1400" dirty="0" err="1" smtClean="0"/>
                        <a:t>облямівкою</a:t>
                      </a:r>
                      <a:r>
                        <a:rPr lang="ru-RU" sz="1400" dirty="0" smtClean="0"/>
                        <a:t> та без </a:t>
                      </a:r>
                      <a:r>
                        <a:rPr lang="ru-RU" sz="1400" dirty="0" err="1" smtClean="0"/>
                        <a:t>облямівки</a:t>
                      </a:r>
                      <a:r>
                        <a:rPr lang="ru-RU" sz="18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Стовпчасті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епітеліоцити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</a:rPr>
                        <a:t>з облямівкою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Келихоподібні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dirty="0" err="1" smtClean="0"/>
                        <a:t>клітини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 smtClean="0"/>
                        <a:t>Келихоподібні</a:t>
                      </a:r>
                      <a:r>
                        <a:rPr lang="ru-RU" sz="1800" b="1" dirty="0" smtClean="0"/>
                        <a:t> </a:t>
                      </a:r>
                      <a:r>
                        <a:rPr lang="ru-RU" sz="1800" b="1" dirty="0" err="1" smtClean="0"/>
                        <a:t>клітини</a:t>
                      </a:r>
                      <a:endParaRPr lang="ru-RU" sz="1800" b="1" dirty="0" smtClean="0"/>
                    </a:p>
                  </a:txBody>
                  <a:tcPr/>
                </a:tc>
              </a:tr>
              <a:tr h="512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Ендокриноцити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/>
                        <a:t>Ендокриноцити</a:t>
                      </a:r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4361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632848" cy="53739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літинний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склад кишкового епітелію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4" descr="1.09 - Small Intestine Histology (GI | Histology | Charl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9542"/>
            <a:ext cx="4464496" cy="428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37397"/>
            <a:ext cx="3368696" cy="44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 smtClean="0"/>
              <a:t>Включає</a:t>
            </a:r>
            <a:r>
              <a:rPr lang="ru-RU" sz="2000" dirty="0" smtClean="0"/>
              <a:t> </a:t>
            </a:r>
            <a:r>
              <a:rPr lang="ru-RU" sz="2000" dirty="0" err="1" smtClean="0"/>
              <a:t>такі</a:t>
            </a:r>
            <a:r>
              <a:rPr lang="ru-RU" sz="2000" dirty="0" smtClean="0"/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відділи</a:t>
            </a:r>
            <a:r>
              <a:rPr lang="ru-RU" sz="2000" dirty="0" smtClean="0"/>
              <a:t>:</a:t>
            </a:r>
          </a:p>
          <a:p>
            <a:r>
              <a:rPr lang="ru-RU" sz="2000" dirty="0" err="1" smtClean="0"/>
              <a:t>Сліпа</a:t>
            </a:r>
            <a:r>
              <a:rPr lang="ru-RU" sz="2000" dirty="0" smtClean="0"/>
              <a:t> кишка;</a:t>
            </a:r>
          </a:p>
          <a:p>
            <a:r>
              <a:rPr lang="ru-RU" sz="2000" dirty="0" err="1" smtClean="0"/>
              <a:t>Ободова</a:t>
            </a:r>
            <a:r>
              <a:rPr lang="ru-RU" sz="2000" dirty="0" smtClean="0"/>
              <a:t> кишка (</a:t>
            </a:r>
            <a:r>
              <a:rPr lang="ru-RU" sz="2000" dirty="0" err="1" smtClean="0"/>
              <a:t>висхідна</a:t>
            </a:r>
            <a:r>
              <a:rPr lang="ru-RU" sz="2000" dirty="0" smtClean="0"/>
              <a:t>, поперечна, </a:t>
            </a:r>
            <a:r>
              <a:rPr lang="ru-RU" sz="2000" dirty="0" err="1" smtClean="0"/>
              <a:t>нисхідна</a:t>
            </a:r>
            <a:r>
              <a:rPr lang="ru-RU" sz="2000" dirty="0" smtClean="0"/>
              <a:t>, </a:t>
            </a:r>
            <a:r>
              <a:rPr lang="ru-RU" sz="2000" dirty="0" err="1" smtClean="0"/>
              <a:t>сигмоподібна</a:t>
            </a:r>
            <a:r>
              <a:rPr lang="ru-RU" sz="2000" dirty="0" smtClean="0"/>
              <a:t>);</a:t>
            </a:r>
          </a:p>
          <a:p>
            <a:r>
              <a:rPr lang="ru-RU" sz="2000" dirty="0" smtClean="0"/>
              <a:t>Пряма кишка.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27610"/>
            <a:ext cx="4516760" cy="367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9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Слизова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підслизовою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утворюють</a:t>
            </a:r>
            <a:r>
              <a:rPr lang="ru-RU" sz="1800" dirty="0" smtClean="0"/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циркулярні</a:t>
            </a:r>
            <a:r>
              <a:rPr lang="ru-RU" sz="1800" b="1" dirty="0" smtClean="0">
                <a:solidFill>
                  <a:schemeClr val="tx1"/>
                </a:solidFill>
              </a:rPr>
              <a:t> складки</a:t>
            </a:r>
          </a:p>
          <a:p>
            <a:r>
              <a:rPr lang="ru-RU" sz="1800" dirty="0" err="1" smtClean="0"/>
              <a:t>Рельєф</a:t>
            </a:r>
            <a:r>
              <a:rPr lang="ru-RU" sz="1800" dirty="0" smtClean="0"/>
              <a:t> </a:t>
            </a:r>
            <a:r>
              <a:rPr lang="ru-RU" sz="1800" dirty="0" err="1" smtClean="0"/>
              <a:t>слизової</a:t>
            </a:r>
            <a:r>
              <a:rPr lang="ru-RU" sz="1800" dirty="0" smtClean="0"/>
              <a:t> представлений </a:t>
            </a:r>
            <a:r>
              <a:rPr lang="ru-RU" sz="1800" b="1" dirty="0" smtClean="0">
                <a:solidFill>
                  <a:schemeClr val="tx1"/>
                </a:solidFill>
              </a:rPr>
              <a:t>криптами</a:t>
            </a:r>
            <a:r>
              <a:rPr lang="ru-RU" sz="1800" dirty="0" smtClean="0"/>
              <a:t>.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     </a:t>
            </a:r>
            <a:r>
              <a:rPr lang="ru-RU" sz="1800" b="1" dirty="0" smtClean="0">
                <a:solidFill>
                  <a:srgbClr val="7030A0"/>
                </a:solidFill>
              </a:rPr>
              <a:t>Ворсинок </a:t>
            </a:r>
            <a:r>
              <a:rPr lang="ru-RU" sz="1800" b="1" dirty="0" err="1" smtClean="0">
                <a:solidFill>
                  <a:srgbClr val="7030A0"/>
                </a:solidFill>
              </a:rPr>
              <a:t>немає</a:t>
            </a:r>
            <a:endParaRPr lang="ru-RU" sz="18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0"/>
            <a:ext cx="3456384" cy="505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3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r>
              <a:rPr lang="ru-RU" dirty="0" err="1" smtClean="0"/>
              <a:t>Епітелій</a:t>
            </a:r>
            <a:r>
              <a:rPr lang="ru-RU" dirty="0" smtClean="0"/>
              <a:t> </a:t>
            </a:r>
            <a:r>
              <a:rPr lang="ru-RU" dirty="0" err="1" smtClean="0"/>
              <a:t>одношаровий</a:t>
            </a:r>
            <a:r>
              <a:rPr lang="ru-RU" dirty="0" smtClean="0"/>
              <a:t> </a:t>
            </a:r>
            <a:r>
              <a:rPr lang="ru-RU" dirty="0" err="1" smtClean="0"/>
              <a:t>призматичний</a:t>
            </a:r>
            <a:r>
              <a:rPr lang="ru-RU" dirty="0" smtClean="0"/>
              <a:t>, </a:t>
            </a:r>
            <a:r>
              <a:rPr lang="ru-RU" dirty="0" err="1" smtClean="0"/>
              <a:t>формує</a:t>
            </a:r>
            <a:r>
              <a:rPr lang="ru-RU" dirty="0" smtClean="0"/>
              <a:t> </a:t>
            </a:r>
            <a:r>
              <a:rPr lang="ru-RU" dirty="0" err="1" smtClean="0"/>
              <a:t>крипти</a:t>
            </a:r>
            <a:r>
              <a:rPr lang="ru-RU" smtClean="0"/>
              <a:t>.</a:t>
            </a:r>
            <a:endParaRPr lang="ru-RU" dirty="0" smtClean="0"/>
          </a:p>
          <a:p>
            <a:r>
              <a:rPr lang="ru-RU" dirty="0" err="1" smtClean="0">
                <a:solidFill>
                  <a:srgbClr val="7030A0"/>
                </a:solidFill>
              </a:rPr>
              <a:t>Містить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велику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кількість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келихоподіних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клітин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dirty="0" err="1" smtClean="0">
                <a:solidFill>
                  <a:srgbClr val="7030A0"/>
                </a:solidFill>
              </a:rPr>
              <a:t>що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виробляють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слиз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83718"/>
            <a:ext cx="2808312" cy="2520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326" y="0"/>
            <a:ext cx="36836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58816" cy="70958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Товстий кишечник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7574"/>
            <a:ext cx="4824536" cy="4155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 smtClean="0"/>
              <a:t>М’язова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оболонка</a:t>
            </a:r>
            <a:r>
              <a:rPr lang="ru-RU" sz="1800" dirty="0" smtClean="0"/>
              <a:t> </a:t>
            </a:r>
            <a:r>
              <a:rPr lang="ru-RU" sz="1800" dirty="0" err="1" smtClean="0"/>
              <a:t>має</a:t>
            </a:r>
            <a:r>
              <a:rPr lang="ru-RU" sz="1800" dirty="0" smtClean="0"/>
              <a:t> </a:t>
            </a:r>
            <a:r>
              <a:rPr lang="ru-RU" sz="1800" b="1" dirty="0" smtClean="0"/>
              <a:t>2 </a:t>
            </a:r>
            <a:r>
              <a:rPr lang="ru-RU" sz="1800" b="1" dirty="0" err="1" smtClean="0"/>
              <a:t>шари</a:t>
            </a:r>
            <a:r>
              <a:rPr lang="ru-RU" sz="1800" dirty="0" smtClean="0"/>
              <a:t>: </a:t>
            </a:r>
          </a:p>
          <a:p>
            <a:pPr algn="just"/>
            <a:r>
              <a:rPr lang="ru-RU" sz="1800" dirty="0" err="1" smtClean="0"/>
              <a:t>внутрішній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циркулярний</a:t>
            </a:r>
            <a:r>
              <a:rPr lang="ru-RU" sz="1800" dirty="0" smtClean="0"/>
              <a:t> - </a:t>
            </a:r>
            <a:r>
              <a:rPr lang="ru-RU" sz="1800" dirty="0" err="1" smtClean="0"/>
              <a:t>суцільний</a:t>
            </a:r>
            <a:r>
              <a:rPr lang="ru-RU" sz="1800" dirty="0" smtClean="0"/>
              <a:t>, </a:t>
            </a:r>
          </a:p>
          <a:p>
            <a:pPr algn="just"/>
            <a:r>
              <a:rPr lang="ru-RU" sz="1800" dirty="0" err="1" smtClean="0"/>
              <a:t>зовнішній</a:t>
            </a:r>
            <a:r>
              <a:rPr lang="ru-RU" sz="1800" dirty="0" smtClean="0"/>
              <a:t> </a:t>
            </a:r>
            <a:r>
              <a:rPr lang="ru-RU" sz="1800" dirty="0" err="1" smtClean="0"/>
              <a:t>поздовжній</a:t>
            </a:r>
            <a:r>
              <a:rPr lang="ru-RU" sz="1800" dirty="0" smtClean="0"/>
              <a:t> не </a:t>
            </a:r>
            <a:r>
              <a:rPr lang="ru-RU" sz="1800" dirty="0" err="1" smtClean="0"/>
              <a:t>суцільний</a:t>
            </a:r>
            <a:r>
              <a:rPr lang="ru-RU" sz="1800" dirty="0" smtClean="0"/>
              <a:t>, </a:t>
            </a:r>
            <a:r>
              <a:rPr lang="ru-RU" sz="1800" dirty="0" err="1" smtClean="0"/>
              <a:t>формує</a:t>
            </a:r>
            <a:r>
              <a:rPr lang="ru-RU" sz="1800" dirty="0" smtClean="0"/>
              <a:t> три </a:t>
            </a:r>
            <a:r>
              <a:rPr lang="ru-RU" sz="1800" dirty="0" err="1" smtClean="0"/>
              <a:t>стрічки</a:t>
            </a:r>
            <a:r>
              <a:rPr lang="ru-RU" sz="1800" dirty="0" smtClean="0"/>
              <a:t>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сприяють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утворенню</a:t>
            </a:r>
            <a:r>
              <a:rPr lang="ru-RU" sz="1800" dirty="0" smtClean="0"/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гаустр</a:t>
            </a:r>
            <a:r>
              <a:rPr lang="ru-RU" sz="1800" dirty="0" smtClean="0"/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6" name="Picture 2" descr="D:\Атлас\сжатые рисунки\75 толстый кишеч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3" y="2787774"/>
            <a:ext cx="360040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9" y="-20150"/>
            <a:ext cx="3779912" cy="516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2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42354"/>
            <a:ext cx="4258816" cy="709588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Пряма кишка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37803"/>
            <a:ext cx="5112568" cy="415592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dirty="0" err="1">
                <a:solidFill>
                  <a:schemeClr val="tx1"/>
                </a:solidFill>
              </a:rPr>
              <a:t>Е</a:t>
            </a:r>
            <a:r>
              <a:rPr lang="ru-RU" sz="1800" dirty="0" err="1" smtClean="0">
                <a:solidFill>
                  <a:schemeClr val="tx1"/>
                </a:solidFill>
              </a:rPr>
              <a:t>пітелій</a:t>
            </a:r>
            <a:r>
              <a:rPr lang="ru-RU" sz="1800" dirty="0">
                <a:solidFill>
                  <a:schemeClr val="tx1"/>
                </a:solidFill>
              </a:rPr>
              <a:t>: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/>
              <a:t>верхньому</a:t>
            </a:r>
            <a:r>
              <a:rPr lang="ru-RU" sz="1800" dirty="0"/>
              <a:t> </a:t>
            </a:r>
            <a:r>
              <a:rPr lang="ru-RU" sz="1800" dirty="0" err="1" smtClean="0"/>
              <a:t>відділі</a:t>
            </a:r>
            <a:r>
              <a:rPr lang="ru-RU" sz="1800" dirty="0" smtClean="0"/>
              <a:t> -  </a:t>
            </a:r>
            <a:r>
              <a:rPr lang="ru-RU" sz="1800" dirty="0" err="1"/>
              <a:t>одношаровий</a:t>
            </a:r>
            <a:r>
              <a:rPr lang="ru-RU" sz="1800" dirty="0"/>
              <a:t> </a:t>
            </a:r>
            <a:r>
              <a:rPr lang="ru-RU" sz="1800" dirty="0" err="1"/>
              <a:t>призматичний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 smtClean="0"/>
              <a:t>стовпчатій</a:t>
            </a:r>
            <a:r>
              <a:rPr lang="ru-RU" sz="1800" dirty="0" smtClean="0"/>
              <a:t> </a:t>
            </a:r>
            <a:r>
              <a:rPr lang="ru-RU" sz="1800" dirty="0" err="1"/>
              <a:t>зоні</a:t>
            </a:r>
            <a:r>
              <a:rPr lang="ru-RU" sz="1800" dirty="0"/>
              <a:t> - </a:t>
            </a:r>
            <a:r>
              <a:rPr lang="ru-RU" sz="1800" dirty="0" err="1"/>
              <a:t>багатошаровий</a:t>
            </a:r>
            <a:r>
              <a:rPr lang="ru-RU" sz="1800" dirty="0"/>
              <a:t> </a:t>
            </a:r>
            <a:r>
              <a:rPr lang="ru-RU" sz="1800" dirty="0" err="1"/>
              <a:t>кубічний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/>
              <a:t>проміжній</a:t>
            </a:r>
            <a:r>
              <a:rPr lang="ru-RU" sz="1800" dirty="0"/>
              <a:t> </a:t>
            </a:r>
            <a:r>
              <a:rPr lang="ru-RU" sz="1800" dirty="0" err="1"/>
              <a:t>зоні</a:t>
            </a:r>
            <a:r>
              <a:rPr lang="ru-RU" sz="1800" dirty="0"/>
              <a:t> - </a:t>
            </a:r>
            <a:r>
              <a:rPr lang="ru-RU" sz="1800" dirty="0" err="1"/>
              <a:t>багатошаровий</a:t>
            </a:r>
            <a:r>
              <a:rPr lang="ru-RU" sz="1800" dirty="0"/>
              <a:t> плоский </a:t>
            </a:r>
            <a:r>
              <a:rPr lang="ru-RU" sz="1800" dirty="0" err="1"/>
              <a:t>незроговілий</a:t>
            </a:r>
            <a:r>
              <a:rPr lang="ru-RU" sz="1800" dirty="0"/>
              <a:t>,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 </a:t>
            </a:r>
            <a:r>
              <a:rPr lang="ru-RU" sz="1800" dirty="0" err="1" smtClean="0"/>
              <a:t>шкірній</a:t>
            </a:r>
            <a:r>
              <a:rPr lang="ru-RU" sz="1800" dirty="0" smtClean="0"/>
              <a:t> </a:t>
            </a:r>
            <a:r>
              <a:rPr lang="ru-RU" sz="1800" dirty="0"/>
              <a:t>- </a:t>
            </a:r>
            <a:r>
              <a:rPr lang="ru-RU" sz="1800" dirty="0" err="1"/>
              <a:t>багатошаровий</a:t>
            </a:r>
            <a:r>
              <a:rPr lang="ru-RU" sz="1800" dirty="0"/>
              <a:t> плоский </a:t>
            </a:r>
            <a:r>
              <a:rPr lang="ru-RU" sz="1800" dirty="0" err="1"/>
              <a:t>зроговілий</a:t>
            </a:r>
            <a:r>
              <a:rPr lang="ru-RU" dirty="0"/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27984" y="2501627"/>
            <a:ext cx="4464496" cy="229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b="1" dirty="0" err="1" smtClean="0">
                <a:solidFill>
                  <a:schemeClr val="tx1"/>
                </a:solidFill>
              </a:rPr>
              <a:t>М’язова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</a:rPr>
              <a:t>оболонка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/>
              <a:t>в </a:t>
            </a:r>
            <a:r>
              <a:rPr lang="ru-RU" sz="1800" dirty="0" err="1" smtClean="0"/>
              <a:t>верхній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третині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гладкою </a:t>
            </a:r>
            <a:r>
              <a:rPr lang="ru-RU" sz="1800" dirty="0" err="1" smtClean="0"/>
              <a:t>м’язовою</a:t>
            </a:r>
            <a:r>
              <a:rPr lang="ru-RU" sz="1800" dirty="0" smtClean="0"/>
              <a:t> тканиною, 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dirty="0" smtClean="0"/>
              <a:t>в </a:t>
            </a:r>
            <a:r>
              <a:rPr lang="ru-RU" sz="1800" dirty="0" err="1" smtClean="0"/>
              <a:t>нижній</a:t>
            </a:r>
            <a:r>
              <a:rPr lang="ru-RU" sz="1800" dirty="0" smtClean="0"/>
              <a:t> </a:t>
            </a:r>
            <a:r>
              <a:rPr lang="ru-RU" sz="1800" dirty="0" err="1" smtClean="0"/>
              <a:t>третині</a:t>
            </a:r>
            <a:r>
              <a:rPr lang="ru-RU" sz="1800" dirty="0" smtClean="0"/>
              <a:t>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скелетною </a:t>
            </a:r>
            <a:r>
              <a:rPr lang="ru-RU" sz="1800" dirty="0" err="1" smtClean="0"/>
              <a:t>посмугованою</a:t>
            </a:r>
            <a:r>
              <a:rPr lang="ru-RU" sz="1800" dirty="0" smtClean="0"/>
              <a:t> </a:t>
            </a:r>
            <a:r>
              <a:rPr lang="ru-RU" sz="1800" dirty="0" err="1" smtClean="0"/>
              <a:t>м’язовою</a:t>
            </a:r>
            <a:r>
              <a:rPr lang="ru-RU" sz="1800" dirty="0" smtClean="0"/>
              <a:t> тканиною та </a:t>
            </a:r>
            <a:r>
              <a:rPr lang="ru-RU" sz="1800" dirty="0" err="1" smtClean="0"/>
              <a:t>формує</a:t>
            </a:r>
            <a:r>
              <a:rPr lang="ru-RU" sz="1800" dirty="0" smtClean="0"/>
              <a:t> </a:t>
            </a:r>
            <a:r>
              <a:rPr lang="ru-RU" sz="1800" dirty="0" err="1" smtClean="0"/>
              <a:t>анальний</a:t>
            </a:r>
            <a:r>
              <a:rPr lang="ru-RU" sz="1800" dirty="0" smtClean="0"/>
              <a:t> </a:t>
            </a:r>
            <a:r>
              <a:rPr lang="ru-RU" sz="1800" dirty="0" err="1" smtClean="0"/>
              <a:t>сфінктер</a:t>
            </a:r>
            <a:r>
              <a:rPr lang="ru-RU" sz="1800" dirty="0" smtClean="0"/>
              <a:t>.</a:t>
            </a:r>
          </a:p>
          <a:p>
            <a:pPr marL="0" indent="0" algn="just">
              <a:spcBef>
                <a:spcPts val="0"/>
              </a:spcBef>
              <a:buFont typeface="Wingdings 3" charset="2"/>
              <a:buNone/>
            </a:pPr>
            <a:r>
              <a:rPr lang="ru-RU" sz="1800" dirty="0" err="1" smtClean="0">
                <a:solidFill>
                  <a:srgbClr val="7030A0"/>
                </a:solidFill>
              </a:rPr>
              <a:t>Нижня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третина</a:t>
            </a:r>
            <a:r>
              <a:rPr lang="ru-RU" sz="1800" dirty="0" smtClean="0">
                <a:solidFill>
                  <a:srgbClr val="7030A0"/>
                </a:solidFill>
              </a:rPr>
              <a:t> кишки </a:t>
            </a:r>
            <a:r>
              <a:rPr lang="ru-RU" sz="1800" dirty="0" err="1" smtClean="0">
                <a:solidFill>
                  <a:srgbClr val="7030A0"/>
                </a:solidFill>
              </a:rPr>
              <a:t>лежить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екстраперитонеально</a:t>
            </a:r>
            <a:r>
              <a:rPr lang="ru-RU" sz="1800" dirty="0" smtClean="0">
                <a:solidFill>
                  <a:srgbClr val="7030A0"/>
                </a:solidFill>
              </a:rPr>
              <a:t>, тому </a:t>
            </a:r>
            <a:r>
              <a:rPr lang="ru-RU" sz="1800" dirty="0" err="1" smtClean="0">
                <a:solidFill>
                  <a:srgbClr val="7030A0"/>
                </a:solidFill>
              </a:rPr>
              <a:t>зовнішня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оболонка</a:t>
            </a:r>
            <a:r>
              <a:rPr lang="ru-RU" sz="1800" dirty="0" smtClean="0">
                <a:solidFill>
                  <a:srgbClr val="7030A0"/>
                </a:solidFill>
              </a:rPr>
              <a:t> в </a:t>
            </a:r>
            <a:r>
              <a:rPr lang="ru-RU" sz="1800" dirty="0" err="1" smtClean="0">
                <a:solidFill>
                  <a:srgbClr val="7030A0"/>
                </a:solidFill>
              </a:rPr>
              <a:t>цьому</a:t>
            </a:r>
            <a:r>
              <a:rPr lang="ru-RU" sz="1800" dirty="0" smtClean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відділі</a:t>
            </a:r>
            <a:r>
              <a:rPr lang="ru-RU" sz="1800" dirty="0" smtClean="0">
                <a:solidFill>
                  <a:srgbClr val="7030A0"/>
                </a:solidFill>
              </a:rPr>
              <a:t> – </a:t>
            </a:r>
            <a:r>
              <a:rPr lang="ru-RU" sz="1800" dirty="0" err="1" smtClean="0">
                <a:solidFill>
                  <a:srgbClr val="7030A0"/>
                </a:solidFill>
              </a:rPr>
              <a:t>адвентиційна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4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271339"/>
              </p:ext>
            </p:extLst>
          </p:nvPr>
        </p:nvGraphicFramePr>
        <p:xfrm>
          <a:off x="467544" y="1275607"/>
          <a:ext cx="7560840" cy="299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806718">
                <a:tc>
                  <a:txBody>
                    <a:bodyPr/>
                    <a:lstStyle/>
                    <a:p>
                      <a:pPr algn="ctr"/>
                      <a:endParaRPr lang="uk-UA" sz="2000" dirty="0" smtClean="0"/>
                    </a:p>
                    <a:p>
                      <a:pPr algn="ctr"/>
                      <a:r>
                        <a:rPr lang="uk-UA" sz="2000" dirty="0" smtClean="0"/>
                        <a:t>Відділ ШКТ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2000" dirty="0" smtClean="0"/>
                    </a:p>
                    <a:p>
                      <a:pPr algn="ctr"/>
                      <a:r>
                        <a:rPr lang="uk-UA" sz="2000" dirty="0" smtClean="0"/>
                        <a:t>Епітелій</a:t>
                      </a:r>
                      <a:endParaRPr lang="uk-UA" sz="2000" dirty="0"/>
                    </a:p>
                  </a:txBody>
                  <a:tcPr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Глотка</a:t>
                      </a:r>
                      <a:r>
                        <a:rPr lang="uk-UA" sz="1600" baseline="0" dirty="0" smtClean="0"/>
                        <a:t> та 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Багатошаровий плоский незроговілий</a:t>
                      </a:r>
                      <a:endParaRPr lang="uk-UA" sz="1600" dirty="0"/>
                    </a:p>
                  </a:txBody>
                  <a:tcPr/>
                </a:tc>
              </a:tr>
              <a:tr h="693004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  <a:endParaRPr lang="uk-UA" sz="1600" dirty="0"/>
                    </a:p>
                  </a:txBody>
                  <a:tcPr/>
                </a:tc>
              </a:tr>
              <a:tr h="40150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  <a:endParaRPr lang="uk-UA" sz="1600" dirty="0"/>
                    </a:p>
                  </a:txBody>
                  <a:tcPr/>
                </a:tc>
              </a:tr>
              <a:tr h="69300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 прямої</a:t>
                      </a:r>
                      <a:r>
                        <a:rPr lang="uk-UA" sz="1600" baseline="0" dirty="0" smtClean="0"/>
                        <a:t> кишки</a:t>
                      </a:r>
                      <a:endParaRPr lang="uk-U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Одношаровий циліндричний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Багатошаровий плоский незроговілий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5616" y="195486"/>
            <a:ext cx="6120680" cy="85725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Порівняння будови різних відділів травної трубки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67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109304"/>
              </p:ext>
            </p:extLst>
          </p:nvPr>
        </p:nvGraphicFramePr>
        <p:xfrm>
          <a:off x="467545" y="555526"/>
          <a:ext cx="8208912" cy="381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Макрорельєф – утворений</a:t>
                      </a:r>
                      <a:r>
                        <a:rPr lang="uk-UA" sz="1800" baseline="0" dirty="0" smtClean="0"/>
                        <a:t> слизовою та підслизовою оболонками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Мікрорельєф </a:t>
                      </a:r>
                      <a:r>
                        <a:rPr lang="uk-UA" sz="1800" baseline="0" dirty="0" smtClean="0"/>
                        <a:t> - утворений слизовою оболонкою</a:t>
                      </a:r>
                      <a:endParaRPr lang="uk-UA" sz="1800" dirty="0"/>
                    </a:p>
                  </a:txBody>
                  <a:tcPr/>
                </a:tc>
              </a:tr>
              <a:tr h="48240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Глотка</a:t>
                      </a:r>
                      <a:r>
                        <a:rPr lang="uk-UA" sz="1600" baseline="0" dirty="0" smtClean="0"/>
                        <a:t> та 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Поздовжні складки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/>
                    </a:p>
                  </a:txBody>
                  <a:tcPr/>
                </a:tc>
              </a:tr>
              <a:tr h="832650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Складки (орієнтовані у різних напрямках), </a:t>
                      </a:r>
                      <a:r>
                        <a:rPr lang="uk-UA" sz="1600" baseline="0" dirty="0" smtClean="0"/>
                        <a:t> поля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Ямки та шлункові залози</a:t>
                      </a:r>
                      <a:endParaRPr lang="uk-UA" sz="1600" dirty="0"/>
                    </a:p>
                  </a:txBody>
                  <a:tcPr/>
                </a:tc>
              </a:tr>
              <a:tr h="482408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Циркулярні  складки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Ворсинки та крипти</a:t>
                      </a:r>
                      <a:endParaRPr lang="uk-UA" sz="1600" dirty="0"/>
                    </a:p>
                  </a:txBody>
                  <a:tcPr/>
                </a:tc>
              </a:tr>
              <a:tr h="83265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Циркулярні складки, </a:t>
                      </a:r>
                      <a:r>
                        <a:rPr lang="uk-UA" sz="1600" dirty="0" err="1" smtClean="0"/>
                        <a:t>гаустри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Крипти</a:t>
                      </a:r>
                      <a:endParaRPr lang="uk-U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8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862129"/>
              </p:ext>
            </p:extLst>
          </p:nvPr>
        </p:nvGraphicFramePr>
        <p:xfrm>
          <a:off x="179512" y="627534"/>
          <a:ext cx="8208912" cy="3560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4968552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1800" dirty="0" smtClean="0"/>
                    </a:p>
                    <a:p>
                      <a:pPr algn="ctr"/>
                      <a:r>
                        <a:rPr lang="uk-UA" sz="1800" dirty="0" smtClean="0"/>
                        <a:t>М’язова оболонка</a:t>
                      </a:r>
                      <a:endParaRPr lang="uk-UA" sz="1800" dirty="0"/>
                    </a:p>
                  </a:txBody>
                  <a:tcPr/>
                </a:tc>
              </a:tr>
              <a:tr h="1332422">
                <a:tc>
                  <a:txBody>
                    <a:bodyPr/>
                    <a:lstStyle/>
                    <a:p>
                      <a:pPr algn="ctr"/>
                      <a:endParaRPr lang="uk-UA" sz="1600" dirty="0" smtClean="0"/>
                    </a:p>
                    <a:p>
                      <a:pPr algn="ctr"/>
                      <a:r>
                        <a:rPr lang="uk-UA" sz="1600" dirty="0" smtClean="0"/>
                        <a:t>Глотка</a:t>
                      </a:r>
                      <a:endParaRPr lang="uk-UA" sz="1600" baseline="0" dirty="0" smtClean="0"/>
                    </a:p>
                    <a:p>
                      <a:pPr algn="ctr"/>
                      <a:r>
                        <a:rPr lang="uk-UA" sz="1600" baseline="0" dirty="0" smtClean="0"/>
                        <a:t>с</a:t>
                      </a:r>
                      <a:r>
                        <a:rPr lang="uk-UA" sz="1600" dirty="0" smtClean="0"/>
                        <a:t>травохід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Скелетна м’язова тканина, 2</a:t>
                      </a:r>
                      <a:r>
                        <a:rPr lang="uk-UA" sz="1600" baseline="0" dirty="0" smtClean="0"/>
                        <a:t> шари</a:t>
                      </a:r>
                      <a:endParaRPr lang="uk-UA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Верхня 1/3 -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скелетна м’язова тканина</a:t>
                      </a:r>
                      <a:endParaRPr lang="uk-UA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Середня 1/3 – обидва види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</a:t>
                      </a:r>
                      <a:r>
                        <a:rPr lang="uk-UA" sz="1600" baseline="0" dirty="0" smtClean="0"/>
                        <a:t> - 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ладенька м’язова тканина</a:t>
                      </a:r>
                      <a:endParaRPr lang="uk-UA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2 шари</a:t>
                      </a:r>
                    </a:p>
                  </a:txBody>
                  <a:tcPr/>
                </a:tc>
              </a:tr>
              <a:tr h="38211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Шлунок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3 шари</a:t>
                      </a:r>
                      <a:endParaRPr lang="uk-UA" sz="1600" dirty="0"/>
                    </a:p>
                  </a:txBody>
                  <a:tcPr/>
                </a:tc>
              </a:tr>
              <a:tr h="439339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Тонкий кишечник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2 шари</a:t>
                      </a:r>
                      <a:endParaRPr lang="uk-UA" sz="1600" dirty="0"/>
                    </a:p>
                  </a:txBody>
                  <a:tcPr/>
                </a:tc>
              </a:tr>
              <a:tr h="75831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Нижня 1/3 прямої</a:t>
                      </a:r>
                      <a:r>
                        <a:rPr lang="uk-UA" sz="1600" baseline="0" dirty="0" smtClean="0"/>
                        <a:t> кишки</a:t>
                      </a:r>
                      <a:endParaRPr lang="uk-UA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Гладенька м’язова тканина, 2 шари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Скелетна м’язова тканина, 2 шари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89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440739"/>
              </p:ext>
            </p:extLst>
          </p:nvPr>
        </p:nvGraphicFramePr>
        <p:xfrm>
          <a:off x="611560" y="915566"/>
          <a:ext cx="7848872" cy="2616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996444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Відділ ШКТ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Зовнішня оболонка</a:t>
                      </a:r>
                      <a:endParaRPr lang="uk-UA" sz="1800" dirty="0"/>
                    </a:p>
                  </a:txBody>
                  <a:tcPr/>
                </a:tc>
              </a:tr>
              <a:tr h="37428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Глотка</a:t>
                      </a:r>
                      <a:r>
                        <a:rPr lang="uk-UA" sz="1800" baseline="0" dirty="0" smtClean="0"/>
                        <a:t> та с</a:t>
                      </a:r>
                      <a:r>
                        <a:rPr lang="uk-UA" sz="1800" dirty="0" smtClean="0"/>
                        <a:t>травохід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 smtClean="0"/>
                        <a:t>Адвентиційна</a:t>
                      </a:r>
                      <a:endParaRPr lang="uk-UA" sz="1800" dirty="0"/>
                    </a:p>
                  </a:txBody>
                  <a:tcPr/>
                </a:tc>
              </a:tr>
              <a:tr h="64602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Шлунок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  <a:endParaRPr lang="uk-UA" sz="1800" dirty="0"/>
                    </a:p>
                  </a:txBody>
                  <a:tcPr/>
                </a:tc>
              </a:tr>
              <a:tr h="37428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Тонкий кишечник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  <a:endParaRPr lang="uk-UA" sz="1800" dirty="0"/>
                    </a:p>
                  </a:txBody>
                  <a:tcPr/>
                </a:tc>
              </a:tr>
              <a:tr h="646022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Товстий кишечник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/>
                        <a:t>Нижня 1/3 прямої</a:t>
                      </a:r>
                      <a:r>
                        <a:rPr lang="uk-UA" sz="1800" baseline="0" dirty="0" smtClean="0"/>
                        <a:t> кишки</a:t>
                      </a:r>
                      <a:endParaRPr lang="uk-UA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Серозна</a:t>
                      </a:r>
                    </a:p>
                    <a:p>
                      <a:pPr algn="ctr"/>
                      <a:r>
                        <a:rPr lang="uk-UA" sz="1800" dirty="0" err="1" smtClean="0"/>
                        <a:t>Адвентиційна</a:t>
                      </a:r>
                      <a:endParaRPr lang="uk-UA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22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732" y="310037"/>
            <a:ext cx="568863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Травні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залози</a:t>
            </a:r>
            <a:r>
              <a:rPr lang="ru-RU" sz="2400" dirty="0" smtClean="0"/>
              <a:t>:</a:t>
            </a:r>
            <a:endParaRPr lang="ru-RU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Слинні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Підшлункова</a:t>
            </a:r>
            <a:r>
              <a:rPr lang="ru-RU" dirty="0"/>
              <a:t> </a:t>
            </a:r>
            <a:r>
              <a:rPr lang="ru-RU" dirty="0" err="1"/>
              <a:t>залоза</a:t>
            </a:r>
            <a:r>
              <a:rPr lang="ru-RU" dirty="0"/>
              <a:t>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/>
              <a:t>Печінка</a:t>
            </a:r>
            <a:r>
              <a:rPr lang="ru-RU" dirty="0" smtClean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</a:t>
            </a:r>
            <a:r>
              <a:rPr lang="ru-RU" dirty="0" err="1"/>
              <a:t>слизової</a:t>
            </a:r>
            <a:r>
              <a:rPr lang="ru-RU" dirty="0"/>
              <a:t> та </a:t>
            </a:r>
            <a:r>
              <a:rPr lang="ru-RU" dirty="0" err="1" smtClean="0"/>
              <a:t>підслизової</a:t>
            </a:r>
            <a:r>
              <a:rPr lang="ru-RU" dirty="0" smtClean="0"/>
              <a:t>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</a:p>
          <a:p>
            <a:pPr algn="just"/>
            <a:r>
              <a:rPr lang="ru-RU" dirty="0" err="1" smtClean="0"/>
              <a:t>органів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входять</a:t>
            </a:r>
            <a:r>
              <a:rPr lang="ru-RU" dirty="0" smtClean="0"/>
              <a:t> до </a:t>
            </a:r>
            <a:r>
              <a:rPr lang="ru-RU" dirty="0" err="1"/>
              <a:t>травної</a:t>
            </a:r>
            <a:r>
              <a:rPr lang="ru-RU" dirty="0"/>
              <a:t> трубки.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1180" y="2437972"/>
            <a:ext cx="49653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Секреція</a:t>
            </a:r>
            <a:r>
              <a:rPr lang="uk-UA" dirty="0"/>
              <a:t> </a:t>
            </a:r>
            <a:r>
              <a:rPr lang="ru-RU" dirty="0"/>
              <a:t>—</a:t>
            </a:r>
            <a:r>
              <a:rPr lang="uk-UA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та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клітиною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залозою</a:t>
            </a:r>
            <a:r>
              <a:rPr lang="ru-RU" dirty="0"/>
              <a:t>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— </a:t>
            </a:r>
            <a:r>
              <a:rPr lang="ru-RU" dirty="0" err="1"/>
              <a:t>секретів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4336" y="36887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Розрізняють </a:t>
            </a:r>
            <a:r>
              <a:rPr lang="uk-UA" b="1" dirty="0">
                <a:solidFill>
                  <a:srgbClr val="0070C0"/>
                </a:solidFill>
              </a:rPr>
              <a:t>екзокринну</a:t>
            </a:r>
            <a:r>
              <a:rPr lang="uk-UA" dirty="0"/>
              <a:t> та </a:t>
            </a:r>
            <a:r>
              <a:rPr lang="uk-UA" b="1" dirty="0">
                <a:solidFill>
                  <a:srgbClr val="0070C0"/>
                </a:solidFill>
              </a:rPr>
              <a:t>ендокринну</a:t>
            </a:r>
            <a:r>
              <a:rPr lang="uk-UA" b="1" dirty="0">
                <a:solidFill>
                  <a:srgbClr val="FF0000"/>
                </a:solidFill>
              </a:rPr>
              <a:t> </a:t>
            </a:r>
            <a:r>
              <a:rPr lang="uk-UA" dirty="0"/>
              <a:t>секрецію та залози</a:t>
            </a:r>
          </a:p>
        </p:txBody>
      </p:sp>
      <p:pic>
        <p:nvPicPr>
          <p:cNvPr id="9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638" y="699542"/>
            <a:ext cx="403836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8691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323528" y="195486"/>
            <a:ext cx="8229600" cy="2170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Екзокринні залози</a:t>
            </a:r>
            <a:r>
              <a:rPr lang="uk-UA" sz="2400" dirty="0" smtClean="0"/>
              <a:t> </a:t>
            </a:r>
            <a:r>
              <a:rPr lang="ru-RU" sz="2400" dirty="0"/>
              <a:t>(</a:t>
            </a:r>
            <a:r>
              <a:rPr lang="ru-RU" sz="2400" dirty="0" err="1" smtClean="0"/>
              <a:t>залози</a:t>
            </a:r>
            <a:r>
              <a:rPr lang="ru-RU" sz="2400" dirty="0" smtClean="0"/>
              <a:t> </a:t>
            </a:r>
            <a:r>
              <a:rPr lang="ru-RU" sz="2400" dirty="0" err="1" smtClean="0"/>
              <a:t>зовнішньої</a:t>
            </a:r>
            <a:r>
              <a:rPr lang="ru-RU" sz="2400" dirty="0"/>
              <a:t> </a:t>
            </a:r>
            <a:r>
              <a:rPr lang="ru-RU" sz="2400" dirty="0" err="1" smtClean="0"/>
              <a:t>секреції</a:t>
            </a:r>
            <a:r>
              <a:rPr lang="ru-RU" sz="2400" dirty="0" smtClean="0"/>
              <a:t>) – </a:t>
            </a:r>
            <a:r>
              <a:rPr lang="ru-RU" sz="2400" dirty="0" err="1" smtClean="0"/>
              <a:t>залози</a:t>
            </a:r>
            <a:r>
              <a:rPr lang="ru-RU" sz="2400" dirty="0" smtClean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виділяють</a:t>
            </a:r>
            <a:r>
              <a:rPr lang="ru-RU" sz="2400" dirty="0"/>
              <a:t> через </a:t>
            </a:r>
            <a:r>
              <a:rPr lang="ru-RU" sz="2400" dirty="0" err="1"/>
              <a:t>вивідні</a:t>
            </a:r>
            <a:r>
              <a:rPr lang="ru-RU" sz="2400" dirty="0"/>
              <a:t> протоки </a:t>
            </a:r>
            <a:r>
              <a:rPr lang="ru-RU" sz="2400" dirty="0" err="1"/>
              <a:t>речовини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виробляються</a:t>
            </a:r>
            <a:r>
              <a:rPr lang="ru-RU" sz="2400" dirty="0"/>
              <a:t> ними, на </a:t>
            </a:r>
            <a:r>
              <a:rPr lang="ru-RU" sz="2400" dirty="0" err="1"/>
              <a:t>поверхню</a:t>
            </a:r>
            <a:r>
              <a:rPr lang="ru-RU" sz="2400" dirty="0"/>
              <a:t> </a:t>
            </a:r>
            <a:r>
              <a:rPr lang="ru-RU" sz="2400" dirty="0" err="1" smtClean="0"/>
              <a:t>тіла</a:t>
            </a:r>
            <a:r>
              <a:rPr lang="ru-RU" sz="2400" dirty="0" smtClean="0"/>
              <a:t>, </a:t>
            </a:r>
            <a:r>
              <a:rPr lang="ru-RU" sz="2400" dirty="0" err="1" smtClean="0"/>
              <a:t>слизових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оболонок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порожнин</a:t>
            </a:r>
            <a:r>
              <a:rPr lang="ru-RU" sz="2400" dirty="0" smtClean="0"/>
              <a:t>.</a:t>
            </a:r>
            <a:endParaRPr lang="uk-UA" sz="2400" dirty="0"/>
          </a:p>
        </p:txBody>
      </p:sp>
      <p:pic>
        <p:nvPicPr>
          <p:cNvPr id="5" name="Picture 2" descr="ÐÐ°ÑÑÐ¸Ð½ÐºÐ¸ Ð¿Ð¾ Ð·Ð°Ð¿ÑÐ¾ÑÑ exocrine g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95686"/>
            <a:ext cx="6321946" cy="255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7331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267494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Розрізняють </a:t>
            </a:r>
            <a:r>
              <a:rPr lang="uk-UA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типи секретів </a:t>
            </a:r>
            <a:r>
              <a:rPr lang="uk-UA" dirty="0"/>
              <a:t>екзокринних залоз </a:t>
            </a:r>
          </a:p>
          <a:p>
            <a:pPr algn="ctr"/>
            <a:r>
              <a:rPr lang="uk-UA" dirty="0"/>
              <a:t>(за хімічним складом):</a:t>
            </a:r>
          </a:p>
          <a:p>
            <a:pPr algn="ctr"/>
            <a:r>
              <a:rPr lang="uk-UA" b="1" dirty="0">
                <a:solidFill>
                  <a:srgbClr val="0070C0"/>
                </a:solidFill>
              </a:rPr>
              <a:t>серозний</a:t>
            </a:r>
            <a:r>
              <a:rPr lang="uk-UA" b="1" dirty="0"/>
              <a:t> (білковий) та </a:t>
            </a:r>
            <a:r>
              <a:rPr lang="uk-UA" b="1" dirty="0" err="1">
                <a:solidFill>
                  <a:srgbClr val="0070C0"/>
                </a:solidFill>
              </a:rPr>
              <a:t>мукозний</a:t>
            </a:r>
            <a:r>
              <a:rPr lang="uk-UA" b="1" dirty="0"/>
              <a:t> (слизовий)</a:t>
            </a:r>
          </a:p>
          <a:p>
            <a:pPr lvl="0"/>
            <a:r>
              <a:rPr lang="ru-RU" i="1" dirty="0" err="1">
                <a:solidFill>
                  <a:prstClr val="black"/>
                </a:solidFill>
              </a:rPr>
              <a:t>Клітини</a:t>
            </a:r>
            <a:r>
              <a:rPr lang="ru-RU" i="1" dirty="0">
                <a:solidFill>
                  <a:prstClr val="black"/>
                </a:solidFill>
              </a:rPr>
              <a:t>:                 </a:t>
            </a:r>
            <a:r>
              <a:rPr lang="ru-RU" i="1" dirty="0" smtClean="0">
                <a:solidFill>
                  <a:prstClr val="black"/>
                </a:solidFill>
              </a:rPr>
              <a:t>     </a:t>
            </a:r>
            <a:r>
              <a:rPr lang="ru-RU" b="1" i="1" dirty="0" err="1" smtClean="0">
                <a:solidFill>
                  <a:srgbClr val="0070C0"/>
                </a:solidFill>
              </a:rPr>
              <a:t>Сероцит</a:t>
            </a:r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r>
              <a:rPr lang="ru-RU" b="1" i="1" dirty="0" err="1" smtClean="0">
                <a:solidFill>
                  <a:srgbClr val="0070C0"/>
                </a:solidFill>
              </a:rPr>
              <a:t>Мукоцит</a:t>
            </a:r>
            <a:endParaRPr lang="uk-UA" b="1" i="1" dirty="0">
              <a:solidFill>
                <a:srgbClr val="0070C0"/>
              </a:solidFill>
            </a:endParaRPr>
          </a:p>
        </p:txBody>
      </p:sp>
      <p:pic>
        <p:nvPicPr>
          <p:cNvPr id="5" name="Picture 2" descr="ÐÐ°ÑÑÐ¸Ð½ÐºÐ¸ Ð¿Ð¾ Ð·Ð°Ð¿ÑÐ¾ÑÑ serous mucous gla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7" b="4507"/>
          <a:stretch/>
        </p:blipFill>
        <p:spPr bwMode="auto">
          <a:xfrm>
            <a:off x="1262604" y="1512665"/>
            <a:ext cx="5970720" cy="363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2310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420983"/>
              </p:ext>
            </p:extLst>
          </p:nvPr>
        </p:nvGraphicFramePr>
        <p:xfrm>
          <a:off x="467544" y="8266"/>
          <a:ext cx="8229600" cy="3157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age-of-mammals.ucoz.ru/_si/3/25751619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9" t="12549" r="67371" b="10592"/>
          <a:stretch/>
        </p:blipFill>
        <p:spPr bwMode="auto">
          <a:xfrm>
            <a:off x="1400175" y="3320652"/>
            <a:ext cx="1228726" cy="182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age-of-mammals.ucoz.ru/_si/3/25751619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" t="10818" r="87358" b="12367"/>
          <a:stretch/>
        </p:blipFill>
        <p:spPr bwMode="auto">
          <a:xfrm>
            <a:off x="4283968" y="3320652"/>
            <a:ext cx="1152128" cy="182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age-of-mammals.ucoz.ru/_si/3/25751619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2" t="12737" r="133" b="-188"/>
          <a:stretch>
            <a:fillRect/>
          </a:stretch>
        </p:blipFill>
        <p:spPr bwMode="auto">
          <a:xfrm>
            <a:off x="6444208" y="3154710"/>
            <a:ext cx="1656184" cy="198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0590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555776" y="267494"/>
            <a:ext cx="3897509" cy="1685343"/>
            <a:chOff x="2263713" y="701"/>
            <a:chExt cx="3897509" cy="168534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263713" y="701"/>
              <a:ext cx="3897509" cy="168534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2263713" y="701"/>
              <a:ext cx="3897509" cy="1685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За </a:t>
              </a:r>
              <a:r>
                <a:rPr lang="ru-RU" sz="2800" b="1" i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будовою</a:t>
              </a:r>
              <a:r>
                <a:rPr lang="ru-RU" sz="28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2800" b="1" i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вивідної</a:t>
              </a:r>
              <a:r>
                <a:rPr lang="ru-RU" sz="28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протоки</a:t>
              </a:r>
              <a:endParaRPr lang="uk-UA" sz="28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39552" y="2167081"/>
            <a:ext cx="2800092" cy="927056"/>
            <a:chOff x="0" y="2068475"/>
            <a:chExt cx="2800092" cy="92705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2068475"/>
              <a:ext cx="2800092" cy="92705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0" y="2068475"/>
              <a:ext cx="2800092" cy="927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Прості</a:t>
              </a:r>
              <a:endParaRPr lang="uk-UA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23942" y="2190285"/>
            <a:ext cx="2555776" cy="927056"/>
            <a:chOff x="3647322" y="2059430"/>
            <a:chExt cx="4777613" cy="927056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3647322" y="2059430"/>
              <a:ext cx="4777613" cy="92705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3647322" y="2059430"/>
              <a:ext cx="4777613" cy="927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Складні</a:t>
              </a:r>
              <a:endParaRPr lang="uk-UA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9" y="3290334"/>
            <a:ext cx="4876800" cy="25694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71852"/>
            <a:ext cx="36195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57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99792" y="195486"/>
            <a:ext cx="3024336" cy="85725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Залози-органи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97160" y="843558"/>
            <a:ext cx="8867328" cy="13748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dirty="0" err="1"/>
              <a:t>Залоза</a:t>
            </a:r>
            <a:r>
              <a:rPr lang="ru-RU" sz="2800" dirty="0"/>
              <a:t> </a:t>
            </a:r>
            <a:r>
              <a:rPr lang="ru-RU" sz="2800" dirty="0" err="1"/>
              <a:t>покрита</a:t>
            </a:r>
            <a:r>
              <a:rPr lang="ru-RU" sz="2800" dirty="0"/>
              <a:t> </a:t>
            </a:r>
            <a:r>
              <a:rPr lang="ru-RU" sz="2800" dirty="0" err="1"/>
              <a:t>сполучнотканинною</a:t>
            </a:r>
            <a:r>
              <a:rPr lang="ru-RU" sz="2800" dirty="0"/>
              <a:t>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капсулою</a:t>
            </a:r>
            <a:r>
              <a:rPr lang="ru-RU" sz="2800" dirty="0"/>
              <a:t>,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dirty="0" err="1"/>
              <a:t>якої</a:t>
            </a:r>
            <a:r>
              <a:rPr lang="ru-RU" sz="2800" dirty="0"/>
              <a:t> </a:t>
            </a:r>
            <a:r>
              <a:rPr lang="ru-RU" sz="2800" dirty="0" err="1"/>
              <a:t>відходять</a:t>
            </a:r>
            <a:r>
              <a:rPr lang="ru-RU" sz="2800" dirty="0"/>
              <a:t> перегородки -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септи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ділять</a:t>
            </a:r>
            <a:r>
              <a:rPr lang="ru-RU" sz="2800" dirty="0"/>
              <a:t> </a:t>
            </a:r>
            <a:r>
              <a:rPr lang="ru-RU" sz="2800" dirty="0" err="1"/>
              <a:t>залозу</a:t>
            </a:r>
            <a:r>
              <a:rPr lang="ru-RU" sz="2800" dirty="0"/>
              <a:t> на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частки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, в свою </a:t>
            </a:r>
            <a:r>
              <a:rPr lang="ru-RU" sz="2800" dirty="0" err="1"/>
              <a:t>чергу</a:t>
            </a:r>
            <a:r>
              <a:rPr lang="ru-RU" sz="2800" dirty="0"/>
              <a:t>, </a:t>
            </a:r>
            <a:r>
              <a:rPr lang="ru-RU" sz="2800" dirty="0" err="1"/>
              <a:t>діляться</a:t>
            </a:r>
            <a:r>
              <a:rPr lang="ru-RU" sz="2800" dirty="0"/>
              <a:t> на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часточки</a:t>
            </a:r>
            <a:endParaRPr lang="uk-UA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74068" y="2244496"/>
            <a:ext cx="8574396" cy="4039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/>
              <a:t>Залозистий</a:t>
            </a:r>
            <a:r>
              <a:rPr lang="ru-RU" sz="2000" dirty="0" smtClean="0"/>
              <a:t> </a:t>
            </a:r>
            <a:r>
              <a:rPr lang="ru-RU" sz="2000" dirty="0" err="1" smtClean="0"/>
              <a:t>епітелій</a:t>
            </a:r>
            <a:r>
              <a:rPr lang="ru-RU" sz="2000" dirty="0" smtClean="0"/>
              <a:t>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паренхіму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залози</a:t>
            </a:r>
            <a:endParaRPr lang="ru-RU" sz="2000" dirty="0" smtClean="0"/>
          </a:p>
          <a:p>
            <a:r>
              <a:rPr lang="ru-RU" sz="2000" dirty="0" err="1" smtClean="0"/>
              <a:t>Сполучна</a:t>
            </a:r>
            <a:r>
              <a:rPr lang="ru-RU" sz="2000" dirty="0" smtClean="0"/>
              <a:t> тканина </a:t>
            </a:r>
            <a:r>
              <a:rPr lang="ru-RU" sz="2000" dirty="0" err="1" smtClean="0"/>
              <a:t>утворює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строму</a:t>
            </a:r>
            <a:endParaRPr lang="uk-UA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7544" y="3363838"/>
            <a:ext cx="6912768" cy="1494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ru-RU" sz="1800" dirty="0" err="1" smtClean="0"/>
              <a:t>Паренхіма</a:t>
            </a:r>
            <a:r>
              <a:rPr lang="ru-RU" sz="1800" dirty="0" smtClean="0"/>
              <a:t> </a:t>
            </a:r>
            <a:r>
              <a:rPr lang="ru-RU" sz="1800" dirty="0" err="1" smtClean="0"/>
              <a:t>включає</a:t>
            </a:r>
            <a:r>
              <a:rPr lang="ru-RU" sz="1800" dirty="0" smtClean="0"/>
              <a:t>:</a:t>
            </a:r>
          </a:p>
          <a:p>
            <a:r>
              <a:rPr lang="ru-RU" sz="1800" dirty="0" err="1" smtClean="0"/>
              <a:t>секреторні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відділи</a:t>
            </a:r>
            <a:r>
              <a:rPr lang="ru-RU" sz="1800" dirty="0" smtClean="0"/>
              <a:t> (</a:t>
            </a:r>
            <a:r>
              <a:rPr lang="ru-RU" sz="1800" dirty="0" err="1" smtClean="0"/>
              <a:t>ацинуси</a:t>
            </a:r>
            <a:r>
              <a:rPr lang="ru-RU" sz="1800" dirty="0" smtClean="0"/>
              <a:t>)</a:t>
            </a:r>
          </a:p>
          <a:p>
            <a:r>
              <a:rPr lang="ru-RU" sz="1800" dirty="0" err="1" smtClean="0"/>
              <a:t>вивідні</a:t>
            </a:r>
            <a:r>
              <a:rPr lang="ru-RU" sz="1800" dirty="0" smtClean="0"/>
              <a:t> протоки</a:t>
            </a:r>
            <a:endParaRPr lang="uk-UA" sz="1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64649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ru-RU" alt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Великі</a:t>
            </a:r>
            <a:r>
              <a:rPr lang="ru-RU" alt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слинні</a:t>
            </a:r>
            <a:r>
              <a:rPr lang="ru-RU" alt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</a:t>
            </a:r>
            <a:endParaRPr lang="uk-UA" alt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66977" y="865617"/>
            <a:ext cx="8229600" cy="1187053"/>
          </a:xfrm>
        </p:spPr>
        <p:txBody>
          <a:bodyPr>
            <a:noAutofit/>
          </a:bodyPr>
          <a:lstStyle/>
          <a:p>
            <a:r>
              <a:rPr lang="ru-RU" altLang="uk-UA" sz="2000" dirty="0" err="1"/>
              <a:t>Привушна</a:t>
            </a:r>
            <a:r>
              <a:rPr lang="ru-RU" altLang="uk-UA" sz="2000" dirty="0"/>
              <a:t> </a:t>
            </a:r>
            <a:r>
              <a:rPr lang="ru-RU" altLang="uk-UA" sz="2000" dirty="0" err="1"/>
              <a:t>слинна</a:t>
            </a:r>
            <a:r>
              <a:rPr lang="ru-RU" altLang="uk-UA" sz="2000" dirty="0"/>
              <a:t> </a:t>
            </a:r>
            <a:r>
              <a:rPr lang="ru-RU" altLang="uk-UA" sz="2000" dirty="0" err="1" smtClean="0"/>
              <a:t>залоза</a:t>
            </a:r>
            <a:r>
              <a:rPr lang="ru-RU" altLang="uk-UA" sz="2000" dirty="0" smtClean="0"/>
              <a:t> (</a:t>
            </a:r>
            <a:r>
              <a:rPr lang="ru-RU" altLang="uk-UA" sz="1400" dirty="0" err="1" smtClean="0"/>
              <a:t>серозні</a:t>
            </a:r>
            <a:r>
              <a:rPr lang="ru-RU" altLang="uk-UA" sz="2000" dirty="0" smtClean="0"/>
              <a:t>)</a:t>
            </a:r>
            <a:endParaRPr lang="ru-RU" altLang="uk-UA" sz="2000" dirty="0"/>
          </a:p>
          <a:p>
            <a:r>
              <a:rPr lang="ru-RU" altLang="uk-UA" sz="2000" dirty="0" err="1"/>
              <a:t>Під'язикова</a:t>
            </a:r>
            <a:r>
              <a:rPr lang="ru-RU" altLang="uk-UA" sz="2000" dirty="0"/>
              <a:t> </a:t>
            </a:r>
            <a:r>
              <a:rPr lang="ru-RU" altLang="uk-UA" sz="2000" dirty="0" err="1"/>
              <a:t>слинна</a:t>
            </a:r>
            <a:r>
              <a:rPr lang="ru-RU" altLang="uk-UA" sz="2000" dirty="0"/>
              <a:t> </a:t>
            </a:r>
            <a:r>
              <a:rPr lang="ru-RU" altLang="uk-UA" sz="2000" dirty="0" err="1" smtClean="0"/>
              <a:t>залоза</a:t>
            </a:r>
            <a:r>
              <a:rPr lang="ru-RU" altLang="uk-UA" sz="2000" dirty="0" smtClean="0"/>
              <a:t> (</a:t>
            </a:r>
            <a:r>
              <a:rPr lang="ru-RU" altLang="uk-UA" sz="1400" dirty="0" err="1" smtClean="0"/>
              <a:t>слизово-білкові</a:t>
            </a:r>
            <a:r>
              <a:rPr lang="ru-RU" altLang="uk-UA" sz="2000" dirty="0" smtClean="0"/>
              <a:t>)</a:t>
            </a:r>
            <a:endParaRPr lang="ru-RU" altLang="uk-UA" sz="2000" dirty="0"/>
          </a:p>
          <a:p>
            <a:r>
              <a:rPr lang="ru-RU" altLang="uk-UA" sz="2000" dirty="0" err="1"/>
              <a:t>Піднижньощелепна</a:t>
            </a:r>
            <a:r>
              <a:rPr lang="ru-RU" altLang="uk-UA" sz="2000" dirty="0"/>
              <a:t> </a:t>
            </a:r>
            <a:r>
              <a:rPr lang="ru-RU" altLang="uk-UA" sz="2000" dirty="0" err="1"/>
              <a:t>слинна</a:t>
            </a:r>
            <a:r>
              <a:rPr lang="ru-RU" altLang="uk-UA" sz="2000" dirty="0"/>
              <a:t> </a:t>
            </a:r>
            <a:r>
              <a:rPr lang="ru-RU" altLang="uk-UA" sz="2000" dirty="0" err="1" smtClean="0"/>
              <a:t>залоза</a:t>
            </a:r>
            <a:r>
              <a:rPr lang="ru-RU" altLang="uk-UA" sz="2000" dirty="0" smtClean="0"/>
              <a:t> (</a:t>
            </a:r>
            <a:r>
              <a:rPr lang="ru-RU" altLang="uk-UA" sz="1400" dirty="0" err="1" smtClean="0"/>
              <a:t>змішані</a:t>
            </a:r>
            <a:r>
              <a:rPr lang="ru-RU" altLang="uk-UA" sz="2000" dirty="0" smtClean="0"/>
              <a:t>)</a:t>
            </a:r>
            <a:endParaRPr lang="uk-UA" altLang="uk-UA" sz="2000" dirty="0" smtClean="0"/>
          </a:p>
        </p:txBody>
      </p:sp>
      <p:pic>
        <p:nvPicPr>
          <p:cNvPr id="6" name="Picture 2" descr="http://meduniver.com/Medical/Akusherstvo/Img/7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2"/>
          <a:stretch>
            <a:fillRect/>
          </a:stretch>
        </p:blipFill>
        <p:spPr bwMode="auto">
          <a:xfrm>
            <a:off x="611560" y="2355726"/>
            <a:ext cx="4320480" cy="232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35096" y="501457"/>
            <a:ext cx="2648399" cy="1197333"/>
            <a:chOff x="2108447" y="1761"/>
            <a:chExt cx="4012705" cy="1197333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2108447" y="1761"/>
              <a:ext cx="4012705" cy="119733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2108447" y="1761"/>
              <a:ext cx="4012705" cy="11973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err="1" smtClean="0">
                  <a:solidFill>
                    <a:schemeClr val="tx1"/>
                  </a:solidFill>
                </a:rPr>
                <a:t>Кінцеві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600" b="1" kern="1200" dirty="0" err="1" smtClean="0">
                  <a:solidFill>
                    <a:schemeClr val="tx1"/>
                  </a:solidFill>
                </a:rPr>
                <a:t>відділи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600" b="1" kern="1200" dirty="0" err="1" smtClean="0">
                  <a:solidFill>
                    <a:schemeClr val="tx1"/>
                  </a:solidFill>
                </a:rPr>
                <a:t>слинних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600" b="1" kern="1200" dirty="0" err="1" smtClean="0">
                  <a:solidFill>
                    <a:schemeClr val="tx1"/>
                  </a:solidFill>
                </a:rPr>
                <a:t>залоз</a:t>
              </a:r>
              <a:r>
                <a:rPr lang="ru-RU" sz="1600" b="1" kern="1200" dirty="0" smtClean="0">
                  <a:solidFill>
                    <a:schemeClr val="tx1"/>
                  </a:solidFill>
                </a:rPr>
                <a:t> (за типом секрету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):</a:t>
              </a:r>
              <a:endParaRPr lang="uk-UA" sz="14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74518" y="2328620"/>
            <a:ext cx="2160688" cy="1249353"/>
            <a:chOff x="1499891" y="-326366"/>
            <a:chExt cx="1961781" cy="2350425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511377" y="-326366"/>
              <a:ext cx="1950295" cy="22828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1499891" y="-258752"/>
              <a:ext cx="1851363" cy="228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err="1" smtClean="0">
                  <a:solidFill>
                    <a:schemeClr val="tx1"/>
                  </a:solidFill>
                </a:rPr>
                <a:t>Серозні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 (</a:t>
              </a:r>
              <a:r>
                <a:rPr lang="ru-RU" sz="1400" b="1" kern="1200" dirty="0" err="1" smtClean="0">
                  <a:solidFill>
                    <a:schemeClr val="tx1"/>
                  </a:solidFill>
                </a:rPr>
                <a:t>білкові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)</a:t>
              </a: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0" kern="1200" dirty="0" err="1" smtClean="0">
                  <a:solidFill>
                    <a:schemeClr val="tx1"/>
                  </a:solidFill>
                </a:rPr>
                <a:t>Складаються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із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сероцитів</a:t>
              </a:r>
              <a:endParaRPr lang="uk-UA" sz="1400" b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37567" y="2328620"/>
            <a:ext cx="2106433" cy="1182329"/>
            <a:chOff x="2787034" y="905977"/>
            <a:chExt cx="2106433" cy="274390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840392" y="905977"/>
              <a:ext cx="2053075" cy="274390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ямоугольник 14"/>
            <p:cNvSpPr/>
            <p:nvPr/>
          </p:nvSpPr>
          <p:spPr>
            <a:xfrm>
              <a:off x="2787034" y="1367074"/>
              <a:ext cx="2053075" cy="228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err="1" smtClean="0">
                  <a:solidFill>
                    <a:schemeClr val="tx1"/>
                  </a:solidFill>
                </a:rPr>
                <a:t>Слизові</a:t>
              </a:r>
              <a:endParaRPr lang="ru-RU" sz="1400" b="1" kern="1200" dirty="0" smtClean="0">
                <a:solidFill>
                  <a:schemeClr val="tx1"/>
                </a:solidFill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0" kern="1200" dirty="0" err="1" smtClean="0">
                  <a:solidFill>
                    <a:schemeClr val="tx1"/>
                  </a:solidFill>
                </a:rPr>
                <a:t>Складаються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із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err="1" smtClean="0">
                  <a:solidFill>
                    <a:schemeClr val="tx1"/>
                  </a:solidFill>
                </a:rPr>
                <a:t>мукоцитів</a:t>
              </a:r>
              <a:endParaRPr lang="ru-RU" sz="1400" b="0" kern="1200" dirty="0" smtClean="0">
                <a:solidFill>
                  <a:schemeClr val="tx1"/>
                </a:solidFill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solidFill>
                    <a:schemeClr val="tx1"/>
                  </a:solidFill>
                </a:rPr>
                <a:t> </a:t>
              </a:r>
              <a:endParaRPr lang="uk-UA" sz="28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50909" y="3817983"/>
            <a:ext cx="2373316" cy="1222476"/>
            <a:chOff x="5008089" y="1367074"/>
            <a:chExt cx="2552751" cy="228281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5008089" y="1367074"/>
              <a:ext cx="2552751" cy="22828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5008089" y="1833098"/>
              <a:ext cx="2552751" cy="13507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err="1" smtClean="0">
                  <a:solidFill>
                    <a:schemeClr val="tx1"/>
                  </a:solidFill>
                </a:rPr>
                <a:t>Змішані</a:t>
              </a:r>
              <a:r>
                <a:rPr lang="ru-RU" sz="14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0" kern="1200" dirty="0" smtClean="0">
                  <a:solidFill>
                    <a:schemeClr val="tx1"/>
                  </a:solidFill>
                </a:rPr>
                <a:t>(</a:t>
              </a:r>
              <a:r>
                <a:rPr lang="uk-UA" sz="1400" b="0" kern="1200" dirty="0" smtClean="0">
                  <a:solidFill>
                    <a:schemeClr val="tx1"/>
                  </a:solidFill>
                </a:rPr>
                <a:t>складаються з </a:t>
              </a:r>
              <a:r>
                <a:rPr lang="uk-UA" sz="1400" b="0" kern="1200" dirty="0" err="1" smtClean="0">
                  <a:solidFill>
                    <a:schemeClr val="tx1"/>
                  </a:solidFill>
                </a:rPr>
                <a:t>мукоцитів</a:t>
              </a:r>
              <a:r>
                <a:rPr lang="uk-UA" sz="1400" b="0" kern="1200" dirty="0" smtClean="0">
                  <a:solidFill>
                    <a:schemeClr val="tx1"/>
                  </a:solidFill>
                </a:rPr>
                <a:t> і </a:t>
              </a:r>
              <a:r>
                <a:rPr lang="uk-UA" sz="1400" b="0" kern="1200" dirty="0" err="1" smtClean="0">
                  <a:solidFill>
                    <a:schemeClr val="tx1"/>
                  </a:solidFill>
                </a:rPr>
                <a:t>сероцитів</a:t>
              </a:r>
              <a:r>
                <a:rPr lang="uk-UA" sz="1400" b="0" kern="1200" dirty="0" smtClean="0">
                  <a:solidFill>
                    <a:schemeClr val="tx1"/>
                  </a:solidFill>
                </a:rPr>
                <a:t>)</a:t>
              </a:r>
              <a:endParaRPr lang="uk-UA" sz="1400" b="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3467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23478"/>
            <a:ext cx="3528392" cy="3396556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51520" y="3520034"/>
            <a:ext cx="4104456" cy="1623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Привушна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слинна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: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мале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збільшення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(Х40).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dirty="0" smtClean="0">
                <a:solidFill>
                  <a:schemeClr val="tx1"/>
                </a:solidFill>
              </a:rPr>
              <a:t>1.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сполучнотканинна</a:t>
            </a:r>
            <a:r>
              <a:rPr lang="ru-RU" altLang="uk-UA" sz="1400" dirty="0" smtClean="0">
                <a:solidFill>
                  <a:schemeClr val="tx1"/>
                </a:solidFill>
              </a:rPr>
              <a:t> капсул</a:t>
            </a:r>
            <a:r>
              <a:rPr lang="uk-UA" altLang="uk-UA" sz="1400" dirty="0" smtClean="0">
                <a:solidFill>
                  <a:schemeClr val="tx1"/>
                </a:solidFill>
              </a:rPr>
              <a:t>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сполучнотканинні прошарки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3. </a:t>
            </a:r>
            <a:r>
              <a:rPr lang="uk-UA" altLang="uk-UA" sz="1400" dirty="0" err="1" smtClean="0">
                <a:solidFill>
                  <a:schemeClr val="tx1"/>
                </a:solidFill>
              </a:rPr>
              <a:t>міжчасточкові</a:t>
            </a:r>
            <a:r>
              <a:rPr lang="uk-UA" altLang="uk-UA" sz="1400" dirty="0" smtClean="0">
                <a:solidFill>
                  <a:schemeClr val="tx1"/>
                </a:solidFill>
              </a:rPr>
              <a:t> вивідні протоки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⃰ білкові секреторні відділи</a:t>
            </a:r>
            <a:endParaRPr lang="uk-UA" altLang="uk-UA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altLang="uk-UA" sz="1400" dirty="0" smtClean="0">
              <a:solidFill>
                <a:schemeClr val="tx1"/>
              </a:solidFill>
            </a:endParaRPr>
          </a:p>
        </p:txBody>
      </p:sp>
      <p:pic>
        <p:nvPicPr>
          <p:cNvPr id="7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3478"/>
            <a:ext cx="3312368" cy="325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860032" y="3393620"/>
            <a:ext cx="4104456" cy="1623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Привушна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слинна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: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велике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збільшення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(Х100).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dirty="0">
                <a:solidFill>
                  <a:schemeClr val="tx1"/>
                </a:solidFill>
              </a:rPr>
              <a:t>3</a:t>
            </a:r>
            <a:r>
              <a:rPr lang="uk-UA" altLang="uk-UA" sz="1400" dirty="0" smtClean="0">
                <a:solidFill>
                  <a:schemeClr val="tx1"/>
                </a:solidFill>
              </a:rPr>
              <a:t>. </a:t>
            </a:r>
            <a:r>
              <a:rPr lang="uk-UA" altLang="uk-UA" sz="1400" dirty="0" err="1" smtClean="0">
                <a:solidFill>
                  <a:schemeClr val="tx1"/>
                </a:solidFill>
              </a:rPr>
              <a:t>міжчасточкові</a:t>
            </a:r>
            <a:r>
              <a:rPr lang="uk-UA" altLang="uk-UA" sz="1400" dirty="0" smtClean="0">
                <a:solidFill>
                  <a:schemeClr val="tx1"/>
                </a:solidFill>
              </a:rPr>
              <a:t> вивідні протоки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⃰ білкові секреторні відділи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4. </a:t>
            </a:r>
            <a:r>
              <a:rPr lang="uk-UA" altLang="uk-UA" sz="1400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ероцити</a:t>
            </a:r>
            <a:endParaRPr lang="uk-UA" altLang="uk-UA" sz="1400" dirty="0" smtClean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5. </a:t>
            </a:r>
            <a:r>
              <a:rPr lang="uk-UA" altLang="uk-UA" sz="1400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іоепітелальні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клітини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6. 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внутрішньочасточкові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вставні протоки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altLang="uk-UA" sz="1400" dirty="0" smtClean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uk-UA" altLang="uk-UA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altLang="uk-UA" sz="1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195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808" y="267494"/>
            <a:ext cx="3531171" cy="3132907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699792" y="3723878"/>
            <a:ext cx="4104456" cy="1623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Змішана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слинна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: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велике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збільшення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(Х100).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dirty="0" smtClean="0">
                <a:solidFill>
                  <a:schemeClr val="tx1"/>
                </a:solidFill>
              </a:rPr>
              <a:t>1</a:t>
            </a:r>
            <a:r>
              <a:rPr lang="uk-UA" altLang="uk-UA" sz="1400" dirty="0" smtClean="0">
                <a:solidFill>
                  <a:schemeClr val="tx1"/>
                </a:solidFill>
              </a:rPr>
              <a:t>. Слизові секреторні відділи</a:t>
            </a:r>
            <a:endParaRPr lang="uk-UA" alt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. Білкові секреторні відділи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3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. Змішані секреторні відділи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altLang="uk-UA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altLang="uk-UA" sz="1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6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563888" y="198909"/>
            <a:ext cx="1666528" cy="85725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Печінка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08820" y="627534"/>
            <a:ext cx="8856662" cy="4392489"/>
          </a:xfrm>
        </p:spPr>
        <p:txBody>
          <a:bodyPr>
            <a:normAutofit/>
          </a:bodyPr>
          <a:lstStyle/>
          <a:p>
            <a:r>
              <a:rPr lang="ru-RU" altLang="uk-UA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Травна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жовч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alt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емульгації</a:t>
            </a:r>
            <a:r>
              <a:rPr lang="ru-RU" alt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розщепленні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жирів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Дезінтоксикаційна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знешкодження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фагоцитозу);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Метаболічна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(синтез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холестерину,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жовчних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 і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білірубіну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інактивація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активних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накопичуються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жиророзчинні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вітаміни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(А, Д, Е, К);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altLang="uk-U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депо </a:t>
            </a:r>
            <a:r>
              <a:rPr lang="ru-RU" altLang="uk-UA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uk-U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uk-UA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синтез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соматомединів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altLang="uk-UA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Кровотворна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печінку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ембріогенезі</a:t>
            </a:r>
            <a:r>
              <a:rPr lang="ru-RU" alt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alt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кровотворним</a:t>
            </a:r>
            <a:r>
              <a:rPr lang="ru-RU" alt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органом.</a:t>
            </a:r>
          </a:p>
        </p:txBody>
      </p:sp>
    </p:spTree>
    <p:extLst>
      <p:ext uri="{BB962C8B-B14F-4D97-AF65-F5344CB8AC3E}">
        <p14:creationId xmlns:p14="http://schemas.microsoft.com/office/powerpoint/2010/main" val="7472468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95486"/>
            <a:ext cx="8229600" cy="857250"/>
          </a:xfrm>
        </p:spPr>
        <p:txBody>
          <a:bodyPr/>
          <a:lstStyle/>
          <a:p>
            <a:pPr eaLnBrk="1" hangingPunct="1"/>
            <a:r>
              <a:rPr lang="ru-RU" altLang="uk-UA" dirty="0" err="1" smtClean="0"/>
              <a:t>Кровопостачання</a:t>
            </a:r>
            <a:r>
              <a:rPr lang="ru-RU" altLang="uk-UA" dirty="0" smtClean="0"/>
              <a:t> </a:t>
            </a:r>
            <a:r>
              <a:rPr lang="ru-RU" altLang="uk-UA" dirty="0" err="1" smtClean="0"/>
              <a:t>печінки</a:t>
            </a:r>
            <a:endParaRPr lang="ru-RU" altLang="uk-UA" dirty="0" smtClean="0"/>
          </a:p>
        </p:txBody>
      </p:sp>
      <p:sp>
        <p:nvSpPr>
          <p:cNvPr id="13" name="object 3"/>
          <p:cNvSpPr txBox="1">
            <a:spLocks noGrp="1"/>
          </p:cNvSpPr>
          <p:nvPr/>
        </p:nvSpPr>
        <p:spPr>
          <a:xfrm>
            <a:off x="395536" y="843558"/>
            <a:ext cx="3168352" cy="3211520"/>
          </a:xfrm>
          <a:prstGeom prst="rect">
            <a:avLst/>
          </a:prstGeom>
        </p:spPr>
        <p:txBody>
          <a:bodyPr vert="horz" wrap="square" lIns="0" tIns="59309" rIns="0" bIns="0" rtlCol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94640" indent="-285750" algn="just">
              <a:buSzPct val="96428"/>
              <a:buFont typeface="Wingdings"/>
              <a:buChar char=""/>
              <a:tabLst>
                <a:tab pos="294640" algn="l"/>
                <a:tab pos="3332479" algn="l"/>
              </a:tabLst>
            </a:pPr>
            <a:r>
              <a:rPr sz="1600" i="1" dirty="0" err="1"/>
              <a:t>Система</a:t>
            </a:r>
            <a:r>
              <a:rPr sz="1600" i="1" spc="-100" dirty="0"/>
              <a:t> </a:t>
            </a:r>
            <a:r>
              <a:rPr sz="1600" i="1" spc="-10" dirty="0" err="1" smtClean="0"/>
              <a:t>притоку</a:t>
            </a:r>
            <a:r>
              <a:rPr sz="1600" spc="-10" dirty="0" smtClean="0"/>
              <a:t>:</a:t>
            </a:r>
            <a:r>
              <a:rPr lang="uk-UA" sz="1600" spc="-10" dirty="0" smtClean="0"/>
              <a:t> </a:t>
            </a:r>
            <a:r>
              <a:rPr sz="1600" dirty="0" err="1" smtClean="0"/>
              <a:t>ворітна</a:t>
            </a:r>
            <a:r>
              <a:rPr sz="1600" spc="-75" dirty="0" smtClean="0"/>
              <a:t> </a:t>
            </a:r>
            <a:r>
              <a:rPr sz="1600" dirty="0"/>
              <a:t>вена,</a:t>
            </a:r>
            <a:r>
              <a:rPr sz="1600" spc="-80" dirty="0"/>
              <a:t> </a:t>
            </a:r>
            <a:r>
              <a:rPr sz="1600" spc="-25" dirty="0"/>
              <a:t>печінкова</a:t>
            </a:r>
            <a:r>
              <a:rPr sz="1600" spc="-60" dirty="0"/>
              <a:t> </a:t>
            </a:r>
            <a:r>
              <a:rPr sz="1600" dirty="0"/>
              <a:t>артерія</a:t>
            </a:r>
            <a:r>
              <a:rPr sz="1600" spc="-100" dirty="0"/>
              <a:t> </a:t>
            </a:r>
            <a:r>
              <a:rPr sz="1600" dirty="0"/>
              <a:t>–</a:t>
            </a:r>
            <a:r>
              <a:rPr sz="1600" spc="-70" dirty="0"/>
              <a:t> </a:t>
            </a:r>
            <a:r>
              <a:rPr sz="1600" spc="-10" dirty="0" err="1" smtClean="0"/>
              <a:t>часткові</a:t>
            </a:r>
            <a:r>
              <a:rPr lang="uk-UA" sz="1600" spc="-10" dirty="0" smtClean="0"/>
              <a:t> </a:t>
            </a:r>
            <a:r>
              <a:rPr sz="1600" dirty="0" err="1" smtClean="0"/>
              <a:t>артерії</a:t>
            </a:r>
            <a:r>
              <a:rPr sz="1600" spc="-70" dirty="0" smtClean="0"/>
              <a:t> </a:t>
            </a:r>
            <a:r>
              <a:rPr sz="1600" dirty="0"/>
              <a:t>і</a:t>
            </a:r>
            <a:r>
              <a:rPr sz="1600" spc="-40" dirty="0"/>
              <a:t> </a:t>
            </a:r>
            <a:r>
              <a:rPr sz="1600" dirty="0"/>
              <a:t>вени</a:t>
            </a:r>
            <a:r>
              <a:rPr sz="1600" spc="-60" dirty="0"/>
              <a:t> </a:t>
            </a:r>
            <a:r>
              <a:rPr sz="1600" dirty="0"/>
              <a:t>–</a:t>
            </a:r>
            <a:r>
              <a:rPr sz="1600" spc="-35" dirty="0"/>
              <a:t> </a:t>
            </a:r>
            <a:r>
              <a:rPr sz="1600" dirty="0"/>
              <a:t>сегментарні</a:t>
            </a:r>
            <a:r>
              <a:rPr sz="1600" spc="-35" dirty="0"/>
              <a:t> </a:t>
            </a:r>
            <a:r>
              <a:rPr sz="1600" dirty="0"/>
              <a:t>артерії</a:t>
            </a:r>
            <a:r>
              <a:rPr sz="1600" spc="-55" dirty="0"/>
              <a:t> </a:t>
            </a:r>
            <a:r>
              <a:rPr sz="1600" dirty="0"/>
              <a:t>і</a:t>
            </a:r>
            <a:r>
              <a:rPr sz="1600" spc="-40" dirty="0"/>
              <a:t> </a:t>
            </a:r>
            <a:r>
              <a:rPr sz="1600" dirty="0"/>
              <a:t>вени</a:t>
            </a:r>
            <a:r>
              <a:rPr sz="1600" spc="-70" dirty="0"/>
              <a:t> </a:t>
            </a:r>
            <a:r>
              <a:rPr sz="1600" dirty="0"/>
              <a:t>–</a:t>
            </a:r>
            <a:r>
              <a:rPr sz="1600" spc="-35" dirty="0"/>
              <a:t> </a:t>
            </a:r>
            <a:r>
              <a:rPr sz="1600" dirty="0"/>
              <a:t>між</a:t>
            </a:r>
            <a:r>
              <a:rPr sz="1600" spc="-45" dirty="0"/>
              <a:t> </a:t>
            </a:r>
            <a:r>
              <a:rPr sz="1600" spc="-20" dirty="0"/>
              <a:t>часточкові</a:t>
            </a:r>
            <a:r>
              <a:rPr sz="1600" spc="-25" dirty="0"/>
              <a:t> </a:t>
            </a:r>
            <a:r>
              <a:rPr sz="1600" spc="-10" dirty="0"/>
              <a:t>артерії </a:t>
            </a:r>
            <a:r>
              <a:rPr sz="1600" dirty="0"/>
              <a:t>і</a:t>
            </a:r>
            <a:r>
              <a:rPr sz="1600" spc="-75" dirty="0"/>
              <a:t> </a:t>
            </a:r>
            <a:r>
              <a:rPr sz="1600" dirty="0"/>
              <a:t>вени</a:t>
            </a:r>
            <a:r>
              <a:rPr sz="1600" spc="-65" dirty="0"/>
              <a:t> </a:t>
            </a:r>
            <a:r>
              <a:rPr sz="1600" dirty="0"/>
              <a:t>–</a:t>
            </a:r>
            <a:r>
              <a:rPr sz="1600" spc="-60" dirty="0"/>
              <a:t> </a:t>
            </a:r>
            <a:r>
              <a:rPr sz="1600" spc="-20" dirty="0"/>
              <a:t>навколо</a:t>
            </a:r>
            <a:r>
              <a:rPr sz="1600" spc="-40" dirty="0"/>
              <a:t> </a:t>
            </a:r>
            <a:r>
              <a:rPr sz="1600" spc="-25" dirty="0"/>
              <a:t>часточкові</a:t>
            </a:r>
            <a:r>
              <a:rPr sz="1600" spc="-40" dirty="0"/>
              <a:t> </a:t>
            </a:r>
            <a:r>
              <a:rPr sz="1600" dirty="0"/>
              <a:t>артерії</a:t>
            </a:r>
            <a:r>
              <a:rPr sz="1600" spc="-65" dirty="0"/>
              <a:t> </a:t>
            </a:r>
            <a:r>
              <a:rPr sz="1600" dirty="0"/>
              <a:t>і</a:t>
            </a:r>
            <a:r>
              <a:rPr sz="1600" spc="-65" dirty="0"/>
              <a:t> </a:t>
            </a:r>
            <a:r>
              <a:rPr sz="1600" spc="-10" dirty="0"/>
              <a:t>вени.</a:t>
            </a:r>
          </a:p>
          <a:p>
            <a:pPr marL="294640" indent="-285750" algn="just">
              <a:lnSpc>
                <a:spcPct val="100000"/>
              </a:lnSpc>
              <a:buSzPct val="96428"/>
              <a:buFont typeface="Wingdings"/>
              <a:buChar char=""/>
              <a:tabLst>
                <a:tab pos="294640" algn="l"/>
                <a:tab pos="3603625" algn="l"/>
              </a:tabLst>
            </a:pPr>
            <a:r>
              <a:rPr sz="1600" i="1" dirty="0" err="1"/>
              <a:t>Система</a:t>
            </a:r>
            <a:r>
              <a:rPr sz="1600" i="1" spc="-100" dirty="0"/>
              <a:t> </a:t>
            </a:r>
            <a:r>
              <a:rPr sz="1600" i="1" spc="-10" dirty="0" err="1" smtClean="0"/>
              <a:t>циркуляції</a:t>
            </a:r>
            <a:r>
              <a:rPr sz="1600" i="1" spc="-10" dirty="0" smtClean="0"/>
              <a:t>:</a:t>
            </a:r>
            <a:r>
              <a:rPr lang="uk-UA" sz="1600" i="1" spc="-10" dirty="0" smtClean="0"/>
              <a:t> </a:t>
            </a:r>
            <a:r>
              <a:rPr sz="1600" dirty="0" err="1" smtClean="0"/>
              <a:t>синусоїдні</a:t>
            </a:r>
            <a:r>
              <a:rPr sz="1600" spc="-80" dirty="0" smtClean="0"/>
              <a:t> </a:t>
            </a:r>
            <a:r>
              <a:rPr sz="1600" spc="-10" dirty="0"/>
              <a:t>капіляри</a:t>
            </a:r>
          </a:p>
          <a:p>
            <a:pPr marL="189230" marR="5080" indent="-181610" algn="just">
              <a:lnSpc>
                <a:spcPct val="119600"/>
              </a:lnSpc>
              <a:buSzPct val="96428"/>
              <a:buFont typeface="Wingdings"/>
              <a:buChar char=""/>
              <a:tabLst>
                <a:tab pos="189230" algn="l"/>
                <a:tab pos="293370" algn="l"/>
              </a:tabLst>
            </a:pPr>
            <a:r>
              <a:rPr sz="1600" i="1" dirty="0"/>
              <a:t>	Система</a:t>
            </a:r>
            <a:r>
              <a:rPr sz="1600" i="1" spc="-50" dirty="0"/>
              <a:t> </a:t>
            </a:r>
            <a:r>
              <a:rPr sz="1600" i="1" dirty="0"/>
              <a:t>відтоку:</a:t>
            </a:r>
            <a:r>
              <a:rPr sz="1600" i="1" spc="-70" dirty="0"/>
              <a:t> </a:t>
            </a:r>
            <a:r>
              <a:rPr sz="1600" dirty="0"/>
              <a:t>центральна</a:t>
            </a:r>
            <a:r>
              <a:rPr sz="1600" spc="-60" dirty="0"/>
              <a:t> </a:t>
            </a:r>
            <a:r>
              <a:rPr sz="1600" dirty="0"/>
              <a:t>вена</a:t>
            </a:r>
            <a:r>
              <a:rPr sz="1600" spc="-70" dirty="0"/>
              <a:t> </a:t>
            </a:r>
            <a:r>
              <a:rPr sz="1600" dirty="0"/>
              <a:t>–</a:t>
            </a:r>
            <a:r>
              <a:rPr sz="1600" spc="-50" dirty="0"/>
              <a:t> </a:t>
            </a:r>
            <a:r>
              <a:rPr sz="1600" dirty="0"/>
              <a:t>збірні</a:t>
            </a:r>
            <a:r>
              <a:rPr sz="1600" spc="-70" dirty="0"/>
              <a:t> </a:t>
            </a:r>
            <a:r>
              <a:rPr sz="1600" spc="-20" dirty="0"/>
              <a:t>(підчасточкові)</a:t>
            </a:r>
            <a:r>
              <a:rPr sz="1600" spc="-35" dirty="0"/>
              <a:t> </a:t>
            </a:r>
            <a:r>
              <a:rPr sz="1600" dirty="0"/>
              <a:t>вени</a:t>
            </a:r>
            <a:r>
              <a:rPr sz="1600" spc="-65" dirty="0"/>
              <a:t> </a:t>
            </a:r>
            <a:r>
              <a:rPr sz="1600" spc="-50" dirty="0"/>
              <a:t>– </a:t>
            </a:r>
            <a:r>
              <a:rPr sz="1600" spc="-25" dirty="0"/>
              <a:t>печінкові</a:t>
            </a:r>
            <a:r>
              <a:rPr sz="1600" spc="-75" dirty="0"/>
              <a:t> </a:t>
            </a:r>
            <a:r>
              <a:rPr sz="1600" dirty="0"/>
              <a:t>вени</a:t>
            </a:r>
            <a:r>
              <a:rPr sz="1600" spc="-80" dirty="0"/>
              <a:t> </a:t>
            </a:r>
            <a:r>
              <a:rPr sz="1600" dirty="0"/>
              <a:t>–</a:t>
            </a:r>
            <a:r>
              <a:rPr sz="1600" spc="-80" dirty="0"/>
              <a:t> </a:t>
            </a:r>
            <a:r>
              <a:rPr sz="1600" dirty="0"/>
              <a:t>нижня</a:t>
            </a:r>
            <a:r>
              <a:rPr sz="1600" spc="-85" dirty="0"/>
              <a:t> </a:t>
            </a:r>
            <a:r>
              <a:rPr sz="1600" dirty="0"/>
              <a:t>порожниста</a:t>
            </a:r>
            <a:r>
              <a:rPr sz="1600" spc="-85" dirty="0"/>
              <a:t> </a:t>
            </a:r>
            <a:r>
              <a:rPr sz="1600" spc="-10" dirty="0"/>
              <a:t>вена.</a:t>
            </a:r>
          </a:p>
        </p:txBody>
      </p:sp>
      <p:pic>
        <p:nvPicPr>
          <p:cNvPr id="1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6632" y="0"/>
            <a:ext cx="4577368" cy="501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58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 txBox="1">
            <a:spLocks/>
          </p:cNvSpPr>
          <p:nvPr/>
        </p:nvSpPr>
        <p:spPr>
          <a:xfrm>
            <a:off x="831205" y="3396678"/>
            <a:ext cx="3456632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Печінка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людини</a:t>
            </a:r>
            <a:r>
              <a:rPr lang="ru-RU" altLang="uk-UA" sz="1400" b="1" dirty="0">
                <a:solidFill>
                  <a:schemeClr val="tx1"/>
                </a:solidFill>
              </a:rPr>
              <a:t>.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>
                <a:solidFill>
                  <a:schemeClr val="tx1"/>
                </a:solidFill>
              </a:rPr>
              <a:t> </a:t>
            </a:r>
            <a:r>
              <a:rPr lang="ru-RU" altLang="uk-UA" sz="1400" dirty="0" smtClean="0">
                <a:solidFill>
                  <a:schemeClr val="tx1"/>
                </a:solidFill>
              </a:rPr>
              <a:t>(х40):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1.часточки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центральна вена</a:t>
            </a:r>
          </a:p>
        </p:txBody>
      </p:sp>
      <p:pic>
        <p:nvPicPr>
          <p:cNvPr id="6" name="Объект 7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088" y="628510"/>
            <a:ext cx="2927524" cy="2700358"/>
          </a:xfrm>
          <a:prstGeom prst="rect">
            <a:avLst/>
          </a:prstGeom>
        </p:spPr>
      </p:pic>
      <p:sp>
        <p:nvSpPr>
          <p:cNvPr id="7" name="Текст 4"/>
          <p:cNvSpPr txBox="1">
            <a:spLocks/>
          </p:cNvSpPr>
          <p:nvPr/>
        </p:nvSpPr>
        <p:spPr>
          <a:xfrm>
            <a:off x="5072072" y="3446305"/>
            <a:ext cx="4041775" cy="980866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Печінка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свині</a:t>
            </a:r>
            <a:r>
              <a:rPr lang="ru-RU" altLang="uk-UA" sz="1400" b="1" dirty="0">
                <a:solidFill>
                  <a:schemeClr val="tx1"/>
                </a:solidFill>
              </a:rPr>
              <a:t>.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>
                <a:solidFill>
                  <a:schemeClr val="tx1"/>
                </a:solidFill>
              </a:rPr>
              <a:t>З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пікрофуксином</a:t>
            </a:r>
            <a:r>
              <a:rPr lang="ru-RU" altLang="uk-UA" sz="1400" dirty="0" smtClean="0">
                <a:solidFill>
                  <a:schemeClr val="tx1"/>
                </a:solidFill>
              </a:rPr>
              <a:t> за Ван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Гізоном</a:t>
            </a:r>
            <a:r>
              <a:rPr lang="ru-RU" altLang="uk-UA" sz="1400" dirty="0" smtClean="0">
                <a:solidFill>
                  <a:schemeClr val="tx1"/>
                </a:solidFill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1. прошарки сполучної тканини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центральна вена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5" y="628510"/>
            <a:ext cx="3168353" cy="271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182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 txBox="1">
            <a:spLocks noGrp="1"/>
          </p:cNvSpPr>
          <p:nvPr/>
        </p:nvSpPr>
        <p:spPr>
          <a:xfrm>
            <a:off x="395536" y="-164554"/>
            <a:ext cx="9419082" cy="693009"/>
          </a:xfrm>
          <a:prstGeom prst="rect">
            <a:avLst/>
          </a:prstGeom>
        </p:spPr>
        <p:txBody>
          <a:bodyPr vert="horz" wrap="square" lIns="0" tIns="259587" rIns="0" bIns="0" rtlCol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544955">
              <a:lnSpc>
                <a:spcPct val="100000"/>
              </a:lnSpc>
              <a:spcBef>
                <a:spcPts val="100"/>
              </a:spcBef>
            </a:pPr>
            <a:r>
              <a:rPr sz="2800" spc="-10" dirty="0"/>
              <a:t>Мікроскопічна</a:t>
            </a:r>
            <a:r>
              <a:rPr sz="2800" spc="-120" dirty="0"/>
              <a:t> </a:t>
            </a:r>
            <a:r>
              <a:rPr sz="2800" spc="-65" dirty="0"/>
              <a:t>будова</a:t>
            </a:r>
            <a:r>
              <a:rPr sz="2800" spc="-110" dirty="0"/>
              <a:t> </a:t>
            </a:r>
            <a:r>
              <a:rPr sz="2800" spc="-10" dirty="0"/>
              <a:t>печінки</a:t>
            </a:r>
          </a:p>
        </p:txBody>
      </p:sp>
      <p:sp>
        <p:nvSpPr>
          <p:cNvPr id="10" name="object 3"/>
          <p:cNvSpPr txBox="1"/>
          <p:nvPr/>
        </p:nvSpPr>
        <p:spPr>
          <a:xfrm>
            <a:off x="107504" y="528455"/>
            <a:ext cx="4104456" cy="4237057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kern="0"/>
            </a:defPPr>
          </a:lstStyle>
          <a:p>
            <a:pPr marL="241300" marR="472440" indent="-229235" algn="just">
              <a:buFont typeface="Wingdings"/>
              <a:buChar char=""/>
              <a:tabLst>
                <a:tab pos="241300" algn="l"/>
                <a:tab pos="367665" algn="l"/>
                <a:tab pos="2040889" algn="l"/>
              </a:tabLst>
            </a:pPr>
            <a:r>
              <a:rPr dirty="0">
                <a:latin typeface="Times New Roman"/>
                <a:cs typeface="Times New Roman"/>
              </a:rPr>
              <a:t>	Вкрита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вісцеральним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листком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очеревини,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щільно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зрощеним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25" dirty="0" err="1">
                <a:latin typeface="Times New Roman"/>
                <a:cs typeface="Times New Roman"/>
              </a:rPr>
              <a:t>зі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сполучнотканинною</a:t>
            </a:r>
            <a:r>
              <a:rPr lang="uk-UA" b="1" i="1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капсулою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87020" indent="-274320" algn="just">
              <a:buFont typeface="Arial MT"/>
              <a:buChar char="•"/>
              <a:tabLst>
                <a:tab pos="287020" algn="l"/>
              </a:tabLst>
            </a:pPr>
            <a:r>
              <a:rPr spc="-10" dirty="0">
                <a:latin typeface="Times New Roman"/>
                <a:cs typeface="Times New Roman"/>
              </a:rPr>
              <a:t>Структурно-функціональною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одиницею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є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часточка</a:t>
            </a:r>
            <a:r>
              <a:rPr spc="-10" dirty="0">
                <a:latin typeface="Times New Roman"/>
                <a:cs typeface="Times New Roman"/>
              </a:rPr>
              <a:t>,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яка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має</a:t>
            </a:r>
            <a:r>
              <a:rPr spc="-2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вигляд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шестигранної</a:t>
            </a:r>
            <a:r>
              <a:rPr i="1" spc="-4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призми</a:t>
            </a:r>
            <a:r>
              <a:rPr dirty="0">
                <a:latin typeface="Times New Roman"/>
                <a:cs typeface="Times New Roman"/>
              </a:rPr>
              <a:t>.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Міжчасткова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сполучна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тканина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формує</a:t>
            </a:r>
            <a:r>
              <a:rPr spc="-35" dirty="0" smtClean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строму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органа.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Вона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розвинута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слабо.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По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кутах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часточок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локалізуються</a:t>
            </a:r>
            <a:r>
              <a:rPr spc="-25" dirty="0" smtClean="0">
                <a:latin typeface="Times New Roman"/>
                <a:cs typeface="Times New Roman"/>
              </a:rPr>
              <a:t> </a:t>
            </a:r>
            <a:r>
              <a:rPr b="1" i="1" spc="-10" dirty="0">
                <a:latin typeface="Times New Roman"/>
                <a:cs typeface="Times New Roman"/>
              </a:rPr>
              <a:t>печінкові</a:t>
            </a:r>
            <a:r>
              <a:rPr b="1" i="1" spc="-6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тріади</a:t>
            </a:r>
            <a:r>
              <a:rPr b="1" i="1" spc="29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(міжчасточкові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артерія,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вена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та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20" dirty="0" err="1" smtClean="0">
                <a:latin typeface="Times New Roman"/>
                <a:cs typeface="Times New Roman"/>
              </a:rPr>
              <a:t>жовчний</a:t>
            </a:r>
            <a:r>
              <a:rPr spc="-4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проток).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Печінкові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часточки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побудовані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печінкових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балок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які</a:t>
            </a:r>
            <a:r>
              <a:rPr spc="-4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складаються </a:t>
            </a:r>
            <a:r>
              <a:rPr dirty="0">
                <a:latin typeface="Times New Roman"/>
                <a:cs typeface="Times New Roman"/>
              </a:rPr>
              <a:t>з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двох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рядів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клітин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гепатоцитів.</a:t>
            </a:r>
            <a:r>
              <a:rPr b="1" i="1" spc="-35" dirty="0">
                <a:latin typeface="Times New Roman"/>
                <a:cs typeface="Times New Roman"/>
              </a:rPr>
              <a:t> </a:t>
            </a:r>
            <a:endParaRPr lang="uk-UA" b="1" i="1" spc="-35" dirty="0" smtClean="0">
              <a:latin typeface="Times New Roman"/>
              <a:cs typeface="Times New Roman"/>
            </a:endParaRPr>
          </a:p>
          <a:p>
            <a:pPr marL="12700" algn="just">
              <a:tabLst>
                <a:tab pos="287020" algn="l"/>
              </a:tabLst>
            </a:pPr>
            <a:r>
              <a:rPr lang="uk-UA" i="1" spc="-35" dirty="0">
                <a:latin typeface="Times New Roman"/>
                <a:cs typeface="Times New Roman"/>
              </a:rPr>
              <a:t> </a:t>
            </a:r>
            <a:r>
              <a:rPr lang="uk-UA" i="1" spc="-35" dirty="0" smtClean="0">
                <a:latin typeface="Times New Roman"/>
                <a:cs typeface="Times New Roman"/>
              </a:rPr>
              <a:t>      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25598"/>
            <a:ext cx="4464496" cy="403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099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/>
          <p:nvPr/>
        </p:nvSpPr>
        <p:spPr>
          <a:xfrm>
            <a:off x="107504" y="490508"/>
            <a:ext cx="4536504" cy="396005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kern="0"/>
            </a:defPPr>
          </a:lstStyle>
          <a:p>
            <a:pPr marL="241300" marR="472440" indent="-229235" algn="just">
              <a:buFont typeface="Wingdings"/>
              <a:buChar char=""/>
              <a:tabLst>
                <a:tab pos="241300" algn="l"/>
                <a:tab pos="367665" algn="l"/>
                <a:tab pos="2040889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lang="uk-UA" i="1" spc="-35" dirty="0" smtClean="0">
                <a:latin typeface="Times New Roman"/>
                <a:cs typeface="Times New Roman"/>
              </a:rPr>
              <a:t>       </a:t>
            </a:r>
            <a:r>
              <a:rPr dirty="0" err="1" smtClean="0">
                <a:latin typeface="Times New Roman"/>
                <a:cs typeface="Times New Roman"/>
              </a:rPr>
              <a:t>Між</a:t>
            </a:r>
            <a:r>
              <a:rPr spc="-1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балками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розташовані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синусоїдні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капіляри.</a:t>
            </a:r>
            <a:r>
              <a:rPr spc="3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Між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гепатоцитами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і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ендотеліальними</a:t>
            </a:r>
            <a:r>
              <a:rPr spc="-5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клітинами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капілярів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знаходиться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простір</a:t>
            </a:r>
            <a:r>
              <a:rPr b="1" i="1" spc="-2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Діссе</a:t>
            </a:r>
            <a:r>
              <a:rPr dirty="0">
                <a:latin typeface="Times New Roman"/>
                <a:cs typeface="Times New Roman"/>
              </a:rPr>
              <a:t>,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в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20" dirty="0" err="1" smtClean="0">
                <a:latin typeface="Times New Roman"/>
                <a:cs typeface="Times New Roman"/>
              </a:rPr>
              <a:t>якому</a:t>
            </a:r>
            <a:r>
              <a:rPr spc="-55" dirty="0" smtClean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розташовані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м</a:t>
            </a:r>
            <a:r>
              <a:rPr lang="uk-UA" dirty="0" smtClean="0">
                <a:latin typeface="Times New Roman"/>
                <a:cs typeface="Times New Roman"/>
              </a:rPr>
              <a:t>і</a:t>
            </a:r>
            <a:r>
              <a:rPr dirty="0" err="1" smtClean="0">
                <a:latin typeface="Times New Roman"/>
                <a:cs typeface="Times New Roman"/>
              </a:rPr>
              <a:t>кроворсинки</a:t>
            </a:r>
            <a:r>
              <a:rPr spc="-5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гепатоцитів,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ретикулярні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волокна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перисинусоїдні</a:t>
            </a:r>
            <a:r>
              <a:rPr spc="-4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ліпоцити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(</a:t>
            </a:r>
            <a:r>
              <a:rPr b="1" i="1" dirty="0">
                <a:latin typeface="Times New Roman"/>
                <a:cs typeface="Times New Roman"/>
              </a:rPr>
              <a:t>клітини</a:t>
            </a:r>
            <a:r>
              <a:rPr b="1" i="1" spc="-5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Ітто</a:t>
            </a:r>
            <a:r>
              <a:rPr dirty="0">
                <a:latin typeface="Times New Roman"/>
                <a:cs typeface="Times New Roman"/>
              </a:rPr>
              <a:t>),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макрофаги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(</a:t>
            </a:r>
            <a:r>
              <a:rPr b="1" i="1" spc="-10" dirty="0" err="1" smtClean="0">
                <a:latin typeface="Times New Roman"/>
                <a:cs typeface="Times New Roman"/>
              </a:rPr>
              <a:t>клітини</a:t>
            </a:r>
            <a:r>
              <a:rPr lang="uk-UA" b="1" i="1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Купфера</a:t>
            </a:r>
            <a:r>
              <a:rPr spc="-10" dirty="0">
                <a:latin typeface="Times New Roman"/>
                <a:cs typeface="Times New Roman"/>
              </a:rPr>
              <a:t>),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pit-</a:t>
            </a:r>
            <a:r>
              <a:rPr b="1" i="1" dirty="0" err="1">
                <a:latin typeface="Times New Roman"/>
                <a:cs typeface="Times New Roman"/>
              </a:rPr>
              <a:t>клітини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(</a:t>
            </a:r>
            <a:r>
              <a:rPr dirty="0" err="1" smtClean="0">
                <a:latin typeface="Times New Roman"/>
                <a:cs typeface="Times New Roman"/>
              </a:rPr>
              <a:t>мають</a:t>
            </a:r>
            <a:r>
              <a:rPr spc="-30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протипухлинну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активність</a:t>
            </a:r>
            <a:r>
              <a:rPr spc="-10" dirty="0" smtClean="0">
                <a:latin typeface="Times New Roman"/>
                <a:cs typeface="Times New Roman"/>
              </a:rPr>
              <a:t>).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Просвіт</a:t>
            </a:r>
            <a:r>
              <a:rPr spc="-6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жовчних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капілярів</a:t>
            </a:r>
            <a:r>
              <a:rPr spc="2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обмежений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плазмолемою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lang="uk-UA" spc="-10" dirty="0" err="1">
                <a:latin typeface="Times New Roman"/>
                <a:cs typeface="Times New Roman"/>
              </a:rPr>
              <a:t>б</a:t>
            </a:r>
            <a:r>
              <a:rPr spc="-10" dirty="0" err="1" smtClean="0">
                <a:latin typeface="Times New Roman"/>
                <a:cs typeface="Times New Roman"/>
              </a:rPr>
              <a:t>іліарної</a:t>
            </a:r>
            <a:r>
              <a:rPr lang="uk-UA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поверхн</a:t>
            </a:r>
            <a:r>
              <a:rPr lang="uk-UA" dirty="0" smtClean="0">
                <a:latin typeface="Times New Roman"/>
                <a:cs typeface="Times New Roman"/>
              </a:rPr>
              <a:t>і</a:t>
            </a:r>
            <a:r>
              <a:rPr spc="-4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гепатоцитів.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Бічні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поверхні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гепатоцитів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з’єднані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щільними </a:t>
            </a:r>
            <a:r>
              <a:rPr spc="-10" dirty="0" err="1">
                <a:latin typeface="Times New Roman"/>
                <a:cs typeface="Times New Roman"/>
              </a:rPr>
              <a:t>контактами</a:t>
            </a:r>
            <a:r>
              <a:rPr spc="-10" dirty="0" smtClean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7494"/>
            <a:ext cx="4788024" cy="412908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012448" y="4477588"/>
            <a:ext cx="4104456" cy="383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b="1" dirty="0" smtClean="0">
                <a:solidFill>
                  <a:schemeClr val="tx1"/>
                </a:solidFill>
              </a:rPr>
              <a:t>Схема розміщення клітин в печінці</a:t>
            </a:r>
          </a:p>
          <a:p>
            <a:pPr marL="0" indent="0">
              <a:buNone/>
            </a:pPr>
            <a:endParaRPr lang="ru-RU" altLang="uk-UA" sz="1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71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179512" y="123478"/>
            <a:ext cx="4752528" cy="208262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defPPr>
              <a:defRPr kern="0"/>
            </a:defPPr>
          </a:lstStyle>
          <a:p>
            <a:pPr marL="241300" marR="472440" indent="-229235" algn="just">
              <a:buFont typeface="Wingdings"/>
              <a:buChar char=""/>
              <a:tabLst>
                <a:tab pos="241300" algn="l"/>
                <a:tab pos="367665" algn="l"/>
                <a:tab pos="2040889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sz="1600" b="1" spc="-20" dirty="0" err="1" smtClean="0">
                <a:latin typeface="Times New Roman"/>
                <a:cs typeface="Times New Roman"/>
              </a:rPr>
              <a:t>Гепатоцити</a:t>
            </a:r>
            <a:r>
              <a:rPr sz="1600" b="1" spc="-40" dirty="0" smtClean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–</a:t>
            </a:r>
            <a:r>
              <a:rPr sz="1600" spc="-30" dirty="0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печінки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беруть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учать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 err="1" smtClean="0">
                <a:latin typeface="Times New Roman"/>
                <a:cs typeface="Times New Roman"/>
              </a:rPr>
              <a:t>реалізації</a:t>
            </a:r>
            <a:r>
              <a:rPr lang="uk-UA" sz="1600" dirty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переважної</a:t>
            </a:r>
            <a:r>
              <a:rPr sz="1600" spc="-40" dirty="0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більшості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функцій.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полігональну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 err="1" smtClean="0">
                <a:latin typeface="Times New Roman"/>
                <a:cs typeface="Times New Roman"/>
              </a:rPr>
              <a:t>дві</a:t>
            </a:r>
            <a:r>
              <a:rPr lang="uk-UA" sz="1600" dirty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поверхні</a:t>
            </a:r>
            <a:r>
              <a:rPr sz="1600" dirty="0">
                <a:latin typeface="Times New Roman"/>
                <a:cs typeface="Times New Roman"/>
              </a:rPr>
              <a:t>: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васкулярну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гемокапіряру,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біліарну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 err="1">
                <a:latin typeface="Times New Roman"/>
                <a:cs typeface="Times New Roman"/>
              </a:rPr>
              <a:t>до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 err="1" smtClean="0">
                <a:latin typeface="Times New Roman"/>
                <a:cs typeface="Times New Roman"/>
              </a:rPr>
              <a:t>жовчного</a:t>
            </a:r>
            <a:r>
              <a:rPr lang="uk-UA" sz="1600" dirty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капіляру</a:t>
            </a:r>
            <a:r>
              <a:rPr sz="1600" dirty="0">
                <a:latin typeface="Times New Roman"/>
                <a:cs typeface="Times New Roman"/>
              </a:rPr>
              <a:t>.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цитоплазмі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розвинуті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органели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загального призначення.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різні</a:t>
            </a:r>
            <a:r>
              <a:rPr sz="1600" spc="-10" dirty="0">
                <a:latin typeface="Times New Roman"/>
                <a:cs typeface="Times New Roman"/>
              </a:rPr>
              <a:t> включення.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780" y="2205446"/>
            <a:ext cx="45959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та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гепатоцитів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Метаболізм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вуглеводи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Детоксикація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розщеплюють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алкоголь,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альбумін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холестерин.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енергозабезпечення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рядами,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34064" cy="5143500"/>
          </a:xfrm>
        </p:spPr>
      </p:pic>
    </p:spTree>
    <p:extLst>
      <p:ext uri="{BB962C8B-B14F-4D97-AF65-F5344CB8AC3E}">
        <p14:creationId xmlns:p14="http://schemas.microsoft.com/office/powerpoint/2010/main" val="3564615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395536" y="699542"/>
            <a:ext cx="8280920" cy="32181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ts val="2245"/>
              </a:lnSpc>
              <a:spcBef>
                <a:spcPts val="95"/>
              </a:spcBef>
              <a:buSzPct val="95454"/>
              <a:buFont typeface="Wingdings"/>
              <a:buChar char=""/>
              <a:tabLst>
                <a:tab pos="240665" algn="l"/>
              </a:tabLst>
            </a:pPr>
            <a:r>
              <a:rPr i="1" dirty="0">
                <a:latin typeface="Times New Roman"/>
                <a:cs typeface="Times New Roman"/>
              </a:rPr>
              <a:t>Зірчасті</a:t>
            </a:r>
            <a:r>
              <a:rPr i="1" spc="-9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макрофаги</a:t>
            </a:r>
            <a:r>
              <a:rPr i="1" spc="-7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(</a:t>
            </a:r>
            <a:r>
              <a:rPr b="1" i="1" dirty="0" err="1">
                <a:latin typeface="Times New Roman"/>
                <a:cs typeface="Times New Roman"/>
              </a:rPr>
              <a:t>клітини</a:t>
            </a:r>
            <a:r>
              <a:rPr b="1" i="1" spc="-75" dirty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Купфера</a:t>
            </a:r>
            <a:r>
              <a:rPr i="1" spc="-10" dirty="0" smtClean="0">
                <a:latin typeface="Times New Roman"/>
                <a:cs typeface="Times New Roman"/>
              </a:rPr>
              <a:t>)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локалізуються</a:t>
            </a:r>
            <a:r>
              <a:rPr spc="-25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між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ендотеліоцитами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або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на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їх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поверхні</a:t>
            </a:r>
            <a:r>
              <a:rPr spc="-10" dirty="0" smtClean="0">
                <a:latin typeface="Times New Roman"/>
                <a:cs typeface="Times New Roman"/>
              </a:rPr>
              <a:t>.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Їм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власна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висока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фагоцитарна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активність</a:t>
            </a:r>
            <a:r>
              <a:rPr spc="-10" dirty="0">
                <a:latin typeface="Times New Roman"/>
                <a:cs typeface="Times New Roman"/>
              </a:rPr>
              <a:t>.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Моноцитарне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походження.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 smtClean="0">
                <a:latin typeface="Times New Roman"/>
                <a:cs typeface="Times New Roman"/>
              </a:rPr>
              <a:t>В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цитоплазмі</a:t>
            </a:r>
            <a:r>
              <a:rPr spc="-105" dirty="0" smtClean="0">
                <a:latin typeface="Times New Roman"/>
                <a:cs typeface="Times New Roman"/>
              </a:rPr>
              <a:t> </a:t>
            </a:r>
            <a:r>
              <a:rPr spc="-20" dirty="0" err="1" smtClean="0">
                <a:latin typeface="Times New Roman"/>
                <a:cs typeface="Times New Roman"/>
              </a:rPr>
              <a:t>мают</a:t>
            </a:r>
            <a:r>
              <a:rPr lang="uk-UA" spc="-20" dirty="0" smtClean="0">
                <a:latin typeface="Times New Roman"/>
                <a:cs typeface="Times New Roman"/>
              </a:rPr>
              <a:t>ь </a:t>
            </a:r>
            <a:r>
              <a:rPr dirty="0" err="1" smtClean="0">
                <a:latin typeface="Times New Roman"/>
                <a:cs typeface="Times New Roman"/>
              </a:rPr>
              <a:t>добре</a:t>
            </a:r>
            <a:r>
              <a:rPr spc="-45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розвинений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лізосомальний</a:t>
            </a:r>
            <a:r>
              <a:rPr spc="-10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апарат.</a:t>
            </a:r>
            <a:endParaRPr dirty="0">
              <a:latin typeface="Times New Roman"/>
              <a:cs typeface="Times New Roman"/>
            </a:endParaRPr>
          </a:p>
          <a:p>
            <a:pPr marL="240665" indent="-227965">
              <a:lnSpc>
                <a:spcPts val="2245"/>
              </a:lnSpc>
              <a:spcBef>
                <a:spcPts val="204"/>
              </a:spcBef>
              <a:buSzPct val="95454"/>
              <a:buFont typeface="Wingdings"/>
              <a:buChar char=""/>
              <a:tabLst>
                <a:tab pos="240665" algn="l"/>
              </a:tabLst>
            </a:pPr>
            <a:r>
              <a:rPr i="1" spc="-10" dirty="0" err="1">
                <a:latin typeface="Times New Roman"/>
                <a:cs typeface="Times New Roman"/>
              </a:rPr>
              <a:t>Перисинусоїдні</a:t>
            </a:r>
            <a:r>
              <a:rPr i="1" spc="-40" dirty="0">
                <a:latin typeface="Times New Roman"/>
                <a:cs typeface="Times New Roman"/>
              </a:rPr>
              <a:t> </a:t>
            </a:r>
            <a:r>
              <a:rPr lang="uk-UA" i="1" spc="-40" dirty="0" err="1" smtClean="0">
                <a:latin typeface="Times New Roman"/>
                <a:cs typeface="Times New Roman"/>
              </a:rPr>
              <a:t>ліпоцити</a:t>
            </a:r>
            <a:r>
              <a:rPr lang="uk-UA" i="1" spc="-40" dirty="0" smtClean="0">
                <a:latin typeface="Times New Roman"/>
                <a:cs typeface="Times New Roman"/>
              </a:rPr>
              <a:t> </a:t>
            </a:r>
            <a:r>
              <a:rPr i="1" dirty="0" smtClean="0">
                <a:latin typeface="Times New Roman"/>
                <a:cs typeface="Times New Roman"/>
              </a:rPr>
              <a:t>(</a:t>
            </a:r>
            <a:r>
              <a:rPr b="1" i="1" dirty="0" err="1" smtClean="0">
                <a:latin typeface="Times New Roman"/>
                <a:cs typeface="Times New Roman"/>
              </a:rPr>
              <a:t>клітини</a:t>
            </a:r>
            <a:r>
              <a:rPr b="1" i="1" spc="-40" dirty="0" smtClean="0">
                <a:latin typeface="Times New Roman"/>
                <a:cs typeface="Times New Roman"/>
              </a:rPr>
              <a:t> </a:t>
            </a:r>
            <a:r>
              <a:rPr b="1" i="1" spc="-10" dirty="0" err="1" smtClean="0">
                <a:latin typeface="Times New Roman"/>
                <a:cs typeface="Times New Roman"/>
              </a:rPr>
              <a:t>Ітто</a:t>
            </a:r>
            <a:r>
              <a:rPr i="1" spc="-10" dirty="0" smtClean="0">
                <a:latin typeface="Times New Roman"/>
                <a:cs typeface="Times New Roman"/>
              </a:rPr>
              <a:t>)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локалізуються</a:t>
            </a:r>
            <a:r>
              <a:rPr spc="-35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просторі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Діссе.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Мають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слабо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розвинені</a:t>
            </a:r>
            <a:r>
              <a:rPr spc="-65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органели.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цитоплазмі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містять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жиророзчинені</a:t>
            </a:r>
            <a:r>
              <a:rPr spc="-6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вітаміни.</a:t>
            </a:r>
            <a:endParaRPr dirty="0">
              <a:latin typeface="Times New Roman"/>
              <a:cs typeface="Times New Roman"/>
            </a:endParaRPr>
          </a:p>
          <a:p>
            <a:pPr marL="241300" indent="-228600">
              <a:lnSpc>
                <a:spcPts val="2245"/>
              </a:lnSpc>
              <a:spcBef>
                <a:spcPts val="204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>
                <a:latin typeface="Times New Roman"/>
                <a:cs typeface="Times New Roman"/>
              </a:rPr>
              <a:t>Крім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класичної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печінкової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часточки,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структурно-функціональними</a:t>
            </a:r>
            <a:r>
              <a:rPr spc="-75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одиницями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печінки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вважають </a:t>
            </a:r>
            <a:r>
              <a:rPr spc="-20" dirty="0">
                <a:latin typeface="Times New Roman"/>
                <a:cs typeface="Times New Roman"/>
              </a:rPr>
              <a:t>також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портальну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часточку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печінковий</a:t>
            </a:r>
            <a:r>
              <a:rPr b="1" spc="-8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ацинус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41300" indent="-228600">
              <a:lnSpc>
                <a:spcPts val="2245"/>
              </a:lnSpc>
              <a:spcBef>
                <a:spcPts val="215"/>
              </a:spcBef>
              <a:buFont typeface="Arial MT"/>
              <a:buChar char="•"/>
              <a:tabLst>
                <a:tab pos="241300" algn="l"/>
              </a:tabLst>
            </a:pPr>
            <a:r>
              <a:rPr b="1" dirty="0">
                <a:latin typeface="Times New Roman"/>
                <a:cs typeface="Times New Roman"/>
              </a:rPr>
              <a:t>Портальна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часточка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має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трикутну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Times New Roman"/>
                <a:cs typeface="Times New Roman"/>
              </a:rPr>
              <a:t>форму.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В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центрі</a:t>
            </a:r>
            <a:r>
              <a:rPr spc="-5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її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знаходиться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тріада.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кутах </a:t>
            </a:r>
            <a:r>
              <a:rPr dirty="0">
                <a:latin typeface="Times New Roman"/>
                <a:cs typeface="Times New Roman"/>
              </a:rPr>
              <a:t>центральні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вени.</a:t>
            </a:r>
            <a:endParaRPr dirty="0">
              <a:latin typeface="Times New Roman"/>
              <a:cs typeface="Times New Roman"/>
            </a:endParaRPr>
          </a:p>
          <a:p>
            <a:pPr marL="241300" indent="-228600">
              <a:lnSpc>
                <a:spcPts val="2245"/>
              </a:lnSpc>
              <a:spcBef>
                <a:spcPts val="200"/>
              </a:spcBef>
              <a:buFont typeface="Arial MT"/>
              <a:buChar char="•"/>
              <a:tabLst>
                <a:tab pos="241300" algn="l"/>
              </a:tabLst>
            </a:pPr>
            <a:r>
              <a:rPr b="1" dirty="0">
                <a:latin typeface="Times New Roman"/>
                <a:cs typeface="Times New Roman"/>
              </a:rPr>
              <a:t>Ацинус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має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форму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ромба,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гострих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кутах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якого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знаходяться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центральні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вени,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тупих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–</a:t>
            </a:r>
            <a:r>
              <a:rPr lang="uk-UA" spc="-5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тріади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55013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6192688" cy="740073"/>
          </a:xfrm>
          <a:prstGeom prst="rect">
            <a:avLst/>
          </a:prstGeom>
        </p:spPr>
        <p:txBody>
          <a:bodyPr vert="horz" wrap="square" lIns="0" tIns="367156" rIns="0" bIns="0" rtlCol="0">
            <a:spAutoFit/>
          </a:bodyPr>
          <a:lstStyle/>
          <a:p>
            <a:pPr marL="1512570">
              <a:lnSpc>
                <a:spcPct val="100000"/>
              </a:lnSpc>
              <a:spcBef>
                <a:spcPts val="100"/>
              </a:spcBef>
            </a:pPr>
            <a:r>
              <a:rPr sz="2400" b="1" spc="-20" dirty="0"/>
              <a:t>Підшлункова</a:t>
            </a:r>
            <a:r>
              <a:rPr sz="2400" b="1" spc="-110" dirty="0"/>
              <a:t> </a:t>
            </a:r>
            <a:r>
              <a:rPr sz="2400" b="1" dirty="0"/>
              <a:t>залоза</a:t>
            </a:r>
            <a:r>
              <a:rPr sz="2400" b="1" spc="-114" dirty="0"/>
              <a:t> </a:t>
            </a:r>
            <a:r>
              <a:rPr sz="2400" b="1" spc="-10" dirty="0"/>
              <a:t>(pancreas)</a:t>
            </a:r>
          </a:p>
        </p:txBody>
      </p:sp>
      <p:sp>
        <p:nvSpPr>
          <p:cNvPr id="5" name="object 3"/>
          <p:cNvSpPr txBox="1"/>
          <p:nvPr/>
        </p:nvSpPr>
        <p:spPr>
          <a:xfrm>
            <a:off x="251520" y="750632"/>
            <a:ext cx="4464496" cy="340606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41300" marR="607060" indent="-229235" algn="just">
              <a:buFont typeface="Wingdings"/>
              <a:buChar char=""/>
              <a:tabLst>
                <a:tab pos="241300" algn="l"/>
                <a:tab pos="349885" algn="l"/>
              </a:tabLst>
            </a:pPr>
            <a:r>
              <a:rPr dirty="0">
                <a:latin typeface="Times New Roman"/>
                <a:cs typeface="Times New Roman"/>
              </a:rPr>
              <a:t>	Це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змішана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залоза,яка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складається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з </a:t>
            </a:r>
            <a:r>
              <a:rPr dirty="0">
                <a:latin typeface="Times New Roman"/>
                <a:cs typeface="Times New Roman"/>
              </a:rPr>
              <a:t>екзокринної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та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ендокринної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частин.</a:t>
            </a:r>
            <a:endParaRPr dirty="0">
              <a:latin typeface="Times New Roman"/>
              <a:cs typeface="Times New Roman"/>
            </a:endParaRPr>
          </a:p>
          <a:p>
            <a:pPr marL="316230" indent="-303530" algn="just">
              <a:buAutoNum type="arabicPeriod"/>
              <a:tabLst>
                <a:tab pos="316230" algn="l"/>
              </a:tabLst>
            </a:pPr>
            <a:r>
              <a:rPr b="1" dirty="0">
                <a:latin typeface="Times New Roman"/>
                <a:cs typeface="Times New Roman"/>
              </a:rPr>
              <a:t>Екзокринна</a:t>
            </a:r>
            <a:r>
              <a:rPr b="1" spc="-85" dirty="0">
                <a:latin typeface="Times New Roman"/>
                <a:cs typeface="Times New Roman"/>
              </a:rPr>
              <a:t> </a:t>
            </a:r>
            <a:r>
              <a:rPr b="1" dirty="0" err="1">
                <a:latin typeface="Times New Roman"/>
                <a:cs typeface="Times New Roman"/>
              </a:rPr>
              <a:t>частина</a:t>
            </a:r>
            <a:r>
              <a:rPr b="1" spc="-13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виробляє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панкреатичний</a:t>
            </a:r>
            <a:r>
              <a:rPr spc="-65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сік</a:t>
            </a:r>
            <a:r>
              <a:rPr dirty="0" smtClean="0">
                <a:latin typeface="Times New Roman"/>
                <a:cs typeface="Times New Roman"/>
              </a:rPr>
              <a:t>,</a:t>
            </a:r>
            <a:r>
              <a:rPr lang="uk-UA" spc="-5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багатий</a:t>
            </a:r>
            <a:r>
              <a:rPr spc="-60" dirty="0" smtClean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на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травні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ферменти</a:t>
            </a:r>
            <a:r>
              <a:rPr spc="-8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(</a:t>
            </a:r>
            <a:r>
              <a:rPr i="1" dirty="0">
                <a:latin typeface="Times New Roman"/>
                <a:cs typeface="Times New Roman"/>
              </a:rPr>
              <a:t>трипсин,</a:t>
            </a:r>
            <a:r>
              <a:rPr i="1" spc="-3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ліпаза,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i="1" spc="-10" dirty="0" err="1">
                <a:latin typeface="Times New Roman"/>
                <a:cs typeface="Times New Roman"/>
              </a:rPr>
              <a:t>амілаза</a:t>
            </a:r>
            <a:r>
              <a:rPr spc="-10" dirty="0" smtClean="0">
                <a:latin typeface="Times New Roman"/>
                <a:cs typeface="Times New Roman"/>
              </a:rPr>
              <a:t>),</a:t>
            </a:r>
            <a:r>
              <a:rPr lang="uk-UA" spc="-1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які</a:t>
            </a:r>
            <a:r>
              <a:rPr spc="-10" dirty="0" smtClean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надходять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по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вивідній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протоці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до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дванадцятипалої</a:t>
            </a:r>
            <a:r>
              <a:rPr spc="-8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кишки,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де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беруть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участь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в </a:t>
            </a:r>
            <a:r>
              <a:rPr dirty="0">
                <a:latin typeface="Times New Roman"/>
                <a:cs typeface="Times New Roman"/>
              </a:rPr>
              <a:t>розщепленні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білків,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жирів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та</a:t>
            </a:r>
            <a:r>
              <a:rPr lang="uk-UA" spc="-50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вуглеводів</a:t>
            </a:r>
            <a:r>
              <a:rPr spc="-1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12700" marR="60960" indent="303530" algn="just">
              <a:buAutoNum type="arabicPeriod" startAt="2"/>
              <a:tabLst>
                <a:tab pos="316230" algn="l"/>
                <a:tab pos="2613025" algn="l"/>
              </a:tabLst>
            </a:pPr>
            <a:r>
              <a:rPr b="1" dirty="0">
                <a:latin typeface="Times New Roman"/>
                <a:cs typeface="Times New Roman"/>
              </a:rPr>
              <a:t>Ендокринна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частина</a:t>
            </a:r>
            <a:r>
              <a:rPr b="1" spc="-11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синтезує</a:t>
            </a:r>
            <a:r>
              <a:rPr spc="-11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гормони (</a:t>
            </a:r>
            <a:r>
              <a:rPr spc="-10" dirty="0" err="1" smtClean="0">
                <a:latin typeface="Times New Roman"/>
                <a:cs typeface="Times New Roman"/>
              </a:rPr>
              <a:t>інсулін</a:t>
            </a:r>
            <a:r>
              <a:rPr lang="uk-UA" spc="-10" dirty="0" smtClean="0">
                <a:latin typeface="Times New Roman"/>
                <a:cs typeface="Times New Roman"/>
              </a:rPr>
              <a:t>, </a:t>
            </a:r>
            <a:r>
              <a:rPr spc="-10" dirty="0" err="1" smtClean="0">
                <a:latin typeface="Times New Roman"/>
                <a:cs typeface="Times New Roman"/>
              </a:rPr>
              <a:t>глюкагон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spc="-10" dirty="0" smtClean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соматостатин</a:t>
            </a:r>
            <a:r>
              <a:rPr spc="-10" dirty="0" smtClean="0">
                <a:latin typeface="Times New Roman"/>
                <a:cs typeface="Times New Roman"/>
              </a:rPr>
              <a:t>,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панкреатичний</a:t>
            </a:r>
            <a:r>
              <a:rPr spc="-100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поліпептид</a:t>
            </a:r>
            <a:r>
              <a:rPr spc="-10" dirty="0" smtClean="0">
                <a:latin typeface="Times New Roman"/>
                <a:cs typeface="Times New Roman"/>
              </a:rPr>
              <a:t>), </a:t>
            </a:r>
            <a:r>
              <a:rPr dirty="0">
                <a:latin typeface="Times New Roman"/>
                <a:cs typeface="Times New Roman"/>
              </a:rPr>
              <a:t>які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беруть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участь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 err="1">
                <a:latin typeface="Times New Roman"/>
                <a:cs typeface="Times New Roman"/>
              </a:rPr>
              <a:t>регуляції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обміну</a:t>
            </a:r>
            <a:r>
              <a:rPr lang="uk-UA" dirty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речовин</a:t>
            </a:r>
            <a:r>
              <a:rPr spc="-7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у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тканинах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4920" y="641345"/>
            <a:ext cx="3470704" cy="379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6465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-108520" y="123478"/>
            <a:ext cx="7848872" cy="573939"/>
          </a:xfrm>
          <a:prstGeom prst="rect">
            <a:avLst/>
          </a:prstGeom>
        </p:spPr>
        <p:txBody>
          <a:bodyPr vert="horz" wrap="square" lIns="0" tIns="148081" rIns="0" bIns="0" rtlCol="0">
            <a:spAutoFit/>
          </a:bodyPr>
          <a:lstStyle/>
          <a:p>
            <a:pPr marL="4033520" marR="5080" indent="-4020820" algn="ctr">
              <a:lnSpc>
                <a:spcPts val="3810"/>
              </a:lnSpc>
              <a:spcBef>
                <a:spcPts val="650"/>
              </a:spcBef>
            </a:pPr>
            <a:r>
              <a:rPr sz="2000" b="1" dirty="0"/>
              <a:t>Морфологічна</a:t>
            </a:r>
            <a:r>
              <a:rPr sz="2000" b="1" spc="-185" dirty="0"/>
              <a:t> </a:t>
            </a:r>
            <a:r>
              <a:rPr sz="2000" b="1" dirty="0"/>
              <a:t>характеристика</a:t>
            </a:r>
            <a:r>
              <a:rPr sz="2000" b="1" spc="-185" dirty="0"/>
              <a:t> </a:t>
            </a:r>
            <a:r>
              <a:rPr sz="2000" b="1" spc="-10" dirty="0"/>
              <a:t>підшлункової залози</a:t>
            </a: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467544" y="843558"/>
            <a:ext cx="8136904" cy="37696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255" indent="-250825" algn="just">
              <a:lnSpc>
                <a:spcPts val="2245"/>
              </a:lnSpc>
              <a:spcBef>
                <a:spcPts val="95"/>
              </a:spcBef>
              <a:buSzPct val="95454"/>
              <a:buFont typeface="Wingdings"/>
              <a:buChar char=""/>
              <a:tabLst>
                <a:tab pos="262255" algn="l"/>
                <a:tab pos="2803525" algn="l"/>
              </a:tabLst>
            </a:pP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</a:t>
            </a:r>
            <a:r>
              <a:rPr lang="ru-RU" sz="1600" spc="-1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строми</a:t>
            </a:r>
            <a:r>
              <a:rPr lang="ru-RU" sz="1600" b="1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1430" indent="0" algn="just">
              <a:lnSpc>
                <a:spcPts val="2245"/>
              </a:lnSpc>
              <a:spcBef>
                <a:spcPts val="95"/>
              </a:spcBef>
              <a:buSzPct val="95454"/>
              <a:buNone/>
              <a:tabLst>
                <a:tab pos="262255" algn="l"/>
                <a:tab pos="28035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сполучнотканинною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капсулою,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відходять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перегородки,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розділяють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залозу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часточки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1600" spc="-8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часточок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ru-RU" sz="16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сіткою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волокон.</a:t>
            </a:r>
            <a:r>
              <a:rPr lang="ru-RU" sz="1600" spc="-10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Часточки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екзокринні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309245" algn="l"/>
              </a:tabLst>
            </a:pP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Структурно-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функціональною</a:t>
            </a:r>
            <a:r>
              <a:rPr lang="ru-RU" sz="16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одиницею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екзокринної</a:t>
            </a:r>
            <a:r>
              <a:rPr lang="ru-RU" sz="1600" b="1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1600" b="1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панкреатичний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ацинус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i="1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секреторних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ациноцитів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вставної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протоки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центроацинозних</a:t>
            </a:r>
            <a:r>
              <a:rPr lang="ru-RU" sz="1600" b="1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241300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Ациноцити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конуса.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гомогенну</a:t>
            </a:r>
            <a:r>
              <a:rPr lang="ru-RU" sz="1600" b="1" i="1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зону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базальній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розташоване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16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241300" algn="l"/>
              </a:tabLst>
            </a:pPr>
            <a:r>
              <a:rPr lang="ru-RU" sz="16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ЕПС,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Гольджі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мітохондрії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Зимогенна</a:t>
            </a:r>
            <a:r>
              <a:rPr lang="ru-RU" sz="1600" b="1" i="1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зона</a:t>
            </a:r>
            <a:r>
              <a:rPr lang="ru-RU" sz="1600" b="1" i="1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апікальній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ацидофільні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600" spc="-9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зимо</a:t>
            </a:r>
            <a:r>
              <a:rPr lang="ru-RU" sz="160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проферменти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забарвлюється</a:t>
            </a:r>
            <a:r>
              <a:rPr lang="ru-RU" sz="16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оксифільно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ts val="2245"/>
              </a:lnSpc>
              <a:spcBef>
                <a:spcPts val="204"/>
              </a:spcBef>
              <a:buNone/>
              <a:tabLst>
                <a:tab pos="2413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Система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протоків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spc="-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вставних</a:t>
            </a:r>
            <a:r>
              <a:rPr lang="ru-RU" sz="1600" spc="-4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протоків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міжацинозних</a:t>
            </a:r>
            <a:r>
              <a:rPr lang="ru-RU" sz="16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часткових</a:t>
            </a:r>
            <a:r>
              <a:rPr lang="ru-RU" sz="16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16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432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664" y="123478"/>
            <a:ext cx="6192688" cy="50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60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4" y="114316"/>
            <a:ext cx="4392488" cy="490570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91952" y="123478"/>
            <a:ext cx="4572000" cy="50475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ductus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choledochus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2 -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portae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3 - a. hepatica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4 - plexus;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coeliacus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5 -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coellacus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6 -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lymphatic!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coeliaci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7 -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gastroduodenalis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8 -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plexus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9 -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lymphatici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pancreaticolienales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10 - lien; 11 -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ductus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12 -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mesenterica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 et plexus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mesentericus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sup.; 13 -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mesenterica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sup.; 14 - a. et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pancreaticoduodenal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Inf.; 15 - papilla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duodeni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major; 16 - papilla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duodeni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minor; 17 -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ductus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pancreatlcus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accessorius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18 - duodenum; 19 - a. et v.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pancreaticoduodenal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sup.; 20 -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dext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21 - gl.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suprarenalis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dext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22 - gl.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suprarenalis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sin.; 23 -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sin.; 24 - ramus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pancreaticus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a.lienalis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1 -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острівець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Лангерганса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междольковая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тканина; 4 -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междольковый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вивідний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Острівець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Лангерганса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1 - А-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2 - В-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3-клітини,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гранул (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Центроацинарн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74760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467544" y="411510"/>
            <a:ext cx="8136904" cy="42238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7350" indent="-374650" algn="just">
              <a:buFont typeface="Wingdings"/>
              <a:buChar char=""/>
              <a:tabLst>
                <a:tab pos="387350" algn="l"/>
              </a:tabLst>
            </a:pPr>
            <a:r>
              <a:rPr b="1" dirty="0">
                <a:latin typeface="Times New Roman"/>
                <a:cs typeface="Times New Roman"/>
              </a:rPr>
              <a:t>Ендокринна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часина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острівці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Лангерганса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cs typeface="Times New Roman"/>
              </a:rPr>
              <a:t>розташовані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5" dirty="0" err="1" smtClean="0">
                <a:latin typeface="Times New Roman"/>
                <a:cs typeface="Times New Roman"/>
              </a:rPr>
              <a:t>між</a:t>
            </a:r>
            <a:endParaRPr dirty="0" smtClean="0">
              <a:latin typeface="Times New Roman"/>
              <a:cs typeface="Times New Roman"/>
            </a:endParaRPr>
          </a:p>
          <a:p>
            <a:pPr marL="241300" algn="just"/>
            <a:r>
              <a:rPr dirty="0" err="1" smtClean="0">
                <a:latin typeface="Times New Roman"/>
                <a:cs typeface="Times New Roman"/>
              </a:rPr>
              <a:t>панкреатичними</a:t>
            </a:r>
            <a:r>
              <a:rPr spc="-100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ацинусами</a:t>
            </a:r>
            <a:r>
              <a:rPr dirty="0" smtClean="0">
                <a:latin typeface="Times New Roman"/>
                <a:cs typeface="Times New Roman"/>
              </a:rPr>
              <a:t>.</a:t>
            </a:r>
            <a:r>
              <a:rPr spc="-85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Складаються</a:t>
            </a:r>
            <a:r>
              <a:rPr spc="-20" dirty="0" smtClean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з</a:t>
            </a:r>
            <a:r>
              <a:rPr spc="-50" dirty="0" smtClean="0">
                <a:latin typeface="Times New Roman"/>
                <a:cs typeface="Times New Roman"/>
              </a:rPr>
              <a:t> </a:t>
            </a:r>
            <a:r>
              <a:rPr i="1" dirty="0" err="1" smtClean="0">
                <a:latin typeface="Times New Roman"/>
                <a:cs typeface="Times New Roman"/>
              </a:rPr>
              <a:t>ендокриноцитів</a:t>
            </a:r>
            <a:r>
              <a:rPr i="1" spc="-85" dirty="0" smtClean="0">
                <a:latin typeface="Times New Roman"/>
                <a:cs typeface="Times New Roman"/>
              </a:rPr>
              <a:t> </a:t>
            </a:r>
            <a:r>
              <a:rPr spc="-50" dirty="0" smtClean="0">
                <a:latin typeface="Times New Roman"/>
                <a:cs typeface="Times New Roman"/>
              </a:rPr>
              <a:t>–</a:t>
            </a:r>
            <a:endParaRPr dirty="0" smtClean="0">
              <a:latin typeface="Times New Roman"/>
              <a:cs typeface="Times New Roman"/>
            </a:endParaRPr>
          </a:p>
          <a:p>
            <a:pPr marL="241300" marR="1583055" algn="just"/>
            <a:r>
              <a:rPr i="1" spc="-10" dirty="0" err="1" smtClean="0">
                <a:latin typeface="Times New Roman"/>
                <a:cs typeface="Times New Roman"/>
              </a:rPr>
              <a:t>інсулоцитів</a:t>
            </a:r>
            <a:r>
              <a:rPr spc="-80" dirty="0" smtClean="0">
                <a:latin typeface="Times New Roman"/>
                <a:cs typeface="Times New Roman"/>
              </a:rPr>
              <a:t> </a:t>
            </a:r>
            <a:r>
              <a:rPr dirty="0" smtClean="0">
                <a:latin typeface="Times New Roman"/>
                <a:cs typeface="Times New Roman"/>
              </a:rPr>
              <a:t>–</a:t>
            </a:r>
            <a:r>
              <a:rPr lang="uk-UA" dirty="0" smtClean="0">
                <a:latin typeface="Times New Roman"/>
                <a:cs typeface="Times New Roman"/>
              </a:rPr>
              <a:t> </a:t>
            </a:r>
            <a:r>
              <a:rPr dirty="0" err="1" smtClean="0">
                <a:latin typeface="Times New Roman"/>
                <a:cs typeface="Times New Roman"/>
              </a:rPr>
              <a:t>між</a:t>
            </a:r>
            <a:r>
              <a:rPr spc="-20" dirty="0" smtClean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якими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розміщуються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кровоносні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капіляри </a:t>
            </a:r>
            <a:r>
              <a:rPr dirty="0">
                <a:latin typeface="Times New Roman"/>
                <a:cs typeface="Times New Roman"/>
              </a:rPr>
              <a:t>фенестрованого</a:t>
            </a:r>
            <a:r>
              <a:rPr spc="-1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типу.</a:t>
            </a:r>
            <a:endParaRPr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b="1" dirty="0">
                <a:latin typeface="Times New Roman"/>
                <a:cs typeface="Times New Roman"/>
              </a:rPr>
              <a:t>Типи</a:t>
            </a:r>
            <a:r>
              <a:rPr b="1" spc="-10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ендокриноцитів:</a:t>
            </a:r>
            <a:endParaRPr dirty="0">
              <a:latin typeface="Times New Roman"/>
              <a:cs typeface="Times New Roman"/>
            </a:endParaRPr>
          </a:p>
          <a:p>
            <a:pPr marL="241300" marR="560705" indent="-229235" algn="just">
              <a:lnSpc>
                <a:spcPct val="70000"/>
              </a:lnSpc>
              <a:buFont typeface="Arial MT"/>
              <a:buChar char="•"/>
              <a:tabLst>
                <a:tab pos="241300" algn="l"/>
              </a:tabLst>
            </a:pPr>
            <a:r>
              <a:rPr i="1" dirty="0">
                <a:latin typeface="Times New Roman"/>
                <a:cs typeface="Times New Roman"/>
              </a:rPr>
              <a:t>Α-клітини</a:t>
            </a:r>
            <a:r>
              <a:rPr i="1"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b="1" spc="-35" dirty="0">
                <a:latin typeface="Times New Roman"/>
                <a:cs typeface="Times New Roman"/>
              </a:rPr>
              <a:t>глюкогон</a:t>
            </a:r>
            <a:r>
              <a:rPr spc="-35" dirty="0">
                <a:latin typeface="Times New Roman"/>
                <a:cs typeface="Times New Roman"/>
              </a:rPr>
              <a:t>,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підвищує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рівень</a:t>
            </a:r>
            <a:r>
              <a:rPr spc="-30" dirty="0">
                <a:latin typeface="Times New Roman"/>
                <a:cs typeface="Times New Roman"/>
              </a:rPr>
              <a:t> глюкози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в </a:t>
            </a:r>
            <a:r>
              <a:rPr dirty="0">
                <a:latin typeface="Times New Roman"/>
                <a:cs typeface="Times New Roman"/>
              </a:rPr>
              <a:t>крові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шляхом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розщеплення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30" dirty="0">
                <a:latin typeface="Times New Roman"/>
                <a:cs typeface="Times New Roman"/>
              </a:rPr>
              <a:t>глікогену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(20-</a:t>
            </a:r>
            <a:r>
              <a:rPr spc="-20" dirty="0">
                <a:latin typeface="Times New Roman"/>
                <a:cs typeface="Times New Roman"/>
              </a:rPr>
              <a:t>25</a:t>
            </a:r>
            <a:r>
              <a:rPr spc="-20" dirty="0" smtClean="0">
                <a:latin typeface="Times New Roman"/>
                <a:cs typeface="Times New Roman"/>
              </a:rPr>
              <a:t>%)</a:t>
            </a:r>
            <a:r>
              <a:rPr lang="uk-UA" spc="-20" dirty="0" smtClean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41300" indent="-228600" algn="just">
              <a:lnSpc>
                <a:spcPts val="2650"/>
              </a:lnSpc>
              <a:buFont typeface="Arial MT"/>
              <a:buChar char="•"/>
              <a:tabLst>
                <a:tab pos="241300" algn="l"/>
              </a:tabLst>
            </a:pPr>
            <a:r>
              <a:rPr i="1" spc="-10" dirty="0">
                <a:latin typeface="Times New Roman"/>
                <a:cs typeface="Times New Roman"/>
              </a:rPr>
              <a:t>В-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–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інсулін</a:t>
            </a:r>
            <a:r>
              <a:rPr spc="-10" dirty="0">
                <a:latin typeface="Times New Roman"/>
                <a:cs typeface="Times New Roman"/>
              </a:rPr>
              <a:t>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знижує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рівень</a:t>
            </a:r>
            <a:r>
              <a:rPr spc="-30" dirty="0">
                <a:latin typeface="Times New Roman"/>
                <a:cs typeface="Times New Roman"/>
              </a:rPr>
              <a:t> глюкози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крові</a:t>
            </a:r>
            <a:endParaRPr dirty="0">
              <a:latin typeface="Times New Roman"/>
              <a:cs typeface="Times New Roman"/>
            </a:endParaRPr>
          </a:p>
          <a:p>
            <a:pPr marL="241300" marR="368935" algn="just">
              <a:lnSpc>
                <a:spcPct val="70000"/>
              </a:lnSpc>
            </a:pPr>
            <a:r>
              <a:rPr dirty="0">
                <a:latin typeface="Times New Roman"/>
                <a:cs typeface="Times New Roman"/>
              </a:rPr>
              <a:t>завдяки</a:t>
            </a:r>
            <a:r>
              <a:rPr spc="-60" dirty="0">
                <a:latin typeface="Times New Roman"/>
                <a:cs typeface="Times New Roman"/>
              </a:rPr>
              <a:t> тому, </a:t>
            </a:r>
            <a:r>
              <a:rPr dirty="0">
                <a:latin typeface="Times New Roman"/>
                <a:cs typeface="Times New Roman"/>
              </a:rPr>
              <a:t>що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збільшує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проникні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сит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мембран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щодо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30" dirty="0">
                <a:latin typeface="Times New Roman"/>
                <a:cs typeface="Times New Roman"/>
              </a:rPr>
              <a:t>глюкози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(70- 75</a:t>
            </a:r>
            <a:r>
              <a:rPr spc="-20" dirty="0" smtClean="0">
                <a:latin typeface="Times New Roman"/>
                <a:cs typeface="Times New Roman"/>
              </a:rPr>
              <a:t>%)</a:t>
            </a:r>
            <a:r>
              <a:rPr lang="uk-UA" spc="-20" dirty="0" smtClean="0">
                <a:latin typeface="Times New Roman"/>
                <a:cs typeface="Times New Roman"/>
              </a:rPr>
              <a:t>.</a:t>
            </a:r>
          </a:p>
          <a:p>
            <a:pPr marL="241300" marR="368935" algn="just">
              <a:lnSpc>
                <a:spcPct val="70000"/>
              </a:lnSpc>
            </a:pPr>
            <a:endParaRPr dirty="0">
              <a:latin typeface="Times New Roman"/>
              <a:cs typeface="Times New Roman"/>
            </a:endParaRPr>
          </a:p>
          <a:p>
            <a:pPr marL="241300" marR="147955" indent="-229235" algn="just">
              <a:lnSpc>
                <a:spcPct val="70100"/>
              </a:lnSpc>
              <a:buFont typeface="Arial MT"/>
              <a:buChar char="•"/>
              <a:tabLst>
                <a:tab pos="241300" algn="l"/>
              </a:tabLst>
            </a:pPr>
            <a:r>
              <a:rPr i="1" spc="-10" dirty="0">
                <a:latin typeface="Times New Roman"/>
                <a:cs typeface="Times New Roman"/>
              </a:rPr>
              <a:t>Д-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соматостатин</a:t>
            </a:r>
            <a:r>
              <a:rPr spc="-10" dirty="0">
                <a:latin typeface="Times New Roman"/>
                <a:cs typeface="Times New Roman"/>
              </a:rPr>
              <a:t>,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зменшує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35" dirty="0">
                <a:latin typeface="Times New Roman"/>
                <a:cs typeface="Times New Roman"/>
              </a:rPr>
              <a:t>глюкогону, </a:t>
            </a:r>
            <a:r>
              <a:rPr dirty="0">
                <a:latin typeface="Times New Roman"/>
                <a:cs typeface="Times New Roman"/>
              </a:rPr>
              <a:t>інсуліну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ферментів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підшлункової</a:t>
            </a:r>
            <a:r>
              <a:rPr spc="-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залози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(5-10</a:t>
            </a:r>
            <a:r>
              <a:rPr spc="-20" dirty="0" smtClean="0">
                <a:latin typeface="Times New Roman"/>
                <a:cs typeface="Times New Roman"/>
              </a:rPr>
              <a:t>%)</a:t>
            </a:r>
            <a:r>
              <a:rPr lang="uk-UA" spc="-20" dirty="0" smtClean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241300" indent="-228600" algn="just">
              <a:lnSpc>
                <a:spcPts val="2650"/>
              </a:lnSpc>
              <a:buFont typeface="Arial MT"/>
              <a:buChar char="•"/>
              <a:tabLst>
                <a:tab pos="241300" algn="l"/>
              </a:tabLst>
            </a:pPr>
            <a:r>
              <a:rPr i="1" spc="-10" dirty="0">
                <a:latin typeface="Times New Roman"/>
                <a:cs typeface="Times New Roman"/>
              </a:rPr>
              <a:t>Д₁-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вазоактивний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інтестинальний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поліпептид</a:t>
            </a:r>
            <a:r>
              <a:rPr dirty="0">
                <a:latin typeface="Times New Roman"/>
                <a:cs typeface="Times New Roman"/>
              </a:rPr>
              <a:t>,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Times New Roman"/>
                <a:cs typeface="Times New Roman"/>
              </a:rPr>
              <a:t>який</a:t>
            </a:r>
            <a:endParaRPr dirty="0">
              <a:latin typeface="Times New Roman"/>
              <a:cs typeface="Times New Roman"/>
            </a:endParaRPr>
          </a:p>
          <a:p>
            <a:pPr marL="241300" marR="793115" algn="just">
              <a:lnSpc>
                <a:spcPct val="70000"/>
              </a:lnSpc>
            </a:pPr>
            <a:r>
              <a:rPr dirty="0">
                <a:latin typeface="Times New Roman"/>
                <a:cs typeface="Times New Roman"/>
              </a:rPr>
              <a:t>знижує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артеріальний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тиск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10" dirty="0">
                <a:latin typeface="Times New Roman"/>
                <a:cs typeface="Times New Roman"/>
              </a:rPr>
              <a:t> стимулює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виділення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соку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та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гормонів </a:t>
            </a:r>
            <a:r>
              <a:rPr spc="-10" dirty="0" err="1">
                <a:latin typeface="Times New Roman"/>
                <a:cs typeface="Times New Roman"/>
              </a:rPr>
              <a:t>підшлункової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spc="-10" dirty="0" err="1" smtClean="0">
                <a:latin typeface="Times New Roman"/>
                <a:cs typeface="Times New Roman"/>
              </a:rPr>
              <a:t>залози</a:t>
            </a:r>
            <a:r>
              <a:rPr lang="uk-UA" spc="-10" dirty="0" smtClean="0">
                <a:latin typeface="Times New Roman"/>
                <a:cs typeface="Times New Roman"/>
              </a:rPr>
              <a:t>.</a:t>
            </a:r>
          </a:p>
          <a:p>
            <a:pPr marL="241300" marR="793115" algn="just">
              <a:lnSpc>
                <a:spcPct val="70000"/>
              </a:lnSpc>
            </a:pPr>
            <a:endParaRPr dirty="0">
              <a:latin typeface="Times New Roman"/>
              <a:cs typeface="Times New Roman"/>
            </a:endParaRPr>
          </a:p>
          <a:p>
            <a:pPr marL="241300" marR="410209" indent="-229235" algn="just">
              <a:lnSpc>
                <a:spcPct val="70000"/>
              </a:lnSpc>
              <a:buFont typeface="Arial MT"/>
              <a:buChar char="•"/>
              <a:tabLst>
                <a:tab pos="241300" algn="l"/>
              </a:tabLst>
            </a:pPr>
            <a:r>
              <a:rPr i="1" dirty="0">
                <a:latin typeface="Times New Roman"/>
                <a:cs typeface="Times New Roman"/>
              </a:rPr>
              <a:t>РР-</a:t>
            </a:r>
            <a:r>
              <a:rPr i="1" spc="-5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клітини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синтезують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панкреатичний</a:t>
            </a:r>
            <a:r>
              <a:rPr b="1" spc="-8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поліпептид</a:t>
            </a:r>
            <a:r>
              <a:rPr dirty="0">
                <a:latin typeface="Times New Roman"/>
                <a:cs typeface="Times New Roman"/>
              </a:rPr>
              <a:t>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який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стимулює </a:t>
            </a:r>
            <a:r>
              <a:rPr dirty="0">
                <a:latin typeface="Times New Roman"/>
                <a:cs typeface="Times New Roman"/>
              </a:rPr>
              <a:t>виділення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шлункового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панкреатичного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соку</a:t>
            </a:r>
            <a:r>
              <a:rPr spc="-10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Times New Roman"/>
                <a:cs typeface="Times New Roman"/>
              </a:rPr>
              <a:t>(2-5%)</a:t>
            </a:r>
            <a:endParaRPr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34847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3" y="250586"/>
            <a:ext cx="3456632" cy="26775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499" y="267494"/>
            <a:ext cx="3888432" cy="2643758"/>
          </a:xfrm>
          <a:prstGeom prst="rect">
            <a:avLst/>
          </a:prstGeom>
        </p:spPr>
      </p:pic>
      <p:sp>
        <p:nvSpPr>
          <p:cNvPr id="8" name="Текст 2"/>
          <p:cNvSpPr txBox="1">
            <a:spLocks/>
          </p:cNvSpPr>
          <p:nvPr/>
        </p:nvSpPr>
        <p:spPr>
          <a:xfrm>
            <a:off x="694061" y="2995890"/>
            <a:ext cx="3456632" cy="1335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Підшлункова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людини</a:t>
            </a:r>
            <a:r>
              <a:rPr lang="ru-RU" altLang="uk-UA" sz="1400" dirty="0">
                <a:solidFill>
                  <a:schemeClr val="tx1"/>
                </a:solidFill>
              </a:rPr>
              <a:t>.</a:t>
            </a:r>
            <a:r>
              <a:rPr lang="ru-RU" altLang="uk-UA" sz="1400" dirty="0" smtClean="0">
                <a:solidFill>
                  <a:schemeClr val="tx1"/>
                </a:solidFill>
              </a:rPr>
              <a:t> 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>
                <a:solidFill>
                  <a:schemeClr val="tx1"/>
                </a:solidFill>
              </a:rPr>
              <a:t> </a:t>
            </a:r>
            <a:r>
              <a:rPr lang="ru-RU" altLang="uk-UA" sz="1400" dirty="0" smtClean="0">
                <a:solidFill>
                  <a:schemeClr val="tx1"/>
                </a:solidFill>
              </a:rPr>
              <a:t>(х40):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1.сполучнотканинна капсула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</a:rPr>
              <a:t>2. </a:t>
            </a:r>
            <a:r>
              <a:rPr lang="uk-UA" altLang="uk-UA" sz="1400" dirty="0">
                <a:solidFill>
                  <a:schemeClr val="tx1"/>
                </a:solidFill>
              </a:rPr>
              <a:t>п</a:t>
            </a:r>
            <a:r>
              <a:rPr lang="uk-UA" altLang="uk-UA" sz="1400" dirty="0" smtClean="0">
                <a:solidFill>
                  <a:schemeClr val="tx1"/>
                </a:solidFill>
              </a:rPr>
              <a:t>ерегородки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٭ часточки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3. </a:t>
            </a:r>
            <a:r>
              <a:rPr lang="uk-UA" altLang="uk-UA" sz="1400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м</a:t>
            </a:r>
            <a:r>
              <a:rPr lang="uk-UA" altLang="uk-UA" sz="1400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іжчасточкові</a:t>
            </a:r>
            <a:r>
              <a:rPr lang="uk-UA" altLang="uk-UA" sz="1400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вивідні протоки</a:t>
            </a:r>
            <a:endParaRPr lang="uk-UA" altLang="uk-UA" sz="1400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4709208" y="2967794"/>
            <a:ext cx="3689013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uk-UA" sz="1400" b="1" dirty="0" err="1" smtClean="0">
                <a:solidFill>
                  <a:schemeClr val="tx1"/>
                </a:solidFill>
              </a:rPr>
              <a:t>Підшлункова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залоза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</a:t>
            </a:r>
            <a:r>
              <a:rPr lang="ru-RU" altLang="uk-UA" sz="1400" b="1" dirty="0" err="1" smtClean="0">
                <a:solidFill>
                  <a:schemeClr val="tx1"/>
                </a:solidFill>
              </a:rPr>
              <a:t>людини</a:t>
            </a:r>
            <a:r>
              <a:rPr lang="ru-RU" altLang="uk-UA" sz="1400" b="1" dirty="0">
                <a:solidFill>
                  <a:schemeClr val="tx1"/>
                </a:solidFill>
              </a:rPr>
              <a:t>.</a:t>
            </a:r>
            <a:r>
              <a:rPr lang="ru-RU" altLang="uk-UA" sz="1400" b="1" dirty="0" smtClean="0">
                <a:solidFill>
                  <a:schemeClr val="tx1"/>
                </a:solidFill>
              </a:rPr>
              <a:t> 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Забарвлення</a:t>
            </a:r>
            <a:r>
              <a:rPr lang="ru-RU" altLang="uk-UA" sz="1400" dirty="0" smtClean="0">
                <a:solidFill>
                  <a:schemeClr val="tx1"/>
                </a:solidFill>
              </a:rPr>
              <a:t> </a:t>
            </a:r>
            <a:r>
              <a:rPr lang="ru-RU" altLang="uk-UA" sz="1400" dirty="0" err="1" smtClean="0">
                <a:solidFill>
                  <a:schemeClr val="tx1"/>
                </a:solidFill>
              </a:rPr>
              <a:t>гематоксилін-еозин</a:t>
            </a:r>
            <a:r>
              <a:rPr lang="ru-RU" altLang="uk-UA" sz="1400" dirty="0">
                <a:solidFill>
                  <a:schemeClr val="tx1"/>
                </a:solidFill>
              </a:rPr>
              <a:t> </a:t>
            </a:r>
            <a:r>
              <a:rPr lang="ru-RU" altLang="uk-UA" sz="1400" dirty="0" smtClean="0">
                <a:solidFill>
                  <a:schemeClr val="tx1"/>
                </a:solidFill>
              </a:rPr>
              <a:t>(х400):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панкреатичний </a:t>
            </a:r>
            <a:r>
              <a:rPr lang="uk-UA" altLang="uk-UA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ацинус</a:t>
            </a:r>
            <a:endParaRPr lang="uk-UA" altLang="uk-UA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5. </a:t>
            </a:r>
            <a:r>
              <a:rPr lang="uk-UA" altLang="uk-UA" sz="14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а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циноцити</a:t>
            </a:r>
            <a:endParaRPr lang="uk-UA" altLang="uk-UA" sz="140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6. </a:t>
            </a:r>
            <a:r>
              <a:rPr lang="uk-UA" altLang="uk-UA" sz="14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ц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ентроацинозні</a:t>
            </a: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епітеліоцити</a:t>
            </a:r>
            <a:endParaRPr lang="uk-UA" altLang="uk-UA" sz="140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#</a:t>
            </a:r>
            <a:r>
              <a:rPr lang="uk-UA" alt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острівці </a:t>
            </a:r>
            <a:r>
              <a:rPr lang="uk-UA" altLang="uk-UA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Лангерганса</a:t>
            </a:r>
            <a:endParaRPr lang="uk-UA" altLang="uk-UA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altLang="uk-UA" sz="14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8. </a:t>
            </a:r>
            <a:r>
              <a:rPr lang="uk-UA" altLang="uk-UA" sz="1400" dirty="0" err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інсуліноцити</a:t>
            </a:r>
            <a:endParaRPr lang="uk-UA" altLang="uk-UA" sz="140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863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/>
          </p:cNvSpPr>
          <p:nvPr/>
        </p:nvSpPr>
        <p:spPr>
          <a:xfrm>
            <a:off x="179512" y="267494"/>
            <a:ext cx="8784976" cy="4187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4338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 txBox="1">
            <a:spLocks/>
          </p:cNvSpPr>
          <p:nvPr/>
        </p:nvSpPr>
        <p:spPr>
          <a:xfrm>
            <a:off x="971599" y="915566"/>
            <a:ext cx="6552729" cy="1584176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 fontScale="70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17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7671</TotalTime>
  <Words>3435</Words>
  <Application>Microsoft Office PowerPoint</Application>
  <PresentationFormat>Экран (16:9)</PresentationFormat>
  <Paragraphs>580</Paragraphs>
  <Slides>75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83" baseType="lpstr">
      <vt:lpstr>Arial</vt:lpstr>
      <vt:lpstr>Arial MT</vt:lpstr>
      <vt:lpstr>Calibri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Травна система включає:</vt:lpstr>
      <vt:lpstr>В травній системі виділяють три основних відділи:</vt:lpstr>
      <vt:lpstr>Презентация PowerPoint</vt:lpstr>
      <vt:lpstr>Презентация PowerPoint</vt:lpstr>
      <vt:lpstr>Функціональна спеціалізація шарів кишкової трубки:</vt:lpstr>
      <vt:lpstr>Презентация PowerPoint</vt:lpstr>
      <vt:lpstr>Епітеліальна пластинка слизової оболонки ШКТ</vt:lpstr>
      <vt:lpstr>Презентация PowerPoint</vt:lpstr>
      <vt:lpstr>Слизова оболонка</vt:lpstr>
      <vt:lpstr>М’язова оболонка</vt:lpstr>
      <vt:lpstr>М’язова оболонка</vt:lpstr>
      <vt:lpstr>М’язова оболонка</vt:lpstr>
      <vt:lpstr>Зовнішня оболонка</vt:lpstr>
      <vt:lpstr>Нервовий апарат травної трубки</vt:lpstr>
      <vt:lpstr>Кровопостачаннятравної трубки</vt:lpstr>
      <vt:lpstr>Імунний апарат травної трубки</vt:lpstr>
      <vt:lpstr>Презентация PowerPoint</vt:lpstr>
      <vt:lpstr>Мигдалики</vt:lpstr>
      <vt:lpstr>Глотка (носова, ротова, гортанна частини)</vt:lpstr>
      <vt:lpstr>Стравохід</vt:lpstr>
      <vt:lpstr>Стравохід</vt:lpstr>
      <vt:lpstr>Шлунок</vt:lpstr>
      <vt:lpstr>Шлунок</vt:lpstr>
      <vt:lpstr>Шлунок</vt:lpstr>
      <vt:lpstr>Презентация PowerPoint</vt:lpstr>
      <vt:lpstr>Шлунок</vt:lpstr>
      <vt:lpstr>Шлункові залози</vt:lpstr>
      <vt:lpstr>Власні шлункові залози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Тонкий кишечник</vt:lpstr>
      <vt:lpstr>Тонкий кишечник</vt:lpstr>
      <vt:lpstr>Презентация PowerPoint</vt:lpstr>
      <vt:lpstr>Презентация PowerPoint</vt:lpstr>
      <vt:lpstr>Тонкий кишечник</vt:lpstr>
      <vt:lpstr>Клітинний склад кишкового епітелію</vt:lpstr>
      <vt:lpstr>Клітинний склад кишкового епітелію</vt:lpstr>
      <vt:lpstr>Товстий кишечник</vt:lpstr>
      <vt:lpstr>Товстий кишечник</vt:lpstr>
      <vt:lpstr>Товстий кишечник</vt:lpstr>
      <vt:lpstr>Товстий кишечник</vt:lpstr>
      <vt:lpstr>Пряма кишка</vt:lpstr>
      <vt:lpstr>Порівняння будови різних відділів травної трубки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Залози-органи</vt:lpstr>
      <vt:lpstr>Великі слинні залози</vt:lpstr>
      <vt:lpstr>Презентация PowerPoint</vt:lpstr>
      <vt:lpstr>Презентация PowerPoint</vt:lpstr>
      <vt:lpstr>Печінка</vt:lpstr>
      <vt:lpstr>Кровопостачання печінки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Підшлункова залоза (pancreas)</vt:lpstr>
      <vt:lpstr>Морфологічна характеристика підшлункової залози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441</cp:revision>
  <cp:lastPrinted>2025-06-23T13:44:40Z</cp:lastPrinted>
  <dcterms:created xsi:type="dcterms:W3CDTF">2017-12-15T13:46:27Z</dcterms:created>
  <dcterms:modified xsi:type="dcterms:W3CDTF">2026-02-19T19:43:57Z</dcterms:modified>
</cp:coreProperties>
</file>