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media/image22.jpg" ContentType="image/jpg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24.jpg" ContentType="image/jpg"/>
  <Override PartName="/ppt/media/image2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397" r:id="rId2"/>
    <p:sldId id="399" r:id="rId3"/>
    <p:sldId id="261" r:id="rId4"/>
    <p:sldId id="262" r:id="rId5"/>
    <p:sldId id="267" r:id="rId6"/>
    <p:sldId id="268" r:id="rId7"/>
    <p:sldId id="270" r:id="rId8"/>
    <p:sldId id="272" r:id="rId9"/>
    <p:sldId id="275" r:id="rId10"/>
    <p:sldId id="278" r:id="rId11"/>
    <p:sldId id="279" r:id="rId12"/>
    <p:sldId id="283" r:id="rId13"/>
    <p:sldId id="286" r:id="rId14"/>
    <p:sldId id="287" r:id="rId15"/>
    <p:sldId id="289" r:id="rId16"/>
    <p:sldId id="290" r:id="rId17"/>
    <p:sldId id="292" r:id="rId18"/>
    <p:sldId id="295" r:id="rId19"/>
    <p:sldId id="296" r:id="rId20"/>
    <p:sldId id="300" r:id="rId21"/>
    <p:sldId id="301" r:id="rId22"/>
    <p:sldId id="303" r:id="rId23"/>
    <p:sldId id="308" r:id="rId24"/>
    <p:sldId id="353" r:id="rId25"/>
    <p:sldId id="313" r:id="rId26"/>
    <p:sldId id="316" r:id="rId27"/>
    <p:sldId id="317" r:id="rId28"/>
    <p:sldId id="356" r:id="rId29"/>
    <p:sldId id="321" r:id="rId30"/>
    <p:sldId id="324" r:id="rId31"/>
    <p:sldId id="325" r:id="rId32"/>
    <p:sldId id="328" r:id="rId33"/>
    <p:sldId id="331" r:id="rId34"/>
    <p:sldId id="363" r:id="rId35"/>
    <p:sldId id="334" r:id="rId36"/>
    <p:sldId id="336" r:id="rId37"/>
    <p:sldId id="337" r:id="rId38"/>
    <p:sldId id="340" r:id="rId39"/>
    <p:sldId id="389" r:id="rId40"/>
    <p:sldId id="343" r:id="rId41"/>
    <p:sldId id="344" r:id="rId42"/>
    <p:sldId id="346" r:id="rId43"/>
    <p:sldId id="400" r:id="rId44"/>
    <p:sldId id="375" r:id="rId45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1BF7C-563F-43DD-8A95-03E742E0E92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0A4DB19-7AD0-45CF-8C67-6853B624A6CA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Звивисті сім’яні канальці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dirty="0" err="1" smtClean="0">
              <a:solidFill>
                <a:schemeClr val="tx1"/>
              </a:solidFill>
            </a:rPr>
            <a:t>tubuli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000" dirty="0" err="1" smtClean="0">
              <a:solidFill>
                <a:schemeClr val="tx1"/>
              </a:solidFill>
            </a:rPr>
            <a:t>seminiferi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contorti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uk-UA" sz="24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gm:t>
    </dgm:pt>
    <dgm:pt modelId="{8D5E43F7-D6AF-4154-A861-85981BEAC404}" type="parTrans" cxnId="{D1715CC6-BBD1-49EA-9B06-7592534D996D}">
      <dgm:prSet/>
      <dgm:spPr/>
      <dgm:t>
        <a:bodyPr/>
        <a:lstStyle/>
        <a:p>
          <a:endParaRPr lang="uk-UA"/>
        </a:p>
      </dgm:t>
    </dgm:pt>
    <dgm:pt modelId="{0B5A0046-E31A-4E84-8AD3-E0375F5D164E}" type="sibTrans" cxnId="{D1715CC6-BBD1-49EA-9B06-7592534D996D}">
      <dgm:prSet/>
      <dgm:spPr/>
      <dgm:t>
        <a:bodyPr/>
        <a:lstStyle/>
        <a:p>
          <a:endParaRPr lang="uk-UA"/>
        </a:p>
      </dgm:t>
    </dgm:pt>
    <dgm:pt modelId="{B35F749B-43B1-416F-B44D-0F08B7914A94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Прямі сім’яні канальці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dirty="0" err="1" smtClean="0">
              <a:solidFill>
                <a:schemeClr val="tx1"/>
              </a:solidFill>
            </a:rPr>
            <a:t>tubuli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dirty="0" err="1" smtClean="0">
              <a:solidFill>
                <a:schemeClr val="tx1"/>
              </a:solidFill>
            </a:rPr>
            <a:t>seminiferi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recti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uk-UA" sz="2400" dirty="0">
            <a:solidFill>
              <a:schemeClr val="tx1"/>
            </a:solidFill>
          </a:endParaRPr>
        </a:p>
      </dgm:t>
    </dgm:pt>
    <dgm:pt modelId="{4FE1DFE8-20F9-4F18-AB4C-527FDBA3A720}" type="parTrans" cxnId="{2E2A77B8-D210-4119-8737-4129EEB22ADD}">
      <dgm:prSet/>
      <dgm:spPr/>
      <dgm:t>
        <a:bodyPr/>
        <a:lstStyle/>
        <a:p>
          <a:endParaRPr lang="uk-UA"/>
        </a:p>
      </dgm:t>
    </dgm:pt>
    <dgm:pt modelId="{256EEE4A-1F2C-439F-876E-B950752AA806}" type="sibTrans" cxnId="{2E2A77B8-D210-4119-8737-4129EEB22ADD}">
      <dgm:prSet/>
      <dgm:spPr/>
      <dgm:t>
        <a:bodyPr/>
        <a:lstStyle/>
        <a:p>
          <a:endParaRPr lang="uk-UA"/>
        </a:p>
      </dgm:t>
    </dgm:pt>
    <dgm:pt modelId="{C9A72C58-F695-4BF5-8F38-68018705C9F0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Сітка яєчка</a:t>
          </a:r>
          <a:r>
            <a:rPr lang="uk-UA" sz="2400" dirty="0" smtClean="0">
              <a:solidFill>
                <a:schemeClr val="tx1"/>
              </a:solidFill>
            </a:rPr>
            <a:t> (</a:t>
          </a:r>
          <a:r>
            <a:rPr lang="uk-UA" sz="2400" b="1" dirty="0" err="1" smtClean="0">
              <a:solidFill>
                <a:schemeClr val="tx1"/>
              </a:solidFill>
            </a:rPr>
            <a:t>rete</a:t>
          </a:r>
          <a:r>
            <a:rPr lang="uk-UA" sz="2400" b="1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testis</a:t>
          </a:r>
          <a:r>
            <a:rPr lang="uk-UA" sz="2400" dirty="0" smtClean="0">
              <a:solidFill>
                <a:schemeClr val="tx1"/>
              </a:solidFill>
            </a:rPr>
            <a:t>) у середостінні яєчка</a:t>
          </a:r>
        </a:p>
      </dgm:t>
    </dgm:pt>
    <dgm:pt modelId="{9F077466-EC91-4FA5-9866-82C08AF062AC}" type="parTrans" cxnId="{4ADF7904-342F-4D7C-A2D9-9912292B768A}">
      <dgm:prSet/>
      <dgm:spPr/>
      <dgm:t>
        <a:bodyPr/>
        <a:lstStyle/>
        <a:p>
          <a:endParaRPr lang="uk-UA"/>
        </a:p>
      </dgm:t>
    </dgm:pt>
    <dgm:pt modelId="{29F4844C-5D7C-4621-A52B-9C6DA75403EC}" type="sibTrans" cxnId="{4ADF7904-342F-4D7C-A2D9-9912292B768A}">
      <dgm:prSet/>
      <dgm:spPr/>
      <dgm:t>
        <a:bodyPr/>
        <a:lstStyle/>
        <a:p>
          <a:endParaRPr lang="uk-UA"/>
        </a:p>
      </dgm:t>
    </dgm:pt>
    <dgm:pt modelId="{947A744D-F7E0-426E-A634-AEF53B7CA7CF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10–15 </a:t>
          </a:r>
          <a:r>
            <a:rPr lang="uk-UA" sz="24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виносних канальців</a:t>
          </a:r>
          <a:r>
            <a:rPr lang="uk-UA" sz="2400" i="1" dirty="0" smtClean="0">
              <a:solidFill>
                <a:schemeClr val="tx1"/>
              </a:solidFill>
            </a:rPr>
            <a:t>  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b="1" dirty="0" err="1" smtClean="0">
              <a:solidFill>
                <a:schemeClr val="tx1"/>
              </a:solidFill>
            </a:rPr>
            <a:t>ductuli</a:t>
          </a:r>
          <a:r>
            <a:rPr lang="uk-UA" sz="2400" b="1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efferentes</a:t>
          </a:r>
          <a:r>
            <a:rPr lang="uk-UA" sz="2400" dirty="0" smtClean="0">
              <a:solidFill>
                <a:schemeClr val="tx1"/>
              </a:solidFill>
            </a:rPr>
            <a:t>).</a:t>
          </a:r>
        </a:p>
      </dgm:t>
    </dgm:pt>
    <dgm:pt modelId="{B63CD766-4083-4FF8-BBB4-C3E4056C81BB}" type="parTrans" cxnId="{C9EBDB04-B0F0-4407-8883-0B382EAC0E43}">
      <dgm:prSet/>
      <dgm:spPr/>
      <dgm:t>
        <a:bodyPr/>
        <a:lstStyle/>
        <a:p>
          <a:endParaRPr lang="uk-UA"/>
        </a:p>
      </dgm:t>
    </dgm:pt>
    <dgm:pt modelId="{0DFA1D47-F850-42F1-9371-EEE5E69DB64C}" type="sibTrans" cxnId="{C9EBDB04-B0F0-4407-8883-0B382EAC0E43}">
      <dgm:prSet/>
      <dgm:spPr/>
      <dgm:t>
        <a:bodyPr/>
        <a:lstStyle/>
        <a:p>
          <a:endParaRPr lang="uk-UA"/>
        </a:p>
      </dgm:t>
    </dgm:pt>
    <dgm:pt modelId="{BE0DD5E2-78CD-4BCD-A68C-A1BF9830C711}" type="pres">
      <dgm:prSet presAssocID="{6CF1BF7C-563F-43DD-8A95-03E742E0E92E}" presName="linearFlow" presStyleCnt="0">
        <dgm:presLayoutVars>
          <dgm:resizeHandles val="exact"/>
        </dgm:presLayoutVars>
      </dgm:prSet>
      <dgm:spPr/>
    </dgm:pt>
    <dgm:pt modelId="{E218D678-2EE3-4384-8DE1-B5430F0597AA}" type="pres">
      <dgm:prSet presAssocID="{D0A4DB19-7AD0-45CF-8C67-6853B624A6CA}" presName="node" presStyleLbl="node1" presStyleIdx="0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E493CD3-42CE-4296-B4D8-822877D427EA}" type="pres">
      <dgm:prSet presAssocID="{0B5A0046-E31A-4E84-8AD3-E0375F5D164E}" presName="sibTrans" presStyleLbl="sibTrans2D1" presStyleIdx="0" presStyleCnt="3"/>
      <dgm:spPr/>
      <dgm:t>
        <a:bodyPr/>
        <a:lstStyle/>
        <a:p>
          <a:endParaRPr lang="uk-UA"/>
        </a:p>
      </dgm:t>
    </dgm:pt>
    <dgm:pt modelId="{41301874-1FE3-4FC8-A5F3-5D06AC579C5A}" type="pres">
      <dgm:prSet presAssocID="{0B5A0046-E31A-4E84-8AD3-E0375F5D164E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5228A435-34A5-48DB-8622-801090AC9B98}" type="pres">
      <dgm:prSet presAssocID="{B35F749B-43B1-416F-B44D-0F08B7914A94}" presName="node" presStyleLbl="node1" presStyleIdx="1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4DB6466-ADDB-4D55-89F5-CD1C4157CE62}" type="pres">
      <dgm:prSet presAssocID="{256EEE4A-1F2C-439F-876E-B950752AA806}" presName="sibTrans" presStyleLbl="sibTrans2D1" presStyleIdx="1" presStyleCnt="3"/>
      <dgm:spPr/>
      <dgm:t>
        <a:bodyPr/>
        <a:lstStyle/>
        <a:p>
          <a:endParaRPr lang="uk-UA"/>
        </a:p>
      </dgm:t>
    </dgm:pt>
    <dgm:pt modelId="{51684617-3293-489C-B0F0-2E5C01879DD1}" type="pres">
      <dgm:prSet presAssocID="{256EEE4A-1F2C-439F-876E-B950752AA806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A8CA5DBB-5E31-4358-B0DB-B5BEA1D5E2E6}" type="pres">
      <dgm:prSet presAssocID="{C9A72C58-F695-4BF5-8F38-68018705C9F0}" presName="node" presStyleLbl="node1" presStyleIdx="2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AE7F12-9BF1-47DA-996E-EA34A06922C9}" type="pres">
      <dgm:prSet presAssocID="{29F4844C-5D7C-4621-A52B-9C6DA75403EC}" presName="sibTrans" presStyleLbl="sibTrans2D1" presStyleIdx="2" presStyleCnt="3"/>
      <dgm:spPr/>
      <dgm:t>
        <a:bodyPr/>
        <a:lstStyle/>
        <a:p>
          <a:endParaRPr lang="uk-UA"/>
        </a:p>
      </dgm:t>
    </dgm:pt>
    <dgm:pt modelId="{F1785224-E0B5-4F6E-B761-B1DCE64E16A9}" type="pres">
      <dgm:prSet presAssocID="{29F4844C-5D7C-4621-A52B-9C6DA75403EC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A76F70E-62CD-43AC-8C08-AEA0AC079854}" type="pres">
      <dgm:prSet presAssocID="{947A744D-F7E0-426E-A634-AEF53B7CA7CF}" presName="node" presStyleLbl="node1" presStyleIdx="3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1659AFD-E161-4BAB-99C4-22CD4B443300}" type="presOf" srcId="{C9A72C58-F695-4BF5-8F38-68018705C9F0}" destId="{A8CA5DBB-5E31-4358-B0DB-B5BEA1D5E2E6}" srcOrd="0" destOrd="0" presId="urn:microsoft.com/office/officeart/2005/8/layout/process2"/>
    <dgm:cxn modelId="{2E2A77B8-D210-4119-8737-4129EEB22ADD}" srcId="{6CF1BF7C-563F-43DD-8A95-03E742E0E92E}" destId="{B35F749B-43B1-416F-B44D-0F08B7914A94}" srcOrd="1" destOrd="0" parTransId="{4FE1DFE8-20F9-4F18-AB4C-527FDBA3A720}" sibTransId="{256EEE4A-1F2C-439F-876E-B950752AA806}"/>
    <dgm:cxn modelId="{C9EBDB04-B0F0-4407-8883-0B382EAC0E43}" srcId="{6CF1BF7C-563F-43DD-8A95-03E742E0E92E}" destId="{947A744D-F7E0-426E-A634-AEF53B7CA7CF}" srcOrd="3" destOrd="0" parTransId="{B63CD766-4083-4FF8-BBB4-C3E4056C81BB}" sibTransId="{0DFA1D47-F850-42F1-9371-EEE5E69DB64C}"/>
    <dgm:cxn modelId="{C805A525-A4D6-4103-83DB-00C8DC8C70D7}" type="presOf" srcId="{256EEE4A-1F2C-439F-876E-B950752AA806}" destId="{54DB6466-ADDB-4D55-89F5-CD1C4157CE62}" srcOrd="0" destOrd="0" presId="urn:microsoft.com/office/officeart/2005/8/layout/process2"/>
    <dgm:cxn modelId="{4ADF7904-342F-4D7C-A2D9-9912292B768A}" srcId="{6CF1BF7C-563F-43DD-8A95-03E742E0E92E}" destId="{C9A72C58-F695-4BF5-8F38-68018705C9F0}" srcOrd="2" destOrd="0" parTransId="{9F077466-EC91-4FA5-9866-82C08AF062AC}" sibTransId="{29F4844C-5D7C-4621-A52B-9C6DA75403EC}"/>
    <dgm:cxn modelId="{AC5835A3-E9C0-45C6-9121-40D5DDED3908}" type="presOf" srcId="{0B5A0046-E31A-4E84-8AD3-E0375F5D164E}" destId="{0E493CD3-42CE-4296-B4D8-822877D427EA}" srcOrd="0" destOrd="0" presId="urn:microsoft.com/office/officeart/2005/8/layout/process2"/>
    <dgm:cxn modelId="{6B45C660-0429-4171-9214-DE6711D4A486}" type="presOf" srcId="{29F4844C-5D7C-4621-A52B-9C6DA75403EC}" destId="{F1785224-E0B5-4F6E-B761-B1DCE64E16A9}" srcOrd="1" destOrd="0" presId="urn:microsoft.com/office/officeart/2005/8/layout/process2"/>
    <dgm:cxn modelId="{2A2CA834-C3AC-4C9A-9DA7-4459BEB4BC2F}" type="presOf" srcId="{6CF1BF7C-563F-43DD-8A95-03E742E0E92E}" destId="{BE0DD5E2-78CD-4BCD-A68C-A1BF9830C711}" srcOrd="0" destOrd="0" presId="urn:microsoft.com/office/officeart/2005/8/layout/process2"/>
    <dgm:cxn modelId="{D08FB2E7-A1DF-4E55-A4FB-6C3F8520CA22}" type="presOf" srcId="{0B5A0046-E31A-4E84-8AD3-E0375F5D164E}" destId="{41301874-1FE3-4FC8-A5F3-5D06AC579C5A}" srcOrd="1" destOrd="0" presId="urn:microsoft.com/office/officeart/2005/8/layout/process2"/>
    <dgm:cxn modelId="{65146918-1CEA-4FBD-9127-60F0AB3AD739}" type="presOf" srcId="{947A744D-F7E0-426E-A634-AEF53B7CA7CF}" destId="{DA76F70E-62CD-43AC-8C08-AEA0AC079854}" srcOrd="0" destOrd="0" presId="urn:microsoft.com/office/officeart/2005/8/layout/process2"/>
    <dgm:cxn modelId="{6845EE77-1B02-48F6-97B0-8F1F2693A01C}" type="presOf" srcId="{29F4844C-5D7C-4621-A52B-9C6DA75403EC}" destId="{E3AE7F12-9BF1-47DA-996E-EA34A06922C9}" srcOrd="0" destOrd="0" presId="urn:microsoft.com/office/officeart/2005/8/layout/process2"/>
    <dgm:cxn modelId="{61412C23-07C6-42F1-B556-2D046065E307}" type="presOf" srcId="{D0A4DB19-7AD0-45CF-8C67-6853B624A6CA}" destId="{E218D678-2EE3-4384-8DE1-B5430F0597AA}" srcOrd="0" destOrd="0" presId="urn:microsoft.com/office/officeart/2005/8/layout/process2"/>
    <dgm:cxn modelId="{2E9B2B01-FEED-4132-B80B-B811BEA42C5E}" type="presOf" srcId="{B35F749B-43B1-416F-B44D-0F08B7914A94}" destId="{5228A435-34A5-48DB-8622-801090AC9B98}" srcOrd="0" destOrd="0" presId="urn:microsoft.com/office/officeart/2005/8/layout/process2"/>
    <dgm:cxn modelId="{D1715CC6-BBD1-49EA-9B06-7592534D996D}" srcId="{6CF1BF7C-563F-43DD-8A95-03E742E0E92E}" destId="{D0A4DB19-7AD0-45CF-8C67-6853B624A6CA}" srcOrd="0" destOrd="0" parTransId="{8D5E43F7-D6AF-4154-A861-85981BEAC404}" sibTransId="{0B5A0046-E31A-4E84-8AD3-E0375F5D164E}"/>
    <dgm:cxn modelId="{8F1393F3-C44C-41EC-A711-3BD4C7007664}" type="presOf" srcId="{256EEE4A-1F2C-439F-876E-B950752AA806}" destId="{51684617-3293-489C-B0F0-2E5C01879DD1}" srcOrd="1" destOrd="0" presId="urn:microsoft.com/office/officeart/2005/8/layout/process2"/>
    <dgm:cxn modelId="{F881732C-DA27-43FE-9D54-DFE916A2C862}" type="presParOf" srcId="{BE0DD5E2-78CD-4BCD-A68C-A1BF9830C711}" destId="{E218D678-2EE3-4384-8DE1-B5430F0597AA}" srcOrd="0" destOrd="0" presId="urn:microsoft.com/office/officeart/2005/8/layout/process2"/>
    <dgm:cxn modelId="{8B99CEBA-4B8D-4078-841E-001E0123F6DE}" type="presParOf" srcId="{BE0DD5E2-78CD-4BCD-A68C-A1BF9830C711}" destId="{0E493CD3-42CE-4296-B4D8-822877D427EA}" srcOrd="1" destOrd="0" presId="urn:microsoft.com/office/officeart/2005/8/layout/process2"/>
    <dgm:cxn modelId="{795C9648-1642-4082-9E80-8C15697C19E9}" type="presParOf" srcId="{0E493CD3-42CE-4296-B4D8-822877D427EA}" destId="{41301874-1FE3-4FC8-A5F3-5D06AC579C5A}" srcOrd="0" destOrd="0" presId="urn:microsoft.com/office/officeart/2005/8/layout/process2"/>
    <dgm:cxn modelId="{66C29CCD-D73D-4416-84CF-4FA2D6F1191B}" type="presParOf" srcId="{BE0DD5E2-78CD-4BCD-A68C-A1BF9830C711}" destId="{5228A435-34A5-48DB-8622-801090AC9B98}" srcOrd="2" destOrd="0" presId="urn:microsoft.com/office/officeart/2005/8/layout/process2"/>
    <dgm:cxn modelId="{63A0467A-55CC-4B50-B3C6-E11AF8CEF740}" type="presParOf" srcId="{BE0DD5E2-78CD-4BCD-A68C-A1BF9830C711}" destId="{54DB6466-ADDB-4D55-89F5-CD1C4157CE62}" srcOrd="3" destOrd="0" presId="urn:microsoft.com/office/officeart/2005/8/layout/process2"/>
    <dgm:cxn modelId="{330A69AD-03C1-4E23-B5BA-1E40041ED4B1}" type="presParOf" srcId="{54DB6466-ADDB-4D55-89F5-CD1C4157CE62}" destId="{51684617-3293-489C-B0F0-2E5C01879DD1}" srcOrd="0" destOrd="0" presId="urn:microsoft.com/office/officeart/2005/8/layout/process2"/>
    <dgm:cxn modelId="{AE6C89B1-DE51-465A-AC90-B00AFB3A18C8}" type="presParOf" srcId="{BE0DD5E2-78CD-4BCD-A68C-A1BF9830C711}" destId="{A8CA5DBB-5E31-4358-B0DB-B5BEA1D5E2E6}" srcOrd="4" destOrd="0" presId="urn:microsoft.com/office/officeart/2005/8/layout/process2"/>
    <dgm:cxn modelId="{E9CA5589-240E-417E-A811-8E4431B71BD7}" type="presParOf" srcId="{BE0DD5E2-78CD-4BCD-A68C-A1BF9830C711}" destId="{E3AE7F12-9BF1-47DA-996E-EA34A06922C9}" srcOrd="5" destOrd="0" presId="urn:microsoft.com/office/officeart/2005/8/layout/process2"/>
    <dgm:cxn modelId="{2C64C451-699B-4643-AE16-97544F64E4EE}" type="presParOf" srcId="{E3AE7F12-9BF1-47DA-996E-EA34A06922C9}" destId="{F1785224-E0B5-4F6E-B761-B1DCE64E16A9}" srcOrd="0" destOrd="0" presId="urn:microsoft.com/office/officeart/2005/8/layout/process2"/>
    <dgm:cxn modelId="{46E8B1F1-2B79-4D91-A401-6D44D2313C66}" type="presParOf" srcId="{BE0DD5E2-78CD-4BCD-A68C-A1BF9830C711}" destId="{DA76F70E-62CD-43AC-8C08-AEA0AC079854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1. Період </a:t>
          </a:r>
          <a:r>
            <a:rPr lang="uk-UA" sz="1800" b="1" dirty="0" smtClean="0">
              <a:solidFill>
                <a:schemeClr val="tx1"/>
              </a:solidFill>
            </a:rPr>
            <a:t>розмноження</a:t>
          </a:r>
          <a:r>
            <a:rPr lang="uk-UA" sz="1800" dirty="0" smtClean="0">
              <a:solidFill>
                <a:schemeClr val="tx1"/>
              </a:solidFill>
            </a:rPr>
            <a:t> – мітотичний поділ </a:t>
          </a:r>
          <a:r>
            <a:rPr lang="uk-UA" sz="1800" dirty="0" err="1" smtClean="0">
              <a:solidFill>
                <a:schemeClr val="tx1"/>
              </a:solidFill>
            </a:rPr>
            <a:t>сперматогоній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LinFactNeighborX="2941" custLinFactNeighborY="1330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69A14D65-5A95-4735-8B0C-672CED265924}" type="presOf" srcId="{D124AAA7-2AC4-4C83-9DA8-0D045694ED6D}" destId="{33A9BC74-212B-40D6-AEA8-7DC3205D775D}" srcOrd="0" destOrd="0" presId="urn:microsoft.com/office/officeart/2005/8/layout/default"/>
    <dgm:cxn modelId="{C27C47EE-DF05-47FB-B5A3-25DF5CF2B11D}" type="presOf" srcId="{273CB0EF-9744-4F48-BD84-D8AE851EEE0D}" destId="{53AC7013-039A-4DA8-A069-BC3ED2A2B2F6}" srcOrd="0" destOrd="0" presId="urn:microsoft.com/office/officeart/2005/8/layout/default"/>
    <dgm:cxn modelId="{671E3D82-316B-4E8B-A7FF-0AAEDB65AB9B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2. Період </a:t>
          </a:r>
          <a:r>
            <a:rPr lang="uk-UA" sz="1800" b="1" dirty="0" smtClean="0">
              <a:solidFill>
                <a:schemeClr val="tx1"/>
              </a:solidFill>
            </a:rPr>
            <a:t>росту</a:t>
          </a:r>
          <a:r>
            <a:rPr lang="uk-UA" sz="1800" dirty="0" smtClean="0">
              <a:solidFill>
                <a:schemeClr val="tx1"/>
              </a:solidFill>
            </a:rPr>
            <a:t> – ріст </a:t>
          </a:r>
          <a:r>
            <a:rPr lang="uk-UA" sz="1800" dirty="0" err="1" smtClean="0">
              <a:solidFill>
                <a:schemeClr val="tx1"/>
              </a:solidFill>
            </a:rPr>
            <a:t>сперматогоній</a:t>
          </a:r>
          <a:r>
            <a:rPr lang="uk-UA" sz="1800" dirty="0" smtClean="0">
              <a:solidFill>
                <a:schemeClr val="tx1"/>
              </a:solidFill>
            </a:rPr>
            <a:t> і перетворення їх в </a:t>
          </a:r>
          <a:r>
            <a:rPr lang="uk-UA" sz="1800" dirty="0" err="1" smtClean="0">
              <a:solidFill>
                <a:schemeClr val="tx1"/>
              </a:solidFill>
            </a:rPr>
            <a:t>сперматоцити</a:t>
          </a:r>
          <a:r>
            <a:rPr lang="uk-UA" sz="1800" dirty="0" smtClean="0">
              <a:solidFill>
                <a:schemeClr val="tx1"/>
              </a:solidFill>
            </a:rPr>
            <a:t> І порядку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LinFactNeighborX="2193" custLinFactNeighborY="5154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0705B5C8-BBA2-4F77-984E-E399CA2DF233}" type="presOf" srcId="{273CB0EF-9744-4F48-BD84-D8AE851EEE0D}" destId="{53AC7013-039A-4DA8-A069-BC3ED2A2B2F6}" srcOrd="0" destOrd="0" presId="urn:microsoft.com/office/officeart/2005/8/layout/default"/>
    <dgm:cxn modelId="{896A3C33-7A19-4FC4-A433-1BDCB1A80DC4}" type="presOf" srcId="{D124AAA7-2AC4-4C83-9DA8-0D045694ED6D}" destId="{33A9BC74-212B-40D6-AEA8-7DC3205D775D}" srcOrd="0" destOrd="0" presId="urn:microsoft.com/office/officeart/2005/8/layout/default"/>
    <dgm:cxn modelId="{E3D99BC9-9030-4065-A347-C400FB363DC8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3. Період </a:t>
          </a:r>
          <a:r>
            <a:rPr lang="uk-UA" sz="2000" b="1" dirty="0" smtClean="0">
              <a:solidFill>
                <a:schemeClr val="tx1"/>
              </a:solidFill>
            </a:rPr>
            <a:t>дозрівання</a:t>
          </a:r>
          <a:r>
            <a:rPr lang="uk-UA" sz="2000" dirty="0" smtClean="0">
              <a:solidFill>
                <a:schemeClr val="tx1"/>
              </a:solidFill>
            </a:rPr>
            <a:t> – </a:t>
          </a:r>
        </a:p>
        <a:p>
          <a:r>
            <a:rPr lang="uk-UA" sz="2000" dirty="0" smtClean="0">
              <a:solidFill>
                <a:schemeClr val="tx1"/>
              </a:solidFill>
            </a:rPr>
            <a:t>мейоз</a:t>
          </a:r>
          <a:endParaRPr lang="uk-UA" sz="20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 sz="1600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 sz="1600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ScaleX="136533" custScaleY="741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E6F1040-DFB3-42A2-B0B1-A15DD7682601}" type="presOf" srcId="{273CB0EF-9744-4F48-BD84-D8AE851EEE0D}" destId="{53AC7013-039A-4DA8-A069-BC3ED2A2B2F6}" srcOrd="0" destOrd="0" presId="urn:microsoft.com/office/officeart/2005/8/layout/default"/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CEE9DEBC-46CB-4813-8A24-6E9180851EE1}" type="presOf" srcId="{D124AAA7-2AC4-4C83-9DA8-0D045694ED6D}" destId="{33A9BC74-212B-40D6-AEA8-7DC3205D775D}" srcOrd="0" destOrd="0" presId="urn:microsoft.com/office/officeart/2005/8/layout/default"/>
    <dgm:cxn modelId="{6C0F2DB1-1BE0-4FDE-8F2F-313787E30355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4. Період </a:t>
          </a:r>
          <a:r>
            <a:rPr lang="uk-UA" sz="1800" b="1" dirty="0" smtClean="0">
              <a:solidFill>
                <a:schemeClr val="tx1"/>
              </a:solidFill>
            </a:rPr>
            <a:t>формування</a:t>
          </a:r>
          <a:r>
            <a:rPr lang="uk-UA" sz="1800" dirty="0" smtClean="0">
              <a:solidFill>
                <a:schemeClr val="tx1"/>
              </a:solidFill>
            </a:rPr>
            <a:t> – </a:t>
          </a:r>
          <a:r>
            <a:rPr lang="uk-UA" sz="1800" dirty="0" err="1" smtClean="0">
              <a:solidFill>
                <a:schemeClr val="tx1"/>
              </a:solidFill>
            </a:rPr>
            <a:t>сперміогенез</a:t>
          </a:r>
          <a:r>
            <a:rPr lang="uk-UA" sz="1800" dirty="0" smtClean="0">
              <a:solidFill>
                <a:schemeClr val="tx1"/>
              </a:solidFill>
            </a:rPr>
            <a:t> – формування із </a:t>
          </a:r>
          <a:r>
            <a:rPr lang="uk-UA" sz="1800" dirty="0" err="1" smtClean="0">
              <a:solidFill>
                <a:schemeClr val="tx1"/>
              </a:solidFill>
            </a:rPr>
            <a:t>сперматид</a:t>
          </a:r>
          <a:r>
            <a:rPr lang="uk-UA" sz="1800" dirty="0" smtClean="0">
              <a:solidFill>
                <a:schemeClr val="tx1"/>
              </a:solidFill>
            </a:rPr>
            <a:t> сперматозоїдів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ScaleX="267014" custScaleY="123578" custLinFactNeighborX="22140" custLinFactNeighborY="1176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D071CB6-C683-40CB-AB56-FFD0BBD3F113}" type="presOf" srcId="{D124AAA7-2AC4-4C83-9DA8-0D045694ED6D}" destId="{33A9BC74-212B-40D6-AEA8-7DC3205D775D}" srcOrd="0" destOrd="0" presId="urn:microsoft.com/office/officeart/2005/8/layout/default"/>
    <dgm:cxn modelId="{E07307E9-9293-4CBD-A74B-7DDFB68FE096}" type="presOf" srcId="{273CB0EF-9744-4F48-BD84-D8AE851EEE0D}" destId="{53AC7013-039A-4DA8-A069-BC3ED2A2B2F6}" srcOrd="0" destOrd="0" presId="urn:microsoft.com/office/officeart/2005/8/layout/default"/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BF6DEAA1-5B7A-41C0-B38D-1CC0B4FEE5F4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36F13D-D91B-4253-9143-B4FC77518579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408EA289-0FA1-4F4C-805E-BAFBB4C35D01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Прям</a:t>
          </a:r>
          <a:r>
            <a:rPr lang="uk-UA" sz="2000" dirty="0" smtClean="0">
              <a:solidFill>
                <a:schemeClr val="tx1"/>
              </a:solidFill>
            </a:rPr>
            <a:t>і</a:t>
          </a:r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dirty="0" err="1" smtClean="0">
              <a:solidFill>
                <a:schemeClr val="tx1"/>
              </a:solidFill>
            </a:rPr>
            <a:t>канальці</a:t>
          </a:r>
          <a:endParaRPr lang="uk-UA" sz="2000" dirty="0">
            <a:solidFill>
              <a:schemeClr val="tx1"/>
            </a:solidFill>
          </a:endParaRPr>
        </a:p>
      </dgm:t>
    </dgm:pt>
    <dgm:pt modelId="{A1C21C81-2433-4597-A803-1B8297F5236C}" type="parTrans" cxnId="{197E4568-B58F-4754-8D46-90E746D8DBF4}">
      <dgm:prSet/>
      <dgm:spPr/>
      <dgm:t>
        <a:bodyPr/>
        <a:lstStyle/>
        <a:p>
          <a:endParaRPr lang="uk-UA"/>
        </a:p>
      </dgm:t>
    </dgm:pt>
    <dgm:pt modelId="{0ED42F0E-BDE3-4E9D-A2D0-CC1DC8F49136}" type="sibTrans" cxnId="{197E4568-B58F-4754-8D46-90E746D8DBF4}">
      <dgm:prSet/>
      <dgm:spPr/>
      <dgm:t>
        <a:bodyPr/>
        <a:lstStyle/>
        <a:p>
          <a:endParaRPr lang="uk-UA"/>
        </a:p>
      </dgm:t>
    </dgm:pt>
    <dgm:pt modelId="{292DB67B-E339-432E-8724-6290F437052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Мережа </a:t>
          </a:r>
          <a:r>
            <a:rPr lang="ru-RU" sz="2000" dirty="0" err="1" smtClean="0">
              <a:solidFill>
                <a:schemeClr val="tx1"/>
              </a:solidFill>
            </a:rPr>
            <a:t>сім’яника</a:t>
          </a:r>
          <a:endParaRPr lang="uk-UA" sz="2000" dirty="0">
            <a:solidFill>
              <a:schemeClr val="tx1"/>
            </a:solidFill>
          </a:endParaRPr>
        </a:p>
      </dgm:t>
    </dgm:pt>
    <dgm:pt modelId="{6167D49E-46BE-4865-B196-21043D45BC58}" type="parTrans" cxnId="{53098587-0FFE-4B58-920F-5B4D5CB565BC}">
      <dgm:prSet/>
      <dgm:spPr/>
      <dgm:t>
        <a:bodyPr/>
        <a:lstStyle/>
        <a:p>
          <a:endParaRPr lang="uk-UA"/>
        </a:p>
      </dgm:t>
    </dgm:pt>
    <dgm:pt modelId="{2FBB9B9E-DE4F-4A54-ACEE-31B335275ED3}" type="sibTrans" cxnId="{53098587-0FFE-4B58-920F-5B4D5CB565BC}">
      <dgm:prSet/>
      <dgm:spPr/>
      <dgm:t>
        <a:bodyPr/>
        <a:lstStyle/>
        <a:p>
          <a:endParaRPr lang="uk-UA"/>
        </a:p>
      </dgm:t>
    </dgm:pt>
    <dgm:pt modelId="{F4E06E60-156E-4B73-9165-A7F210A4F4BC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Виносні</a:t>
          </a:r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dirty="0" err="1" smtClean="0">
              <a:solidFill>
                <a:schemeClr val="tx1"/>
              </a:solidFill>
            </a:rPr>
            <a:t>канальці</a:t>
          </a:r>
          <a:endParaRPr lang="uk-UA" sz="2000" dirty="0">
            <a:solidFill>
              <a:schemeClr val="tx1"/>
            </a:solidFill>
          </a:endParaRPr>
        </a:p>
      </dgm:t>
    </dgm:pt>
    <dgm:pt modelId="{6884C650-DCFE-4E26-B4AB-602EFD15D3F0}" type="parTrans" cxnId="{CE7AF5E5-9C24-4352-ABBA-7D48C6AC676D}">
      <dgm:prSet/>
      <dgm:spPr/>
      <dgm:t>
        <a:bodyPr/>
        <a:lstStyle/>
        <a:p>
          <a:endParaRPr lang="uk-UA"/>
        </a:p>
      </dgm:t>
    </dgm:pt>
    <dgm:pt modelId="{3C62438E-23F0-4F60-8ABB-DF11313BA3AD}" type="sibTrans" cxnId="{CE7AF5E5-9C24-4352-ABBA-7D48C6AC676D}">
      <dgm:prSet/>
      <dgm:spPr/>
      <dgm:t>
        <a:bodyPr/>
        <a:lstStyle/>
        <a:p>
          <a:endParaRPr lang="uk-UA"/>
        </a:p>
      </dgm:t>
    </dgm:pt>
    <dgm:pt modelId="{4D9C1779-F96B-4AD0-8AA5-BE0185DD641A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Протока придатка</a:t>
          </a:r>
          <a:endParaRPr lang="uk-UA" sz="2000" dirty="0">
            <a:solidFill>
              <a:schemeClr val="tx1"/>
            </a:solidFill>
          </a:endParaRPr>
        </a:p>
      </dgm:t>
    </dgm:pt>
    <dgm:pt modelId="{331B4033-773D-4277-AEC4-161CE7C6A6AF}" type="parTrans" cxnId="{BDCE7CC5-7B43-4404-87E7-0DA169E32539}">
      <dgm:prSet/>
      <dgm:spPr/>
      <dgm:t>
        <a:bodyPr/>
        <a:lstStyle/>
        <a:p>
          <a:endParaRPr lang="uk-UA"/>
        </a:p>
      </dgm:t>
    </dgm:pt>
    <dgm:pt modelId="{07682F9B-B175-4ABC-991E-7A6341F64DAF}" type="sibTrans" cxnId="{BDCE7CC5-7B43-4404-87E7-0DA169E32539}">
      <dgm:prSet/>
      <dgm:spPr/>
      <dgm:t>
        <a:bodyPr/>
        <a:lstStyle/>
        <a:p>
          <a:endParaRPr lang="uk-UA"/>
        </a:p>
      </dgm:t>
    </dgm:pt>
    <dgm:pt modelId="{BCDA154E-9E05-4F38-A70F-54D6F8714112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Сім’явиносна</a:t>
          </a:r>
          <a:r>
            <a:rPr lang="ru-RU" sz="2000" dirty="0" smtClean="0">
              <a:solidFill>
                <a:schemeClr val="tx1"/>
              </a:solidFill>
            </a:rPr>
            <a:t> протока</a:t>
          </a:r>
          <a:endParaRPr lang="uk-UA" sz="2000" dirty="0">
            <a:solidFill>
              <a:schemeClr val="tx1"/>
            </a:solidFill>
          </a:endParaRPr>
        </a:p>
      </dgm:t>
    </dgm:pt>
    <dgm:pt modelId="{62C0E38F-1058-483E-B162-DAFD9658D0EA}" type="parTrans" cxnId="{42F9FF96-40E5-4D95-AE82-C0D91791100A}">
      <dgm:prSet/>
      <dgm:spPr/>
      <dgm:t>
        <a:bodyPr/>
        <a:lstStyle/>
        <a:p>
          <a:endParaRPr lang="uk-UA"/>
        </a:p>
      </dgm:t>
    </dgm:pt>
    <dgm:pt modelId="{B4008839-60FD-4A7F-97DF-E24B70F4AE8B}" type="sibTrans" cxnId="{42F9FF96-40E5-4D95-AE82-C0D91791100A}">
      <dgm:prSet/>
      <dgm:spPr/>
      <dgm:t>
        <a:bodyPr/>
        <a:lstStyle/>
        <a:p>
          <a:endParaRPr lang="uk-UA"/>
        </a:p>
      </dgm:t>
    </dgm:pt>
    <dgm:pt modelId="{35C4CF8B-C4C8-4F90-8ACF-5E039F99F5C1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Сім’явипорскувальна</a:t>
          </a:r>
          <a:r>
            <a:rPr lang="ru-RU" sz="2000" dirty="0" smtClean="0">
              <a:solidFill>
                <a:schemeClr val="tx1"/>
              </a:solidFill>
            </a:rPr>
            <a:t> протока</a:t>
          </a:r>
          <a:endParaRPr lang="uk-UA" sz="2000" dirty="0">
            <a:solidFill>
              <a:schemeClr val="tx1"/>
            </a:solidFill>
          </a:endParaRPr>
        </a:p>
      </dgm:t>
    </dgm:pt>
    <dgm:pt modelId="{50C37C44-8953-4F56-A0F0-74252AA87B3C}" type="parTrans" cxnId="{AD846AAD-C9E5-45E3-BA35-FF2B9F7AA771}">
      <dgm:prSet/>
      <dgm:spPr/>
      <dgm:t>
        <a:bodyPr/>
        <a:lstStyle/>
        <a:p>
          <a:endParaRPr lang="uk-UA"/>
        </a:p>
      </dgm:t>
    </dgm:pt>
    <dgm:pt modelId="{B9226EE5-45E4-4A2C-A86A-12232DB30C7D}" type="sibTrans" cxnId="{AD846AAD-C9E5-45E3-BA35-FF2B9F7AA771}">
      <dgm:prSet/>
      <dgm:spPr/>
      <dgm:t>
        <a:bodyPr/>
        <a:lstStyle/>
        <a:p>
          <a:endParaRPr lang="uk-UA"/>
        </a:p>
      </dgm:t>
    </dgm:pt>
    <dgm:pt modelId="{C984178D-579E-4F32-BD3A-E930953A0CB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Уретра</a:t>
          </a:r>
          <a:endParaRPr lang="uk-UA" sz="2000" dirty="0">
            <a:solidFill>
              <a:schemeClr val="tx1"/>
            </a:solidFill>
          </a:endParaRPr>
        </a:p>
      </dgm:t>
    </dgm:pt>
    <dgm:pt modelId="{41D906EE-72CA-466A-ACF2-2532DB2F11EE}" type="parTrans" cxnId="{0925417A-7083-4862-A59D-6F1F4E0F77F6}">
      <dgm:prSet/>
      <dgm:spPr/>
      <dgm:t>
        <a:bodyPr/>
        <a:lstStyle/>
        <a:p>
          <a:endParaRPr lang="uk-UA"/>
        </a:p>
      </dgm:t>
    </dgm:pt>
    <dgm:pt modelId="{4E6EA752-0AC4-4BE2-B214-CF552AE16512}" type="sibTrans" cxnId="{0925417A-7083-4862-A59D-6F1F4E0F77F6}">
      <dgm:prSet/>
      <dgm:spPr/>
      <dgm:t>
        <a:bodyPr/>
        <a:lstStyle/>
        <a:p>
          <a:endParaRPr lang="uk-UA"/>
        </a:p>
      </dgm:t>
    </dgm:pt>
    <dgm:pt modelId="{89A79E5B-3B81-4E14-96AB-A6D898107209}" type="pres">
      <dgm:prSet presAssocID="{7836F13D-D91B-4253-9143-B4FC77518579}" presName="linearFlow" presStyleCnt="0">
        <dgm:presLayoutVars>
          <dgm:resizeHandles val="exact"/>
        </dgm:presLayoutVars>
      </dgm:prSet>
      <dgm:spPr/>
    </dgm:pt>
    <dgm:pt modelId="{8E53AF20-32AE-420E-A51C-2166F6E35A4E}" type="pres">
      <dgm:prSet presAssocID="{408EA289-0FA1-4F4C-805E-BAFBB4C35D01}" presName="node" presStyleLbl="node1" presStyleIdx="0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0CF64A-1787-46E7-8D69-28EC29BD9602}" type="pres">
      <dgm:prSet presAssocID="{0ED42F0E-BDE3-4E9D-A2D0-CC1DC8F49136}" presName="sibTrans" presStyleLbl="sibTrans2D1" presStyleIdx="0" presStyleCnt="6"/>
      <dgm:spPr/>
      <dgm:t>
        <a:bodyPr/>
        <a:lstStyle/>
        <a:p>
          <a:endParaRPr lang="uk-UA"/>
        </a:p>
      </dgm:t>
    </dgm:pt>
    <dgm:pt modelId="{C4512135-6783-4422-A19B-884C5AA80CA0}" type="pres">
      <dgm:prSet presAssocID="{0ED42F0E-BDE3-4E9D-A2D0-CC1DC8F49136}" presName="connectorText" presStyleLbl="sibTrans2D1" presStyleIdx="0" presStyleCnt="6"/>
      <dgm:spPr/>
      <dgm:t>
        <a:bodyPr/>
        <a:lstStyle/>
        <a:p>
          <a:endParaRPr lang="uk-UA"/>
        </a:p>
      </dgm:t>
    </dgm:pt>
    <dgm:pt modelId="{57063DA0-108E-402B-8D32-5FC7DD842FE5}" type="pres">
      <dgm:prSet presAssocID="{292DB67B-E339-432E-8724-6290F437052D}" presName="node" presStyleLbl="node1" presStyleIdx="1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0B75AD9-FCBD-4CDE-86A2-95D25B033E7C}" type="pres">
      <dgm:prSet presAssocID="{2FBB9B9E-DE4F-4A54-ACEE-31B335275ED3}" presName="sibTrans" presStyleLbl="sibTrans2D1" presStyleIdx="1" presStyleCnt="6"/>
      <dgm:spPr/>
      <dgm:t>
        <a:bodyPr/>
        <a:lstStyle/>
        <a:p>
          <a:endParaRPr lang="uk-UA"/>
        </a:p>
      </dgm:t>
    </dgm:pt>
    <dgm:pt modelId="{7D992A72-1536-4015-8EEF-4BC495DBF12D}" type="pres">
      <dgm:prSet presAssocID="{2FBB9B9E-DE4F-4A54-ACEE-31B335275ED3}" presName="connectorText" presStyleLbl="sibTrans2D1" presStyleIdx="1" presStyleCnt="6"/>
      <dgm:spPr/>
      <dgm:t>
        <a:bodyPr/>
        <a:lstStyle/>
        <a:p>
          <a:endParaRPr lang="uk-UA"/>
        </a:p>
      </dgm:t>
    </dgm:pt>
    <dgm:pt modelId="{4B1860D6-72CF-4710-BD0D-4F8DA73F4E14}" type="pres">
      <dgm:prSet presAssocID="{F4E06E60-156E-4B73-9165-A7F210A4F4BC}" presName="node" presStyleLbl="node1" presStyleIdx="2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15C3AB7-A635-442E-9625-0BA1B5DC0777}" type="pres">
      <dgm:prSet presAssocID="{3C62438E-23F0-4F60-8ABB-DF11313BA3AD}" presName="sibTrans" presStyleLbl="sibTrans2D1" presStyleIdx="2" presStyleCnt="6"/>
      <dgm:spPr/>
      <dgm:t>
        <a:bodyPr/>
        <a:lstStyle/>
        <a:p>
          <a:endParaRPr lang="uk-UA"/>
        </a:p>
      </dgm:t>
    </dgm:pt>
    <dgm:pt modelId="{9B57D0C7-73F5-4CBA-ADB9-F149177A6E46}" type="pres">
      <dgm:prSet presAssocID="{3C62438E-23F0-4F60-8ABB-DF11313BA3AD}" presName="connectorText" presStyleLbl="sibTrans2D1" presStyleIdx="2" presStyleCnt="6"/>
      <dgm:spPr/>
      <dgm:t>
        <a:bodyPr/>
        <a:lstStyle/>
        <a:p>
          <a:endParaRPr lang="uk-UA"/>
        </a:p>
      </dgm:t>
    </dgm:pt>
    <dgm:pt modelId="{21075615-DB6B-47D5-B794-50CCC753B503}" type="pres">
      <dgm:prSet presAssocID="{4D9C1779-F96B-4AD0-8AA5-BE0185DD641A}" presName="node" presStyleLbl="node1" presStyleIdx="3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11962C-DFD2-4FE4-8744-1908AB310A05}" type="pres">
      <dgm:prSet presAssocID="{07682F9B-B175-4ABC-991E-7A6341F64DAF}" presName="sibTrans" presStyleLbl="sibTrans2D1" presStyleIdx="3" presStyleCnt="6"/>
      <dgm:spPr/>
      <dgm:t>
        <a:bodyPr/>
        <a:lstStyle/>
        <a:p>
          <a:endParaRPr lang="uk-UA"/>
        </a:p>
      </dgm:t>
    </dgm:pt>
    <dgm:pt modelId="{AE579A38-B6FD-4B9C-A91D-326EE1F94A09}" type="pres">
      <dgm:prSet presAssocID="{07682F9B-B175-4ABC-991E-7A6341F64DAF}" presName="connectorText" presStyleLbl="sibTrans2D1" presStyleIdx="3" presStyleCnt="6"/>
      <dgm:spPr/>
      <dgm:t>
        <a:bodyPr/>
        <a:lstStyle/>
        <a:p>
          <a:endParaRPr lang="uk-UA"/>
        </a:p>
      </dgm:t>
    </dgm:pt>
    <dgm:pt modelId="{394E3D36-4220-44CF-A808-A37898C9AC1C}" type="pres">
      <dgm:prSet presAssocID="{BCDA154E-9E05-4F38-A70F-54D6F8714112}" presName="node" presStyleLbl="node1" presStyleIdx="4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C424F0-8522-4FBC-AD46-97E39BBAA015}" type="pres">
      <dgm:prSet presAssocID="{B4008839-60FD-4A7F-97DF-E24B70F4AE8B}" presName="sibTrans" presStyleLbl="sibTrans2D1" presStyleIdx="4" presStyleCnt="6"/>
      <dgm:spPr/>
      <dgm:t>
        <a:bodyPr/>
        <a:lstStyle/>
        <a:p>
          <a:endParaRPr lang="uk-UA"/>
        </a:p>
      </dgm:t>
    </dgm:pt>
    <dgm:pt modelId="{08D2D720-A792-440F-8BAC-DEE018840AFB}" type="pres">
      <dgm:prSet presAssocID="{B4008839-60FD-4A7F-97DF-E24B70F4AE8B}" presName="connectorText" presStyleLbl="sibTrans2D1" presStyleIdx="4" presStyleCnt="6"/>
      <dgm:spPr/>
      <dgm:t>
        <a:bodyPr/>
        <a:lstStyle/>
        <a:p>
          <a:endParaRPr lang="uk-UA"/>
        </a:p>
      </dgm:t>
    </dgm:pt>
    <dgm:pt modelId="{9F00AD14-7324-472E-9B1B-B2009358CB91}" type="pres">
      <dgm:prSet presAssocID="{35C4CF8B-C4C8-4F90-8ACF-5E039F99F5C1}" presName="node" presStyleLbl="node1" presStyleIdx="5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AF1DF46-6890-40E7-A26D-FCDB3828DCC7}" type="pres">
      <dgm:prSet presAssocID="{B9226EE5-45E4-4A2C-A86A-12232DB30C7D}" presName="sibTrans" presStyleLbl="sibTrans2D1" presStyleIdx="5" presStyleCnt="6"/>
      <dgm:spPr/>
      <dgm:t>
        <a:bodyPr/>
        <a:lstStyle/>
        <a:p>
          <a:endParaRPr lang="uk-UA"/>
        </a:p>
      </dgm:t>
    </dgm:pt>
    <dgm:pt modelId="{823281F3-A869-4447-BE85-B7B0E46CD062}" type="pres">
      <dgm:prSet presAssocID="{B9226EE5-45E4-4A2C-A86A-12232DB30C7D}" presName="connectorText" presStyleLbl="sibTrans2D1" presStyleIdx="5" presStyleCnt="6"/>
      <dgm:spPr/>
      <dgm:t>
        <a:bodyPr/>
        <a:lstStyle/>
        <a:p>
          <a:endParaRPr lang="uk-UA"/>
        </a:p>
      </dgm:t>
    </dgm:pt>
    <dgm:pt modelId="{64491433-5334-4D93-86E6-9768373A94E1}" type="pres">
      <dgm:prSet presAssocID="{C984178D-579E-4F32-BD3A-E930953A0CBD}" presName="node" presStyleLbl="node1" presStyleIdx="6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97E4568-B58F-4754-8D46-90E746D8DBF4}" srcId="{7836F13D-D91B-4253-9143-B4FC77518579}" destId="{408EA289-0FA1-4F4C-805E-BAFBB4C35D01}" srcOrd="0" destOrd="0" parTransId="{A1C21C81-2433-4597-A803-1B8297F5236C}" sibTransId="{0ED42F0E-BDE3-4E9D-A2D0-CC1DC8F49136}"/>
    <dgm:cxn modelId="{C8D9F430-2FE4-4E1C-847A-DC5DE5B1B2BF}" type="presOf" srcId="{B9226EE5-45E4-4A2C-A86A-12232DB30C7D}" destId="{823281F3-A869-4447-BE85-B7B0E46CD062}" srcOrd="1" destOrd="0" presId="urn:microsoft.com/office/officeart/2005/8/layout/process2"/>
    <dgm:cxn modelId="{0925417A-7083-4862-A59D-6F1F4E0F77F6}" srcId="{7836F13D-D91B-4253-9143-B4FC77518579}" destId="{C984178D-579E-4F32-BD3A-E930953A0CBD}" srcOrd="6" destOrd="0" parTransId="{41D906EE-72CA-466A-ACF2-2532DB2F11EE}" sibTransId="{4E6EA752-0AC4-4BE2-B214-CF552AE16512}"/>
    <dgm:cxn modelId="{CE7AF5E5-9C24-4352-ABBA-7D48C6AC676D}" srcId="{7836F13D-D91B-4253-9143-B4FC77518579}" destId="{F4E06E60-156E-4B73-9165-A7F210A4F4BC}" srcOrd="2" destOrd="0" parTransId="{6884C650-DCFE-4E26-B4AB-602EFD15D3F0}" sibTransId="{3C62438E-23F0-4F60-8ABB-DF11313BA3AD}"/>
    <dgm:cxn modelId="{B0E51805-45C0-4FBF-AB30-5CDB163B90D1}" type="presOf" srcId="{B4008839-60FD-4A7F-97DF-E24B70F4AE8B}" destId="{33C424F0-8522-4FBC-AD46-97E39BBAA015}" srcOrd="0" destOrd="0" presId="urn:microsoft.com/office/officeart/2005/8/layout/process2"/>
    <dgm:cxn modelId="{354488B4-61D3-4715-964C-F63559991446}" type="presOf" srcId="{07682F9B-B175-4ABC-991E-7A6341F64DAF}" destId="{AE579A38-B6FD-4B9C-A91D-326EE1F94A09}" srcOrd="1" destOrd="0" presId="urn:microsoft.com/office/officeart/2005/8/layout/process2"/>
    <dgm:cxn modelId="{559B3547-D135-4516-969A-585FEC0B68D9}" type="presOf" srcId="{408EA289-0FA1-4F4C-805E-BAFBB4C35D01}" destId="{8E53AF20-32AE-420E-A51C-2166F6E35A4E}" srcOrd="0" destOrd="0" presId="urn:microsoft.com/office/officeart/2005/8/layout/process2"/>
    <dgm:cxn modelId="{066BF985-0CBE-408C-B614-2BDDBA3D8468}" type="presOf" srcId="{292DB67B-E339-432E-8724-6290F437052D}" destId="{57063DA0-108E-402B-8D32-5FC7DD842FE5}" srcOrd="0" destOrd="0" presId="urn:microsoft.com/office/officeart/2005/8/layout/process2"/>
    <dgm:cxn modelId="{0E39E2F4-8627-4CBA-AED6-0253011C28FA}" type="presOf" srcId="{4D9C1779-F96B-4AD0-8AA5-BE0185DD641A}" destId="{21075615-DB6B-47D5-B794-50CCC753B503}" srcOrd="0" destOrd="0" presId="urn:microsoft.com/office/officeart/2005/8/layout/process2"/>
    <dgm:cxn modelId="{318C7637-5E5E-4445-BB31-E35CB8A84EE9}" type="presOf" srcId="{7836F13D-D91B-4253-9143-B4FC77518579}" destId="{89A79E5B-3B81-4E14-96AB-A6D898107209}" srcOrd="0" destOrd="0" presId="urn:microsoft.com/office/officeart/2005/8/layout/process2"/>
    <dgm:cxn modelId="{6756A75B-5CEF-4D25-8ADA-951B18A50129}" type="presOf" srcId="{B4008839-60FD-4A7F-97DF-E24B70F4AE8B}" destId="{08D2D720-A792-440F-8BAC-DEE018840AFB}" srcOrd="1" destOrd="0" presId="urn:microsoft.com/office/officeart/2005/8/layout/process2"/>
    <dgm:cxn modelId="{19BC2404-CAEF-4E67-9452-0045BE190958}" type="presOf" srcId="{0ED42F0E-BDE3-4E9D-A2D0-CC1DC8F49136}" destId="{C4512135-6783-4422-A19B-884C5AA80CA0}" srcOrd="1" destOrd="0" presId="urn:microsoft.com/office/officeart/2005/8/layout/process2"/>
    <dgm:cxn modelId="{6E7745FC-48C6-4310-8B48-7C54AA3D34C8}" type="presOf" srcId="{3C62438E-23F0-4F60-8ABB-DF11313BA3AD}" destId="{915C3AB7-A635-442E-9625-0BA1B5DC0777}" srcOrd="0" destOrd="0" presId="urn:microsoft.com/office/officeart/2005/8/layout/process2"/>
    <dgm:cxn modelId="{C351E773-3BA9-46E2-9B2F-F2D43EFDAEFC}" type="presOf" srcId="{F4E06E60-156E-4B73-9165-A7F210A4F4BC}" destId="{4B1860D6-72CF-4710-BD0D-4F8DA73F4E14}" srcOrd="0" destOrd="0" presId="urn:microsoft.com/office/officeart/2005/8/layout/process2"/>
    <dgm:cxn modelId="{941CAFE4-E383-4848-9718-F8D48FF76493}" type="presOf" srcId="{2FBB9B9E-DE4F-4A54-ACEE-31B335275ED3}" destId="{E0B75AD9-FCBD-4CDE-86A2-95D25B033E7C}" srcOrd="0" destOrd="0" presId="urn:microsoft.com/office/officeart/2005/8/layout/process2"/>
    <dgm:cxn modelId="{AEA43A50-4E6C-4CF9-B092-C9DFCD4F63E4}" type="presOf" srcId="{B9226EE5-45E4-4A2C-A86A-12232DB30C7D}" destId="{DAF1DF46-6890-40E7-A26D-FCDB3828DCC7}" srcOrd="0" destOrd="0" presId="urn:microsoft.com/office/officeart/2005/8/layout/process2"/>
    <dgm:cxn modelId="{8B4FE045-42B4-4AEB-9F95-4DFE216788E2}" type="presOf" srcId="{C984178D-579E-4F32-BD3A-E930953A0CBD}" destId="{64491433-5334-4D93-86E6-9768373A94E1}" srcOrd="0" destOrd="0" presId="urn:microsoft.com/office/officeart/2005/8/layout/process2"/>
    <dgm:cxn modelId="{36C909F6-F32B-4753-94D5-2E74BD70F489}" type="presOf" srcId="{2FBB9B9E-DE4F-4A54-ACEE-31B335275ED3}" destId="{7D992A72-1536-4015-8EEF-4BC495DBF12D}" srcOrd="1" destOrd="0" presId="urn:microsoft.com/office/officeart/2005/8/layout/process2"/>
    <dgm:cxn modelId="{AD846AAD-C9E5-45E3-BA35-FF2B9F7AA771}" srcId="{7836F13D-D91B-4253-9143-B4FC77518579}" destId="{35C4CF8B-C4C8-4F90-8ACF-5E039F99F5C1}" srcOrd="5" destOrd="0" parTransId="{50C37C44-8953-4F56-A0F0-74252AA87B3C}" sibTransId="{B9226EE5-45E4-4A2C-A86A-12232DB30C7D}"/>
    <dgm:cxn modelId="{53098587-0FFE-4B58-920F-5B4D5CB565BC}" srcId="{7836F13D-D91B-4253-9143-B4FC77518579}" destId="{292DB67B-E339-432E-8724-6290F437052D}" srcOrd="1" destOrd="0" parTransId="{6167D49E-46BE-4865-B196-21043D45BC58}" sibTransId="{2FBB9B9E-DE4F-4A54-ACEE-31B335275ED3}"/>
    <dgm:cxn modelId="{0A2ABFDA-96B8-411C-A566-B864C03FD45F}" type="presOf" srcId="{0ED42F0E-BDE3-4E9D-A2D0-CC1DC8F49136}" destId="{060CF64A-1787-46E7-8D69-28EC29BD9602}" srcOrd="0" destOrd="0" presId="urn:microsoft.com/office/officeart/2005/8/layout/process2"/>
    <dgm:cxn modelId="{8DA40ABE-9FB9-400D-B91D-0994A8DC802C}" type="presOf" srcId="{35C4CF8B-C4C8-4F90-8ACF-5E039F99F5C1}" destId="{9F00AD14-7324-472E-9B1B-B2009358CB91}" srcOrd="0" destOrd="0" presId="urn:microsoft.com/office/officeart/2005/8/layout/process2"/>
    <dgm:cxn modelId="{8EA5C529-5812-4461-808A-DA09D987A95E}" type="presOf" srcId="{BCDA154E-9E05-4F38-A70F-54D6F8714112}" destId="{394E3D36-4220-44CF-A808-A37898C9AC1C}" srcOrd="0" destOrd="0" presId="urn:microsoft.com/office/officeart/2005/8/layout/process2"/>
    <dgm:cxn modelId="{C48956CF-F494-44F0-AD33-DB91308077AC}" type="presOf" srcId="{07682F9B-B175-4ABC-991E-7A6341F64DAF}" destId="{1711962C-DFD2-4FE4-8744-1908AB310A05}" srcOrd="0" destOrd="0" presId="urn:microsoft.com/office/officeart/2005/8/layout/process2"/>
    <dgm:cxn modelId="{B8B0FC26-E2A3-4198-9E0B-3EB06B44549C}" type="presOf" srcId="{3C62438E-23F0-4F60-8ABB-DF11313BA3AD}" destId="{9B57D0C7-73F5-4CBA-ADB9-F149177A6E46}" srcOrd="1" destOrd="0" presId="urn:microsoft.com/office/officeart/2005/8/layout/process2"/>
    <dgm:cxn modelId="{BDCE7CC5-7B43-4404-87E7-0DA169E32539}" srcId="{7836F13D-D91B-4253-9143-B4FC77518579}" destId="{4D9C1779-F96B-4AD0-8AA5-BE0185DD641A}" srcOrd="3" destOrd="0" parTransId="{331B4033-773D-4277-AEC4-161CE7C6A6AF}" sibTransId="{07682F9B-B175-4ABC-991E-7A6341F64DAF}"/>
    <dgm:cxn modelId="{42F9FF96-40E5-4D95-AE82-C0D91791100A}" srcId="{7836F13D-D91B-4253-9143-B4FC77518579}" destId="{BCDA154E-9E05-4F38-A70F-54D6F8714112}" srcOrd="4" destOrd="0" parTransId="{62C0E38F-1058-483E-B162-DAFD9658D0EA}" sibTransId="{B4008839-60FD-4A7F-97DF-E24B70F4AE8B}"/>
    <dgm:cxn modelId="{D46799D0-4AE9-4A85-B250-C2F0F5E13354}" type="presParOf" srcId="{89A79E5B-3B81-4E14-96AB-A6D898107209}" destId="{8E53AF20-32AE-420E-A51C-2166F6E35A4E}" srcOrd="0" destOrd="0" presId="urn:microsoft.com/office/officeart/2005/8/layout/process2"/>
    <dgm:cxn modelId="{A931223B-BB54-4BEC-A90E-56EC48530688}" type="presParOf" srcId="{89A79E5B-3B81-4E14-96AB-A6D898107209}" destId="{060CF64A-1787-46E7-8D69-28EC29BD9602}" srcOrd="1" destOrd="0" presId="urn:microsoft.com/office/officeart/2005/8/layout/process2"/>
    <dgm:cxn modelId="{7BE28874-BD2B-4E80-AE74-5D2BD2A90B4E}" type="presParOf" srcId="{060CF64A-1787-46E7-8D69-28EC29BD9602}" destId="{C4512135-6783-4422-A19B-884C5AA80CA0}" srcOrd="0" destOrd="0" presId="urn:microsoft.com/office/officeart/2005/8/layout/process2"/>
    <dgm:cxn modelId="{406B72E9-F08E-47FE-9C28-7A0ECD53E471}" type="presParOf" srcId="{89A79E5B-3B81-4E14-96AB-A6D898107209}" destId="{57063DA0-108E-402B-8D32-5FC7DD842FE5}" srcOrd="2" destOrd="0" presId="urn:microsoft.com/office/officeart/2005/8/layout/process2"/>
    <dgm:cxn modelId="{B3613DEC-5053-4F2F-86F4-A6E7C85E1A4F}" type="presParOf" srcId="{89A79E5B-3B81-4E14-96AB-A6D898107209}" destId="{E0B75AD9-FCBD-4CDE-86A2-95D25B033E7C}" srcOrd="3" destOrd="0" presId="urn:microsoft.com/office/officeart/2005/8/layout/process2"/>
    <dgm:cxn modelId="{875E7362-E569-4909-8DA4-3BEACB9BE706}" type="presParOf" srcId="{E0B75AD9-FCBD-4CDE-86A2-95D25B033E7C}" destId="{7D992A72-1536-4015-8EEF-4BC495DBF12D}" srcOrd="0" destOrd="0" presId="urn:microsoft.com/office/officeart/2005/8/layout/process2"/>
    <dgm:cxn modelId="{6C111691-2447-487A-8C8C-D10949E69449}" type="presParOf" srcId="{89A79E5B-3B81-4E14-96AB-A6D898107209}" destId="{4B1860D6-72CF-4710-BD0D-4F8DA73F4E14}" srcOrd="4" destOrd="0" presId="urn:microsoft.com/office/officeart/2005/8/layout/process2"/>
    <dgm:cxn modelId="{2050EDAA-BA9B-4D9E-A69B-A3638D049A62}" type="presParOf" srcId="{89A79E5B-3B81-4E14-96AB-A6D898107209}" destId="{915C3AB7-A635-442E-9625-0BA1B5DC0777}" srcOrd="5" destOrd="0" presId="urn:microsoft.com/office/officeart/2005/8/layout/process2"/>
    <dgm:cxn modelId="{DF6287C6-D463-4B03-850B-6691911D0E24}" type="presParOf" srcId="{915C3AB7-A635-442E-9625-0BA1B5DC0777}" destId="{9B57D0C7-73F5-4CBA-ADB9-F149177A6E46}" srcOrd="0" destOrd="0" presId="urn:microsoft.com/office/officeart/2005/8/layout/process2"/>
    <dgm:cxn modelId="{17EFC6F4-17FF-4CA3-9317-35CC9BBA5A97}" type="presParOf" srcId="{89A79E5B-3B81-4E14-96AB-A6D898107209}" destId="{21075615-DB6B-47D5-B794-50CCC753B503}" srcOrd="6" destOrd="0" presId="urn:microsoft.com/office/officeart/2005/8/layout/process2"/>
    <dgm:cxn modelId="{8CF08E10-264E-4145-BB42-EDBD9B5FE944}" type="presParOf" srcId="{89A79E5B-3B81-4E14-96AB-A6D898107209}" destId="{1711962C-DFD2-4FE4-8744-1908AB310A05}" srcOrd="7" destOrd="0" presId="urn:microsoft.com/office/officeart/2005/8/layout/process2"/>
    <dgm:cxn modelId="{78734E94-4FFE-4266-A126-C278905DAB95}" type="presParOf" srcId="{1711962C-DFD2-4FE4-8744-1908AB310A05}" destId="{AE579A38-B6FD-4B9C-A91D-326EE1F94A09}" srcOrd="0" destOrd="0" presId="urn:microsoft.com/office/officeart/2005/8/layout/process2"/>
    <dgm:cxn modelId="{5FC0431A-6CB6-4692-8EBA-8FE8E71C2677}" type="presParOf" srcId="{89A79E5B-3B81-4E14-96AB-A6D898107209}" destId="{394E3D36-4220-44CF-A808-A37898C9AC1C}" srcOrd="8" destOrd="0" presId="urn:microsoft.com/office/officeart/2005/8/layout/process2"/>
    <dgm:cxn modelId="{F0BCF5FF-DF94-4C9F-9FEE-004774AF4FA5}" type="presParOf" srcId="{89A79E5B-3B81-4E14-96AB-A6D898107209}" destId="{33C424F0-8522-4FBC-AD46-97E39BBAA015}" srcOrd="9" destOrd="0" presId="urn:microsoft.com/office/officeart/2005/8/layout/process2"/>
    <dgm:cxn modelId="{34EF7E78-2FE3-4075-B8D2-9657B7D89BC3}" type="presParOf" srcId="{33C424F0-8522-4FBC-AD46-97E39BBAA015}" destId="{08D2D720-A792-440F-8BAC-DEE018840AFB}" srcOrd="0" destOrd="0" presId="urn:microsoft.com/office/officeart/2005/8/layout/process2"/>
    <dgm:cxn modelId="{A201A2BE-D958-440E-AD1F-4D5816F4C50F}" type="presParOf" srcId="{89A79E5B-3B81-4E14-96AB-A6D898107209}" destId="{9F00AD14-7324-472E-9B1B-B2009358CB91}" srcOrd="10" destOrd="0" presId="urn:microsoft.com/office/officeart/2005/8/layout/process2"/>
    <dgm:cxn modelId="{37BF2CA2-1E71-48DF-8E3F-01D7BCD276BA}" type="presParOf" srcId="{89A79E5B-3B81-4E14-96AB-A6D898107209}" destId="{DAF1DF46-6890-40E7-A26D-FCDB3828DCC7}" srcOrd="11" destOrd="0" presId="urn:microsoft.com/office/officeart/2005/8/layout/process2"/>
    <dgm:cxn modelId="{F04FC6BE-BF90-49E2-BC69-8E18768A064B}" type="presParOf" srcId="{DAF1DF46-6890-40E7-A26D-FCDB3828DCC7}" destId="{823281F3-A869-4447-BE85-B7B0E46CD062}" srcOrd="0" destOrd="0" presId="urn:microsoft.com/office/officeart/2005/8/layout/process2"/>
    <dgm:cxn modelId="{A9B3E88E-D93A-45C2-88D5-58C8CA04C208}" type="presParOf" srcId="{89A79E5B-3B81-4E14-96AB-A6D898107209}" destId="{64491433-5334-4D93-86E6-9768373A94E1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50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5485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535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76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988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10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345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392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426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85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778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17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0537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12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889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21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A%D0%BB%D1%96%D1%82%D0%B8%D0%BD%D0%B8_%D0%9B%D0%B5%D0%B9%D0%B4%D1%96%D0%B3%D0%B0" TargetMode="External"/><Relationship Id="rId3" Type="http://schemas.openxmlformats.org/officeDocument/2006/relationships/hyperlink" Target="https://uk.wikipedia.org/w/index.php?title=Tubulus_seminiferus_contortus&amp;action=edit&amp;redlink=1" TargetMode="External"/><Relationship Id="rId7" Type="http://schemas.openxmlformats.org/officeDocument/2006/relationships/hyperlink" Target="https://uk.wikipedia.org/w/index.php?title=%D0%9C%D1%96%D0%BE%D1%84%D1%96%D0%B1%D1%80%D0%BE%D0%B1%D0%BB%D0%B0%D1%81%D1%82%D0%B8&amp;action=edit&amp;redlink=1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k.wikipedia.org/w/index.php?title=%D0%A1%D0%BF%D0%B5%D1%80%D0%BC%D0%B0%D1%82%D0%BE%D0%B3%D0%BE%D0%BD%D1%96%D1%97&amp;action=edit&amp;redlink=1" TargetMode="External"/><Relationship Id="rId5" Type="http://schemas.openxmlformats.org/officeDocument/2006/relationships/hyperlink" Target="https://uk.wikipedia.org/w/index.php?title=%D0%A1%D0%BF%D0%B5%D1%80%D0%BC%D0%B0%D1%82%D0%BE%D1%86%D0%B8%D1%82%D0%B8&amp;action=edit&amp;redlink=1" TargetMode="External"/><Relationship Id="rId4" Type="http://schemas.openxmlformats.org/officeDocument/2006/relationships/hyperlink" Target="https://uk.wikipedia.org/w/index.php?title=%D0%A1%D0%BF%D0%B5%D1%80%D0%BC%D0%B0%D1%82%D0%B8%D0%B4%D0%B8&amp;action=edit&amp;redlink=1" TargetMode="External"/><Relationship Id="rId9" Type="http://schemas.openxmlformats.org/officeDocument/2006/relationships/hyperlink" Target="https://uk.wikipedia.org/wiki/%D0%9A%D0%B0%D0%BF%D1%96%D0%BB%D1%8F%D1%80%D0%B8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91680" y="499471"/>
            <a:ext cx="6922604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74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3768" y="1932826"/>
            <a:ext cx="47525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3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Чоловічі </a:t>
            </a:r>
            <a:r>
              <a:rPr lang="uk-UA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статеві </a:t>
            </a: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909230"/>
            <a:ext cx="4040188" cy="479822"/>
          </a:xfrm>
        </p:spPr>
        <p:txBody>
          <a:bodyPr>
            <a:normAutofit/>
          </a:bodyPr>
          <a:lstStyle/>
          <a:p>
            <a:r>
              <a:rPr lang="uk-UA" dirty="0"/>
              <a:t>- </a:t>
            </a:r>
            <a:r>
              <a:rPr lang="uk-UA" i="1" dirty="0"/>
              <a:t>внутрішні </a:t>
            </a:r>
            <a:endParaRPr lang="uk-UA" i="1" dirty="0" smtClean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677" y="3379839"/>
            <a:ext cx="3303656" cy="479822"/>
          </a:xfrm>
        </p:spPr>
        <p:txBody>
          <a:bodyPr>
            <a:normAutofit/>
          </a:bodyPr>
          <a:lstStyle/>
          <a:p>
            <a:r>
              <a:rPr lang="uk-UA" dirty="0"/>
              <a:t>- </a:t>
            </a:r>
            <a:r>
              <a:rPr lang="uk-UA" i="1" dirty="0"/>
              <a:t>зовнішні </a:t>
            </a:r>
            <a:r>
              <a:rPr lang="uk-UA" dirty="0"/>
              <a:t> </a:t>
            </a:r>
            <a:endParaRPr lang="ru-RU" dirty="0"/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161546" y="1389052"/>
            <a:ext cx="4770494" cy="2046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u="sng" dirty="0" smtClean="0"/>
              <a:t>Сім’яник</a:t>
            </a:r>
            <a:r>
              <a:rPr lang="uk-UA" sz="1800" i="1" dirty="0" smtClean="0"/>
              <a:t> </a:t>
            </a:r>
            <a:r>
              <a:rPr lang="uk-UA" sz="1800" dirty="0" smtClean="0"/>
              <a:t>або </a:t>
            </a:r>
            <a:r>
              <a:rPr lang="uk-UA" sz="18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яєчко</a:t>
            </a:r>
            <a:r>
              <a:rPr lang="uk-UA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testis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  <a:p>
            <a:r>
              <a:rPr lang="uk-UA" sz="1800" u="sng" dirty="0" smtClean="0"/>
              <a:t>Вивідні шляхи </a:t>
            </a:r>
            <a:r>
              <a:rPr lang="uk-UA" sz="1800" dirty="0" smtClean="0"/>
              <a:t>(над</a:t>
            </a:r>
            <a:r>
              <a:rPr lang="en-US" sz="1800" dirty="0" smtClean="0"/>
              <a:t>’</a:t>
            </a:r>
            <a:r>
              <a:rPr lang="uk-UA" sz="1800" dirty="0" smtClean="0"/>
              <a:t>яєчка, 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явиносні</a:t>
            </a:r>
            <a:r>
              <a:rPr lang="uk-UA" sz="1800" dirty="0" smtClean="0"/>
              <a:t> протоки, 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явипорскувальні</a:t>
            </a:r>
            <a:r>
              <a:rPr lang="uk-UA" sz="1800" dirty="0" smtClean="0"/>
              <a:t> канали)</a:t>
            </a:r>
          </a:p>
          <a:p>
            <a:r>
              <a:rPr lang="uk-UA" sz="1800" u="sng" dirty="0" smtClean="0"/>
              <a:t>Додаткові залози </a:t>
            </a:r>
            <a:r>
              <a:rPr lang="uk-UA" sz="1800" dirty="0" smtClean="0"/>
              <a:t>(сім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яні</a:t>
            </a:r>
            <a:r>
              <a:rPr lang="uk-UA" sz="1800" dirty="0" smtClean="0"/>
              <a:t> пухирці, передміхурова залоза, цибулино-сечівникові залози)</a:t>
            </a:r>
          </a:p>
          <a:p>
            <a:endParaRPr lang="uk-UA" dirty="0" smtClean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46554" y="3859661"/>
            <a:ext cx="4040188" cy="6488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- </a:t>
            </a:r>
            <a:r>
              <a:rPr lang="uk-UA" i="1" u="sng" dirty="0" smtClean="0"/>
              <a:t>калитка</a:t>
            </a:r>
            <a:r>
              <a:rPr lang="uk-UA" u="sng" dirty="0" smtClean="0"/>
              <a:t> </a:t>
            </a:r>
            <a:r>
              <a:rPr lang="uk-UA" dirty="0" smtClean="0"/>
              <a:t>(</a:t>
            </a:r>
            <a:r>
              <a:rPr lang="uk-UA" sz="1800" dirty="0" err="1" smtClean="0"/>
              <a:t>scrotum</a:t>
            </a:r>
            <a:r>
              <a:rPr lang="uk-UA" dirty="0" smtClean="0"/>
              <a:t>);</a:t>
            </a:r>
            <a:endParaRPr lang="ru-RU" dirty="0" smtClean="0"/>
          </a:p>
          <a:p>
            <a:r>
              <a:rPr lang="uk-UA" dirty="0" smtClean="0"/>
              <a:t>- </a:t>
            </a:r>
            <a:r>
              <a:rPr lang="uk-UA" i="1" u="sng" dirty="0" smtClean="0"/>
              <a:t>статевий член</a:t>
            </a:r>
            <a:r>
              <a:rPr lang="uk-UA" dirty="0" smtClean="0"/>
              <a:t> (</a:t>
            </a:r>
            <a:r>
              <a:rPr lang="uk-UA" sz="1800" dirty="0" smtClean="0"/>
              <a:t>прутень, </a:t>
            </a:r>
            <a:r>
              <a:rPr lang="uk-UA" sz="1800" dirty="0" err="1" smtClean="0"/>
              <a:t>penis</a:t>
            </a:r>
            <a:r>
              <a:rPr lang="uk-UA" dirty="0" smtClean="0"/>
              <a:t>).</a:t>
            </a:r>
            <a:endParaRPr lang="ru-RU" dirty="0" smtClean="0"/>
          </a:p>
          <a:p>
            <a:endParaRPr lang="uk-UA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96315"/>
            <a:ext cx="3888432" cy="278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 (яєчко)</a:t>
            </a:r>
            <a:r>
              <a:rPr lang="uk-UA" b="1" dirty="0"/>
              <a:t/>
            </a:r>
            <a:br>
              <a:rPr lang="uk-UA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843558"/>
            <a:ext cx="4330824" cy="4050450"/>
          </a:xfrm>
        </p:spPr>
        <p:txBody>
          <a:bodyPr>
            <a:normAutofit/>
          </a:bodyPr>
          <a:lstStyle/>
          <a:p>
            <a:pPr lvl="0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Функції:</a:t>
            </a:r>
          </a:p>
          <a:p>
            <a:pPr lvl="0"/>
            <a:r>
              <a:rPr lang="uk-UA" dirty="0" smtClean="0"/>
              <a:t>головний </a:t>
            </a:r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репродуктивний орган </a:t>
            </a:r>
            <a:r>
              <a:rPr lang="uk-UA" dirty="0" smtClean="0"/>
              <a:t>– місце дозрівання чоловічих  статевих клітин – </a:t>
            </a:r>
            <a:r>
              <a:rPr lang="uk-UA" b="1" dirty="0" smtClean="0"/>
              <a:t>сперматозоїдів</a:t>
            </a:r>
            <a:r>
              <a:rPr lang="uk-UA" dirty="0" smtClean="0"/>
              <a:t>  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(репродуктивна функція)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/>
              <a:t>чоловіча </a:t>
            </a:r>
            <a:r>
              <a:rPr lang="uk-U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статева залоза</a:t>
            </a:r>
            <a:r>
              <a:rPr lang="uk-UA" dirty="0"/>
              <a:t> </a:t>
            </a:r>
            <a:r>
              <a:rPr lang="uk-UA" dirty="0" smtClean="0"/>
              <a:t>– виробляє </a:t>
            </a:r>
            <a:r>
              <a:rPr lang="uk-UA" dirty="0"/>
              <a:t>чоловічі статеві гормони – </a:t>
            </a:r>
            <a:r>
              <a:rPr lang="uk-UA" b="1" dirty="0"/>
              <a:t>андрогени 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(ендокринна функція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11408"/>
            <a:ext cx="4283968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11659" y="109893"/>
            <a:ext cx="3419394" cy="960668"/>
          </a:xfrm>
        </p:spPr>
        <p:txBody>
          <a:bodyPr>
            <a:normAutofit/>
          </a:bodyPr>
          <a:lstStyle/>
          <a:p>
            <a:r>
              <a:rPr lang="uk-UA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 (яєчко)</a:t>
            </a:r>
            <a:r>
              <a:rPr lang="uk-UA" b="1" dirty="0"/>
              <a:t/>
            </a:r>
            <a:br>
              <a:rPr lang="uk-UA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01205" y="879282"/>
            <a:ext cx="4213852" cy="1728192"/>
          </a:xfrm>
        </p:spPr>
        <p:txBody>
          <a:bodyPr>
            <a:normAutofit/>
          </a:bodyPr>
          <a:lstStyle/>
          <a:p>
            <a:pPr lvl="0"/>
            <a:r>
              <a:rPr lang="uk-UA" sz="1800" dirty="0" smtClean="0"/>
              <a:t>Поверхня яєчка вкрита </a:t>
            </a:r>
            <a:r>
              <a:rPr lang="uk-UA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капсулою</a:t>
            </a:r>
            <a:r>
              <a:rPr lang="uk-UA" sz="1800" dirty="0" smtClean="0"/>
              <a:t> -  </a:t>
            </a: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білковою оболонкою</a:t>
            </a:r>
            <a:r>
              <a:rPr lang="uk-UA" sz="1800" i="1" dirty="0" smtClean="0"/>
              <a:t> </a:t>
            </a:r>
            <a:r>
              <a:rPr lang="uk-UA" sz="1800" dirty="0" smtClean="0"/>
              <a:t>(</a:t>
            </a:r>
            <a:r>
              <a:rPr lang="uk-UA" sz="1800" dirty="0" err="1" smtClean="0"/>
              <a:t>tunica</a:t>
            </a:r>
            <a:r>
              <a:rPr lang="uk-UA" sz="1800" dirty="0" smtClean="0"/>
              <a:t> </a:t>
            </a:r>
            <a:r>
              <a:rPr lang="uk-UA" sz="1800" dirty="0" err="1" smtClean="0"/>
              <a:t>albuginea</a:t>
            </a:r>
            <a:r>
              <a:rPr lang="uk-UA" sz="1800" dirty="0" smtClean="0"/>
              <a:t>) –(щільна сполучна тканина)</a:t>
            </a:r>
            <a:endParaRPr lang="ru-RU" sz="1800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Объект 4"/>
          <p:cNvSpPr>
            <a:spLocks noGrp="1"/>
          </p:cNvSpPr>
          <p:nvPr>
            <p:ph sz="half" idx="2"/>
          </p:nvPr>
        </p:nvSpPr>
        <p:spPr>
          <a:xfrm>
            <a:off x="572869" y="2391551"/>
            <a:ext cx="4283092" cy="1728192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>На задньому краї вона утворює </a:t>
            </a:r>
            <a:r>
              <a:rPr lang="uk-UA" b="1" i="1" dirty="0" smtClean="0">
                <a:solidFill>
                  <a:srgbClr val="7030A0"/>
                </a:solidFill>
              </a:rPr>
              <a:t>середостіння</a:t>
            </a:r>
            <a:r>
              <a:rPr lang="uk-UA" b="1" i="1" dirty="0" smtClean="0"/>
              <a:t> </a:t>
            </a:r>
            <a:r>
              <a:rPr lang="uk-UA" i="1" dirty="0" smtClean="0"/>
              <a:t>яєчка </a:t>
            </a:r>
            <a:r>
              <a:rPr lang="uk-UA" dirty="0" smtClean="0"/>
              <a:t>(</a:t>
            </a:r>
            <a:r>
              <a:rPr lang="uk-UA" dirty="0" err="1" smtClean="0"/>
              <a:t>mediastinum</a:t>
            </a:r>
            <a:r>
              <a:rPr lang="uk-UA" dirty="0" smtClean="0"/>
              <a:t>). </a:t>
            </a:r>
            <a:endParaRPr lang="ru-RU" dirty="0" smtClean="0"/>
          </a:p>
          <a:p>
            <a:pPr lvl="0"/>
            <a:r>
              <a:rPr lang="uk-UA" dirty="0" smtClean="0"/>
              <a:t>Від останнього до білкової оболонки відходять </a:t>
            </a:r>
            <a:r>
              <a:rPr lang="uk-UA" b="1" i="1" dirty="0" smtClean="0">
                <a:solidFill>
                  <a:srgbClr val="7030A0"/>
                </a:solidFill>
              </a:rPr>
              <a:t>перегородки, </a:t>
            </a:r>
            <a:r>
              <a:rPr lang="uk-UA" dirty="0" smtClean="0"/>
              <a:t>які поділяють яєчко а 150-300 </a:t>
            </a:r>
            <a:r>
              <a:rPr lang="uk-UA" b="1" i="1" dirty="0" smtClean="0">
                <a:solidFill>
                  <a:srgbClr val="7030A0"/>
                </a:solidFill>
              </a:rPr>
              <a:t>часточок.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290" y="801216"/>
            <a:ext cx="4191205" cy="3714750"/>
          </a:xfrm>
          <a:prstGeom prst="rect">
            <a:avLst/>
          </a:prstGeom>
        </p:spPr>
      </p:pic>
      <p:sp>
        <p:nvSpPr>
          <p:cNvPr id="10" name="Объект 4"/>
          <p:cNvSpPr txBox="1">
            <a:spLocks/>
          </p:cNvSpPr>
          <p:nvPr/>
        </p:nvSpPr>
        <p:spPr>
          <a:xfrm>
            <a:off x="683568" y="3739664"/>
            <a:ext cx="4248472" cy="10860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dirty="0" smtClean="0"/>
              <a:t>У кожній часточці яєчка містяться </a:t>
            </a:r>
            <a:endParaRPr lang="ru-RU" dirty="0" smtClean="0"/>
          </a:p>
          <a:p>
            <a:r>
              <a:rPr lang="uk-UA" dirty="0" smtClean="0"/>
              <a:t>1–4 </a:t>
            </a:r>
            <a:r>
              <a:rPr lang="uk-UA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звивисті сім’яні канальці</a:t>
            </a:r>
            <a:r>
              <a:rPr lang="uk-UA" i="1" dirty="0" smtClean="0"/>
              <a:t> </a:t>
            </a:r>
            <a:r>
              <a:rPr lang="uk-UA" dirty="0" smtClean="0"/>
              <a:t>(</a:t>
            </a:r>
            <a:r>
              <a:rPr lang="uk-UA" dirty="0" err="1" smtClean="0"/>
              <a:t>tubuli</a:t>
            </a:r>
            <a:r>
              <a:rPr lang="uk-UA" dirty="0" smtClean="0"/>
              <a:t> </a:t>
            </a:r>
            <a:r>
              <a:rPr lang="uk-UA" dirty="0" err="1" smtClean="0"/>
              <a:t>seminiferi</a:t>
            </a:r>
            <a:r>
              <a:rPr lang="uk-UA" dirty="0" smtClean="0"/>
              <a:t> </a:t>
            </a:r>
            <a:r>
              <a:rPr lang="uk-UA" dirty="0" err="1" smtClean="0"/>
              <a:t>contorti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сполучна тканина – </a:t>
            </a:r>
            <a:r>
              <a:rPr lang="uk-UA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інтерстицій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1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224198"/>
            <a:ext cx="7488832" cy="637580"/>
          </a:xfrm>
        </p:spPr>
        <p:txBody>
          <a:bodyPr>
            <a:normAutofit/>
          </a:bodyPr>
          <a:lstStyle/>
          <a:p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Канальцева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система сім’яника (яєчка)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7122556"/>
              </p:ext>
            </p:extLst>
          </p:nvPr>
        </p:nvGraphicFramePr>
        <p:xfrm>
          <a:off x="1907704" y="845015"/>
          <a:ext cx="532859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86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4211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</a:t>
            </a: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879560"/>
            <a:ext cx="4608512" cy="1890211"/>
          </a:xfrm>
        </p:spPr>
        <p:txBody>
          <a:bodyPr>
            <a:normAutofit/>
          </a:bodyPr>
          <a:lstStyle/>
          <a:p>
            <a:r>
              <a:rPr lang="uk-UA" dirty="0" smtClean="0"/>
              <a:t>Структурно-функціональна одиниця сім’яника</a:t>
            </a:r>
          </a:p>
          <a:p>
            <a:r>
              <a:rPr lang="uk-UA" dirty="0" smtClean="0"/>
              <a:t>Довжина від </a:t>
            </a:r>
            <a:r>
              <a:rPr lang="uk-UA" dirty="0"/>
              <a:t>30 до 70 </a:t>
            </a:r>
            <a:r>
              <a:rPr lang="uk-UA" dirty="0" smtClean="0"/>
              <a:t>см (50 см), </a:t>
            </a:r>
          </a:p>
          <a:p>
            <a:r>
              <a:rPr lang="uk-UA" dirty="0" smtClean="0"/>
              <a:t>Загальна довжина – 1 км</a:t>
            </a:r>
            <a:endParaRPr lang="ru-RU" dirty="0"/>
          </a:p>
          <a:p>
            <a:r>
              <a:rPr lang="uk-UA" dirty="0" smtClean="0"/>
              <a:t>Діаметр </a:t>
            </a:r>
            <a:r>
              <a:rPr lang="uk-UA" dirty="0"/>
              <a:t>– </a:t>
            </a:r>
            <a:r>
              <a:rPr lang="uk-UA" dirty="0" smtClean="0"/>
              <a:t>150-250 </a:t>
            </a:r>
            <a:r>
              <a:rPr lang="uk-UA" dirty="0"/>
              <a:t>мкм. 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742546" y="2458490"/>
            <a:ext cx="4405518" cy="18902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Саме в стінці звивистих сім’яних канальців </a:t>
            </a:r>
          </a:p>
          <a:p>
            <a:pPr marL="0" indent="0" algn="just">
              <a:buNone/>
            </a:pPr>
            <a:r>
              <a:rPr lang="uk-UA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сперматогенним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епітелієм </a:t>
            </a:r>
            <a:r>
              <a:rPr lang="uk-UA" dirty="0" smtClean="0"/>
              <a:t>виробляються </a:t>
            </a:r>
          </a:p>
          <a:p>
            <a:pPr marL="0" indent="0" algn="just">
              <a:buNone/>
            </a:pPr>
            <a:r>
              <a:rPr lang="uk-UA" dirty="0" smtClean="0"/>
              <a:t>чоловічі статеві клітини (сперматозоїди) - </a:t>
            </a:r>
          </a:p>
          <a:p>
            <a:pPr marL="0" indent="0" algn="just">
              <a:buNone/>
            </a:pPr>
            <a:r>
              <a:rPr lang="uk-UA" dirty="0" smtClean="0"/>
              <a:t>здійснюється </a:t>
            </a:r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репродуктивна функція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ÐÐ°ÑÑÐ¸Ð½ÐºÐ¸ Ð¿Ð¾ Ð·Ð°Ð¿ÑÐ¾ÑÑ seminiferous tubu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3" r="30327"/>
          <a:stretch/>
        </p:blipFill>
        <p:spPr bwMode="auto">
          <a:xfrm>
            <a:off x="5724128" y="1257604"/>
            <a:ext cx="3290410" cy="282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6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3180"/>
            <a:ext cx="3444046" cy="45408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454" y="263180"/>
            <a:ext cx="3474994" cy="454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8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463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сім'яний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5616" y="519522"/>
            <a:ext cx="4320480" cy="3708412"/>
          </a:xfrm>
        </p:spPr>
        <p:txBody>
          <a:bodyPr>
            <a:norm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sz="2000" b="1" dirty="0" err="1" smtClean="0"/>
              <a:t>Базальний</a:t>
            </a:r>
            <a:r>
              <a:rPr lang="ru-RU" sz="2000" b="1" dirty="0"/>
              <a:t> </a:t>
            </a:r>
            <a:r>
              <a:rPr lang="ru-RU" sz="2000" b="1" dirty="0" smtClean="0"/>
              <a:t>шар </a:t>
            </a:r>
            <a:r>
              <a:rPr lang="ru-RU" sz="1800" dirty="0"/>
              <a:t>(</a:t>
            </a:r>
            <a:r>
              <a:rPr lang="ru-RU" sz="1800" dirty="0" err="1"/>
              <a:t>складається</a:t>
            </a:r>
            <a:r>
              <a:rPr lang="ru-RU" sz="1800" dirty="0"/>
              <a:t> з </a:t>
            </a:r>
            <a:r>
              <a:rPr lang="ru-RU" sz="1800" dirty="0" err="1"/>
              <a:t>мережі</a:t>
            </a:r>
            <a:r>
              <a:rPr lang="ru-RU" sz="1800" dirty="0"/>
              <a:t> </a:t>
            </a:r>
            <a:r>
              <a:rPr lang="ru-RU" sz="1800" dirty="0" err="1"/>
              <a:t>колагенових</a:t>
            </a:r>
            <a:r>
              <a:rPr lang="ru-RU" sz="1800" dirty="0"/>
              <a:t> волокон </a:t>
            </a:r>
            <a:r>
              <a:rPr lang="ru-RU" sz="1800" dirty="0" err="1"/>
              <a:t>під</a:t>
            </a:r>
            <a:r>
              <a:rPr lang="ru-RU" sz="1800" dirty="0"/>
              <a:t> базальною мембраною </a:t>
            </a:r>
            <a:r>
              <a:rPr lang="ru-RU" sz="1800" dirty="0" err="1"/>
              <a:t>сперматогенного</a:t>
            </a:r>
            <a:r>
              <a:rPr lang="ru-RU" sz="1800" dirty="0"/>
              <a:t> </a:t>
            </a:r>
            <a:r>
              <a:rPr lang="ru-RU" sz="1800" dirty="0" err="1"/>
              <a:t>епітелію</a:t>
            </a:r>
            <a:r>
              <a:rPr lang="ru-RU" sz="1800" dirty="0"/>
              <a:t>); </a:t>
            </a:r>
            <a:endParaRPr lang="ru-RU" sz="1800" dirty="0" smtClean="0"/>
          </a:p>
          <a:p>
            <a:pPr algn="just"/>
            <a:r>
              <a:rPr lang="ru-RU" sz="2000" b="1" dirty="0" err="1" smtClean="0"/>
              <a:t>Міоїдний</a:t>
            </a:r>
            <a:r>
              <a:rPr lang="ru-RU" sz="2000" b="1" dirty="0" smtClean="0"/>
              <a:t> шар </a:t>
            </a:r>
            <a:r>
              <a:rPr lang="ru-RU" sz="1800" dirty="0"/>
              <a:t>(</a:t>
            </a:r>
            <a:r>
              <a:rPr lang="ru-RU" sz="1800" dirty="0" err="1"/>
              <a:t>утворений</a:t>
            </a:r>
            <a:r>
              <a:rPr lang="ru-RU" sz="1800" dirty="0"/>
              <a:t> </a:t>
            </a:r>
            <a:r>
              <a:rPr lang="ru-RU" sz="1800" dirty="0" err="1"/>
              <a:t>міоїдними</a:t>
            </a:r>
            <a:r>
              <a:rPr lang="ru-RU" sz="1800" dirty="0"/>
              <a:t> </a:t>
            </a:r>
            <a:r>
              <a:rPr lang="ru-RU" sz="1800" dirty="0" err="1"/>
              <a:t>клітинами</a:t>
            </a:r>
            <a:r>
              <a:rPr lang="ru-RU" sz="1800" dirty="0" smtClean="0"/>
              <a:t>)</a:t>
            </a:r>
            <a:r>
              <a:rPr lang="ru-RU" sz="2000" dirty="0" smtClean="0"/>
              <a:t>;</a:t>
            </a:r>
            <a:endParaRPr lang="ru-RU" sz="2000" b="1" dirty="0"/>
          </a:p>
          <a:p>
            <a:pPr algn="just"/>
            <a:r>
              <a:rPr lang="uk-UA" sz="2000" b="1" dirty="0" smtClean="0"/>
              <a:t>Волокнистий шар</a:t>
            </a:r>
            <a:endParaRPr lang="ru-RU" sz="2000" b="1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115616" y="3208344"/>
            <a:ext cx="4392488" cy="1811677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 smtClean="0"/>
              <a:t>зовнішня</a:t>
            </a:r>
            <a:r>
              <a:rPr lang="ru-RU" sz="1800" dirty="0" smtClean="0"/>
              <a:t> </a:t>
            </a:r>
            <a:r>
              <a:rPr lang="ru-RU" sz="1800" dirty="0" err="1" smtClean="0"/>
              <a:t>клітинна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</a:t>
            </a:r>
            <a:r>
              <a:rPr lang="ru-RU" sz="1800" dirty="0" err="1" smtClean="0"/>
              <a:t>фібробластами</a:t>
            </a:r>
            <a:r>
              <a:rPr lang="ru-RU" sz="1800" dirty="0" smtClean="0"/>
              <a:t>;</a:t>
            </a:r>
            <a:endParaRPr lang="ru-RU" sz="1800" dirty="0"/>
          </a:p>
          <a:p>
            <a:pPr algn="just"/>
            <a:r>
              <a:rPr lang="ru-RU" sz="1800" dirty="0" err="1" smtClean="0"/>
              <a:t>внутрішня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неклітинна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</a:t>
            </a:r>
            <a:r>
              <a:rPr lang="ru-RU" sz="1800" dirty="0" err="1" smtClean="0"/>
              <a:t>колагеновими</a:t>
            </a:r>
            <a:r>
              <a:rPr lang="ru-RU" sz="1800" dirty="0" smtClean="0"/>
              <a:t> волокнами і базальною мембраною </a:t>
            </a:r>
            <a:r>
              <a:rPr lang="ru-RU" sz="1800" dirty="0" err="1" smtClean="0"/>
              <a:t>міоїдного</a:t>
            </a:r>
            <a:r>
              <a:rPr lang="ru-RU" sz="1800" dirty="0" smtClean="0"/>
              <a:t> шару;</a:t>
            </a:r>
          </a:p>
        </p:txBody>
      </p:sp>
      <p:pic>
        <p:nvPicPr>
          <p:cNvPr id="5" name="Picture 2" descr="tey41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24" y="747023"/>
            <a:ext cx="3384376" cy="397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1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2507" y="912198"/>
            <a:ext cx="4949653" cy="489701"/>
          </a:xfrm>
        </p:spPr>
        <p:txBody>
          <a:bodyPr>
            <a:normAutofit/>
          </a:bodyPr>
          <a:lstStyle/>
          <a:p>
            <a:r>
              <a:rPr lang="uk-UA" sz="2000" u="sng" dirty="0"/>
              <a:t>Д</a:t>
            </a:r>
            <a:r>
              <a:rPr lang="uk-UA" sz="2000" u="sng" dirty="0" smtClean="0"/>
              <a:t>ві популяції клітин</a:t>
            </a:r>
            <a:r>
              <a:rPr lang="uk-UA" sz="2000" dirty="0" smtClean="0"/>
              <a:t>: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06392" y="1400877"/>
            <a:ext cx="4392488" cy="1170873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FF"/>
                </a:solidFill>
              </a:rPr>
              <a:t>під­тримуючі </a:t>
            </a:r>
            <a:r>
              <a:rPr lang="uk-UA" b="1" dirty="0">
                <a:solidFill>
                  <a:srgbClr val="FF00FF"/>
                </a:solidFill>
              </a:rPr>
              <a:t>клітини </a:t>
            </a:r>
            <a:r>
              <a:rPr lang="uk-UA" b="1" dirty="0"/>
              <a:t>(</a:t>
            </a:r>
            <a:r>
              <a:rPr lang="uk-UA" b="1" i="1" dirty="0" err="1"/>
              <a:t>сустентоцити</a:t>
            </a:r>
            <a:r>
              <a:rPr lang="uk-UA" b="1" i="1" dirty="0"/>
              <a:t> </a:t>
            </a:r>
            <a:r>
              <a:rPr lang="uk-UA" b="1" i="1" dirty="0" smtClean="0"/>
              <a:t>= </a:t>
            </a:r>
            <a:r>
              <a:rPr lang="uk-UA" b="1" i="1" dirty="0"/>
              <a:t>клітини </a:t>
            </a:r>
            <a:r>
              <a:rPr lang="uk-UA" b="1" i="1" dirty="0" err="1"/>
              <a:t>Сертолі</a:t>
            </a:r>
            <a:r>
              <a:rPr lang="uk-UA" b="1" dirty="0" smtClean="0"/>
              <a:t>);</a:t>
            </a:r>
          </a:p>
          <a:p>
            <a:r>
              <a:rPr lang="uk-UA" b="1" dirty="0" err="1" smtClean="0">
                <a:solidFill>
                  <a:srgbClr val="0070C0"/>
                </a:solidFill>
              </a:rPr>
              <a:t>сперматогенні</a:t>
            </a:r>
            <a:r>
              <a:rPr lang="uk-UA" b="1" dirty="0" smtClean="0">
                <a:solidFill>
                  <a:srgbClr val="0070C0"/>
                </a:solidFill>
              </a:rPr>
              <a:t> </a:t>
            </a:r>
            <a:r>
              <a:rPr lang="uk-UA" b="1" dirty="0">
                <a:solidFill>
                  <a:srgbClr val="0070C0"/>
                </a:solidFill>
              </a:rPr>
              <a:t>клітини</a:t>
            </a:r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/>
              <a:t>різного ступеня зрілості.</a:t>
            </a:r>
            <a:endParaRPr lang="ru-RU" dirty="0"/>
          </a:p>
        </p:txBody>
      </p:sp>
      <p:pic>
        <p:nvPicPr>
          <p:cNvPr id="8" name="Picture 6" descr="фото 3 каналец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173" y="699542"/>
            <a:ext cx="2821886" cy="22350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15463"/>
            <a:ext cx="8229600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сім'яний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6" descr="фото 8 сертолл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934582"/>
            <a:ext cx="2795899" cy="201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4"/>
          <p:cNvSpPr txBox="1">
            <a:spLocks/>
          </p:cNvSpPr>
          <p:nvPr/>
        </p:nvSpPr>
        <p:spPr>
          <a:xfrm>
            <a:off x="1197073" y="2629003"/>
            <a:ext cx="4680520" cy="1851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Відростки сусідніх клітин </a:t>
            </a:r>
            <a:r>
              <a:rPr lang="uk-UA" dirty="0" err="1" smtClean="0"/>
              <a:t>Сертолі</a:t>
            </a:r>
            <a:r>
              <a:rPr lang="uk-UA" dirty="0" smtClean="0"/>
              <a:t> контактують та утворюють зони </a:t>
            </a:r>
            <a:r>
              <a:rPr lang="uk-UA" dirty="0" smtClean="0">
                <a:solidFill>
                  <a:srgbClr val="0070C0"/>
                </a:solidFill>
              </a:rPr>
              <a:t>щільних замикальних кон­тактів</a:t>
            </a:r>
            <a:r>
              <a:rPr lang="uk-UA" dirty="0" smtClean="0"/>
              <a:t>. </a:t>
            </a:r>
          </a:p>
          <a:p>
            <a:pPr marL="361950" indent="0">
              <a:buFont typeface="Wingdings 3" charset="2"/>
              <a:buNone/>
            </a:pPr>
            <a:r>
              <a:rPr lang="uk-UA" dirty="0" smtClean="0"/>
              <a:t>Вони поділяють стінку на </a:t>
            </a:r>
            <a:r>
              <a:rPr lang="uk-UA" b="1" dirty="0" smtClean="0"/>
              <a:t>два поверхи:</a:t>
            </a:r>
            <a:r>
              <a:rPr lang="uk-UA" dirty="0" smtClean="0"/>
              <a:t> </a:t>
            </a:r>
          </a:p>
          <a:p>
            <a:r>
              <a:rPr lang="uk-UA" dirty="0" smtClean="0"/>
              <a:t>зовнішній – базальний </a:t>
            </a:r>
          </a:p>
          <a:p>
            <a:r>
              <a:rPr lang="uk-UA" dirty="0" smtClean="0"/>
              <a:t>внутрішній – </a:t>
            </a:r>
            <a:r>
              <a:rPr lang="uk-UA" dirty="0" err="1" smtClean="0"/>
              <a:t>ад</a:t>
            </a:r>
            <a:r>
              <a:rPr lang="uk-UA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люмен</a:t>
            </a:r>
            <a:r>
              <a:rPr lang="uk-UA" dirty="0" err="1" smtClean="0"/>
              <a:t>альний</a:t>
            </a:r>
            <a:r>
              <a:rPr lang="uk-UA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r>
              <a:rPr lang="uk-UA" dirty="0" smtClean="0"/>
              <a:t>У </a:t>
            </a:r>
            <a:r>
              <a:rPr lang="uk-UA" u="sng" dirty="0" smtClean="0"/>
              <a:t>заглибинах</a:t>
            </a:r>
            <a:r>
              <a:rPr lang="uk-UA" dirty="0" smtClean="0"/>
              <a:t> на бічних поверхнях клітин </a:t>
            </a:r>
            <a:r>
              <a:rPr lang="uk-UA" dirty="0" err="1" smtClean="0"/>
              <a:t>Сертолі</a:t>
            </a:r>
            <a:r>
              <a:rPr lang="uk-UA" dirty="0" smtClean="0"/>
              <a:t> розташовані </a:t>
            </a:r>
            <a:r>
              <a:rPr lang="uk-UA" dirty="0" err="1" smtClean="0"/>
              <a:t>спермато­генні</a:t>
            </a:r>
            <a:r>
              <a:rPr lang="uk-UA" dirty="0" smtClean="0"/>
              <a:t> клітини (</a:t>
            </a:r>
            <a:r>
              <a:rPr lang="uk-UA" dirty="0" smtClean="0">
                <a:solidFill>
                  <a:srgbClr val="FF00FF"/>
                </a:solidFill>
              </a:rPr>
              <a:t>опорна функція</a:t>
            </a:r>
            <a:r>
              <a:rPr lang="uk-UA" dirty="0" smtClean="0"/>
              <a:t>). </a:t>
            </a:r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47093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44697" y="1059582"/>
            <a:ext cx="4536504" cy="3744416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err="1" smtClean="0"/>
              <a:t>Створюють</a:t>
            </a:r>
            <a:r>
              <a:rPr lang="ru-RU" sz="6400" dirty="0" smtClean="0"/>
              <a:t> </a:t>
            </a:r>
            <a:r>
              <a:rPr lang="ru-RU" sz="6400" dirty="0" err="1" smtClean="0"/>
              <a:t>мікросередовище</a:t>
            </a:r>
            <a:r>
              <a:rPr lang="ru-RU" sz="6400" dirty="0" smtClean="0"/>
              <a:t> для </a:t>
            </a:r>
            <a:r>
              <a:rPr lang="ru-RU" sz="6400" dirty="0" err="1" smtClean="0"/>
              <a:t>диференціювання</a:t>
            </a:r>
            <a:r>
              <a:rPr lang="ru-RU" sz="6400" dirty="0" smtClean="0"/>
              <a:t> </a:t>
            </a:r>
            <a:r>
              <a:rPr lang="ru-RU" sz="6400" dirty="0" err="1" smtClean="0"/>
              <a:t>статевих</a:t>
            </a:r>
            <a:r>
              <a:rPr lang="ru-RU" sz="6400" dirty="0" smtClean="0"/>
              <a:t> </a:t>
            </a:r>
            <a:r>
              <a:rPr lang="ru-RU" sz="6400" dirty="0" err="1" smtClean="0"/>
              <a:t>клітин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Входять</a:t>
            </a:r>
            <a:r>
              <a:rPr lang="ru-RU" sz="6400" dirty="0" smtClean="0"/>
              <a:t> до складу </a:t>
            </a:r>
            <a:r>
              <a:rPr lang="ru-RU" sz="6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гемато-</a:t>
            </a:r>
            <a:r>
              <a:rPr lang="ru-RU" sz="6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тестикулярного</a:t>
            </a:r>
            <a:r>
              <a:rPr lang="ru-RU" sz="6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бар'єру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Синтезують</a:t>
            </a:r>
            <a:r>
              <a:rPr lang="ru-RU" sz="6400" dirty="0" smtClean="0"/>
              <a:t> </a:t>
            </a:r>
            <a:r>
              <a:rPr lang="ru-RU" sz="6400" dirty="0" err="1" smtClean="0"/>
              <a:t>інгібін</a:t>
            </a:r>
            <a:r>
              <a:rPr lang="ru-RU" sz="6400" dirty="0" smtClean="0"/>
              <a:t> і андроген-</a:t>
            </a:r>
            <a:r>
              <a:rPr lang="ru-RU" sz="6400" dirty="0" err="1" smtClean="0"/>
              <a:t>зв'язуючий</a:t>
            </a:r>
            <a:r>
              <a:rPr lang="ru-RU" sz="6400" dirty="0" smtClean="0"/>
              <a:t> </a:t>
            </a:r>
            <a:r>
              <a:rPr lang="ru-RU" sz="6400" dirty="0" err="1" smtClean="0"/>
              <a:t>білок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uk-UA" sz="6400" dirty="0" err="1" smtClean="0"/>
              <a:t>Фагоцитують</a:t>
            </a:r>
            <a:r>
              <a:rPr lang="uk-UA" sz="6400" dirty="0" smtClean="0"/>
              <a:t> неповно­цінні статеві клітини та їх фрагменти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Стимулюються</a:t>
            </a:r>
            <a:r>
              <a:rPr lang="ru-RU" sz="6400" dirty="0" smtClean="0"/>
              <a:t> </a:t>
            </a:r>
            <a:r>
              <a:rPr lang="ru-RU" sz="6400" dirty="0" err="1" smtClean="0"/>
              <a:t>фолікулостимулюючим</a:t>
            </a:r>
            <a:r>
              <a:rPr lang="ru-RU" sz="6400" dirty="0" smtClean="0"/>
              <a:t> гормоном </a:t>
            </a:r>
            <a:r>
              <a:rPr lang="ru-RU" sz="6400" dirty="0" err="1" smtClean="0"/>
              <a:t>гіпофіза</a:t>
            </a:r>
            <a:endParaRPr lang="ru-RU" sz="6400" dirty="0" smtClean="0"/>
          </a:p>
          <a:p>
            <a:endParaRPr lang="uk-UA" dirty="0" smtClean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93830"/>
            <a:ext cx="8229600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Сустентоцити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(клітини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Сертолі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78" y="735806"/>
            <a:ext cx="3672408" cy="23042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83278" y="3040063"/>
            <a:ext cx="38524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err="1"/>
              <a:t>Гістологічний</a:t>
            </a:r>
            <a:r>
              <a:rPr lang="ru-RU" sz="1200" i="1" dirty="0"/>
              <a:t> </a:t>
            </a:r>
            <a:r>
              <a:rPr lang="ru-RU" sz="1200" i="1" dirty="0" err="1"/>
              <a:t>зріз</a:t>
            </a:r>
            <a:r>
              <a:rPr lang="ru-RU" sz="1200" i="1" dirty="0"/>
              <a:t> через </a:t>
            </a:r>
            <a:r>
              <a:rPr lang="ru-RU" sz="1200" i="1" dirty="0" err="1"/>
              <a:t>тестикулярну</a:t>
            </a:r>
            <a:r>
              <a:rPr lang="ru-RU" sz="1200" i="1" dirty="0"/>
              <a:t> </a:t>
            </a:r>
            <a:r>
              <a:rPr lang="ru-RU" sz="1200" i="1" dirty="0" err="1"/>
              <a:t>перенхіму</a:t>
            </a:r>
            <a:r>
              <a:rPr lang="ru-RU" sz="1200" i="1" dirty="0"/>
              <a:t> кабана.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1 </a:t>
            </a:r>
            <a:r>
              <a:rPr lang="ru-RU" sz="1200" dirty="0" err="1"/>
              <a:t>сімяні</a:t>
            </a:r>
            <a:r>
              <a:rPr lang="ru-RU" sz="1200" dirty="0"/>
              <a:t> </a:t>
            </a:r>
            <a:r>
              <a:rPr lang="ru-RU" sz="1200" dirty="0" err="1"/>
              <a:t>канальці</a:t>
            </a:r>
            <a:r>
              <a:rPr lang="ru-RU" sz="1200" dirty="0"/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Tubulus</a:t>
            </a:r>
            <a:r>
              <a:rPr lang="en-US" sz="1200" dirty="0">
                <a:hlinkClick r:id="rId3" tooltip="Tubulus seminiferus contortus (ще не написана)"/>
              </a:rPr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seminiferus</a:t>
            </a:r>
            <a:r>
              <a:rPr lang="en-US" sz="1200" dirty="0">
                <a:hlinkClick r:id="rId3" tooltip="Tubulus seminiferus contortus (ще не написана)"/>
              </a:rPr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contortus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2 </a:t>
            </a:r>
            <a:r>
              <a:rPr lang="ru-RU" sz="1200" dirty="0" err="1">
                <a:hlinkClick r:id="rId4" tooltip="Сперматиди (ще не написана)"/>
              </a:rPr>
              <a:t>сперматиди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3 </a:t>
            </a:r>
            <a:r>
              <a:rPr lang="ru-RU" sz="1200" dirty="0" err="1">
                <a:hlinkClick r:id="rId5" tooltip="Сперматоцити (ще не написана)"/>
              </a:rPr>
              <a:t>сперматоцити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4 </a:t>
            </a:r>
            <a:r>
              <a:rPr lang="ru-RU" sz="1200" dirty="0" err="1">
                <a:hlinkClick r:id="rId6" tooltip="Сперматогонії (ще не написана)"/>
              </a:rPr>
              <a:t>Сперматогонії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5 </a:t>
            </a:r>
            <a:r>
              <a:rPr lang="ru-RU" sz="1200" dirty="0" err="1"/>
              <a:t>клітини</a:t>
            </a:r>
            <a:r>
              <a:rPr lang="ru-RU" sz="1200" dirty="0"/>
              <a:t> </a:t>
            </a:r>
            <a:r>
              <a:rPr lang="ru-RU" sz="1200" dirty="0" err="1"/>
              <a:t>Сертолі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6 </a:t>
            </a:r>
            <a:r>
              <a:rPr lang="ru-RU" sz="1200" dirty="0" err="1">
                <a:hlinkClick r:id="rId7" tooltip="Міофібробласти (ще не написана)"/>
              </a:rPr>
              <a:t>Міофібробласти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7 </a:t>
            </a:r>
            <a:r>
              <a:rPr lang="ru-RU" sz="1200" dirty="0" err="1">
                <a:hlinkClick r:id="rId8" tooltip="Клітини Лейдіга"/>
              </a:rPr>
              <a:t>клітини</a:t>
            </a:r>
            <a:r>
              <a:rPr lang="ru-RU" sz="1200" dirty="0">
                <a:hlinkClick r:id="rId8" tooltip="Клітини Лейдіга"/>
              </a:rPr>
              <a:t> </a:t>
            </a:r>
            <a:r>
              <a:rPr lang="ru-RU" sz="1200" dirty="0" err="1">
                <a:hlinkClick r:id="rId8" tooltip="Клітини Лейдіга"/>
              </a:rPr>
              <a:t>Лейдіга</a:t>
            </a:r>
            <a:r>
              <a:rPr lang="en-US" sz="1200" dirty="0">
                <a:hlinkClick r:id="rId8" tooltip="Клітини Лейдіга"/>
              </a:rPr>
              <a:t>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8 </a:t>
            </a:r>
            <a:r>
              <a:rPr lang="ru-RU" sz="1200" dirty="0" err="1">
                <a:hlinkClick r:id="rId9" tooltip="Капіляри"/>
              </a:rPr>
              <a:t>капіляри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7703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87624" y="555526"/>
            <a:ext cx="7848872" cy="1159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Сперматогенез</a:t>
            </a:r>
            <a:r>
              <a:rPr lang="uk-UA" sz="2400" dirty="0" smtClean="0"/>
              <a:t> –процес утворення чоловічих статевих клітин.  Здійснюється </a:t>
            </a:r>
            <a:r>
              <a:rPr lang="uk-UA" sz="2400" dirty="0"/>
              <a:t>у звивистих сім'я­них канальцях </a:t>
            </a:r>
            <a:endParaRPr lang="uk-UA" sz="2400" dirty="0" smtClean="0"/>
          </a:p>
          <a:p>
            <a:endParaRPr lang="uk-UA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91744" y="1714590"/>
            <a:ext cx="4254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/>
              <a:t>В процесі дозрівання клітини </a:t>
            </a:r>
            <a:r>
              <a:rPr lang="uk-UA" sz="2400" i="1" u="sng" dirty="0"/>
              <a:t>поступово зміщуються </a:t>
            </a:r>
            <a:r>
              <a:rPr lang="uk-UA" sz="2400" i="1" dirty="0"/>
              <a:t>від базальної мемб­рани до просвіту звивистого сім'яного канальця. </a:t>
            </a:r>
            <a:endParaRPr lang="ru-RU" sz="2400" i="1" dirty="0"/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1152564" y="1714590"/>
            <a:ext cx="4038600" cy="2886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sz="2200" dirty="0" smtClean="0"/>
              <a:t>У сперматогенезі розрізняють </a:t>
            </a:r>
            <a:r>
              <a:rPr lang="uk-UA" sz="2200" b="1" dirty="0" smtClean="0"/>
              <a:t>чотири</a:t>
            </a:r>
            <a:r>
              <a:rPr lang="uk-UA" sz="2200" dirty="0" smtClean="0"/>
              <a:t> послідов­них </a:t>
            </a:r>
            <a:r>
              <a:rPr lang="uk-UA" sz="2200" b="1" dirty="0" smtClean="0"/>
              <a:t>фази</a:t>
            </a:r>
            <a:r>
              <a:rPr lang="uk-UA" sz="2200" dirty="0" smtClean="0"/>
              <a:t>: </a:t>
            </a:r>
            <a:endParaRPr lang="ru-RU" sz="2200" dirty="0" smtClean="0"/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розмноження, 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ріст, 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дозрівання,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формування</a:t>
            </a:r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7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0"/>
            <a:ext cx="6635080" cy="465516"/>
          </a:xfrm>
        </p:spPr>
        <p:txBody>
          <a:bodyPr>
            <a:noAutofit/>
          </a:bodyPr>
          <a:lstStyle/>
          <a:p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Сперматогенні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клітини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586122"/>
              </p:ext>
            </p:extLst>
          </p:nvPr>
        </p:nvGraphicFramePr>
        <p:xfrm>
          <a:off x="1187624" y="519521"/>
          <a:ext cx="7416825" cy="443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/>
                <a:gridCol w="1144143"/>
                <a:gridCol w="3800407"/>
              </a:tblGrid>
              <a:tr h="891540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chemeClr val="tx1"/>
                          </a:solidFill>
                        </a:rPr>
                        <a:t>Займають базальне положення</a:t>
                      </a:r>
                    </a:p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Є стовбурові та </a:t>
                      </a: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проліферуючі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(</a:t>
                      </a:r>
                      <a:r>
                        <a:rPr lang="uk-UA" sz="1500" dirty="0" smtClean="0"/>
                        <a:t>займають </a:t>
                      </a:r>
                      <a:r>
                        <a:rPr lang="uk-UA" sz="1500" i="1" dirty="0" err="1" smtClean="0"/>
                        <a:t>ад</a:t>
                      </a:r>
                      <a:r>
                        <a:rPr lang="uk-UA" sz="1500" b="1" i="1" dirty="0" err="1" smtClean="0"/>
                        <a:t>люмен</a:t>
                      </a:r>
                      <a:r>
                        <a:rPr lang="uk-UA" sz="1500" i="1" dirty="0" err="1" smtClean="0"/>
                        <a:t>альне</a:t>
                      </a:r>
                      <a:r>
                        <a:rPr lang="uk-UA" sz="1500" dirty="0" smtClean="0"/>
                        <a:t> по­ложення = біля просвіту звивистого сім'яного канальця)</a:t>
                      </a:r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chemeClr val="tx1"/>
                          </a:solidFill>
                        </a:rPr>
                        <a:t>Знаходяться в просвіті канальців</a:t>
                      </a:r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6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161290"/>
              </p:ext>
            </p:extLst>
          </p:nvPr>
        </p:nvGraphicFramePr>
        <p:xfrm>
          <a:off x="1115616" y="411509"/>
          <a:ext cx="7488833" cy="453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8"/>
                <a:gridCol w="1155251"/>
                <a:gridCol w="3837304"/>
              </a:tblGrid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78691776"/>
              </p:ext>
            </p:extLst>
          </p:nvPr>
        </p:nvGraphicFramePr>
        <p:xfrm>
          <a:off x="5580112" y="0"/>
          <a:ext cx="2448272" cy="158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право 7"/>
          <p:cNvSpPr/>
          <p:nvPr/>
        </p:nvSpPr>
        <p:spPr>
          <a:xfrm flipH="1">
            <a:off x="4572000" y="555526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51670"/>
            <a:ext cx="3960440" cy="278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Сперматогонії</a:t>
            </a:r>
            <a:r>
              <a:rPr lang="uk-UA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671563" y="1189035"/>
            <a:ext cx="3235398" cy="1670747"/>
          </a:xfrm>
        </p:spPr>
        <p:txBody>
          <a:bodyPr>
            <a:noAutofit/>
          </a:bodyPr>
          <a:lstStyle/>
          <a:p>
            <a:r>
              <a:rPr lang="uk-UA" sz="1600" dirty="0" smtClean="0"/>
              <a:t>містять </a:t>
            </a:r>
            <a:r>
              <a:rPr lang="uk-UA" sz="1600" b="1" u="sng" dirty="0"/>
              <a:t>диплоїдний</a:t>
            </a:r>
            <a:r>
              <a:rPr lang="uk-UA" sz="1600" dirty="0"/>
              <a:t> на­бір хромосом, </a:t>
            </a:r>
            <a:endParaRPr lang="ru-RU" sz="1600" dirty="0"/>
          </a:p>
          <a:p>
            <a:r>
              <a:rPr lang="uk-UA" sz="1600" dirty="0"/>
              <a:t>діляться шляхом </a:t>
            </a:r>
            <a:r>
              <a:rPr lang="uk-UA" sz="1600" b="1" u="sng" dirty="0"/>
              <a:t>мітозу</a:t>
            </a:r>
            <a:r>
              <a:rPr lang="uk-UA" sz="1600" dirty="0"/>
              <a:t> = знаходяться у фазі розмноження (проліферації). </a:t>
            </a:r>
            <a:endParaRPr lang="uk-UA" sz="1600" dirty="0" smtClean="0"/>
          </a:p>
          <a:p>
            <a:r>
              <a:rPr lang="uk-UA" sz="1600" dirty="0" smtClean="0"/>
              <a:t>Контроль - ФСГ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33" y="843558"/>
            <a:ext cx="3135463" cy="3333353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537320" y="3205898"/>
            <a:ext cx="3538736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/>
              <a:t>Серед </a:t>
            </a:r>
            <a:r>
              <a:rPr lang="uk-UA" sz="1600" b="1" dirty="0" err="1" smtClean="0"/>
              <a:t>сперматогоній</a:t>
            </a:r>
            <a:r>
              <a:rPr lang="uk-UA" sz="1600" b="1" dirty="0" smtClean="0"/>
              <a:t/>
            </a:r>
            <a:br>
              <a:rPr lang="uk-UA" sz="1600" b="1" dirty="0" smtClean="0"/>
            </a:br>
            <a:r>
              <a:rPr lang="uk-UA" sz="1600" b="1" dirty="0" smtClean="0"/>
              <a:t> розрізняють </a:t>
            </a:r>
            <a:r>
              <a:rPr lang="uk-UA" sz="1600" b="1" dirty="0" err="1" smtClean="0"/>
              <a:t>субпопуляцїї</a:t>
            </a:r>
            <a:r>
              <a:rPr lang="uk-UA" sz="1600" b="1" dirty="0" smtClean="0"/>
              <a:t>:</a:t>
            </a:r>
            <a:endParaRPr lang="ru-RU" sz="1600" b="1" dirty="0"/>
          </a:p>
        </p:txBody>
      </p:sp>
      <p:sp>
        <p:nvSpPr>
          <p:cNvPr id="10" name="Объект 4"/>
          <p:cNvSpPr>
            <a:spLocks noGrp="1"/>
          </p:cNvSpPr>
          <p:nvPr>
            <p:ph sz="half" idx="1"/>
          </p:nvPr>
        </p:nvSpPr>
        <p:spPr>
          <a:xfrm>
            <a:off x="1259632" y="3867894"/>
            <a:ext cx="4608512" cy="968782"/>
          </a:xfrm>
        </p:spPr>
        <p:txBody>
          <a:bodyPr>
            <a:normAutofit/>
          </a:bodyPr>
          <a:lstStyle/>
          <a:p>
            <a:r>
              <a:rPr lang="uk-UA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стовбурових</a:t>
            </a:r>
            <a:r>
              <a:rPr lang="uk-UA" sz="1600" dirty="0" smtClean="0"/>
              <a:t> </a:t>
            </a:r>
            <a:r>
              <a:rPr lang="uk-UA" sz="1600" dirty="0"/>
              <a:t>клітин, які діляться </a:t>
            </a:r>
            <a:r>
              <a:rPr lang="uk-UA" sz="1600" i="1" dirty="0"/>
              <a:t>повільно</a:t>
            </a:r>
            <a:r>
              <a:rPr lang="uk-UA" sz="1600" dirty="0"/>
              <a:t>, </a:t>
            </a:r>
            <a:endParaRPr lang="ru-RU" sz="1600" dirty="0"/>
          </a:p>
          <a:p>
            <a:pPr lvl="0"/>
            <a:r>
              <a:rPr lang="uk-UA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напівстовбурових</a:t>
            </a:r>
            <a:r>
              <a:rPr lang="uk-UA" sz="1600" dirty="0"/>
              <a:t> клітин (</a:t>
            </a:r>
            <a:r>
              <a:rPr lang="uk-UA" sz="1600" dirty="0" err="1"/>
              <a:t>проліферують</a:t>
            </a:r>
            <a:r>
              <a:rPr lang="uk-UA" sz="1600" dirty="0"/>
              <a:t> </a:t>
            </a:r>
            <a:r>
              <a:rPr lang="uk-UA" sz="1600" dirty="0" smtClean="0"/>
              <a:t>швидко).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91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126685"/>
              </p:ext>
            </p:extLst>
          </p:nvPr>
        </p:nvGraphicFramePr>
        <p:xfrm>
          <a:off x="395536" y="411510"/>
          <a:ext cx="8147247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01118213"/>
              </p:ext>
            </p:extLst>
          </p:nvPr>
        </p:nvGraphicFramePr>
        <p:xfrm>
          <a:off x="5220072" y="843558"/>
          <a:ext cx="2880320" cy="1836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трелка вниз 1"/>
          <p:cNvSpPr/>
          <p:nvPr/>
        </p:nvSpPr>
        <p:spPr>
          <a:xfrm rot="5400000">
            <a:off x="4499992" y="134761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8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78913" y="270916"/>
            <a:ext cx="4690864" cy="1076697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тестостерону  </a:t>
            </a:r>
            <a:br>
              <a:rPr lang="ru-RU" sz="2000" dirty="0"/>
            </a:br>
            <a:r>
              <a:rPr lang="uk-UA" sz="2000" b="1" dirty="0" err="1"/>
              <a:t>сперматогонії</a:t>
            </a:r>
            <a:r>
              <a:rPr lang="uk-UA" sz="2000" dirty="0"/>
              <a:t>  перетво­рюються у </a:t>
            </a:r>
            <a:r>
              <a:rPr lang="uk-UA" sz="2000" b="1" dirty="0" err="1"/>
              <a:t>сперматоцити</a:t>
            </a:r>
            <a:r>
              <a:rPr lang="uk-UA" sz="2000" b="1" dirty="0"/>
              <a:t> першого порядку</a:t>
            </a:r>
            <a:r>
              <a:rPr lang="uk-UA" sz="2000" dirty="0"/>
              <a:t>: 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31640" y="1352263"/>
            <a:ext cx="4038600" cy="1651535"/>
          </a:xfrm>
        </p:spPr>
        <p:txBody>
          <a:bodyPr>
            <a:normAutofit/>
          </a:bodyPr>
          <a:lstStyle/>
          <a:p>
            <a:r>
              <a:rPr lang="uk-UA" dirty="0"/>
              <a:t>вступають в </a:t>
            </a:r>
            <a:r>
              <a:rPr lang="uk-UA" b="1" dirty="0"/>
              <a:t>інтерфазу</a:t>
            </a:r>
            <a:r>
              <a:rPr lang="uk-UA" dirty="0"/>
              <a:t> </a:t>
            </a:r>
            <a:r>
              <a:rPr lang="uk-UA" dirty="0" smtClean="0"/>
              <a:t>мейозу</a:t>
            </a:r>
          </a:p>
          <a:p>
            <a:r>
              <a:rPr lang="uk-UA" dirty="0" smtClean="0"/>
              <a:t> </a:t>
            </a:r>
            <a:r>
              <a:rPr lang="uk-UA" dirty="0">
                <a:sym typeface="Symbol"/>
              </a:rPr>
              <a:t></a:t>
            </a:r>
            <a:r>
              <a:rPr lang="uk-UA" dirty="0"/>
              <a:t> збільшують­ся в об'ємі  </a:t>
            </a:r>
            <a:endParaRPr lang="uk-UA" dirty="0" smtClean="0"/>
          </a:p>
          <a:p>
            <a:r>
              <a:rPr lang="uk-UA" i="1" dirty="0" smtClean="0"/>
              <a:t>=</a:t>
            </a:r>
            <a:r>
              <a:rPr lang="uk-UA" dirty="0" smtClean="0"/>
              <a:t> </a:t>
            </a:r>
            <a:r>
              <a:rPr lang="uk-UA" dirty="0"/>
              <a:t>проходять </a:t>
            </a:r>
            <a:r>
              <a:rPr lang="uk-UA" b="1" dirty="0"/>
              <a:t>фазу </a:t>
            </a:r>
            <a:r>
              <a:rPr lang="uk-UA" b="1" dirty="0" smtClean="0"/>
              <a:t>росту</a:t>
            </a:r>
            <a:r>
              <a:rPr lang="uk-UA" dirty="0" smtClean="0"/>
              <a:t>:  </a:t>
            </a:r>
            <a:endParaRPr lang="ru-RU" dirty="0"/>
          </a:p>
          <a:p>
            <a:r>
              <a:rPr lang="uk-UA" i="1" dirty="0" smtClean="0"/>
              <a:t>у кінці інтерфази </a:t>
            </a:r>
            <a:r>
              <a:rPr lang="uk-UA" i="1" dirty="0" err="1" smtClean="0"/>
              <a:t>сперматоцити</a:t>
            </a:r>
            <a:r>
              <a:rPr lang="uk-UA" i="1" dirty="0" smtClean="0"/>
              <a:t> першого порядку приблизно у два рази більші від </a:t>
            </a:r>
            <a:r>
              <a:rPr lang="uk-UA" i="1" dirty="0" err="1" smtClean="0"/>
              <a:t>сперматогоній</a:t>
            </a:r>
            <a:r>
              <a:rPr lang="uk-UA" i="1" dirty="0" smtClean="0"/>
              <a:t>. </a:t>
            </a:r>
            <a:endParaRPr lang="ru-RU" i="1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77" y="483518"/>
            <a:ext cx="302433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534182"/>
              </p:ext>
            </p:extLst>
          </p:nvPr>
        </p:nvGraphicFramePr>
        <p:xfrm>
          <a:off x="457202" y="519521"/>
          <a:ext cx="8147247" cy="4851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І поділ – редукційний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– із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 І порядку утворюються два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 ІІ порядку </a:t>
                      </a:r>
                    </a:p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ІІ поділ – </a:t>
                      </a: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екваційний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– із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 ІІ порядку утворюються дві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88923617"/>
              </p:ext>
            </p:extLst>
          </p:nvPr>
        </p:nvGraphicFramePr>
        <p:xfrm>
          <a:off x="5364088" y="1995686"/>
          <a:ext cx="331236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 rot="5400000">
            <a:off x="4644008" y="2211710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91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092" y="31757"/>
            <a:ext cx="5040560" cy="529568"/>
          </a:xfrm>
        </p:spPr>
        <p:txBody>
          <a:bodyPr>
            <a:noAutofit/>
          </a:bodyPr>
          <a:lstStyle/>
          <a:p>
            <a:r>
              <a:rPr lang="uk-UA" sz="2800" b="1" i="1" dirty="0" smtClean="0"/>
              <a:t>Фаза дозрівання </a:t>
            </a:r>
            <a:r>
              <a:rPr lang="uk-UA" sz="2800" dirty="0" smtClean="0"/>
              <a:t>= </a:t>
            </a:r>
            <a:r>
              <a:rPr lang="uk-UA" sz="2800" b="1" dirty="0" smtClean="0"/>
              <a:t>мейоз</a:t>
            </a:r>
            <a:r>
              <a:rPr lang="uk-UA" sz="2800" dirty="0" smtClean="0"/>
              <a:t>: 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90346" y="1131590"/>
            <a:ext cx="4536504" cy="2574286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з </a:t>
            </a:r>
            <a:r>
              <a:rPr lang="uk-UA" b="1" dirty="0"/>
              <a:t>1</a:t>
            </a:r>
            <a:r>
              <a:rPr lang="uk-UA" dirty="0"/>
              <a:t> </a:t>
            </a:r>
            <a:r>
              <a:rPr lang="uk-UA" i="1" dirty="0" err="1"/>
              <a:t>сперматоциту</a:t>
            </a:r>
            <a:r>
              <a:rPr lang="uk-UA" i="1" dirty="0"/>
              <a:t> </a:t>
            </a:r>
            <a:r>
              <a:rPr lang="uk-UA" b="1" i="1" dirty="0" smtClean="0"/>
              <a:t>І </a:t>
            </a:r>
            <a:r>
              <a:rPr lang="uk-UA" i="1" dirty="0" smtClean="0"/>
              <a:t> </a:t>
            </a:r>
            <a:r>
              <a:rPr lang="uk-UA" i="1" dirty="0"/>
              <a:t>порядку</a:t>
            </a:r>
            <a:r>
              <a:rPr lang="uk-UA" b="1" dirty="0"/>
              <a:t> </a:t>
            </a:r>
            <a:r>
              <a:rPr lang="uk-UA" dirty="0" smtClean="0"/>
              <a:t>в </a:t>
            </a:r>
            <a:r>
              <a:rPr lang="uk-UA" dirty="0"/>
              <a:t>результаті пер­шого поділу утворюються </a:t>
            </a:r>
            <a:r>
              <a:rPr lang="uk-UA" b="1" dirty="0"/>
              <a:t>2</a:t>
            </a:r>
            <a:r>
              <a:rPr lang="uk-UA" dirty="0"/>
              <a:t> </a:t>
            </a:r>
            <a:r>
              <a:rPr lang="uk-UA" i="1" dirty="0" err="1" smtClean="0"/>
              <a:t>сперматоцита</a:t>
            </a:r>
            <a:r>
              <a:rPr lang="uk-UA" i="1" dirty="0" smtClean="0"/>
              <a:t> </a:t>
            </a:r>
            <a:r>
              <a:rPr lang="uk-UA" b="1" i="1" dirty="0"/>
              <a:t>ІІ</a:t>
            </a:r>
            <a:r>
              <a:rPr lang="uk-UA" dirty="0"/>
              <a:t> </a:t>
            </a:r>
            <a:r>
              <a:rPr lang="uk-UA" i="1" dirty="0"/>
              <a:t>по­рядку;</a:t>
            </a:r>
            <a:endParaRPr lang="ru-RU" dirty="0"/>
          </a:p>
          <a:p>
            <a:r>
              <a:rPr lang="uk-UA" dirty="0"/>
              <a:t>а в результаті другого по­ділу — </a:t>
            </a:r>
            <a:r>
              <a:rPr lang="uk-UA" b="1" dirty="0"/>
              <a:t>4</a:t>
            </a:r>
            <a:r>
              <a:rPr lang="uk-UA" dirty="0"/>
              <a:t> </a:t>
            </a:r>
            <a:r>
              <a:rPr lang="uk-UA" i="1" dirty="0" err="1" smtClean="0"/>
              <a:t>сперматиди</a:t>
            </a:r>
            <a:r>
              <a:rPr lang="uk-UA" i="1" dirty="0" smtClean="0"/>
              <a:t>:</a:t>
            </a:r>
          </a:p>
          <a:p>
            <a:endParaRPr lang="uk-UA" i="1" dirty="0"/>
          </a:p>
          <a:p>
            <a:pPr marL="0" indent="0" algn="ctr">
              <a:buNone/>
            </a:pP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кінці фази дозрівання </a:t>
            </a:r>
            <a:endParaRPr lang="uk-UA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резуль­таті </a:t>
            </a: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мейозу  </a:t>
            </a: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кож­ної вихідної </a:t>
            </a:r>
            <a:r>
              <a:rPr lang="uk-UA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сперматогонії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утворюються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чотири </a:t>
            </a:r>
            <a:r>
              <a:rPr lang="uk-UA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сперматиди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media.ls.urfu.ru/Projects/499/uploaded/images/75876_2SBHM9P5_7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0" t="4366" r="34664"/>
          <a:stretch/>
        </p:blipFill>
        <p:spPr bwMode="auto">
          <a:xfrm>
            <a:off x="5508104" y="31757"/>
            <a:ext cx="3096344" cy="504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0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137989"/>
              </p:ext>
            </p:extLst>
          </p:nvPr>
        </p:nvGraphicFramePr>
        <p:xfrm>
          <a:off x="457202" y="519521"/>
          <a:ext cx="8147247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Процес перетворення  </a:t>
                      </a:r>
                      <a:r>
                        <a:rPr lang="uk-UA" dirty="0" err="1" smtClean="0"/>
                        <a:t>сперма­тогоній</a:t>
                      </a:r>
                      <a:r>
                        <a:rPr lang="uk-UA" dirty="0" smtClean="0"/>
                        <a:t> у спермато­зоїди триває близько 75 діб.</a:t>
                      </a:r>
                      <a:endParaRPr lang="ru-RU" dirty="0" smtClean="0"/>
                    </a:p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22885461"/>
              </p:ext>
            </p:extLst>
          </p:nvPr>
        </p:nvGraphicFramePr>
        <p:xfrm>
          <a:off x="5220072" y="3003798"/>
          <a:ext cx="3888432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трелка вниз 1"/>
          <p:cNvSpPr/>
          <p:nvPr/>
        </p:nvSpPr>
        <p:spPr>
          <a:xfrm rot="5400000">
            <a:off x="4499992" y="314781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2" descr="ÐÐ°ÑÑÐ¸Ð½ÐºÐ¸ Ð¿Ð¾ Ð·Ð°Ð¿ÑÐ¾ÑÑ spermiogenes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7494"/>
            <a:ext cx="40386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13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1" y="195486"/>
            <a:ext cx="8784975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pic>
        <p:nvPicPr>
          <p:cNvPr id="7" name="Picture 8" descr="Картинки по запросу spermatozoid main 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50"/>
            <a:ext cx="9144000" cy="43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6" y="3244253"/>
            <a:ext cx="4408711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5486"/>
            <a:ext cx="4392487" cy="28872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195486"/>
            <a:ext cx="4424794" cy="494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065" y="1059582"/>
            <a:ext cx="4067943" cy="34358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Спермограма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Нормальні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характеристики </a:t>
            </a: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сперми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(за протоколом ВООЗ)</a:t>
            </a:r>
          </a:p>
          <a:p>
            <a:pPr marL="0" indent="0">
              <a:buNone/>
            </a:pPr>
            <a:r>
              <a:rPr lang="ru-RU" sz="2800" dirty="0" smtClean="0"/>
              <a:t>1</a:t>
            </a:r>
            <a:r>
              <a:rPr lang="ru-RU" sz="2400" dirty="0" smtClean="0"/>
              <a:t>. </a:t>
            </a:r>
            <a:r>
              <a:rPr lang="ru-RU" sz="2400" dirty="0" err="1" smtClean="0"/>
              <a:t>Концентрація</a:t>
            </a:r>
            <a:r>
              <a:rPr lang="ru-RU" sz="2400" dirty="0" smtClean="0"/>
              <a:t> – 20-200 млн/мл</a:t>
            </a:r>
          </a:p>
          <a:p>
            <a:pPr marL="0" indent="0">
              <a:buNone/>
            </a:pPr>
            <a:r>
              <a:rPr lang="ru-RU" sz="2400" dirty="0" smtClean="0"/>
              <a:t>2.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нормальних</a:t>
            </a:r>
            <a:r>
              <a:rPr lang="ru-RU" sz="2400" dirty="0" smtClean="0"/>
              <a:t> форм – 60%</a:t>
            </a:r>
          </a:p>
          <a:p>
            <a:pPr marL="0" indent="0">
              <a:buNone/>
            </a:pPr>
            <a:r>
              <a:rPr lang="ru-RU" sz="2400" dirty="0" smtClean="0"/>
              <a:t>3.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незрілих</a:t>
            </a:r>
            <a:r>
              <a:rPr lang="ru-RU" sz="2400" dirty="0" smtClean="0"/>
              <a:t> форм – до 2%</a:t>
            </a:r>
          </a:p>
          <a:p>
            <a:pPr marL="0" indent="0">
              <a:buNone/>
            </a:pPr>
            <a:r>
              <a:rPr lang="ru-RU" sz="2400" dirty="0" smtClean="0"/>
              <a:t>4. </a:t>
            </a:r>
            <a:r>
              <a:rPr lang="ru-RU" sz="2400" dirty="0" err="1" smtClean="0"/>
              <a:t>Частка</a:t>
            </a:r>
            <a:r>
              <a:rPr lang="ru-RU" sz="2400" dirty="0" smtClean="0"/>
              <a:t> </a:t>
            </a:r>
            <a:r>
              <a:rPr lang="ru-RU" sz="2400" dirty="0" err="1" smtClean="0"/>
              <a:t>живих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75%</a:t>
            </a:r>
          </a:p>
          <a:p>
            <a:pPr marL="0" indent="0">
              <a:buNone/>
            </a:pPr>
            <a:r>
              <a:rPr lang="ru-RU" sz="2400" dirty="0" smtClean="0"/>
              <a:t>5. </a:t>
            </a:r>
            <a:r>
              <a:rPr lang="ru-RU" sz="2400" dirty="0" err="1" smtClean="0"/>
              <a:t>Частка</a:t>
            </a:r>
            <a:r>
              <a:rPr lang="ru-RU" sz="2400" dirty="0" smtClean="0"/>
              <a:t> </a:t>
            </a:r>
            <a:r>
              <a:rPr lang="ru-RU" sz="2400" dirty="0" err="1" smtClean="0"/>
              <a:t>рухливих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50%</a:t>
            </a:r>
          </a:p>
          <a:p>
            <a:endParaRPr lang="uk-UA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44008" y="0"/>
            <a:ext cx="4392488" cy="95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Патологічні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форми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сперматозоїдів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pic>
        <p:nvPicPr>
          <p:cNvPr id="6" name="Picture 6" descr="Картинки по запросу spermatozoid hareket kabiliyet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66"/>
          <a:stretch/>
        </p:blipFill>
        <p:spPr bwMode="auto">
          <a:xfrm>
            <a:off x="4716016" y="1275606"/>
            <a:ext cx="4320480" cy="143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52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Гемато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тестикулярний бар'єр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06234" y="1095586"/>
            <a:ext cx="5592367" cy="2304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400" dirty="0"/>
              <a:t>Сукуп­ність </a:t>
            </a:r>
            <a:r>
              <a:rPr lang="uk-UA" sz="1400" dirty="0" smtClean="0"/>
              <a:t>структур, які розділяють </a:t>
            </a:r>
            <a:r>
              <a:rPr lang="uk-UA" sz="1400" dirty="0" smtClean="0">
                <a:solidFill>
                  <a:srgbClr val="FF0000"/>
                </a:solidFill>
              </a:rPr>
              <a:t>кров</a:t>
            </a:r>
            <a:r>
              <a:rPr lang="uk-UA" sz="1400" dirty="0" smtClean="0"/>
              <a:t> та </a:t>
            </a:r>
            <a:r>
              <a:rPr lang="uk-UA" sz="1400" dirty="0" err="1" smtClean="0">
                <a:solidFill>
                  <a:schemeClr val="tx2"/>
                </a:solidFill>
              </a:rPr>
              <a:t>сперматогенні</a:t>
            </a:r>
            <a:r>
              <a:rPr lang="uk-UA" sz="1400" dirty="0" smtClean="0">
                <a:solidFill>
                  <a:schemeClr val="tx2"/>
                </a:solidFill>
              </a:rPr>
              <a:t> клітини</a:t>
            </a:r>
          </a:p>
          <a:p>
            <a:pPr marL="0" indent="0">
              <a:buNone/>
            </a:pPr>
            <a:r>
              <a:rPr lang="uk-UA" sz="1400" dirty="0" smtClean="0"/>
              <a:t>Формується з:</a:t>
            </a:r>
          </a:p>
          <a:p>
            <a:r>
              <a:rPr lang="uk-UA" sz="1400" dirty="0" smtClean="0"/>
              <a:t>клітин </a:t>
            </a:r>
            <a:r>
              <a:rPr lang="uk-UA" sz="1400" dirty="0" err="1" smtClean="0"/>
              <a:t>Сертолі</a:t>
            </a:r>
            <a:endParaRPr lang="uk-UA" sz="1400" dirty="0" smtClean="0"/>
          </a:p>
          <a:p>
            <a:r>
              <a:rPr lang="uk-UA" sz="1400" dirty="0" smtClean="0"/>
              <a:t>елементів </a:t>
            </a:r>
            <a:r>
              <a:rPr lang="uk-UA" sz="1400" dirty="0"/>
              <a:t>стінки </a:t>
            </a:r>
            <a:r>
              <a:rPr lang="uk-UA" sz="1400" dirty="0" smtClean="0"/>
              <a:t>звивистого </a:t>
            </a:r>
            <a:r>
              <a:rPr lang="uk-UA" sz="1400" dirty="0"/>
              <a:t>сім'яного канальця, </a:t>
            </a:r>
            <a:endParaRPr lang="uk-UA" sz="1400" dirty="0" smtClean="0"/>
          </a:p>
          <a:p>
            <a:r>
              <a:rPr lang="uk-UA" sz="1400" dirty="0" smtClean="0"/>
              <a:t>елементів стінки </a:t>
            </a:r>
            <a:r>
              <a:rPr lang="uk-UA" sz="1400" dirty="0" err="1" smtClean="0"/>
              <a:t>стінки</a:t>
            </a:r>
            <a:r>
              <a:rPr lang="uk-UA" sz="1400" dirty="0" smtClean="0"/>
              <a:t> </a:t>
            </a:r>
            <a:r>
              <a:rPr lang="uk-UA" sz="1400" dirty="0" err="1" smtClean="0"/>
              <a:t>гемокапіляра</a:t>
            </a:r>
            <a:endParaRPr lang="uk-UA" sz="1400" dirty="0" smtClean="0"/>
          </a:p>
          <a:p>
            <a:r>
              <a:rPr lang="uk-UA" sz="1400" dirty="0" smtClean="0"/>
              <a:t>сполучної тканини між ними </a:t>
            </a:r>
          </a:p>
          <a:p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518356" y="3291830"/>
            <a:ext cx="5112567" cy="1476164"/>
          </a:xfrm>
        </p:spPr>
        <p:txBody>
          <a:bodyPr>
            <a:normAutofit/>
          </a:bodyPr>
          <a:lstStyle/>
          <a:p>
            <a:r>
              <a:rPr lang="uk-UA" dirty="0" smtClean="0"/>
              <a:t>забезпечує вибіркову проникливість тих чи інших речовин всередину звивистого  сім'яного ка­нальця, ізолює від ток­синів.</a:t>
            </a:r>
          </a:p>
          <a:p>
            <a:r>
              <a:rPr lang="uk-UA" dirty="0" smtClean="0"/>
              <a:t>ізолює </a:t>
            </a:r>
            <a:r>
              <a:rPr lang="uk-UA" dirty="0" err="1"/>
              <a:t>сперматогенні</a:t>
            </a:r>
            <a:r>
              <a:rPr lang="uk-UA" dirty="0"/>
              <a:t> клітини від контакту з </a:t>
            </a:r>
            <a:r>
              <a:rPr lang="uk-UA" dirty="0" err="1"/>
              <a:t>імунокомпетентними</a:t>
            </a:r>
            <a:r>
              <a:rPr lang="uk-UA" dirty="0"/>
              <a:t> клітинами, захищає от </a:t>
            </a:r>
            <a:r>
              <a:rPr lang="uk-UA" b="1" i="1" dirty="0" err="1"/>
              <a:t>аутоімунних</a:t>
            </a:r>
            <a:r>
              <a:rPr lang="uk-UA" b="1" i="1" dirty="0"/>
              <a:t> </a:t>
            </a:r>
            <a:r>
              <a:rPr lang="uk-UA" b="1" i="1" dirty="0" smtClean="0"/>
              <a:t>реакцій</a:t>
            </a:r>
            <a:r>
              <a:rPr lang="uk-UA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01" y="1331075"/>
            <a:ext cx="2697531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Гемато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-тестикулярний бар'єр: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2043458"/>
            <a:ext cx="4392488" cy="915315"/>
          </a:xfrm>
        </p:spPr>
        <p:txBody>
          <a:bodyPr>
            <a:normAutofit fontScale="92500"/>
          </a:bodyPr>
          <a:lstStyle/>
          <a:p>
            <a:r>
              <a:rPr lang="uk-UA" dirty="0"/>
              <a:t>У </a:t>
            </a:r>
            <a:r>
              <a:rPr lang="uk-UA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базальному</a:t>
            </a:r>
            <a:r>
              <a:rPr lang="uk-UA" dirty="0"/>
              <a:t> поверсі містяться </a:t>
            </a:r>
            <a:r>
              <a:rPr lang="uk-UA" b="1" dirty="0" err="1"/>
              <a:t>сперматогонії</a:t>
            </a:r>
            <a:r>
              <a:rPr lang="uk-UA" b="1" dirty="0"/>
              <a:t> і </a:t>
            </a:r>
            <a:r>
              <a:rPr lang="uk-UA" b="1" dirty="0" err="1"/>
              <a:t>сперматоцити</a:t>
            </a:r>
            <a:r>
              <a:rPr lang="uk-UA" b="1" dirty="0"/>
              <a:t> першого по­рядку </a:t>
            </a:r>
            <a:r>
              <a:rPr lang="uk-UA" dirty="0"/>
              <a:t>в інтерфазі – клітини, генетично </a:t>
            </a:r>
            <a:r>
              <a:rPr lang="uk-UA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ідентичні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іншим клітинам організму. 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>
          <a:xfrm>
            <a:off x="4752782" y="2043458"/>
            <a:ext cx="4392488" cy="856705"/>
          </a:xfrm>
        </p:spPr>
        <p:txBody>
          <a:bodyPr>
            <a:normAutofit fontScale="92500"/>
          </a:bodyPr>
          <a:lstStyle/>
          <a:p>
            <a:r>
              <a:rPr lang="uk-UA" dirty="0"/>
              <a:t>У </a:t>
            </a:r>
            <a:r>
              <a:rPr lang="uk-UA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адлюмінальному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поверсі містяться </a:t>
            </a:r>
            <a:r>
              <a:rPr lang="uk-UA" b="1" dirty="0" err="1"/>
              <a:t>сперматоцити</a:t>
            </a:r>
            <a:r>
              <a:rPr lang="uk-UA" b="1" dirty="0"/>
              <a:t> першого та другого по­рядку, </a:t>
            </a:r>
            <a:r>
              <a:rPr lang="uk-UA" b="1" dirty="0" err="1"/>
              <a:t>сперматиди</a:t>
            </a:r>
            <a:r>
              <a:rPr lang="uk-UA" b="1" dirty="0"/>
              <a:t>, сперматозої­ди </a:t>
            </a:r>
            <a:r>
              <a:rPr lang="uk-UA" dirty="0"/>
              <a:t>- – клітини, генетично </a:t>
            </a:r>
            <a:r>
              <a:rPr lang="uk-U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неідентичні</a:t>
            </a:r>
            <a:r>
              <a:rPr lang="uk-UA" dirty="0"/>
              <a:t> іншим клітинам організму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051720" y="1117305"/>
            <a:ext cx="5112567" cy="867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Відростки сусідніх </a:t>
            </a:r>
            <a:r>
              <a:rPr lang="uk-UA" dirty="0" smtClean="0">
                <a:solidFill>
                  <a:srgbClr val="FF0000"/>
                </a:solidFill>
              </a:rPr>
              <a:t>клітин </a:t>
            </a:r>
            <a:r>
              <a:rPr lang="uk-UA" dirty="0" err="1" smtClean="0">
                <a:solidFill>
                  <a:srgbClr val="FF0000"/>
                </a:solidFill>
              </a:rPr>
              <a:t>Сертолі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поділяють стінку канальця на два поверхи: зовнішній – базальний і внутрішній – </a:t>
            </a:r>
            <a:r>
              <a:rPr lang="uk-UA" dirty="0" err="1" smtClean="0"/>
              <a:t>ад</a:t>
            </a:r>
            <a:r>
              <a:rPr lang="uk-UA" dirty="0" err="1" smtClean="0">
                <a:solidFill>
                  <a:srgbClr val="0070C0"/>
                </a:solidFill>
              </a:rPr>
              <a:t>люмен</a:t>
            </a:r>
            <a:r>
              <a:rPr lang="uk-UA" dirty="0" err="1" smtClean="0"/>
              <a:t>альний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8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95486"/>
            <a:ext cx="6480720" cy="857250"/>
          </a:xfrm>
        </p:spPr>
        <p:txBody>
          <a:bodyPr>
            <a:noAutofit/>
          </a:bodyPr>
          <a:lstStyle/>
          <a:p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Ендокриноцити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яєчка (клітини </a:t>
            </a:r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Лейді­га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984149"/>
            <a:ext cx="5112568" cy="1152129"/>
          </a:xfrm>
        </p:spPr>
        <p:txBody>
          <a:bodyPr>
            <a:noAutofit/>
          </a:bodyPr>
          <a:lstStyle/>
          <a:p>
            <a:r>
              <a:rPr lang="uk-UA" sz="1800" dirty="0" smtClean="0"/>
              <a:t>Розташування -прошарки </a:t>
            </a:r>
            <a:r>
              <a:rPr lang="uk-UA" sz="1800" dirty="0"/>
              <a:t>сполучної </a:t>
            </a:r>
            <a:r>
              <a:rPr lang="uk-UA" sz="1800" dirty="0" smtClean="0"/>
              <a:t>тканини між звивистими сім’яними канальцями</a:t>
            </a:r>
          </a:p>
          <a:p>
            <a:r>
              <a:rPr lang="uk-UA" sz="1800" dirty="0" smtClean="0"/>
              <a:t>Функція - вироблення чоловічих статевих гормонів (андрогенів, тестостерону) – </a:t>
            </a:r>
            <a:r>
              <a:rPr lang="uk-UA" sz="1800" b="1" dirty="0" smtClean="0">
                <a:solidFill>
                  <a:srgbClr val="FF0000"/>
                </a:solidFill>
              </a:rPr>
              <a:t>ендокринна функція </a:t>
            </a:r>
            <a:r>
              <a:rPr lang="uk-UA" sz="1800" dirty="0" smtClean="0"/>
              <a:t>яєчка </a:t>
            </a:r>
          </a:p>
          <a:p>
            <a:r>
              <a:rPr lang="uk-UA" sz="1800" dirty="0" smtClean="0"/>
              <a:t>Регуляція - ЛГ</a:t>
            </a:r>
            <a:endParaRPr lang="ru-RU" sz="1800" dirty="0"/>
          </a:p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>
          <a:xfrm>
            <a:off x="107504" y="3219822"/>
            <a:ext cx="5112568" cy="1728191"/>
          </a:xfrm>
        </p:spPr>
        <p:txBody>
          <a:bodyPr>
            <a:noAutofit/>
          </a:bodyPr>
          <a:lstStyle/>
          <a:p>
            <a:r>
              <a:rPr lang="uk-UA" sz="1800" dirty="0"/>
              <a:t>мають круглу або полігональну форму, </a:t>
            </a:r>
          </a:p>
          <a:p>
            <a:r>
              <a:rPr lang="uk-UA" sz="1800" dirty="0" err="1"/>
              <a:t>оксифільну</a:t>
            </a:r>
            <a:r>
              <a:rPr lang="uk-UA" sz="1800" dirty="0"/>
              <a:t> цитоплазму, </a:t>
            </a:r>
          </a:p>
          <a:p>
            <a:r>
              <a:rPr lang="uk-UA" sz="1800" dirty="0"/>
              <a:t>добре розвинену гладку ендоплазма­тичну сітку.</a:t>
            </a:r>
          </a:p>
          <a:p>
            <a:endParaRPr lang="ru-RU" sz="2000" dirty="0"/>
          </a:p>
        </p:txBody>
      </p:sp>
      <p:pic>
        <p:nvPicPr>
          <p:cNvPr id="6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0072" y="969418"/>
            <a:ext cx="3923928" cy="326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23478"/>
            <a:ext cx="4114800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078244"/>
              </p:ext>
            </p:extLst>
          </p:nvPr>
        </p:nvGraphicFramePr>
        <p:xfrm>
          <a:off x="2483768" y="699542"/>
          <a:ext cx="4119676" cy="410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6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4330824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771550"/>
            <a:ext cx="3235398" cy="283321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 smtClean="0"/>
              <a:t>включає</a:t>
            </a:r>
            <a:r>
              <a:rPr lang="ru-RU" dirty="0" smtClean="0"/>
              <a:t> три </a:t>
            </a:r>
            <a:r>
              <a:rPr lang="ru-RU" dirty="0" err="1" smtClean="0"/>
              <a:t>оболонки</a:t>
            </a:r>
            <a:r>
              <a:rPr lang="ru-RU" dirty="0" smtClean="0"/>
              <a:t>: </a:t>
            </a:r>
          </a:p>
          <a:p>
            <a:endParaRPr lang="ru-RU" dirty="0" smtClean="0"/>
          </a:p>
          <a:p>
            <a:r>
              <a:rPr lang="ru-RU" b="1" dirty="0" err="1" smtClean="0"/>
              <a:t>слизова</a:t>
            </a:r>
            <a:r>
              <a:rPr lang="ru-RU" b="1" dirty="0" smtClean="0"/>
              <a:t>, </a:t>
            </a:r>
          </a:p>
          <a:p>
            <a:r>
              <a:rPr lang="ru-RU" b="1" dirty="0" err="1" smtClean="0"/>
              <a:t>м'язова</a:t>
            </a:r>
            <a:r>
              <a:rPr lang="ru-RU" b="1" cap="all" dirty="0" smtClean="0"/>
              <a:t>,</a:t>
            </a:r>
            <a:endParaRPr lang="ru-RU" b="1" dirty="0" smtClean="0"/>
          </a:p>
          <a:p>
            <a:r>
              <a:rPr lang="ru-RU" b="1" dirty="0" err="1" smtClean="0"/>
              <a:t>адвентиційна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9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133" y="267494"/>
            <a:ext cx="3746703" cy="4173320"/>
          </a:xfrm>
          <a:prstGeom prst="rect">
            <a:avLst/>
          </a:prstGeom>
        </p:spPr>
      </p:pic>
      <p:sp>
        <p:nvSpPr>
          <p:cNvPr id="10" name="Объект 4"/>
          <p:cNvSpPr>
            <a:spLocks noGrp="1"/>
          </p:cNvSpPr>
          <p:nvPr>
            <p:ph sz="half" idx="1"/>
          </p:nvPr>
        </p:nvSpPr>
        <p:spPr>
          <a:xfrm>
            <a:off x="897341" y="2571750"/>
            <a:ext cx="4042792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У </a:t>
            </a:r>
            <a:r>
              <a:rPr lang="uk-UA" dirty="0"/>
              <a:t>складі яєчка:</a:t>
            </a:r>
            <a:endParaRPr lang="ru-RU" b="1" dirty="0" smtClean="0"/>
          </a:p>
          <a:p>
            <a:r>
              <a:rPr lang="ru-RU" b="1" dirty="0" err="1" smtClean="0"/>
              <a:t>Прямі</a:t>
            </a:r>
            <a:r>
              <a:rPr lang="ru-RU" b="1" dirty="0" smtClean="0"/>
              <a:t> </a:t>
            </a:r>
            <a:r>
              <a:rPr lang="ru-RU" b="1" dirty="0"/>
              <a:t> </a:t>
            </a:r>
            <a:r>
              <a:rPr lang="ru-RU" b="1" dirty="0" err="1" smtClean="0"/>
              <a:t>канальці</a:t>
            </a:r>
            <a:r>
              <a:rPr lang="ru-RU" b="1" dirty="0" smtClean="0"/>
              <a:t>  </a:t>
            </a:r>
            <a:r>
              <a:rPr lang="ru-RU" dirty="0" smtClean="0"/>
              <a:t>- </a:t>
            </a:r>
            <a:r>
              <a:rPr lang="ru-RU" dirty="0" err="1" smtClean="0"/>
              <a:t>одношаровий</a:t>
            </a:r>
            <a:r>
              <a:rPr lang="ru-RU" dirty="0" smtClean="0"/>
              <a:t> </a:t>
            </a:r>
            <a:r>
              <a:rPr lang="ru-RU" dirty="0" err="1" smtClean="0"/>
              <a:t>призматичний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r>
              <a:rPr lang="ru-RU" dirty="0"/>
              <a:t>; 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err="1" smtClean="0"/>
              <a:t>Сітка</a:t>
            </a:r>
            <a:r>
              <a:rPr lang="ru-RU" b="1" dirty="0"/>
              <a:t> </a:t>
            </a:r>
            <a:r>
              <a:rPr lang="ru-RU" b="1" dirty="0" err="1" smtClean="0"/>
              <a:t>сім'яника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одношаровий</a:t>
            </a:r>
            <a:r>
              <a:rPr lang="ru-RU" dirty="0" smtClean="0"/>
              <a:t> плоский та </a:t>
            </a:r>
            <a:r>
              <a:rPr lang="ru-RU" dirty="0" err="1" smtClean="0"/>
              <a:t>кубічний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endParaRPr lang="ru-RU" dirty="0" smtClean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4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75656" y="125911"/>
            <a:ext cx="5194920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627534"/>
            <a:ext cx="3672408" cy="3168352"/>
          </a:xfrm>
        </p:spPr>
        <p:txBody>
          <a:bodyPr>
            <a:normAutofit/>
          </a:bodyPr>
          <a:lstStyle/>
          <a:p>
            <a:r>
              <a:rPr lang="uk-UA" dirty="0"/>
              <a:t>Між яєчком та придатком:</a:t>
            </a:r>
            <a:br>
              <a:rPr lang="uk-UA" dirty="0"/>
            </a:b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виносні протоки </a:t>
            </a:r>
            <a:r>
              <a:rPr lang="uk-UA" i="1" dirty="0"/>
              <a:t> </a:t>
            </a:r>
            <a:r>
              <a:rPr lang="uk-UA" dirty="0"/>
              <a:t>(</a:t>
            </a:r>
            <a:r>
              <a:rPr lang="uk-UA" dirty="0" err="1"/>
              <a:t>ductuli</a:t>
            </a:r>
            <a:r>
              <a:rPr lang="uk-UA" dirty="0"/>
              <a:t> </a:t>
            </a:r>
            <a:r>
              <a:rPr lang="uk-UA" dirty="0" err="1"/>
              <a:t>efferentes</a:t>
            </a:r>
            <a:r>
              <a:rPr lang="uk-UA" dirty="0" smtClean="0"/>
              <a:t>)</a:t>
            </a:r>
          </a:p>
          <a:p>
            <a:r>
              <a:rPr lang="uk-UA" dirty="0" smtClean="0"/>
              <a:t>Вислані дворядним епітелієм (має два види клітин – війчасті та залозисті)</a:t>
            </a:r>
          </a:p>
          <a:p>
            <a:r>
              <a:rPr lang="uk-UA" dirty="0" smtClean="0"/>
              <a:t>Кількість - 15 – 20,</a:t>
            </a:r>
          </a:p>
          <a:p>
            <a:r>
              <a:rPr lang="uk-UA" dirty="0" smtClean="0"/>
              <a:t>Починаються з </a:t>
            </a:r>
            <a:r>
              <a:rPr lang="ru-RU" dirty="0" err="1" smtClean="0">
                <a:solidFill>
                  <a:schemeClr val="tx2"/>
                </a:solidFill>
              </a:rPr>
              <a:t>сітки</a:t>
            </a:r>
            <a:r>
              <a:rPr lang="ru-RU" dirty="0" smtClean="0">
                <a:solidFill>
                  <a:schemeClr val="tx2"/>
                </a:solidFill>
              </a:rPr>
              <a:t> </a:t>
            </a:r>
            <a:r>
              <a:rPr lang="ru-RU" dirty="0" err="1" smtClean="0">
                <a:solidFill>
                  <a:schemeClr val="tx2"/>
                </a:solidFill>
              </a:rPr>
              <a:t>сім'яника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uk-UA" dirty="0" smtClean="0"/>
              <a:t>Відкриваються в </a:t>
            </a:r>
            <a:r>
              <a:rPr lang="uk-UA" dirty="0" smtClean="0">
                <a:solidFill>
                  <a:schemeClr val="tx2"/>
                </a:solidFill>
              </a:rPr>
              <a:t>протоку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r>
              <a:rPr lang="uk-UA" dirty="0" smtClean="0"/>
              <a:t>(</a:t>
            </a:r>
            <a:r>
              <a:rPr lang="uk-UA" dirty="0" err="1" smtClean="0"/>
              <a:t>ductus</a:t>
            </a:r>
            <a:r>
              <a:rPr lang="uk-UA" dirty="0" smtClean="0"/>
              <a:t> </a:t>
            </a:r>
            <a:r>
              <a:rPr lang="uk-UA" dirty="0" err="1" smtClean="0"/>
              <a:t>epididymidis</a:t>
            </a:r>
            <a:r>
              <a:rPr lang="uk-UA" dirty="0" smtClean="0"/>
              <a:t>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3765" y="1354947"/>
            <a:ext cx="2978724" cy="2376264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5350556" y="406610"/>
            <a:ext cx="2883163" cy="948337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3270"/>
              </a:lnSpc>
              <a:spcBef>
                <a:spcPts val="95"/>
              </a:spcBef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400" b="1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39"/>
              </a:lnSpc>
              <a:spcBef>
                <a:spcPts val="160"/>
              </a:spcBef>
            </a:pPr>
            <a:r>
              <a:rPr lang="ru-RU" sz="1400" dirty="0" smtClean="0">
                <a:latin typeface="Times New Roman"/>
                <a:cs typeface="Times New Roman"/>
              </a:rPr>
              <a:t>(</a:t>
            </a:r>
            <a:r>
              <a:rPr lang="ru-RU" sz="1400" dirty="0" err="1" smtClean="0">
                <a:latin typeface="Times New Roman"/>
                <a:cs typeface="Times New Roman"/>
              </a:rPr>
              <a:t>Забарвлення</a:t>
            </a:r>
            <a:r>
              <a:rPr lang="ru-RU" sz="1400" spc="15" dirty="0" smtClean="0">
                <a:latin typeface="Times New Roman"/>
                <a:cs typeface="Times New Roman"/>
              </a:rPr>
              <a:t> </a:t>
            </a:r>
            <a:r>
              <a:rPr lang="ru-RU" sz="1400" spc="-25" dirty="0" err="1" smtClean="0">
                <a:latin typeface="Times New Roman"/>
                <a:cs typeface="Times New Roman"/>
              </a:rPr>
              <a:t>гематоксилін-</a:t>
            </a:r>
            <a:r>
              <a:rPr lang="ru-RU" sz="1400" spc="-10" dirty="0" err="1" smtClean="0">
                <a:latin typeface="Times New Roman"/>
                <a:cs typeface="Times New Roman"/>
              </a:rPr>
              <a:t>еозином</a:t>
            </a:r>
            <a:r>
              <a:rPr lang="ru-RU" sz="1400" spc="-10" dirty="0" smtClean="0">
                <a:latin typeface="Times New Roman"/>
                <a:cs typeface="Times New Roman"/>
              </a:rPr>
              <a:t> </a:t>
            </a:r>
            <a:r>
              <a:rPr lang="ru-RU" sz="1400" dirty="0" err="1" smtClean="0">
                <a:latin typeface="Times New Roman"/>
                <a:cs typeface="Times New Roman"/>
              </a:rPr>
              <a:t>Збільшення</a:t>
            </a:r>
            <a:r>
              <a:rPr lang="ru-RU" sz="1400" dirty="0" smtClean="0">
                <a:latin typeface="Times New Roman"/>
                <a:cs typeface="Times New Roman"/>
              </a:rPr>
              <a:t>:</a:t>
            </a:r>
            <a:r>
              <a:rPr lang="ru-RU" sz="1400" spc="-30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об.</a:t>
            </a:r>
            <a:r>
              <a:rPr lang="ru-RU" sz="1400" spc="-1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40,</a:t>
            </a:r>
            <a:r>
              <a:rPr lang="ru-RU" sz="1400" spc="-20" dirty="0" smtClean="0">
                <a:latin typeface="Times New Roman"/>
                <a:cs typeface="Times New Roman"/>
              </a:rPr>
              <a:t> </a:t>
            </a:r>
            <a:r>
              <a:rPr lang="ru-RU" sz="1400" dirty="0" err="1" smtClean="0">
                <a:latin typeface="Times New Roman"/>
                <a:cs typeface="Times New Roman"/>
              </a:rPr>
              <a:t>ок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  <a:r>
              <a:rPr lang="ru-RU" sz="1400" spc="-15" dirty="0" smtClean="0">
                <a:latin typeface="Times New Roman"/>
                <a:cs typeface="Times New Roman"/>
              </a:rPr>
              <a:t> </a:t>
            </a:r>
            <a:r>
              <a:rPr lang="ru-RU" sz="1400" spc="-25" dirty="0" smtClean="0">
                <a:latin typeface="Times New Roman"/>
                <a:cs typeface="Times New Roman"/>
              </a:rPr>
              <a:t>7.)</a:t>
            </a:r>
            <a:endParaRPr lang="ru-RU" sz="1400" dirty="0"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383765" y="3795886"/>
            <a:ext cx="3995935" cy="127150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73735">
              <a:lnSpc>
                <a:spcPts val="2160"/>
              </a:lnSpc>
              <a:spcBef>
                <a:spcPts val="375"/>
              </a:spcBef>
            </a:pPr>
            <a:r>
              <a:rPr sz="1400" dirty="0">
                <a:latin typeface="Times New Roman"/>
                <a:cs typeface="Times New Roman"/>
              </a:rPr>
              <a:t>1а-епітеліальні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зі </a:t>
            </a:r>
            <a:r>
              <a:rPr sz="1400" spc="-10" dirty="0">
                <a:latin typeface="Times New Roman"/>
                <a:cs typeface="Times New Roman"/>
              </a:rPr>
              <a:t>стереоцилиями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1б-кубічні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епітеліальні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endParaRPr sz="1400" dirty="0">
              <a:latin typeface="Times New Roman"/>
              <a:cs typeface="Times New Roman"/>
            </a:endParaRPr>
          </a:p>
          <a:p>
            <a:pPr marL="224790" indent="-213995">
              <a:lnSpc>
                <a:spcPct val="100000"/>
              </a:lnSpc>
              <a:spcBef>
                <a:spcPts val="760"/>
              </a:spcBef>
              <a:buSzPct val="95000"/>
              <a:buAutoNum type="arabicPlain" startAt="2"/>
              <a:tabLst>
                <a:tab pos="224790" algn="l"/>
              </a:tabLst>
            </a:pPr>
            <a:r>
              <a:rPr sz="1400" spc="-20" dirty="0">
                <a:latin typeface="Times New Roman"/>
                <a:cs typeface="Times New Roman"/>
              </a:rPr>
              <a:t>волокнисто-</a:t>
            </a:r>
            <a:r>
              <a:rPr sz="1400" dirty="0">
                <a:latin typeface="Times New Roman"/>
                <a:cs typeface="Times New Roman"/>
              </a:rPr>
              <a:t>м'язовий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шар</a:t>
            </a:r>
            <a:endParaRPr sz="1400" dirty="0">
              <a:latin typeface="Times New Roman"/>
              <a:cs typeface="Times New Roman"/>
            </a:endParaRPr>
          </a:p>
          <a:p>
            <a:pPr marL="224790" indent="-213995">
              <a:lnSpc>
                <a:spcPct val="100000"/>
              </a:lnSpc>
              <a:spcBef>
                <a:spcPts val="755"/>
              </a:spcBef>
              <a:buSzPct val="95000"/>
              <a:buAutoNum type="arabicPlain" startAt="2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волокниста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тканина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06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05978"/>
            <a:ext cx="6347048" cy="6375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Придаток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epididymis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7624" y="915566"/>
            <a:ext cx="3456384" cy="2520280"/>
          </a:xfrm>
        </p:spPr>
        <p:txBody>
          <a:bodyPr>
            <a:normAutofit fontScale="70000" lnSpcReduction="20000"/>
          </a:bodyPr>
          <a:lstStyle/>
          <a:p>
            <a:r>
              <a:rPr lang="uk-UA" sz="2200" dirty="0" smtClean="0"/>
              <a:t>Розміщений </a:t>
            </a:r>
            <a:r>
              <a:rPr lang="uk-UA" sz="2200" dirty="0"/>
              <a:t>вздовж заднього краю та над верхнім кінцем </a:t>
            </a:r>
            <a:r>
              <a:rPr lang="uk-UA" sz="2200" dirty="0" smtClean="0"/>
              <a:t>яєчка</a:t>
            </a:r>
          </a:p>
          <a:p>
            <a:r>
              <a:rPr lang="ru-RU" sz="2200" dirty="0" err="1" smtClean="0"/>
              <a:t>Маса</a:t>
            </a:r>
            <a:r>
              <a:rPr lang="ru-RU" sz="2200" dirty="0" smtClean="0"/>
              <a:t> </a:t>
            </a:r>
            <a:r>
              <a:rPr lang="ru-RU" sz="2200" dirty="0" err="1"/>
              <a:t>близько</a:t>
            </a:r>
            <a:r>
              <a:rPr lang="ru-RU" sz="2200" dirty="0"/>
              <a:t> 3 г, </a:t>
            </a:r>
            <a:endParaRPr lang="ru-RU" sz="2200" dirty="0" smtClean="0"/>
          </a:p>
          <a:p>
            <a:r>
              <a:rPr lang="ru-RU" sz="2200" dirty="0" smtClean="0"/>
              <a:t>Форма </a:t>
            </a:r>
            <a:r>
              <a:rPr lang="ru-RU" sz="2200" dirty="0" err="1" smtClean="0"/>
              <a:t>видовжена</a:t>
            </a:r>
            <a:r>
              <a:rPr lang="ru-RU" sz="2200" dirty="0" smtClean="0"/>
              <a:t>, </a:t>
            </a:r>
            <a:r>
              <a:rPr lang="ru-RU" sz="2200" dirty="0" err="1"/>
              <a:t>розміри</a:t>
            </a:r>
            <a:r>
              <a:rPr lang="ru-RU" sz="2200" dirty="0"/>
              <a:t> 4х1х0,5 см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uk-UA" sz="2200" b="1" dirty="0"/>
              <a:t>є резервуаром для накопичення </a:t>
            </a:r>
            <a:r>
              <a:rPr lang="uk-UA" sz="2200" b="1" dirty="0" err="1" smtClean="0"/>
              <a:t>спрерматозоїдів</a:t>
            </a:r>
            <a:r>
              <a:rPr lang="ru-RU" sz="2200" b="1" dirty="0" smtClean="0"/>
              <a:t> 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5004048" y="843558"/>
            <a:ext cx="3596208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/>
              <a:t>Частини:</a:t>
            </a:r>
            <a:endParaRPr lang="uk-UA" sz="1800" i="1" dirty="0"/>
          </a:p>
          <a:p>
            <a:r>
              <a:rPr lang="uk-UA" sz="1800" i="1" dirty="0" smtClean="0"/>
              <a:t>голівка; </a:t>
            </a:r>
          </a:p>
          <a:p>
            <a:r>
              <a:rPr lang="uk-UA" sz="1800" i="1" dirty="0" smtClean="0"/>
              <a:t>тіло</a:t>
            </a:r>
            <a:r>
              <a:rPr lang="uk-UA" sz="1800" dirty="0" smtClean="0"/>
              <a:t>;</a:t>
            </a:r>
            <a:endParaRPr lang="ru-RU" sz="1800" dirty="0"/>
          </a:p>
          <a:p>
            <a:r>
              <a:rPr lang="uk-UA" sz="1800" i="1" dirty="0" smtClean="0"/>
              <a:t>хвіст</a:t>
            </a:r>
            <a:r>
              <a:rPr lang="uk-UA" sz="1800" dirty="0" smtClean="0"/>
              <a:t>. </a:t>
            </a:r>
            <a:endParaRPr lang="ru-RU" sz="1800" dirty="0"/>
          </a:p>
          <a:p>
            <a:endParaRPr lang="ru-RU" sz="18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860032" y="2560794"/>
            <a:ext cx="4186808" cy="16956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dirty="0" smtClean="0"/>
              <a:t>Голівка  складається з 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виносних протоків </a:t>
            </a:r>
            <a:r>
              <a:rPr lang="uk-UA" dirty="0" smtClean="0"/>
              <a:t>(</a:t>
            </a:r>
            <a:r>
              <a:rPr lang="uk-UA" dirty="0" err="1" smtClean="0"/>
              <a:t>ductuli</a:t>
            </a:r>
            <a:r>
              <a:rPr lang="uk-UA" dirty="0" smtClean="0"/>
              <a:t> </a:t>
            </a:r>
            <a:r>
              <a:rPr lang="uk-UA" dirty="0" err="1" smtClean="0"/>
              <a:t>efferentes</a:t>
            </a:r>
            <a:r>
              <a:rPr lang="uk-UA" dirty="0" smtClean="0"/>
              <a:t> ), які впадають у</a:t>
            </a:r>
          </a:p>
          <a:p>
            <a:r>
              <a:rPr lang="uk-UA" dirty="0" smtClean="0"/>
              <a:t> </a:t>
            </a:r>
            <a:r>
              <a:rPr lang="uk-UA" dirty="0" smtClean="0">
                <a:solidFill>
                  <a:schemeClr val="tx2"/>
                </a:solidFill>
              </a:rPr>
              <a:t>протоку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r>
              <a:rPr lang="uk-UA" dirty="0" smtClean="0"/>
              <a:t>(</a:t>
            </a:r>
            <a:r>
              <a:rPr lang="uk-UA" dirty="0" err="1" smtClean="0"/>
              <a:t>ductus</a:t>
            </a:r>
            <a:r>
              <a:rPr lang="uk-UA" dirty="0" smtClean="0"/>
              <a:t> </a:t>
            </a:r>
            <a:r>
              <a:rPr lang="uk-UA" dirty="0" err="1" smtClean="0"/>
              <a:t>epididymidis</a:t>
            </a:r>
            <a:r>
              <a:rPr lang="uk-UA" dirty="0" smtClean="0"/>
              <a:t>)</a:t>
            </a:r>
          </a:p>
          <a:p>
            <a:endParaRPr lang="uk-UA" dirty="0" smtClean="0"/>
          </a:p>
          <a:p>
            <a:pPr marL="0" indent="0">
              <a:buFont typeface="Wingdings 3" charset="2"/>
              <a:buNone/>
            </a:pPr>
            <a:r>
              <a:rPr lang="uk-UA" i="1" dirty="0" smtClean="0"/>
              <a:t>Тіло</a:t>
            </a:r>
            <a:r>
              <a:rPr lang="uk-UA" dirty="0" smtClean="0"/>
              <a:t> і </a:t>
            </a:r>
            <a:r>
              <a:rPr lang="uk-UA" i="1" dirty="0" smtClean="0"/>
              <a:t>хвіст – із </a:t>
            </a:r>
            <a:r>
              <a:rPr lang="uk-UA" dirty="0" smtClean="0">
                <a:solidFill>
                  <a:schemeClr val="tx2"/>
                </a:solidFill>
              </a:rPr>
              <a:t>протоки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9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32087"/>
            <a:ext cx="3168352" cy="637580"/>
          </a:xfrm>
        </p:spPr>
        <p:txBody>
          <a:bodyPr>
            <a:normAutofit/>
          </a:bodyPr>
          <a:lstStyle/>
          <a:p>
            <a:r>
              <a:rPr lang="uk-UA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Протока </a:t>
            </a:r>
            <a:r>
              <a:rPr lang="uk-UA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придатка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9464" y="627534"/>
            <a:ext cx="4038600" cy="1908212"/>
          </a:xfrm>
        </p:spPr>
        <p:txBody>
          <a:bodyPr>
            <a:normAutofit fontScale="47500" lnSpcReduction="20000"/>
          </a:bodyPr>
          <a:lstStyle/>
          <a:p>
            <a:endParaRPr lang="uk-UA" i="1" dirty="0" smtClean="0"/>
          </a:p>
          <a:p>
            <a:r>
              <a:rPr lang="uk-UA" sz="4000" dirty="0" smtClean="0"/>
              <a:t>досить покручена, </a:t>
            </a:r>
          </a:p>
          <a:p>
            <a:r>
              <a:rPr lang="uk-UA" sz="4000" dirty="0" smtClean="0"/>
              <a:t>щільно   укладена</a:t>
            </a:r>
            <a:r>
              <a:rPr lang="ru-RU" sz="4000" dirty="0"/>
              <a:t>  </a:t>
            </a:r>
          </a:p>
          <a:p>
            <a:endParaRPr lang="ru-RU" sz="4000" dirty="0"/>
          </a:p>
          <a:p>
            <a:r>
              <a:rPr lang="uk-UA" sz="4000" dirty="0" smtClean="0"/>
              <a:t>у </a:t>
            </a:r>
            <a:r>
              <a:rPr lang="uk-UA" sz="4000" dirty="0"/>
              <a:t>розправленому вигляді </a:t>
            </a:r>
            <a:r>
              <a:rPr lang="uk-UA" sz="4000" dirty="0" smtClean="0"/>
              <a:t>має </a:t>
            </a:r>
            <a:r>
              <a:rPr lang="uk-UA" sz="4000" dirty="0"/>
              <a:t>довжину 5 – 6 метрів.</a:t>
            </a:r>
            <a:endParaRPr lang="ru-RU" sz="4000" dirty="0"/>
          </a:p>
          <a:p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109464" y="2469108"/>
            <a:ext cx="4038600" cy="2242344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err="1"/>
              <a:t>Просвіт</a:t>
            </a:r>
            <a:r>
              <a:rPr lang="ru-RU" sz="3800" dirty="0"/>
              <a:t> протоки придатка служить резервуаром для </a:t>
            </a:r>
            <a:r>
              <a:rPr lang="ru-RU" sz="3800" dirty="0" err="1" smtClean="0"/>
              <a:t>сперматозоїдів</a:t>
            </a:r>
            <a:r>
              <a:rPr lang="ru-RU" sz="3800" dirty="0" smtClean="0"/>
              <a:t>.</a:t>
            </a:r>
          </a:p>
          <a:p>
            <a:endParaRPr lang="ru-RU" sz="3800" dirty="0" smtClean="0"/>
          </a:p>
          <a:p>
            <a:r>
              <a:rPr lang="ru-RU" sz="3800" dirty="0"/>
              <a:t>в </a:t>
            </a:r>
            <a:r>
              <a:rPr lang="ru-RU" sz="3800" dirty="0" err="1" smtClean="0"/>
              <a:t>ній</a:t>
            </a:r>
            <a:r>
              <a:rPr lang="ru-RU" sz="3800" dirty="0" smtClean="0"/>
              <a:t> </a:t>
            </a:r>
            <a:r>
              <a:rPr lang="ru-RU" sz="3800" dirty="0" err="1" smtClean="0"/>
              <a:t>завершується</a:t>
            </a:r>
            <a:r>
              <a:rPr lang="ru-RU" sz="3800" dirty="0" smtClean="0"/>
              <a:t> </a:t>
            </a:r>
            <a:r>
              <a:rPr lang="ru-RU" sz="3800" dirty="0" err="1" smtClean="0"/>
              <a:t>диферен­ціювання</a:t>
            </a:r>
            <a:r>
              <a:rPr lang="ru-RU" sz="3800" dirty="0" smtClean="0"/>
              <a:t> </a:t>
            </a:r>
            <a:r>
              <a:rPr lang="ru-RU" sz="3800" dirty="0" err="1" smtClean="0"/>
              <a:t>сперматозоїдів</a:t>
            </a:r>
            <a:endParaRPr lang="ru-RU" sz="3800" dirty="0"/>
          </a:p>
          <a:p>
            <a:endParaRPr lang="ru-RU" dirty="0"/>
          </a:p>
        </p:txBody>
      </p:sp>
      <p:pic>
        <p:nvPicPr>
          <p:cNvPr id="8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4094" y="637765"/>
            <a:ext cx="2908490" cy="2502328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5584455" y="198445"/>
            <a:ext cx="2990215" cy="401328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33780" marR="5080" indent="-1021715">
              <a:lnSpc>
                <a:spcPts val="3020"/>
              </a:lnSpc>
              <a:spcBef>
                <a:spcPts val="480"/>
              </a:spcBef>
            </a:pPr>
            <a:r>
              <a:rPr lang="ru-RU" sz="1800" b="1" spc="-20" dirty="0" smtClean="0"/>
              <a:t>Протока</a:t>
            </a:r>
            <a:r>
              <a:rPr lang="ru-RU" sz="1800" b="1" spc="-105" dirty="0" smtClean="0"/>
              <a:t> </a:t>
            </a:r>
            <a:r>
              <a:rPr lang="ru-RU" sz="1800" b="1" spc="-10" dirty="0" smtClean="0"/>
              <a:t>придатка </a:t>
            </a:r>
            <a:r>
              <a:rPr lang="ru-RU" sz="1800" b="1" spc="-20" dirty="0" err="1" smtClean="0"/>
              <a:t>яєчка</a:t>
            </a:r>
            <a:endParaRPr lang="ru-RU" sz="1800" b="1" dirty="0"/>
          </a:p>
        </p:txBody>
      </p:sp>
      <p:sp>
        <p:nvSpPr>
          <p:cNvPr id="10" name="object 4"/>
          <p:cNvSpPr txBox="1"/>
          <p:nvPr/>
        </p:nvSpPr>
        <p:spPr>
          <a:xfrm>
            <a:off x="5425440" y="3139471"/>
            <a:ext cx="3718560" cy="186397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09905" marR="5080" indent="-441325"/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Забарвлення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гематоксін-</a:t>
            </a:r>
            <a:r>
              <a:rPr sz="1400" spc="-10" dirty="0">
                <a:latin typeface="Times New Roman"/>
                <a:cs typeface="Times New Roman"/>
              </a:rPr>
              <a:t>еозином </a:t>
            </a:r>
            <a:r>
              <a:rPr sz="1400" dirty="0">
                <a:latin typeface="Times New Roman"/>
                <a:cs typeface="Times New Roman"/>
              </a:rPr>
              <a:t>Збільшення: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об.40,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7.)</a:t>
            </a:r>
            <a:endParaRPr sz="1400" dirty="0">
              <a:latin typeface="Times New Roman"/>
              <a:cs typeface="Times New Roman"/>
            </a:endParaRPr>
          </a:p>
          <a:p>
            <a:pPr marL="202565" indent="-191770">
              <a:buSzPct val="94444"/>
              <a:buAutoNum type="arabicPlain"/>
              <a:tabLst>
                <a:tab pos="202565" algn="l"/>
              </a:tabLst>
            </a:pPr>
            <a:r>
              <a:rPr sz="1400" dirty="0">
                <a:latin typeface="Times New Roman"/>
                <a:cs typeface="Times New Roman"/>
              </a:rPr>
              <a:t>дворядний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епітелій</a:t>
            </a:r>
            <a:endParaRPr sz="1400" dirty="0">
              <a:latin typeface="Times New Roman"/>
              <a:cs typeface="Times New Roman"/>
            </a:endParaRPr>
          </a:p>
          <a:p>
            <a:pPr marL="12700" marR="692150" indent="-1905">
              <a:buSzPct val="94444"/>
              <a:buAutoNum type="arabicPlain"/>
              <a:tabLst>
                <a:tab pos="202565" algn="l"/>
              </a:tabLst>
            </a:pPr>
            <a:r>
              <a:rPr sz="1400" dirty="0">
                <a:latin typeface="Times New Roman"/>
                <a:cs typeface="Times New Roman"/>
              </a:rPr>
              <a:t>	власна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пластинка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гладкими </a:t>
            </a:r>
            <a:r>
              <a:rPr sz="1400" dirty="0">
                <a:latin typeface="Times New Roman"/>
                <a:cs typeface="Times New Roman"/>
              </a:rPr>
              <a:t>м'язовими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клітинами</a:t>
            </a:r>
            <a:endParaRPr sz="1400" dirty="0">
              <a:latin typeface="Times New Roman"/>
              <a:cs typeface="Times New Roman"/>
            </a:endParaRPr>
          </a:p>
          <a:p>
            <a:pPr marL="12700" marR="251460" indent="-1905">
              <a:buSzPct val="94444"/>
              <a:buAutoNum type="arabicPlain"/>
              <a:tabLst>
                <a:tab pos="202565" algn="l"/>
              </a:tabLst>
            </a:pPr>
            <a:r>
              <a:rPr sz="1400" spc="-10" dirty="0">
                <a:latin typeface="Times New Roman"/>
                <a:cs typeface="Times New Roman"/>
              </a:rPr>
              <a:t>	сперматозоїди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просвіті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протоки 4-волокниста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тканина</a:t>
            </a: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400" spc="-10" dirty="0">
                <a:latin typeface="Times New Roman"/>
                <a:cs typeface="Times New Roman"/>
              </a:rPr>
              <a:t>а-</a:t>
            </a:r>
            <a:r>
              <a:rPr sz="1400" dirty="0">
                <a:latin typeface="Times New Roman"/>
                <a:cs typeface="Times New Roman"/>
              </a:rPr>
              <a:t>кровоносна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судина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32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5832648" cy="6375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Придаток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epididymis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11560" y="1099476"/>
            <a:ext cx="4690864" cy="1306636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Слизова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: </a:t>
            </a:r>
            <a:r>
              <a:rPr lang="ru-RU" dirty="0" err="1"/>
              <a:t>дворядний</a:t>
            </a:r>
            <a:r>
              <a:rPr lang="ru-RU" dirty="0"/>
              <a:t> </a:t>
            </a:r>
            <a:r>
              <a:rPr lang="ru-RU" dirty="0" err="1"/>
              <a:t>призматичний</a:t>
            </a:r>
            <a:r>
              <a:rPr lang="ru-RU" dirty="0"/>
              <a:t> </a:t>
            </a:r>
            <a:r>
              <a:rPr lang="ru-RU" dirty="0" err="1"/>
              <a:t>епітелій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   1</a:t>
            </a:r>
            <a:r>
              <a:rPr lang="ru-RU" dirty="0"/>
              <a:t>) </a:t>
            </a:r>
            <a:r>
              <a:rPr lang="ru-RU" dirty="0" err="1"/>
              <a:t>високі</a:t>
            </a:r>
            <a:r>
              <a:rPr lang="ru-RU" dirty="0"/>
              <a:t> </a:t>
            </a:r>
            <a:r>
              <a:rPr lang="ru-RU" dirty="0" err="1"/>
              <a:t>призматичні</a:t>
            </a:r>
            <a:r>
              <a:rPr lang="ru-RU" dirty="0"/>
              <a:t> </a:t>
            </a:r>
            <a:r>
              <a:rPr lang="ru-RU" b="1" dirty="0" err="1"/>
              <a:t>облямова­ні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з </a:t>
            </a:r>
            <a:r>
              <a:rPr lang="ru-RU" b="1" dirty="0" err="1"/>
              <a:t>стереоциліями</a:t>
            </a:r>
            <a:r>
              <a:rPr lang="ru-RU" dirty="0"/>
              <a:t> на </a:t>
            </a:r>
            <a:r>
              <a:rPr lang="ru-RU" dirty="0" err="1"/>
              <a:t>апікальній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; </a:t>
            </a:r>
          </a:p>
          <a:p>
            <a:pPr marL="0" indent="0">
              <a:buNone/>
            </a:pPr>
            <a:r>
              <a:rPr lang="ru-RU" dirty="0" smtClean="0"/>
              <a:t>        2</a:t>
            </a:r>
            <a:r>
              <a:rPr lang="ru-RU" dirty="0"/>
              <a:t>) </a:t>
            </a:r>
            <a:r>
              <a:rPr lang="ru-RU" dirty="0" err="1"/>
              <a:t>базальні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.</a:t>
            </a: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683568" y="2363952"/>
            <a:ext cx="4032448" cy="100811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М'язова</a:t>
            </a:r>
            <a:r>
              <a:rPr lang="ru-RU" dirty="0"/>
              <a:t> </a:t>
            </a:r>
            <a:r>
              <a:rPr lang="ru-RU" dirty="0" err="1"/>
              <a:t>оболонка</a:t>
            </a:r>
            <a:r>
              <a:rPr lang="ru-RU" dirty="0"/>
              <a:t> -</a:t>
            </a:r>
            <a:r>
              <a:rPr lang="ru-RU" dirty="0" err="1"/>
              <a:t>циркулярні</a:t>
            </a:r>
            <a:r>
              <a:rPr lang="ru-RU" dirty="0"/>
              <a:t> пучки гладких </a:t>
            </a:r>
            <a:r>
              <a:rPr lang="ru-RU" dirty="0" err="1" smtClean="0"/>
              <a:t>міоцитів</a:t>
            </a:r>
            <a:endParaRPr lang="ru-RU" dirty="0"/>
          </a:p>
          <a:p>
            <a:r>
              <a:rPr lang="ru-RU" dirty="0" err="1"/>
              <a:t>Адвентиційна</a:t>
            </a:r>
            <a:r>
              <a:rPr lang="ru-RU" dirty="0"/>
              <a:t> </a:t>
            </a:r>
            <a:r>
              <a:rPr lang="ru-RU" dirty="0" err="1"/>
              <a:t>оболонка</a:t>
            </a:r>
            <a:r>
              <a:rPr lang="ru-RU" dirty="0"/>
              <a:t> – </a:t>
            </a:r>
            <a:r>
              <a:rPr lang="ru-RU" dirty="0" err="1"/>
              <a:t>пухка</a:t>
            </a:r>
            <a:r>
              <a:rPr lang="ru-RU" dirty="0"/>
              <a:t> волок­ниста </a:t>
            </a:r>
            <a:r>
              <a:rPr lang="ru-RU" dirty="0" err="1"/>
              <a:t>сполучна</a:t>
            </a:r>
            <a:r>
              <a:rPr lang="ru-RU" dirty="0"/>
              <a:t> тканина. 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3478"/>
            <a:ext cx="3312368" cy="48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5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552728" cy="529568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Сім'явиносна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протока (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ductus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deferens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1203598"/>
            <a:ext cx="4176464" cy="1227584"/>
          </a:xfrm>
        </p:spPr>
        <p:txBody>
          <a:bodyPr/>
          <a:lstStyle/>
          <a:p>
            <a:r>
              <a:rPr lang="ru-RU" dirty="0" err="1" smtClean="0"/>
              <a:t>Трубчастий</a:t>
            </a:r>
            <a:r>
              <a:rPr lang="ru-RU" dirty="0" smtClean="0"/>
              <a:t> орган </a:t>
            </a:r>
            <a:r>
              <a:rPr lang="ru-RU" dirty="0"/>
              <a:t>у </a:t>
            </a:r>
            <a:r>
              <a:rPr lang="ru-RU" dirty="0" err="1"/>
              <a:t>складі</a:t>
            </a:r>
            <a:r>
              <a:rPr lang="ru-RU" dirty="0"/>
              <a:t> 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сім'яного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канатика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FF00FF"/>
                </a:solidFill>
              </a:rPr>
              <a:t>, </a:t>
            </a:r>
            <a:r>
              <a:rPr lang="ru-RU" dirty="0" err="1" smtClean="0"/>
              <a:t>довжиною</a:t>
            </a:r>
            <a:r>
              <a:rPr lang="ru-RU" dirty="0" smtClean="0"/>
              <a:t> </a:t>
            </a:r>
            <a:r>
              <a:rPr lang="ru-RU" dirty="0" err="1"/>
              <a:t>близь­ко</a:t>
            </a:r>
            <a:r>
              <a:rPr lang="ru-RU" dirty="0"/>
              <a:t> 45 см, з </a:t>
            </a:r>
            <a:r>
              <a:rPr lang="ru-RU" dirty="0" err="1"/>
              <a:t>просвітом</a:t>
            </a:r>
            <a:r>
              <a:rPr lang="ru-RU" dirty="0"/>
              <a:t> 0,2–0,5 </a:t>
            </a:r>
            <a:r>
              <a:rPr lang="ru-RU" dirty="0" smtClean="0"/>
              <a:t>мм</a:t>
            </a:r>
          </a:p>
          <a:p>
            <a:r>
              <a:rPr lang="ru-RU" dirty="0" err="1" smtClean="0"/>
              <a:t>Функція</a:t>
            </a:r>
            <a:r>
              <a:rPr lang="ru-RU" dirty="0" smtClean="0"/>
              <a:t>   –  </a:t>
            </a:r>
            <a:r>
              <a:rPr lang="ru-RU" dirty="0" err="1" smtClean="0"/>
              <a:t>проведен­ня</a:t>
            </a:r>
            <a:r>
              <a:rPr lang="ru-RU" dirty="0" smtClean="0"/>
              <a:t> </a:t>
            </a:r>
            <a:r>
              <a:rPr lang="ru-RU" dirty="0" err="1" smtClean="0"/>
              <a:t>сперми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899592" y="2431223"/>
            <a:ext cx="4176464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Стінка</a:t>
            </a:r>
            <a:r>
              <a:rPr lang="ru-RU" dirty="0"/>
              <a:t> </a:t>
            </a:r>
            <a:r>
              <a:rPr lang="ru-RU" dirty="0" err="1" smtClean="0"/>
              <a:t>побудована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b="1" dirty="0" err="1"/>
              <a:t>трьох</a:t>
            </a:r>
            <a:r>
              <a:rPr lang="ru-RU" b="1" dirty="0"/>
              <a:t> </a:t>
            </a:r>
            <a:r>
              <a:rPr lang="ru-RU" b="1" dirty="0" err="1"/>
              <a:t>оболонок</a:t>
            </a:r>
            <a:r>
              <a:rPr lang="ru-RU" dirty="0"/>
              <a:t>: </a:t>
            </a:r>
            <a:endParaRPr lang="ru-RU" dirty="0" smtClean="0"/>
          </a:p>
          <a:p>
            <a:r>
              <a:rPr lang="ru-RU" dirty="0" err="1"/>
              <a:t>с</a:t>
            </a:r>
            <a:r>
              <a:rPr lang="ru-RU" dirty="0" err="1" smtClean="0"/>
              <a:t>лизової</a:t>
            </a:r>
            <a:r>
              <a:rPr lang="ru-RU" dirty="0" smtClean="0"/>
              <a:t> (</a:t>
            </a:r>
            <a:r>
              <a:rPr lang="ru-RU" dirty="0" err="1" smtClean="0"/>
              <a:t>вкрита</a:t>
            </a:r>
            <a:r>
              <a:rPr lang="ru-RU" dirty="0" smtClean="0"/>
              <a:t> </a:t>
            </a: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 smtClean="0"/>
              <a:t>війчастим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м'язової</a:t>
            </a:r>
            <a:r>
              <a:rPr lang="ru-RU" dirty="0" smtClean="0"/>
              <a:t>  (</a:t>
            </a:r>
            <a:r>
              <a:rPr lang="ru-RU" b="1" dirty="0" smtClean="0"/>
              <a:t>3</a:t>
            </a:r>
            <a:r>
              <a:rPr lang="ru-RU" dirty="0" smtClean="0"/>
              <a:t> </a:t>
            </a:r>
            <a:r>
              <a:rPr lang="ru-RU" dirty="0" err="1" smtClean="0"/>
              <a:t>шари</a:t>
            </a:r>
            <a:r>
              <a:rPr lang="ru-RU" dirty="0" smtClean="0"/>
              <a:t> гладких </a:t>
            </a:r>
            <a:r>
              <a:rPr lang="ru-RU" dirty="0" err="1" smtClean="0"/>
              <a:t>міоцитів</a:t>
            </a:r>
            <a:r>
              <a:rPr lang="ru-RU" dirty="0" smtClean="0"/>
              <a:t>: </a:t>
            </a:r>
            <a:r>
              <a:rPr lang="ru-RU" dirty="0" err="1" smtClean="0"/>
              <a:t>внутрішній</a:t>
            </a:r>
            <a:r>
              <a:rPr lang="ru-RU" dirty="0" smtClean="0"/>
              <a:t> і </a:t>
            </a:r>
            <a:r>
              <a:rPr lang="ru-RU" dirty="0" err="1" smtClean="0"/>
              <a:t>зовнішній</a:t>
            </a:r>
            <a:r>
              <a:rPr lang="ru-RU" dirty="0" smtClean="0"/>
              <a:t> </a:t>
            </a:r>
            <a:r>
              <a:rPr lang="ru-RU" dirty="0" err="1" smtClean="0"/>
              <a:t>поздовжні</a:t>
            </a:r>
            <a:r>
              <a:rPr lang="ru-RU" dirty="0" smtClean="0"/>
              <a:t>, </a:t>
            </a:r>
            <a:r>
              <a:rPr lang="ru-RU" dirty="0" err="1" smtClean="0"/>
              <a:t>середній</a:t>
            </a:r>
            <a:r>
              <a:rPr lang="ru-RU" dirty="0" smtClean="0"/>
              <a:t> </a:t>
            </a:r>
            <a:r>
              <a:rPr lang="ru-RU" dirty="0" err="1" smtClean="0"/>
              <a:t>циркулярний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адвенти­ційної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sz="2200" dirty="0" smtClean="0"/>
          </a:p>
        </p:txBody>
      </p:sp>
      <p:pic>
        <p:nvPicPr>
          <p:cNvPr id="6" name="Picture 4" descr="vas02h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5549"/>
            <a:ext cx="2411760" cy="27001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vas20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3605" y="3075806"/>
            <a:ext cx="2448272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5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36" y="123478"/>
            <a:ext cx="8229600" cy="691586"/>
          </a:xfrm>
        </p:spPr>
        <p:txBody>
          <a:bodyPr>
            <a:noAutofit/>
          </a:bodyPr>
          <a:lstStyle/>
          <a:p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Сім'явипорскувальна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протока 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ductus</a:t>
            </a:r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ejaculatorius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1640" y="627534"/>
            <a:ext cx="4398640" cy="2952328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 smtClean="0"/>
              <a:t>покрита</a:t>
            </a:r>
            <a:r>
              <a:rPr lang="ru-RU" dirty="0" smtClean="0"/>
              <a:t> </a:t>
            </a:r>
            <a:r>
              <a:rPr lang="ru-RU" dirty="0" err="1" smtClean="0"/>
              <a:t>однорядним</a:t>
            </a:r>
            <a:r>
              <a:rPr lang="ru-RU" dirty="0" smtClean="0"/>
              <a:t> </a:t>
            </a:r>
            <a:r>
              <a:rPr lang="ru-RU" dirty="0" err="1" smtClean="0"/>
              <a:t>кубічним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endParaRPr lang="ru-RU" dirty="0" smtClean="0"/>
          </a:p>
          <a:p>
            <a:r>
              <a:rPr lang="ru-RU" dirty="0" smtClean="0"/>
              <a:t>Протока </a:t>
            </a:r>
            <a:r>
              <a:rPr lang="ru-RU" dirty="0" err="1" smtClean="0"/>
              <a:t>розміщена</a:t>
            </a:r>
            <a:r>
              <a:rPr lang="ru-RU" dirty="0" smtClean="0"/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нижче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місця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впадін­ня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протоки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сім'яного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міхурця</a:t>
            </a:r>
            <a:endParaRPr lang="ru-RU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>проходить </a:t>
            </a:r>
            <a:r>
              <a:rPr lang="ru-RU" dirty="0"/>
              <a:t>через </a:t>
            </a:r>
            <a:r>
              <a:rPr lang="ru-RU" dirty="0" err="1"/>
              <a:t>товщу</a:t>
            </a:r>
            <a:r>
              <a:rPr lang="ru-RU" dirty="0"/>
              <a:t> </a:t>
            </a:r>
            <a:r>
              <a:rPr lang="ru-RU" dirty="0" err="1"/>
              <a:t>передмі­хурової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і </a:t>
            </a:r>
            <a:endParaRPr lang="ru-RU" dirty="0" smtClean="0"/>
          </a:p>
          <a:p>
            <a:r>
              <a:rPr lang="ru-RU" dirty="0" err="1" smtClean="0"/>
              <a:t>впадає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проста­тичну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сечівника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2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3478"/>
            <a:ext cx="7725544" cy="69158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Чоловіча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уретра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5655536"/>
              </p:ext>
            </p:extLst>
          </p:nvPr>
        </p:nvGraphicFramePr>
        <p:xfrm>
          <a:off x="3780142" y="843559"/>
          <a:ext cx="5112337" cy="388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499"/>
                <a:gridCol w="3000838"/>
              </a:tblGrid>
              <a:tr h="81993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Простатична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Перехідний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911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Перетинчаста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Багаторядний призматичний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9375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Печериста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Одношаровий</a:t>
                      </a: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</a:rPr>
                        <a:t> призматичний,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</a:rPr>
                        <a:t>потім – багаторядний призматичний,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потім – багатошаровий плоский незроговілий,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в дистальній частині – з ознаками зроговіння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www.lab.anhb.uwa.edu.au/mb140/Big/pen02tr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4" t="33613" r="16175" b="23253"/>
          <a:stretch/>
        </p:blipFill>
        <p:spPr bwMode="auto">
          <a:xfrm>
            <a:off x="387188" y="3003798"/>
            <a:ext cx="3212196" cy="191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АТЛАС - все\атлас\14-8 №86 бол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4431"/>
            <a:ext cx="32038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58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міхурці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vesicula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seminalis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131590"/>
            <a:ext cx="4258816" cy="339447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Парний</a:t>
            </a:r>
            <a:r>
              <a:rPr lang="ru-RU" dirty="0" smtClean="0"/>
              <a:t> </a:t>
            </a:r>
            <a:r>
              <a:rPr lang="ru-RU" dirty="0" err="1"/>
              <a:t>залозис­тий</a:t>
            </a:r>
            <a:r>
              <a:rPr lang="ru-RU" dirty="0"/>
              <a:t> орган, </a:t>
            </a:r>
            <a:r>
              <a:rPr lang="ru-RU" dirty="0" err="1"/>
              <a:t>розміщений</a:t>
            </a:r>
            <a:r>
              <a:rPr lang="ru-RU" dirty="0"/>
              <a:t> </a:t>
            </a:r>
            <a:r>
              <a:rPr lang="ru-RU" dirty="0" smtClean="0"/>
              <a:t>латерально </a:t>
            </a:r>
            <a:r>
              <a:rPr lang="ru-RU" dirty="0" err="1" smtClean="0"/>
              <a:t>від</a:t>
            </a:r>
            <a:r>
              <a:rPr lang="ru-RU" dirty="0"/>
              <a:t> </a:t>
            </a:r>
            <a:r>
              <a:rPr lang="ru-RU" dirty="0" err="1"/>
              <a:t>сім'явиносної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протоки</a:t>
            </a:r>
            <a:r>
              <a:rPr lang="ru-RU" dirty="0"/>
              <a:t>, 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 </a:t>
            </a:r>
          </a:p>
          <a:p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довгасту</a:t>
            </a:r>
            <a:r>
              <a:rPr lang="ru-RU" dirty="0"/>
              <a:t> </a:t>
            </a:r>
            <a:r>
              <a:rPr lang="ru-RU" dirty="0" smtClean="0"/>
              <a:t>форму</a:t>
            </a:r>
          </a:p>
          <a:p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/>
              <a:t>– 5х2х1 см</a:t>
            </a: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5239730" y="1131590"/>
            <a:ext cx="3235398" cy="2905225"/>
          </a:xfrm>
        </p:spPr>
        <p:txBody>
          <a:bodyPr>
            <a:normAutofit/>
          </a:bodyPr>
          <a:lstStyle/>
          <a:p>
            <a:r>
              <a:rPr lang="ru-RU" dirty="0"/>
              <a:t>Секрет </a:t>
            </a:r>
            <a:r>
              <a:rPr lang="ru-RU" dirty="0" err="1" smtClean="0"/>
              <a:t>багатий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smtClean="0"/>
              <a:t>фруктозу, </a:t>
            </a:r>
            <a:endParaRPr lang="ru-RU" dirty="0"/>
          </a:p>
          <a:p>
            <a:r>
              <a:rPr lang="ru-RU" dirty="0" err="1" smtClean="0"/>
              <a:t>розріджує</a:t>
            </a:r>
            <a:r>
              <a:rPr lang="ru-RU" dirty="0" smtClean="0"/>
              <a:t> </a:t>
            </a:r>
            <a:r>
              <a:rPr lang="ru-RU" dirty="0"/>
              <a:t>сперму, </a:t>
            </a:r>
          </a:p>
          <a:p>
            <a:r>
              <a:rPr lang="ru-RU" dirty="0" err="1" smtClean="0"/>
              <a:t>створює</a:t>
            </a:r>
            <a:r>
              <a:rPr lang="ru-RU" dirty="0"/>
              <a:t> у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лужне</a:t>
            </a:r>
            <a:r>
              <a:rPr lang="ru-RU" dirty="0"/>
              <a:t> </a:t>
            </a:r>
            <a:r>
              <a:rPr lang="ru-RU" dirty="0" err="1" smtClean="0"/>
              <a:t>середовище</a:t>
            </a:r>
            <a:r>
              <a:rPr lang="ru-RU" dirty="0" smtClean="0"/>
              <a:t>.</a:t>
            </a:r>
          </a:p>
          <a:p>
            <a:r>
              <a:rPr lang="ru-RU" sz="1800" dirty="0"/>
              <a:t> </a:t>
            </a:r>
            <a:r>
              <a:rPr lang="ru-RU" sz="1400" dirty="0" err="1"/>
              <a:t>сприяє</a:t>
            </a:r>
            <a:r>
              <a:rPr lang="ru-RU" sz="1400" dirty="0"/>
              <a:t> </a:t>
            </a:r>
            <a:r>
              <a:rPr lang="ru-RU" sz="1400" dirty="0" err="1"/>
              <a:t>підвищенню</a:t>
            </a:r>
            <a:r>
              <a:rPr lang="ru-RU" sz="1400" dirty="0"/>
              <a:t> </a:t>
            </a:r>
            <a:r>
              <a:rPr lang="ru-RU" sz="1400" dirty="0" err="1"/>
              <a:t>рухливості</a:t>
            </a:r>
            <a:r>
              <a:rPr lang="ru-RU" sz="1400" dirty="0"/>
              <a:t> </a:t>
            </a:r>
            <a:r>
              <a:rPr lang="ru-RU" sz="1400" dirty="0" err="1" smtClean="0"/>
              <a:t>сперматозоїдів</a:t>
            </a:r>
            <a:endParaRPr lang="ru-RU" sz="1400" dirty="0"/>
          </a:p>
        </p:txBody>
      </p:sp>
      <p:pic>
        <p:nvPicPr>
          <p:cNvPr id="8" name="Picture 2" descr="ÐÐ°ÑÑÐ¸Ð½ÐºÐ¸ Ð¿Ð¾ Ð·Ð°Ð¿ÑÐ¾ÑÑ seminal vesic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70"/>
          <a:stretch/>
        </p:blipFill>
        <p:spPr bwMode="auto">
          <a:xfrm>
            <a:off x="1043608" y="2812680"/>
            <a:ext cx="3264416" cy="208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87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міхурці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vesicula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seminalis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1131590"/>
            <a:ext cx="4316288" cy="3394472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слизо­вою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/>
              <a:t>м'язовою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та</a:t>
            </a:r>
            <a:r>
              <a:rPr lang="ru-RU" dirty="0"/>
              <a:t> </a:t>
            </a:r>
            <a:r>
              <a:rPr lang="ru-RU" dirty="0" err="1"/>
              <a:t>адвентиційною</a:t>
            </a:r>
            <a:r>
              <a:rPr lang="ru-RU" dirty="0"/>
              <a:t>. 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вистелена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/>
              <a:t>циліндричним</a:t>
            </a:r>
            <a:r>
              <a:rPr lang="ru-RU" dirty="0"/>
              <a:t> </a:t>
            </a:r>
            <a:r>
              <a:rPr lang="ru-RU" dirty="0" err="1"/>
              <a:t>епі­телієм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утворює</a:t>
            </a:r>
            <a:r>
              <a:rPr lang="ru-RU" dirty="0" smtClean="0"/>
              <a:t> </a:t>
            </a:r>
            <a:r>
              <a:rPr lang="ru-RU" dirty="0" err="1"/>
              <a:t>численні</a:t>
            </a:r>
            <a:r>
              <a:rPr lang="ru-RU" dirty="0"/>
              <a:t> склад­ки.</a:t>
            </a:r>
          </a:p>
          <a:p>
            <a:endParaRPr lang="ru-RU" dirty="0"/>
          </a:p>
        </p:txBody>
      </p:sp>
      <p:pic>
        <p:nvPicPr>
          <p:cNvPr id="6" name="Picture 4" descr="sev40h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16" y="987574"/>
            <a:ext cx="2331040" cy="232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ev10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15" y="2724883"/>
            <a:ext cx="2417873" cy="241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027" y="155537"/>
            <a:ext cx="6947786" cy="960668"/>
          </a:xfrm>
        </p:spPr>
        <p:txBody>
          <a:bodyPr>
            <a:noAutofit/>
          </a:bodyPr>
          <a:lstStyle/>
          <a:p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63688" y="815611"/>
            <a:ext cx="4052053" cy="1944216"/>
          </a:xfrm>
        </p:spPr>
        <p:txBody>
          <a:bodyPr>
            <a:normAutofit/>
          </a:bodyPr>
          <a:lstStyle/>
          <a:p>
            <a:r>
              <a:rPr lang="ru-RU" dirty="0" smtClean="0"/>
              <a:t>за формою </a:t>
            </a:r>
            <a:r>
              <a:rPr lang="ru-RU" dirty="0" err="1" smtClean="0"/>
              <a:t>нагадує</a:t>
            </a:r>
            <a:r>
              <a:rPr lang="ru-RU" dirty="0" smtClean="0"/>
              <a:t> каштан, 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вигляді</a:t>
            </a:r>
            <a:r>
              <a:rPr lang="ru-RU" dirty="0" smtClean="0"/>
              <a:t> муфти </a:t>
            </a:r>
            <a:r>
              <a:rPr lang="ru-RU" dirty="0" err="1" smtClean="0"/>
              <a:t>охоплює</a:t>
            </a:r>
            <a:r>
              <a:rPr lang="ru-RU" dirty="0" smtClean="0"/>
              <a:t>  </a:t>
            </a:r>
            <a:r>
              <a:rPr lang="ru-RU" dirty="0" err="1" smtClean="0"/>
              <a:t>проксимальну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 </a:t>
            </a:r>
            <a:r>
              <a:rPr lang="ru-RU" dirty="0" err="1" smtClean="0"/>
              <a:t>сечівника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маса</a:t>
            </a:r>
            <a:r>
              <a:rPr lang="ru-RU" dirty="0" smtClean="0"/>
              <a:t> </a:t>
            </a:r>
            <a:r>
              <a:rPr lang="ru-RU" dirty="0" err="1"/>
              <a:t>близько</a:t>
            </a:r>
            <a:r>
              <a:rPr lang="ru-RU" dirty="0"/>
              <a:t> 20 г, </a:t>
            </a:r>
          </a:p>
          <a:p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/>
              <a:t> </a:t>
            </a:r>
            <a:r>
              <a:rPr lang="ru-RU" dirty="0" smtClean="0"/>
              <a:t>4х3х2 </a:t>
            </a:r>
            <a:r>
              <a:rPr lang="ru-RU" dirty="0"/>
              <a:t>см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uk-U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М’язово-залозистий орган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AutoShape 2" descr="ÐÐ°ÑÑÐ¸Ð½ÐºÐ¸ Ð¿Ð¾ Ð·Ð°Ð¿ÑÐ¾ÑÑ prostate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899592" y="2931790"/>
            <a:ext cx="4320480" cy="178688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Ендокринна</a:t>
            </a:r>
            <a:r>
              <a:rPr lang="ru-RU" dirty="0"/>
              <a:t> </a:t>
            </a:r>
            <a:r>
              <a:rPr lang="ru-RU" dirty="0" err="1" smtClean="0"/>
              <a:t>функція</a:t>
            </a:r>
            <a:r>
              <a:rPr lang="ru-RU" dirty="0" smtClean="0"/>
              <a:t> -простата </a:t>
            </a:r>
            <a:r>
              <a:rPr lang="ru-RU" dirty="0" err="1"/>
              <a:t>виділяє</a:t>
            </a:r>
            <a:r>
              <a:rPr lang="ru-RU" dirty="0"/>
              <a:t> у кров </a:t>
            </a:r>
            <a:r>
              <a:rPr lang="ru-RU" dirty="0" err="1" smtClean="0"/>
              <a:t>гормони</a:t>
            </a:r>
            <a:r>
              <a:rPr lang="ru-RU" dirty="0"/>
              <a:t> – </a:t>
            </a:r>
            <a:r>
              <a:rPr lang="ru-RU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простагландини</a:t>
            </a:r>
            <a:endParaRPr lang="ru-RU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Екзокринна</a:t>
            </a:r>
            <a:r>
              <a:rPr lang="ru-RU" dirty="0" smtClean="0"/>
              <a:t> -</a:t>
            </a:r>
            <a:r>
              <a:rPr lang="ru-RU" dirty="0" err="1" smtClean="0"/>
              <a:t>продукує</a:t>
            </a:r>
            <a:r>
              <a:rPr lang="ru-RU" dirty="0"/>
              <a:t> </a:t>
            </a:r>
            <a:r>
              <a:rPr lang="ru-RU" dirty="0" err="1"/>
              <a:t>слизовий</a:t>
            </a:r>
            <a:r>
              <a:rPr lang="ru-RU" dirty="0"/>
              <a:t> секрет,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розрід­жує</a:t>
            </a:r>
            <a:r>
              <a:rPr lang="ru-RU" dirty="0"/>
              <a:t> сперму і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рухли­вість</a:t>
            </a:r>
            <a:r>
              <a:rPr lang="ru-RU" dirty="0"/>
              <a:t> </a:t>
            </a:r>
            <a:r>
              <a:rPr lang="ru-RU" dirty="0" err="1" smtClean="0"/>
              <a:t>сперматозоїдів</a:t>
            </a:r>
            <a:endParaRPr lang="ru-RU" dirty="0" smtClean="0"/>
          </a:p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Скоротлива</a:t>
            </a:r>
            <a:r>
              <a:rPr lang="ru-RU" dirty="0" smtClean="0"/>
              <a:t> </a:t>
            </a:r>
            <a:r>
              <a:rPr lang="ru-RU" dirty="0" err="1" smtClean="0"/>
              <a:t>функція</a:t>
            </a:r>
            <a:r>
              <a:rPr lang="ru-RU" dirty="0" smtClean="0"/>
              <a:t> – </a:t>
            </a:r>
            <a:r>
              <a:rPr lang="ru-RU" dirty="0" err="1" smtClean="0"/>
              <a:t>виконує</a:t>
            </a:r>
            <a:r>
              <a:rPr lang="ru-RU" dirty="0" smtClean="0"/>
              <a:t> роль </a:t>
            </a:r>
            <a:r>
              <a:rPr lang="ru-RU" dirty="0" err="1" smtClean="0"/>
              <a:t>сфінктера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315" y="1088190"/>
            <a:ext cx="3264157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6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626968" cy="857250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31590"/>
            <a:ext cx="4716016" cy="1299592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err="1"/>
              <a:t>Паренхіму</a:t>
            </a:r>
            <a:r>
              <a:rPr lang="ru-RU" sz="2000" dirty="0"/>
              <a:t> органа </a:t>
            </a:r>
            <a:r>
              <a:rPr lang="ru-RU" sz="2000" dirty="0" err="1"/>
              <a:t>складають</a:t>
            </a:r>
            <a:r>
              <a:rPr lang="ru-RU" sz="2000" dirty="0"/>
              <a:t> </a:t>
            </a:r>
            <a:r>
              <a:rPr lang="ru-RU" sz="2000" dirty="0" err="1"/>
              <a:t>окремі</a:t>
            </a:r>
            <a:r>
              <a:rPr lang="ru-RU" sz="2000" dirty="0"/>
              <a:t> </a:t>
            </a:r>
            <a:r>
              <a:rPr lang="ru-RU" sz="2000" dirty="0" err="1"/>
              <a:t>слизові</a:t>
            </a:r>
            <a:r>
              <a:rPr lang="ru-RU" sz="2000" dirty="0"/>
              <a:t> </a:t>
            </a:r>
            <a:r>
              <a:rPr lang="ru-RU" sz="2000" dirty="0" err="1"/>
              <a:t>альвеолярні</a:t>
            </a:r>
            <a:r>
              <a:rPr lang="ru-RU" sz="2000" dirty="0"/>
              <a:t> </a:t>
            </a:r>
            <a:r>
              <a:rPr lang="ru-RU" sz="2000" dirty="0" err="1" smtClean="0"/>
              <a:t>за­лози</a:t>
            </a:r>
            <a:r>
              <a:rPr lang="ru-RU" sz="2000" dirty="0"/>
              <a:t>, </a:t>
            </a:r>
            <a:r>
              <a:rPr lang="ru-RU" sz="2000" dirty="0" err="1"/>
              <a:t>вивідні</a:t>
            </a:r>
            <a:r>
              <a:rPr lang="ru-RU" sz="2000" dirty="0"/>
              <a:t> протоки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впадають</a:t>
            </a:r>
            <a:r>
              <a:rPr lang="ru-RU" sz="2000" dirty="0"/>
              <a:t> у </a:t>
            </a:r>
            <a:r>
              <a:rPr lang="ru-RU" sz="2000" dirty="0" err="1"/>
              <a:t>простатичну</a:t>
            </a:r>
            <a:r>
              <a:rPr lang="ru-RU" sz="2000" dirty="0"/>
              <a:t> </a:t>
            </a:r>
            <a:r>
              <a:rPr lang="ru-RU" sz="2000" dirty="0" err="1"/>
              <a:t>частину</a:t>
            </a:r>
            <a:r>
              <a:rPr lang="ru-RU" sz="2000" dirty="0"/>
              <a:t> </a:t>
            </a:r>
            <a:r>
              <a:rPr lang="ru-RU" sz="2000" dirty="0" err="1"/>
              <a:t>сечівника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27584" y="2528510"/>
            <a:ext cx="4114800" cy="172791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dirty="0" smtClean="0"/>
              <a:t>Має 3 групи залоз:</a:t>
            </a:r>
            <a:endParaRPr lang="ru-RU" sz="2000" dirty="0" smtClean="0"/>
          </a:p>
          <a:p>
            <a:r>
              <a:rPr lang="ru-RU" sz="2000" b="1" dirty="0" err="1" smtClean="0"/>
              <a:t>Слизові</a:t>
            </a:r>
            <a:r>
              <a:rPr lang="ru-RU" sz="2000" dirty="0" smtClean="0"/>
              <a:t> - </a:t>
            </a:r>
            <a:r>
              <a:rPr lang="ru-RU" sz="2000" dirty="0" err="1" smtClean="0"/>
              <a:t>розміщені</a:t>
            </a:r>
            <a:r>
              <a:rPr lang="ru-RU" sz="2000" dirty="0" smtClean="0"/>
              <a:t> в </a:t>
            </a:r>
            <a:r>
              <a:rPr lang="ru-RU" sz="2000" dirty="0" err="1" smtClean="0"/>
              <a:t>слизовій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оболонці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сечівника</a:t>
            </a:r>
            <a:r>
              <a:rPr lang="ru-RU" sz="2000" dirty="0" smtClean="0"/>
              <a:t>, </a:t>
            </a:r>
          </a:p>
          <a:p>
            <a:r>
              <a:rPr lang="ru-RU" sz="2000" b="1" dirty="0" err="1" smtClean="0"/>
              <a:t>Підслизові</a:t>
            </a:r>
            <a:r>
              <a:rPr lang="ru-RU" sz="2000" dirty="0" smtClean="0"/>
              <a:t> – у </a:t>
            </a:r>
            <a:r>
              <a:rPr lang="ru-RU" sz="2000" dirty="0" err="1" smtClean="0"/>
              <a:t>сполучній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тканині</a:t>
            </a:r>
            <a:r>
              <a:rPr lang="ru-RU" sz="2000" dirty="0" smtClean="0"/>
              <a:t> </a:t>
            </a:r>
            <a:r>
              <a:rPr lang="ru-RU" sz="2000" dirty="0" err="1" smtClean="0"/>
              <a:t>навколо</a:t>
            </a:r>
            <a:r>
              <a:rPr lang="ru-RU" sz="2000" dirty="0" smtClean="0"/>
              <a:t> </a:t>
            </a:r>
            <a:r>
              <a:rPr lang="ru-RU" sz="2000" dirty="0" err="1" smtClean="0"/>
              <a:t>сечівника</a:t>
            </a:r>
            <a:r>
              <a:rPr lang="ru-RU" sz="2000" dirty="0" smtClean="0"/>
              <a:t>, </a:t>
            </a:r>
          </a:p>
          <a:p>
            <a:r>
              <a:rPr lang="ru-RU" sz="2000" b="1" dirty="0" err="1" smtClean="0"/>
              <a:t>Головні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залози</a:t>
            </a:r>
            <a:r>
              <a:rPr lang="ru-RU" sz="2000" b="1" dirty="0" smtClean="0"/>
              <a:t> </a:t>
            </a:r>
            <a:r>
              <a:rPr lang="ru-RU" sz="2000" dirty="0" smtClean="0"/>
              <a:t>-  </a:t>
            </a:r>
            <a:r>
              <a:rPr lang="ru-RU" sz="2000" dirty="0" err="1" smtClean="0"/>
              <a:t>формують</a:t>
            </a:r>
            <a:r>
              <a:rPr lang="ru-RU" sz="2000" dirty="0" smtClean="0"/>
              <a:t> </a:t>
            </a:r>
            <a:r>
              <a:rPr lang="ru-RU" sz="2000" dirty="0" err="1" smtClean="0"/>
              <a:t>власне</a:t>
            </a:r>
            <a:r>
              <a:rPr lang="ru-RU" sz="2000" dirty="0" smtClean="0"/>
              <a:t> </a:t>
            </a:r>
            <a:r>
              <a:rPr lang="ru-RU" sz="2000" dirty="0" err="1" smtClean="0"/>
              <a:t>паренхіму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передміхурової</a:t>
            </a:r>
            <a:r>
              <a:rPr lang="ru-RU" sz="2000" dirty="0" smtClean="0"/>
              <a:t> </a:t>
            </a:r>
            <a:r>
              <a:rPr lang="ru-RU" sz="2000" dirty="0" err="1" smtClean="0"/>
              <a:t>залози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62726" y="4306638"/>
            <a:ext cx="461049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smtClean="0"/>
              <a:t>Строма</a:t>
            </a:r>
            <a:r>
              <a:rPr lang="uk-UA" sz="2000" smtClean="0"/>
              <a:t> – сполучна тканина та гладка м'язова тканина </a:t>
            </a:r>
            <a:endParaRPr lang="ru-RU" sz="2000" dirty="0"/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16" y="1176115"/>
            <a:ext cx="3787438" cy="301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5486"/>
            <a:ext cx="3096344" cy="4464496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5486"/>
            <a:ext cx="3168352" cy="4464496"/>
          </a:xfrm>
        </p:spPr>
      </p:pic>
    </p:spTree>
    <p:extLst>
      <p:ext uri="{BB962C8B-B14F-4D97-AF65-F5344CB8AC3E}">
        <p14:creationId xmlns:p14="http://schemas.microsoft.com/office/powerpoint/2010/main" val="211644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267494"/>
            <a:ext cx="6048672" cy="857250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pic>
        <p:nvPicPr>
          <p:cNvPr id="47106" name="Picture 2" descr="ÐÐ°ÑÑÐ¸Ð½ÐºÐ¸ Ð¿Ð¾ Ð·Ð°Ð¿ÑÐ¾ÑÑ prostatic concre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5" y="1081894"/>
            <a:ext cx="428625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ÐÐ°ÑÑÐ¸Ð½ÐºÐ¸ Ð¿Ð¾ Ð·Ð°Ð¿ÑÐ¾ÑÑ prostatic concre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4032448" cy="278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292080" y="3975575"/>
            <a:ext cx="3312368" cy="1022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Рис. </a:t>
            </a:r>
            <a:r>
              <a:rPr lang="uk-UA" sz="1600" dirty="0" err="1" smtClean="0">
                <a:solidFill>
                  <a:schemeClr val="tx1"/>
                </a:solidFill>
              </a:rPr>
              <a:t>Амілоїдні</a:t>
            </a:r>
            <a:r>
              <a:rPr lang="uk-UA" sz="1600" dirty="0" smtClean="0">
                <a:solidFill>
                  <a:schemeClr val="tx1"/>
                </a:solidFill>
              </a:rPr>
              <a:t> тільця (</a:t>
            </a:r>
            <a:r>
              <a:rPr lang="uk-UA" sz="1600" dirty="0" err="1" smtClean="0">
                <a:solidFill>
                  <a:schemeClr val="tx1"/>
                </a:solidFill>
              </a:rPr>
              <a:t>камені</a:t>
            </a:r>
            <a:r>
              <a:rPr lang="uk-UA" sz="1600" dirty="0" smtClean="0">
                <a:solidFill>
                  <a:schemeClr val="tx1"/>
                </a:solidFill>
              </a:rPr>
              <a:t>) в простатичних залозах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863280" y="4011910"/>
            <a:ext cx="3636712" cy="1022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Рис. </a:t>
            </a:r>
            <a:r>
              <a:rPr lang="uk-UA" sz="1600" dirty="0" smtClean="0">
                <a:solidFill>
                  <a:schemeClr val="tx1"/>
                </a:solidFill>
              </a:rPr>
              <a:t>Гіперплазія  передміхурової залози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39483"/>
            <a:ext cx="6683765" cy="960668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цибулини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сечівника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glandulae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bulbo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urethrales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07996"/>
            <a:ext cx="4388296" cy="3394472"/>
          </a:xfrm>
        </p:spPr>
        <p:txBody>
          <a:bodyPr>
            <a:noAutofit/>
          </a:bodyPr>
          <a:lstStyle/>
          <a:p>
            <a:r>
              <a:rPr lang="ru-RU" sz="2000" dirty="0" err="1"/>
              <a:t>складні</a:t>
            </a:r>
            <a:r>
              <a:rPr lang="ru-RU" sz="2000" dirty="0"/>
              <a:t> альвеолярно-</a:t>
            </a:r>
            <a:r>
              <a:rPr lang="ru-RU" sz="2000" dirty="0" err="1"/>
              <a:t>трубчасті</a:t>
            </a:r>
            <a:r>
              <a:rPr lang="ru-RU" sz="2000" dirty="0"/>
              <a:t> </a:t>
            </a:r>
            <a:r>
              <a:rPr lang="ru-RU" sz="2000" dirty="0" err="1"/>
              <a:t>залози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err="1" smtClean="0"/>
              <a:t>вивідні</a:t>
            </a:r>
            <a:r>
              <a:rPr lang="ru-RU" sz="2000" dirty="0" smtClean="0"/>
              <a:t> </a:t>
            </a:r>
            <a:r>
              <a:rPr lang="ru-RU" sz="2000" dirty="0"/>
              <a:t>протоки  </a:t>
            </a:r>
            <a:r>
              <a:rPr lang="ru-RU" sz="2000" dirty="0" err="1"/>
              <a:t>впадають</a:t>
            </a:r>
            <a:r>
              <a:rPr lang="ru-RU" sz="2000" dirty="0"/>
              <a:t> у </a:t>
            </a:r>
            <a:r>
              <a:rPr lang="ru-RU" sz="2000" dirty="0" err="1"/>
              <a:t>проксимальний</a:t>
            </a:r>
            <a:r>
              <a:rPr lang="ru-RU" sz="2000" dirty="0"/>
              <a:t> </a:t>
            </a:r>
            <a:r>
              <a:rPr lang="ru-RU" sz="2000" dirty="0" err="1"/>
              <a:t>від­діл</a:t>
            </a:r>
            <a:r>
              <a:rPr lang="ru-RU" sz="2000" dirty="0"/>
              <a:t> </a:t>
            </a:r>
            <a:r>
              <a:rPr lang="ru-RU" sz="2000" dirty="0" err="1"/>
              <a:t>сечівника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секре­ту </a:t>
            </a:r>
            <a:r>
              <a:rPr lang="ru-RU" sz="2000" dirty="0" err="1"/>
              <a:t>цих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</a:t>
            </a:r>
            <a:r>
              <a:rPr lang="ru-RU" sz="2000" dirty="0" err="1"/>
              <a:t>полягає</a:t>
            </a:r>
            <a:r>
              <a:rPr lang="ru-RU" sz="2000" dirty="0"/>
              <a:t> у </a:t>
            </a:r>
            <a:r>
              <a:rPr lang="ru-RU" sz="2000" dirty="0" err="1"/>
              <a:t>розрід­женні</a:t>
            </a:r>
            <a:r>
              <a:rPr lang="ru-RU" sz="2000" dirty="0"/>
              <a:t> </a:t>
            </a:r>
            <a:r>
              <a:rPr lang="ru-RU" sz="2000" dirty="0" err="1"/>
              <a:t>сперми</a:t>
            </a:r>
            <a:r>
              <a:rPr lang="ru-RU" sz="2000" dirty="0"/>
              <a:t>.</a:t>
            </a:r>
            <a:endParaRPr lang="ru-RU" sz="2000" b="1" dirty="0"/>
          </a:p>
        </p:txBody>
      </p:sp>
      <p:pic>
        <p:nvPicPr>
          <p:cNvPr id="5" name="Picture 2" descr="ÐÐ°ÑÑÐ¸Ð½ÐºÐ¸ Ð¿Ð¾ Ð·Ð°Ð¿ÑÐ¾ÑÑ glandulaeÂ bulbo-ureth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69" y="1347614"/>
            <a:ext cx="384357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04873" y="411510"/>
            <a:ext cx="4786235" cy="504056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Кавернозні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та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спонгіозні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тіла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2" descr="http://www.lab.anhb.uwa.edu.au/mb140/Big/pen02t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096" y="1347614"/>
            <a:ext cx="3235325" cy="258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585958" y="1203598"/>
            <a:ext cx="4388296" cy="1296144"/>
          </a:xfrm>
        </p:spPr>
        <p:txBody>
          <a:bodyPr>
            <a:normAutofit/>
          </a:bodyPr>
          <a:lstStyle/>
          <a:p>
            <a:r>
              <a:rPr lang="ru-RU" dirty="0" err="1" smtClean="0"/>
              <a:t>Утворені</a:t>
            </a:r>
            <a:r>
              <a:rPr lang="ru-RU" dirty="0" smtClean="0"/>
              <a:t> </a:t>
            </a:r>
            <a:r>
              <a:rPr lang="ru-RU" dirty="0" err="1" smtClean="0"/>
              <a:t>щільною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в </a:t>
            </a:r>
            <a:r>
              <a:rPr lang="ru-RU" dirty="0" err="1" smtClean="0"/>
              <a:t>якій</a:t>
            </a:r>
            <a:r>
              <a:rPr lang="ru-RU" dirty="0" smtClean="0"/>
              <a:t> </a:t>
            </a:r>
            <a:r>
              <a:rPr lang="ru-RU" dirty="0" err="1" smtClean="0"/>
              <a:t>розташована</a:t>
            </a:r>
            <a:r>
              <a:rPr lang="ru-RU" dirty="0" smtClean="0"/>
              <a:t>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 венозного типу – </a:t>
            </a:r>
            <a:r>
              <a:rPr lang="ru-RU" dirty="0" err="1" smtClean="0"/>
              <a:t>порожнини</a:t>
            </a:r>
            <a:r>
              <a:rPr lang="ru-RU" dirty="0" smtClean="0"/>
              <a:t>, </a:t>
            </a:r>
            <a:r>
              <a:rPr lang="ru-RU" dirty="0" err="1" smtClean="0"/>
              <a:t>вистелені</a:t>
            </a:r>
            <a:r>
              <a:rPr lang="ru-RU" dirty="0" smtClean="0"/>
              <a:t> </a:t>
            </a:r>
            <a:r>
              <a:rPr lang="ru-RU" dirty="0" err="1" smtClean="0"/>
              <a:t>ендотелієм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заповнюватись</a:t>
            </a:r>
            <a:r>
              <a:rPr lang="ru-RU" dirty="0" smtClean="0"/>
              <a:t> </a:t>
            </a:r>
            <a:r>
              <a:rPr lang="ru-RU" dirty="0" err="1" smtClean="0"/>
              <a:t>кров’ю</a:t>
            </a:r>
            <a:r>
              <a:rPr lang="ru-RU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3829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323528" y="267494"/>
            <a:ext cx="8591872" cy="4762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3523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1691680" y="339502"/>
            <a:ext cx="5904656" cy="3312368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3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</a:t>
            </a: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094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349</TotalTime>
  <Words>1416</Words>
  <Application>Microsoft Office PowerPoint</Application>
  <PresentationFormat>Экран (16:9)</PresentationFormat>
  <Paragraphs>332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Презентация PowerPoint</vt:lpstr>
      <vt:lpstr>Чоловічі статеві органи</vt:lpstr>
      <vt:lpstr>Сім’яник (яєчко) </vt:lpstr>
      <vt:lpstr>Сім’яник (яєчко) </vt:lpstr>
      <vt:lpstr>Канальцева система сім’яника (яєчка) </vt:lpstr>
      <vt:lpstr>Звивистий сім'яний каналець</vt:lpstr>
      <vt:lpstr>Презентация PowerPoint</vt:lpstr>
      <vt:lpstr>Звивистий сім'яний каналець</vt:lpstr>
      <vt:lpstr>Дві популяції клітин:</vt:lpstr>
      <vt:lpstr>Презентация PowerPoint</vt:lpstr>
      <vt:lpstr>Презентация PowerPoint</vt:lpstr>
      <vt:lpstr>Сперматогенні клітини</vt:lpstr>
      <vt:lpstr>Презентация PowerPoint</vt:lpstr>
      <vt:lpstr>Сперматогонії:</vt:lpstr>
      <vt:lpstr>Презентация PowerPoint</vt:lpstr>
      <vt:lpstr>Під впливом тестостерону   сперматогонії  перетво­рюються у сперматоцити першого порядку: </vt:lpstr>
      <vt:lpstr>Презентация PowerPoint</vt:lpstr>
      <vt:lpstr>Фаза дозрівання = мейоз: </vt:lpstr>
      <vt:lpstr>Презентация PowerPoint</vt:lpstr>
      <vt:lpstr>Презентация PowerPoint</vt:lpstr>
      <vt:lpstr>Презентация PowerPoint</vt:lpstr>
      <vt:lpstr>Презентация PowerPoint</vt:lpstr>
      <vt:lpstr>Гемато-тестикулярний бар'єр </vt:lpstr>
      <vt:lpstr>Гемато-тестикулярний бар'єр:</vt:lpstr>
      <vt:lpstr>Ендокриноцити яєчка (клітини Лейді­га)</vt:lpstr>
      <vt:lpstr>Сім’явиносні шляхи</vt:lpstr>
      <vt:lpstr>Сім’явиносні шляхи</vt:lpstr>
      <vt:lpstr>Сім’явиносні шляхи</vt:lpstr>
      <vt:lpstr>Придаток сім’яника (epididymis) </vt:lpstr>
      <vt:lpstr>Протока придатка  </vt:lpstr>
      <vt:lpstr>Придаток сім’яника (epididymis) </vt:lpstr>
      <vt:lpstr>Сім'явиносна протока (ductus deferens)</vt:lpstr>
      <vt:lpstr>Сім'явипорскувальна протока (ductus ejaculatorius)</vt:lpstr>
      <vt:lpstr>Чоловіча уретра</vt:lpstr>
      <vt:lpstr>Сім'яні міхурці (vesicula seminalis) </vt:lpstr>
      <vt:lpstr>Сім'яні міхурці (vesicula seminalis) </vt:lpstr>
      <vt:lpstr>Передміхурова залоза ( prostata)</vt:lpstr>
      <vt:lpstr>Передміхурова залоза ( prostata)</vt:lpstr>
      <vt:lpstr>Презентация PowerPoint</vt:lpstr>
      <vt:lpstr>Передміхурова залоза (prostata)</vt:lpstr>
      <vt:lpstr>Залози цибулини сечівника  (glandulae bulbo-urethrales) </vt:lpstr>
      <vt:lpstr>Кавернозні та спонгіозні тіла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130</cp:revision>
  <cp:lastPrinted>2025-06-23T13:45:33Z</cp:lastPrinted>
  <dcterms:created xsi:type="dcterms:W3CDTF">2020-04-28T12:57:01Z</dcterms:created>
  <dcterms:modified xsi:type="dcterms:W3CDTF">2026-02-20T18:47:53Z</dcterms:modified>
</cp:coreProperties>
</file>