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58" r:id="rId5"/>
    <p:sldId id="359" r:id="rId6"/>
    <p:sldId id="279" r:id="rId7"/>
    <p:sldId id="280" r:id="rId8"/>
    <p:sldId id="260" r:id="rId9"/>
    <p:sldId id="261" r:id="rId10"/>
    <p:sldId id="263" r:id="rId11"/>
    <p:sldId id="306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60" r:id="rId32"/>
    <p:sldId id="362" r:id="rId33"/>
    <p:sldId id="361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25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90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54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5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9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8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9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4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2E82E8-1F53-4873-B8F0-7EA107688F74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6A65B8-F130-40F3-8E37-2058DC6777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2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518de7ca735d1bf8&amp;sxsrf=AE3TifP4wm73SeSiYG9sMu998nby9WD5tw:1756934310129&amp;q=%D0%B1%D1%96%D0%BB%D1%96+%D0%BA%D1%80%D0%BE%D0%B2'%D1%8F%D0%BD%D1%96+%D1%82%D1%96%D0%BB%D1%8C%D1%86%D1%8F&amp;sa=X&amp;ved=2ahUKEwjlwsurwr2PAxXoIRAIHSfTAr4QxccNegQILBAB&amp;mstk=AUtExfA3x6RjPhdRFlPct4fqMxRXvjM7VxjrBUPSUAIskONzIuU6VQ5V203dsSJcJ4Uzh2JKM8IpwCwIh_PP3YyFWcBnXR4stdP_XicHG9YviPaa1Y1mweZqhodg_JMKqm1FUPv_LWYECCthANLUalMsCAVcQ-GxOWAr5osp8xmt4t-35Aw&amp;csui=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518de7ca735d1bf8&amp;sxsrf=AE3TifP4wm73SeSiYG9sMu998nby9WD5tw:1756934310129&amp;q=%D0%95%D0%BE%D0%B7%D0%B8%D0%BD%D0%BE%D1%84%D1%96%D0%BB%D0%B8&amp;sa=X&amp;ved=2ahUKEwjlwsurwr2PAxXoIRAIHSfTAr4QxccNegUI8wIQAQ&amp;mstk=AUtExfA3x6RjPhdRFlPct4fqMxRXvjM7VxjrBUPSUAIskONzIuU6VQ5V203dsSJcJ4Uzh2JKM8IpwCwIh_PP3YyFWcBnXR4stdP_XicHG9YviPaa1Y1mweZqhodg_JMKqm1FUPv_LWYECCthANLUalMsCAVcQ-GxOWAr5osp8xmt4t-35Aw&amp;csui=3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s://www.google.com/search?sca_esv=518de7ca735d1bf8&amp;sxsrf=AE3TifP4wm73SeSiYG9sMu998nby9WD5tw:1756934310129&amp;q=%D0%9D%D0%B5%D0%B9%D1%82%D1%80%D0%BE%D1%84%D1%96%D0%BB%D0%B8&amp;sa=X&amp;ved=2ahUKEwjlwsurwr2PAxXoIRAIHSfTAr4QxccNegUI9wIQAQ&amp;mstk=AUtExfA3x6RjPhdRFlPct4fqMxRXvjM7VxjrBUPSUAIskONzIuU6VQ5V203dsSJcJ4Uzh2JKM8IpwCwIh_PP3YyFWcBnXR4stdP_XicHG9YviPaa1Y1mweZqhodg_JMKqm1FUPv_LWYECCthANLUalMsCAVcQ-GxOWAr5osp8xmt4t-35Aw&amp;csui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sca_esv=518de7ca735d1bf8&amp;sxsrf=AE3TifP4wm73SeSiYG9sMu998nby9WD5tw:1756934310129&amp;q=%D0%9C%D0%BE%D0%BD%D0%BE%D1%86%D0%B8%D1%82%D0%B8&amp;sa=X&amp;ved=2ahUKEwjlwsurwr2PAxXoIRAIHSfTAr4QxccNegUI8gIQAQ&amp;mstk=AUtExfA3x6RjPhdRFlPct4fqMxRXvjM7VxjrBUPSUAIskONzIuU6VQ5V203dsSJcJ4Uzh2JKM8IpwCwIh_PP3YyFWcBnXR4stdP_XicHG9YviPaa1Y1mweZqhodg_JMKqm1FUPv_LWYECCthANLUalMsCAVcQ-GxOWAr5osp8xmt4t-35Aw&amp;csui=3" TargetMode="External"/><Relationship Id="rId5" Type="http://schemas.openxmlformats.org/officeDocument/2006/relationships/hyperlink" Target="https://www.google.com/search?sca_esv=518de7ca735d1bf8&amp;sxsrf=AE3TifP4wm73SeSiYG9sMu998nby9WD5tw:1756934310129&amp;q=%D0%9B%D1%96%D0%BC%D1%84%D0%BE%D1%86%D0%B8%D1%82%D0%B8&amp;sa=X&amp;ved=2ahUKEwjlwsurwr2PAxXoIRAIHSfTAr4QxccNegUI8QIQAQ&amp;mstk=AUtExfA3x6RjPhdRFlPct4fqMxRXvjM7VxjrBUPSUAIskONzIuU6VQ5V203dsSJcJ4Uzh2JKM8IpwCwIh_PP3YyFWcBnXR4stdP_XicHG9YviPaa1Y1mweZqhodg_JMKqm1FUPv_LWYECCthANLUalMsCAVcQ-GxOWAr5osp8xmt4t-35Aw&amp;csui=3" TargetMode="External"/><Relationship Id="rId4" Type="http://schemas.openxmlformats.org/officeDocument/2006/relationships/hyperlink" Target="https://www.google.com/search?sca_esv=518de7ca735d1bf8&amp;sxsrf=AE3TifP4wm73SeSiYG9sMu998nby9WD5tw:1756934310129&amp;q=%D0%91%D0%B0%D0%B7%D0%BE%D1%84%D1%96%D0%BB%D0%B8&amp;sa=X&amp;ved=2ahUKEwjlwsurwr2PAxXoIRAIHSfTAr4QxccNegUI9AIQAQ&amp;mstk=AUtExfA3x6RjPhdRFlPct4fqMxRXvjM7VxjrBUPSUAIskONzIuU6VQ5V203dsSJcJ4Uzh2JKM8IpwCwIh_PP3YyFWcBnXR4stdP_XicHG9YviPaa1Y1mweZqhodg_JMKqm1FUPv_LWYECCthANLUalMsCAVcQ-GxOWAr5osp8xmt4t-35Aw&amp;csui=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B%D0%B5%D0%B9%D0%BA%D0%BE%D1%86%D0%B8%D1%82%D0%B8" TargetMode="External"/><Relationship Id="rId7" Type="http://schemas.openxmlformats.org/officeDocument/2006/relationships/hyperlink" Target="https://uk.wikipedia.org/wiki/%D0%A2%D0%B5%D1%80%D0%B0%D0%BF%D1%96%D1%8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86%D0%BD%D1%84%D0%B5%D0%BA%D1%86%D1%96%D0%B9%D0%BD%D1%96_%D0%B7%D0%B0%D1%85%D0%B2%D0%BE%D1%80%D1%8E%D0%B2%D0%B0%D0%BD%D0%BD%D1%8F" TargetMode="External"/><Relationship Id="rId5" Type="http://schemas.openxmlformats.org/officeDocument/2006/relationships/hyperlink" Target="https://uk.wikipedia.org/wiki/%D0%94%D1%96%D0%B0%D0%B3%D0%BD%D0%BE%D1%81%D1%82%D0%B8%D0%BA%D0%B0" TargetMode="External"/><Relationship Id="rId4" Type="http://schemas.openxmlformats.org/officeDocument/2006/relationships/hyperlink" Target="https://uk.wikipedia.org/wiki/%D0%9A%D1%80%D0%BE%D0%B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-eko.com.ua/analizi/klinichni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-eko.com.ua/analizi/klinichni/leykocitarna-formula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1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5" y="415232"/>
            <a:ext cx="1764246" cy="2302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29047" y="199505"/>
            <a:ext cx="96095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6881" y="2214603"/>
            <a:ext cx="6218237" cy="1729704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lvl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lvl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0" marR="0" lvl="1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lvl="2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lvl="3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lvl="4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0" marR="0" lvl="5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0" marR="0" lvl="6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0" marR="0" lvl="7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0" marR="0" lvl="8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№3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ТА ЛІМФА. </a:t>
            </a:r>
            <a:r>
              <a:rPr lang="uk-UA" sz="2400" b="1" cap="all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uk-UA" sz="2400" b="1" cap="all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222 «Медицина» (СТН)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3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0671" y="-616945"/>
            <a:ext cx="9298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effectLst/>
            </a:endParaRPr>
          </a:p>
          <a:p>
            <a:pPr algn="just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005" y="334002"/>
            <a:ext cx="118705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та лімфа</a:t>
            </a:r>
          </a:p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тканини, що формують внутрішнє середовище  організму разом із сполучною тканиною та з усіма її різновидами.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мають спільне походження з мезенхіми та всі клітини крові розвиваються із загальної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полипотентної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стовбурової клітини крові в ембріогенезі і після народження.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тканини взаємопов’язані, в них відбувається постійний обмін клітинами крові, а також речовинами, що знаходяться в плазмі.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це рідка тканина організму, яка циркулює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системі замкнених трубочок- судин.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283" y="4256002"/>
            <a:ext cx="220027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02" y="0"/>
            <a:ext cx="117219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82139" y="332509"/>
            <a:ext cx="1148431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 становить: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6-8 %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 тіла людини або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5-5,5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літрів.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Складається з двох основних компонентів: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Клітини(формені елементи крові)-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40-45%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  речовини (плазма) –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55-60%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об’єму крові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 формених елементів до плазми крові називається 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ГЕМАТОКРИТОМ.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чоловіків: 0,40-0,48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 жінок: 0,36-0,46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 новонароджених: на 20% відсотків вище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у дітей : на 10% нижче ніж у дорослих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(млн. клітин в 1 л. крові)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756" y="232756"/>
            <a:ext cx="7365077" cy="6558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  гематокриту</a:t>
            </a: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причини порушення гематокриту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 гематокрит: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Еритроцитоз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Дегідратація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Лейкози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об’єму циркулюючої крові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 гематокрит: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Анемії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Гіпергідратація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циркулюючої крові</a:t>
            </a:r>
          </a:p>
          <a:p>
            <a:pPr lvl="0"/>
            <a:endParaRPr lang="uk-UA" dirty="0">
              <a:solidFill>
                <a:srgbClr val="000000"/>
              </a:solidFill>
            </a:endParaRPr>
          </a:p>
          <a:p>
            <a:endParaRPr lang="uk-UA" dirty="0"/>
          </a:p>
        </p:txBody>
      </p:sp>
      <p:pic>
        <p:nvPicPr>
          <p:cNvPr id="8194" name="Picture 2" descr="C:\Users\Maya\Pictures\гем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833" y="498764"/>
            <a:ext cx="4056611" cy="33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5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216131"/>
            <a:ext cx="990877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Гематокрит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об’єму формених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  до загального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крові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гематокриту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–згущення крові(зростання об’єму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формених елементів(зустрічається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зневодненні та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гемобластозах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гематокриту-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розрідження крові(при пригніченні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кровотворення(анемія)або при зростанні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 плазми крові; крововтрата.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87" y="216131"/>
            <a:ext cx="4798594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56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304" y="193183"/>
            <a:ext cx="12011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99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092"/>
            <a:ext cx="867848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4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(90-93%)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залишок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(7-10%)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альбуміни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- 35-50г/л,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лобуліни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(транспорт і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фібриноген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)-6,6-8,5%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і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мінеральні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(1,5-3,5%)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55" y="831273"/>
            <a:ext cx="2881745" cy="515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67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рові</a:t>
            </a:r>
            <a:endParaRPr lang="ru-RU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Фунції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плазмою: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Гомеостатична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підримка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сталості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внітрішнього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організму,згортання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рідкого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кисень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газ)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перенесення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гуморальний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Видільна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пазми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кров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ормені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:к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літини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похідні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форменних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Еретроцити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чевоні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червонокрівці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)(не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кліт.стуктура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білокрівці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пластинки)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кліт.стуктура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4" y="2676698"/>
            <a:ext cx="8711738" cy="364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505" y="2"/>
            <a:ext cx="934350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endParaRPr lang="ru-RU" sz="2000" dirty="0" smtClean="0">
              <a:effectLst/>
            </a:endParaRPr>
          </a:p>
          <a:p>
            <a:pPr algn="just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високодиференційовані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та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органел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діб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32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1л.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3.7-5.5 х 10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3.9-6.0 х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6.0-9.0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10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just"/>
            <a:r>
              <a:rPr lang="ru-RU" sz="2800" b="1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Еритроцитоз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Еритропенія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55886" y="258763"/>
            <a:ext cx="57361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.</a:t>
            </a:r>
            <a:endParaRPr lang="uk-UA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31" y="458819"/>
            <a:ext cx="4023360" cy="323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6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629" y="0"/>
            <a:ext cx="11006051" cy="237744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судинному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руслі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12422"/>
            <a:ext cx="7863840" cy="458534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дихальна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-транспорт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газу, яку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забезпечуєдихальний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пігмент-гемоглобін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адсорбують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амінокислоти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Імунні комплекси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347" y="1230283"/>
            <a:ext cx="3369455" cy="227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63346" y="4721629"/>
            <a:ext cx="4128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 в червоному кістковому </a:t>
            </a: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мозку, знищуються макрофагами  селезінки і печінки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6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884" y="1812175"/>
            <a:ext cx="7597832" cy="40569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Сферичної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плоскою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планоцити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Старіючі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шипами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ехіноцити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Куполоподібні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стоматоцити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переферичній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20%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пойкілоцитоз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20%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пойкілоцитоз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32757"/>
            <a:ext cx="12260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ЕРИТРОЦИТІВ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нормі форма еритроцита у вигляді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двояковигнутого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диску-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(80%)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зустрічаються еритроцити нетипові (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пойкілоцити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5500945" y="4655127"/>
            <a:ext cx="242316" cy="56526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822" y="1712423"/>
            <a:ext cx="4993178" cy="497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537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72121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756" y="615142"/>
            <a:ext cx="10922924" cy="5253952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діаметреритроцита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7,1-7,8 мкм,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краю 2-2,6 мкм, по центру до 1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мкм.Це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світліше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переферійною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старіння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)- 12,5%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-12,5%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12,5% і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12,5%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25%,</a:t>
            </a:r>
          </a:p>
          <a:p>
            <a:pPr marL="0" indent="0">
              <a:buNone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фізфологічного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анізоцитозу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макроцитів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12,5% і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мікроцитів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12,5%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25%,</a:t>
            </a:r>
          </a:p>
          <a:p>
            <a:pPr marL="0" indent="0">
              <a:buNone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патологічного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анізоцитозу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33" y="1845426"/>
            <a:ext cx="4542454" cy="359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149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332508"/>
            <a:ext cx="11305309" cy="553658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" y="216131"/>
            <a:ext cx="1205345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цитоскелету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еритроцита входить ряд  периферійних та трансмембранних білків біля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15, серед яких розрізняють 60%: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Глікофорин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орансмембранний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білок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иконує  рецепторну функцію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 смужки 3-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трансмембранний білок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 транспорт кисню та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вугл.газу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Спектрин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поліпептидних ланцюжка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 смужки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 –вузловий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комплес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567" y="1330036"/>
            <a:ext cx="5020887" cy="507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180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08575"/>
            <a:ext cx="10058400" cy="717949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  <a:b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980902"/>
            <a:ext cx="11438313" cy="488819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олігосахариди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 і В)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антитилами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сироватками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склеювання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гемолізом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(І)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і В, але є 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-аглютиніни</a:t>
            </a: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(ІІ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це є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і </a:t>
            </a:r>
            <a:r>
              <a:rPr lang="el-GR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аглютинін</a:t>
            </a:r>
          </a:p>
          <a:p>
            <a:pPr lvl="0">
              <a:buClr>
                <a:srgbClr val="E48312"/>
              </a:buClr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В(ІІІ)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 є </a:t>
            </a:r>
            <a:r>
              <a:rPr lang="uk-UA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аглютинін</a:t>
            </a:r>
          </a:p>
          <a:p>
            <a:pPr lvl="0">
              <a:buClr>
                <a:srgbClr val="E48312"/>
              </a:buClr>
            </a:pP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АВ(І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</a:t>
            </a:r>
            <a:r>
              <a:rPr lang="en-US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аглютиногени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і В, але </a:t>
            </a:r>
            <a:r>
              <a:rPr lang="ru-RU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uk-UA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b="1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аглютининів</a:t>
            </a:r>
            <a:endParaRPr lang="uk-UA" sz="24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резус-фактор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Rh-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аглютиноген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86% людей він є – це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резус-позитивний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14% людей його немає- це </a:t>
            </a:r>
            <a:r>
              <a:rPr lang="uk-UA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резус-негативний.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27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651" y="286604"/>
            <a:ext cx="10208029" cy="71092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 ЕРИТРОЦИТА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633" y="1064029"/>
            <a:ext cx="10873047" cy="48216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свіжої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скеювання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монетні стовпчики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втратою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заряду в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зсідання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аглютинації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ШОЕ в 1 годину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здорової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жінки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3–15 мм/год (&gt;65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мм/год)</a:t>
            </a:r>
          </a:p>
          <a:p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1–10 мм/год (&gt;65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 мм/год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968" y="1859531"/>
            <a:ext cx="3624348" cy="390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06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145" y="286603"/>
            <a:ext cx="10407535" cy="139256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еритроцита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хімічним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60% води і 40% сухого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залишку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795549"/>
            <a:ext cx="11637818" cy="407354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95%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залишку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гемоглобін,який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кольору.Це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білкової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глобіну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небілкової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гему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гемоліз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розпадається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звільняється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гемоглобіну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 (2%),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(98%).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народженні у немовлят навпаки переважає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(фетальний гемоглобін).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гемоглобіну в крові:</a:t>
            </a:r>
          </a:p>
          <a:p>
            <a:pPr fontAlgn="ctr">
              <a:buFont typeface="Arial"/>
              <a:buChar char="•"/>
            </a:pP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 жінки:</a:t>
            </a:r>
            <a:r>
              <a:rPr lang="uk-UA" sz="2400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120–158 г/л </a:t>
            </a:r>
            <a:endParaRPr lang="uk-UA" sz="2400" dirty="0">
              <a:solidFill>
                <a:srgbClr val="0B57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buFont typeface="Arial"/>
              <a:buChar char="•"/>
            </a:pP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 чоловіки:</a:t>
            </a:r>
            <a:r>
              <a:rPr lang="uk-UA" sz="2400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135–172 г/л </a:t>
            </a:r>
            <a:endParaRPr lang="uk-UA" sz="2400" dirty="0">
              <a:solidFill>
                <a:srgbClr val="0B57D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58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633" y="332510"/>
            <a:ext cx="11554691" cy="55365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ретикулоцити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(0,2-1%)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не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гемоглобіном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рибосом та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поліхроматофілія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сприймають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кровенос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русла,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жива.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21" y="2443942"/>
            <a:ext cx="4265874" cy="312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88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286604"/>
            <a:ext cx="10141527" cy="77742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980903"/>
            <a:ext cx="11704320" cy="4888192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потрапляючих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кровотік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знищуються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печінці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крововтрати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712" y="1944338"/>
            <a:ext cx="4289367" cy="3276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110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286604"/>
            <a:ext cx="10158153" cy="84392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МАЗОК КРОВІ ЛЮДИНИ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12176"/>
            <a:ext cx="8877993" cy="405691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жовто-зелений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світловим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мікроскопом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мазках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методом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РОМАНОВСЬКОГО-ГІМЗИ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оксифільно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езструктурних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дисків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499" y="325078"/>
            <a:ext cx="2974196" cy="297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8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286604"/>
            <a:ext cx="9875520" cy="101018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11" y="1363287"/>
            <a:ext cx="10756669" cy="4505807"/>
          </a:xfrm>
        </p:spPr>
        <p:txBody>
          <a:bodyPr>
            <a:normAutofit lnSpcReduction="10000"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кров’яні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посклітинні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фрагментації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гіганських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МЕГАКАРІОЦИТІВ.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ТРОМБОЦИТОЗ 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одиниці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об’єму</a:t>
            </a:r>
            <a:r>
              <a:rPr lang="ru-RU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ТРОМБОЦИТОПЕНІЯ</a:t>
            </a:r>
          </a:p>
          <a:p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(PLT)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150-400 тис./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мкл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150-400 х 10⁹/л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Новонароджені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до 250 х 10⁹/л.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1–6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160–400 x 10⁹/л.</a:t>
            </a:r>
          </a:p>
          <a:p>
            <a:pPr>
              <a:buFont typeface="Arial"/>
              <a:buChar char="•"/>
            </a:pP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7–17 </a:t>
            </a:r>
            <a:r>
              <a:rPr lang="ru-RU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150–400 x 10⁹/л.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387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7" y="286603"/>
            <a:ext cx="10158153" cy="927055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ТРОМБОЦИТИ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70" y="997527"/>
            <a:ext cx="5940830" cy="487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6131" y="2227811"/>
            <a:ext cx="64455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період життя  5-8 діб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 smtClean="0"/>
              <a:t>Розміри тромбоцита- 2-4мкм</a:t>
            </a:r>
          </a:p>
          <a:p>
            <a:endParaRPr lang="uk-UA" dirty="0"/>
          </a:p>
          <a:p>
            <a:r>
              <a:rPr lang="uk-UA" dirty="0" smtClean="0"/>
              <a:t>Це найменші формені елементи крові, які виконують</a:t>
            </a:r>
          </a:p>
          <a:p>
            <a:r>
              <a:rPr lang="uk-UA" dirty="0" smtClean="0"/>
              <a:t>функції як </a:t>
            </a:r>
            <a:r>
              <a:rPr lang="uk-UA" dirty="0" err="1" smtClean="0"/>
              <a:t>всередені</a:t>
            </a:r>
            <a:r>
              <a:rPr lang="uk-UA" dirty="0" smtClean="0"/>
              <a:t> судинного русла так і поза ним.</a:t>
            </a:r>
          </a:p>
          <a:p>
            <a:r>
              <a:rPr lang="uk-UA" dirty="0" smtClean="0"/>
              <a:t>Вони беруть участь: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У процесі згортання крові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Утворюють тромб, який закриває просвіт пошкодженої</a:t>
            </a:r>
          </a:p>
          <a:p>
            <a:r>
              <a:rPr lang="uk-UA" dirty="0" smtClean="0"/>
              <a:t>судини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/>
              <a:t>Виділяють речовини, які звужують  судини при їх пошкодженні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7218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894" y="-860553"/>
            <a:ext cx="10058400" cy="145075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3" y="1895302"/>
            <a:ext cx="628442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17" y="1895302"/>
            <a:ext cx="4854633" cy="382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77745" y="1296785"/>
            <a:ext cx="1972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373729"/>
            <a:ext cx="5887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тромбоцитарної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651" y="286604"/>
            <a:ext cx="10208029" cy="79405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465" y="534612"/>
            <a:ext cx="3674226" cy="348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004" y="1828800"/>
            <a:ext cx="77474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гемокоогуляційної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функції (при цьому тромбоцити беруть участь у процесах згортання крові) –називається</a:t>
            </a:r>
          </a:p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ГЕМОФІЛІЄЮ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людей з цим захворюванням навіть при невеликих травмах та порізах виникають великі крововтрати, а при важких травмах крововтрата завершується смертельно.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36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505" y="166255"/>
            <a:ext cx="11388437" cy="5702839"/>
          </a:xfrm>
        </p:spPr>
        <p:txBody>
          <a:bodyPr>
            <a:normAutofit fontScale="92500" lnSpcReduction="10000"/>
          </a:bodyPr>
          <a:lstStyle/>
          <a:p>
            <a:endParaRPr lang="uk-UA" dirty="0" smtClean="0">
              <a:solidFill>
                <a:srgbClr val="001D35"/>
              </a:solidFill>
              <a:latin typeface="Google Sans"/>
            </a:endParaRPr>
          </a:p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endParaRPr lang="uk-UA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або 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білі кров'яні тільця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— це клітини імунної системи, які захищають організм від інфекцій, бактерій, вірусів, грибків та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мутованих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знешкоджуючи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очищаючи організм від "сміття".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кістковому мозку, вони циркулюють у крові та лімфі, здатні виходити з кровоносних судин у тканини.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 кількості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(лейкоцитоз)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свідчити про запалення, інфекцію, ревматичні або пухлинні захворювання</a:t>
            </a:r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Зниження рівня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(лейкопенія)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вказувати на тяжкі інфекції,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імунодефіцити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порушення кісткового мозку чи вплив хімічних речовин.</a:t>
            </a:r>
            <a:r>
              <a:rPr lang="uk-UA" dirty="0">
                <a:solidFill>
                  <a:srgbClr val="001D35"/>
                </a:solidFill>
                <a:latin typeface="Google Sans"/>
              </a:rPr>
              <a:t> </a:t>
            </a:r>
            <a:endParaRPr lang="uk-UA" dirty="0" smtClean="0">
              <a:solidFill>
                <a:srgbClr val="001D35"/>
              </a:solidFill>
              <a:latin typeface="Google Sans"/>
            </a:endParaRPr>
          </a:p>
          <a:p>
            <a:pPr algn="just"/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лейкоцитів</a:t>
            </a: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6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4,0–9,0 × 10^9/л (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4000–9000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мікролітр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9535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53" y="1245088"/>
            <a:ext cx="10523912" cy="4873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4153" y="581891"/>
            <a:ext cx="1084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Лейкоцити залежно від присутності або відсутності в  їх цитоплазмі специфічної зернистості поділяються на: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321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35" y="399011"/>
            <a:ext cx="11554690" cy="5004262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Нейтрофіли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/>
              <a:buChar char="•"/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 поглинанням та знищенням бактерій.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Еозинофіли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Беруть участь у боротьбі з паразитарними інфекціями та алергічними реакціями.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Базофіли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</a:t>
            </a: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 біологічно активні речовини, що впливають на запалення та алергію.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Лімфоцити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 за специфічний імунний захист (вироблення антитіл, клітинний імунітет).</a:t>
            </a:r>
          </a:p>
          <a:p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Моноцити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(у тканинах – макрофаги</a:t>
            </a:r>
            <a:r>
              <a:rPr lang="uk-UA" sz="24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 частки, клітинний "сміття" та вбиті мікроорганізми.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6" y="5170517"/>
            <a:ext cx="10054077" cy="168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055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63640"/>
            <a:ext cx="10058400" cy="650265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МЕДИЧНЕ ЗНАЧЕННЯ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45" y="1546168"/>
            <a:ext cx="5916555" cy="348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9382" y="1330036"/>
            <a:ext cx="63675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Лейкоцитарна формула – відсоткове співвідношення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err="1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Лейкоцити"/>
              </a:rPr>
              <a:t>лейкоцитів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підраховується</a:t>
            </a:r>
            <a:r>
              <a:rPr lang="ru-RU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зафарбованих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мазках </a:t>
            </a:r>
            <a:endParaRPr lang="ru-RU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ров"/>
              </a:rPr>
              <a:t>крові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лейкоцитарної </a:t>
            </a:r>
            <a:endParaRPr lang="uk-UA" sz="2400" b="1" dirty="0" smtClean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 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велике 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 в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Діагностика"/>
              </a:rPr>
              <a:t>діагностиці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 гематологічних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tooltip="Інфекційні захворювання"/>
              </a:rPr>
              <a:t>інфекційних захворювань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для оцінки тяжкості стану та ефективності </a:t>
            </a:r>
            <a:r>
              <a:rPr lang="uk-UA" sz="2400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tooltip="Терапія"/>
              </a:rPr>
              <a:t>терапії</a:t>
            </a:r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 лейкоцитарної формули буває при цілому ряді захворювань, проте вони є неспецифічними</a:t>
            </a:r>
            <a:r>
              <a:rPr lang="uk-UA" sz="2400" dirty="0">
                <a:solidFill>
                  <a:srgbClr val="202122"/>
                </a:solidFill>
                <a:latin typeface="Arial"/>
              </a:rPr>
              <a:t>.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66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658" y="2140598"/>
            <a:ext cx="9975273" cy="426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5636" y="515389"/>
            <a:ext cx="11621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ГЕМОГРАМА</a:t>
            </a:r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 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загальний розгорнутий аналіз крові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досліджує вміст показників крові, </a:t>
            </a:r>
            <a:endParaRPr lang="uk-UA" sz="2000" b="1" dirty="0" smtClean="0">
              <a:solidFill>
                <a:srgbClr val="3133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лейкоцитарну форму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ШОЕ. Дослідження дозволяє оцінити стан кровоносної </a:t>
            </a:r>
            <a:endParaRPr lang="uk-UA" sz="2000" b="1" dirty="0" smtClean="0">
              <a:solidFill>
                <a:srgbClr val="3133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uk-UA" sz="2000" b="1" dirty="0">
                <a:solidFill>
                  <a:srgbClr val="3133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виявити запальні процеси в організмі, анемію, наявність інфекції та інші патології.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3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523" y="1228222"/>
            <a:ext cx="10673541" cy="402336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 прозора жовтувата рідина, яка циркулює в лімфатичній системі та виконує важливі функції: дренажну (виводить надлишок рідини та білків з тканин), транспортну (</a:t>
            </a:r>
            <a:r>
              <a:rPr lang="uk-UA" sz="24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переносить</a:t>
            </a:r>
            <a:r>
              <a:rPr lang="uk-UA" sz="24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жири з кишечника) та імунну (містить лімфоцити для захисту від інфекцій). Вона не містить еритроцитів та тромбоцитів, але є джерелом білих кров'яних тілець, які відіграють ключову роль у формуванні імунітету</a:t>
            </a:r>
            <a:r>
              <a:rPr lang="uk-UA" dirty="0">
                <a:solidFill>
                  <a:srgbClr val="001D35"/>
                </a:solidFill>
                <a:latin typeface="Google Sans"/>
              </a:rPr>
              <a:t>. 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546167" y="581891"/>
            <a:ext cx="1757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endParaRPr lang="uk-UA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658" y="3263293"/>
            <a:ext cx="6167986" cy="347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514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16378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утворюється в лімфатичних капілярах тканин і органів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всмоктування  тканинної рідини в лімфатичні капіляри.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 добу в людини виробляється близько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л.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лімфи. Із капілярів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імфа тече  у периферійні судини,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алі – у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вузли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потім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великі лімфатичні судини і вливається у кров.</a:t>
            </a:r>
          </a:p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периферичну лімфу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 лімфатичних вузлів)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(після проходження через лімфатичні вузли)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(лімфа грудної та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правії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лімфатиних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03" y="3823855"/>
            <a:ext cx="4322618" cy="30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03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67171" y="522179"/>
            <a:ext cx="11709173" cy="56333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6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6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600" spc="-3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6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6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Роллс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600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6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https://www.leicabiosystems.com/knowledge-pathway/an-introduction- to-specimen-processing/</a:t>
            </a:r>
            <a:endParaRPr lang="en-US" sz="1600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Calibri" panose="020F0502020204030204" pitchFamily="34" charset="0"/>
              <a:buAutoNum type="arabicPeriod"/>
              <a:tabLst>
                <a:tab pos="355600" algn="l"/>
              </a:tabLst>
            </a:pPr>
            <a:r>
              <a:rPr lang="en-US" sz="16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6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6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1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Кров людини - 3D-сцена - Цифрова освіта та навчання від Moza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78" y="3341717"/>
            <a:ext cx="8449075" cy="220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6167" y="764771"/>
            <a:ext cx="8418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 </a:t>
            </a:r>
            <a:r>
              <a:rPr lang="uk-UA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1292</TotalTime>
  <Words>1594</Words>
  <Application>Microsoft Office PowerPoint</Application>
  <PresentationFormat>Широкоэкранный</PresentationFormat>
  <Paragraphs>245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Google Sans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Функції  еритроцитів  Функції еритроцитів здійснюється в судинному руслі:  </vt:lpstr>
      <vt:lpstr>Презентация PowerPoint</vt:lpstr>
      <vt:lpstr>ЕРИТРОЦИТИ</vt:lpstr>
      <vt:lpstr>Презентация PowerPoint</vt:lpstr>
      <vt:lpstr>ПЛАЗМОЛЕМА ЕРИТРОЦИТА </vt:lpstr>
      <vt:lpstr>ПЛАЗМОЛЕМА ЕРИТРОЦИТА</vt:lpstr>
      <vt:lpstr>Цитоплазма еритроцита за хімічним складом містить 60% води і 40% сухого залишку.</vt:lpstr>
      <vt:lpstr>Презентация PowerPoint</vt:lpstr>
      <vt:lpstr>МЕДИЧНЕ ЗНАЧЕННЯ</vt:lpstr>
      <vt:lpstr>МАЗОК КРОВІ ЛЮДИНИ</vt:lpstr>
      <vt:lpstr>ТРОМБОЦИТИ</vt:lpstr>
      <vt:lpstr>ТРОМБОЦИТИ</vt:lpstr>
      <vt:lpstr>Презентация PowerPoint</vt:lpstr>
      <vt:lpstr>МЕДИЧНЕ ЗНАЧЕННЯ</vt:lpstr>
      <vt:lpstr>Презентация PowerPoint</vt:lpstr>
      <vt:lpstr>Презентация PowerPoint</vt:lpstr>
      <vt:lpstr>Презентация PowerPoint</vt:lpstr>
      <vt:lpstr>МЕДИЧНЕ ЗНАЧЕННЯ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91</cp:revision>
  <dcterms:created xsi:type="dcterms:W3CDTF">2017-07-27T01:19:59Z</dcterms:created>
  <dcterms:modified xsi:type="dcterms:W3CDTF">2026-02-19T16:41:55Z</dcterms:modified>
</cp:coreProperties>
</file>