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5" r:id="rId68"/>
    <p:sldId id="326" r:id="rId69"/>
    <p:sldId id="327" r:id="rId70"/>
    <p:sldId id="328" r:id="rId71"/>
    <p:sldId id="329" r:id="rId72"/>
    <p:sldId id="330" r:id="rId73"/>
    <p:sldId id="331" r:id="rId74"/>
    <p:sldId id="332" r:id="rId75"/>
  </p:sldIdLst>
  <p:sldSz cx="12192000" cy="6858000"/>
  <p:notesSz cx="12192000" cy="68580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714" y="7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tableStyles" Target="tableStyle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876" y="2125980"/>
            <a:ext cx="10368598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1" i="0">
                <a:solidFill>
                  <a:srgbClr val="90C225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9752" y="3840480"/>
            <a:ext cx="8538845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2/19/2026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rgbClr val="90C225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4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2/19/2026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9372600" y="0"/>
            <a:ext cx="1219200" cy="6858000"/>
          </a:xfrm>
          <a:custGeom>
            <a:avLst/>
            <a:gdLst/>
            <a:ahLst/>
            <a:cxnLst/>
            <a:rect l="l" t="t" r="r" b="b"/>
            <a:pathLst>
              <a:path w="1219200" h="6858000">
                <a:moveTo>
                  <a:pt x="0" y="0"/>
                </a:moveTo>
                <a:lnTo>
                  <a:pt x="1219200" y="6858000"/>
                </a:lnTo>
              </a:path>
            </a:pathLst>
          </a:custGeom>
          <a:ln w="9144">
            <a:solidFill>
              <a:srgbClr val="BEBEB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7424928" y="3680460"/>
            <a:ext cx="4763770" cy="3176905"/>
          </a:xfrm>
          <a:custGeom>
            <a:avLst/>
            <a:gdLst/>
            <a:ahLst/>
            <a:cxnLst/>
            <a:rect l="l" t="t" r="r" b="b"/>
            <a:pathLst>
              <a:path w="4763770" h="3176904">
                <a:moveTo>
                  <a:pt x="4763516" y="0"/>
                </a:moveTo>
                <a:lnTo>
                  <a:pt x="0" y="3176586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9180576" y="0"/>
            <a:ext cx="3008630" cy="6858000"/>
          </a:xfrm>
          <a:custGeom>
            <a:avLst/>
            <a:gdLst/>
            <a:ahLst/>
            <a:cxnLst/>
            <a:rect l="l" t="t" r="r" b="b"/>
            <a:pathLst>
              <a:path w="3008629" h="6858000">
                <a:moveTo>
                  <a:pt x="3008375" y="0"/>
                </a:moveTo>
                <a:lnTo>
                  <a:pt x="2043499" y="0"/>
                </a:lnTo>
                <a:lnTo>
                  <a:pt x="0" y="6858000"/>
                </a:lnTo>
                <a:lnTo>
                  <a:pt x="3008375" y="6858000"/>
                </a:lnTo>
                <a:lnTo>
                  <a:pt x="3008375" y="0"/>
                </a:lnTo>
                <a:close/>
              </a:path>
            </a:pathLst>
          </a:custGeom>
          <a:solidFill>
            <a:srgbClr val="90C225">
              <a:alpha val="3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g object 19"/>
          <p:cNvSpPr/>
          <p:nvPr/>
        </p:nvSpPr>
        <p:spPr>
          <a:xfrm>
            <a:off x="9602813" y="0"/>
            <a:ext cx="2590800" cy="6858000"/>
          </a:xfrm>
          <a:custGeom>
            <a:avLst/>
            <a:gdLst/>
            <a:ahLst/>
            <a:cxnLst/>
            <a:rect l="l" t="t" r="r" b="b"/>
            <a:pathLst>
              <a:path w="2590800" h="6858000">
                <a:moveTo>
                  <a:pt x="2590711" y="0"/>
                </a:moveTo>
                <a:lnTo>
                  <a:pt x="0" y="0"/>
                </a:lnTo>
                <a:lnTo>
                  <a:pt x="1209586" y="6858000"/>
                </a:lnTo>
                <a:lnTo>
                  <a:pt x="2590711" y="6858000"/>
                </a:lnTo>
                <a:lnTo>
                  <a:pt x="2590711" y="0"/>
                </a:lnTo>
                <a:close/>
              </a:path>
            </a:pathLst>
          </a:custGeom>
          <a:solidFill>
            <a:srgbClr val="90C225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g object 20"/>
          <p:cNvSpPr/>
          <p:nvPr/>
        </p:nvSpPr>
        <p:spPr>
          <a:xfrm>
            <a:off x="8933688" y="3049523"/>
            <a:ext cx="3260090" cy="3808729"/>
          </a:xfrm>
          <a:custGeom>
            <a:avLst/>
            <a:gdLst/>
            <a:ahLst/>
            <a:cxnLst/>
            <a:rect l="l" t="t" r="r" b="b"/>
            <a:pathLst>
              <a:path w="3260090" h="3808729">
                <a:moveTo>
                  <a:pt x="3259835" y="0"/>
                </a:moveTo>
                <a:lnTo>
                  <a:pt x="0" y="3808476"/>
                </a:lnTo>
                <a:lnTo>
                  <a:pt x="3259835" y="3808476"/>
                </a:lnTo>
                <a:lnTo>
                  <a:pt x="3259835" y="0"/>
                </a:lnTo>
                <a:close/>
              </a:path>
            </a:pathLst>
          </a:custGeom>
          <a:solidFill>
            <a:srgbClr val="539F20">
              <a:alpha val="7215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g object 21"/>
          <p:cNvSpPr/>
          <p:nvPr/>
        </p:nvSpPr>
        <p:spPr>
          <a:xfrm>
            <a:off x="9339312" y="0"/>
            <a:ext cx="2849880" cy="6858000"/>
          </a:xfrm>
          <a:custGeom>
            <a:avLst/>
            <a:gdLst/>
            <a:ahLst/>
            <a:cxnLst/>
            <a:rect l="l" t="t" r="r" b="b"/>
            <a:pathLst>
              <a:path w="2849879" h="6858000">
                <a:moveTo>
                  <a:pt x="2849639" y="0"/>
                </a:moveTo>
                <a:lnTo>
                  <a:pt x="0" y="0"/>
                </a:lnTo>
                <a:lnTo>
                  <a:pt x="2466226" y="6858000"/>
                </a:lnTo>
                <a:lnTo>
                  <a:pt x="2849639" y="6858000"/>
                </a:lnTo>
                <a:lnTo>
                  <a:pt x="2849639" y="0"/>
                </a:lnTo>
                <a:close/>
              </a:path>
            </a:pathLst>
          </a:custGeom>
          <a:solidFill>
            <a:srgbClr val="3E7818">
              <a:alpha val="7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bg object 22"/>
          <p:cNvSpPr/>
          <p:nvPr/>
        </p:nvSpPr>
        <p:spPr>
          <a:xfrm>
            <a:off x="10899648" y="0"/>
            <a:ext cx="1289685" cy="6858000"/>
          </a:xfrm>
          <a:custGeom>
            <a:avLst/>
            <a:gdLst/>
            <a:ahLst/>
            <a:cxnLst/>
            <a:rect l="l" t="t" r="r" b="b"/>
            <a:pathLst>
              <a:path w="1289684" h="6858000">
                <a:moveTo>
                  <a:pt x="1289303" y="0"/>
                </a:moveTo>
                <a:lnTo>
                  <a:pt x="1017691" y="0"/>
                </a:lnTo>
                <a:lnTo>
                  <a:pt x="0" y="6858000"/>
                </a:lnTo>
                <a:lnTo>
                  <a:pt x="1289303" y="6858000"/>
                </a:lnTo>
                <a:lnTo>
                  <a:pt x="1289303" y="0"/>
                </a:lnTo>
                <a:close/>
              </a:path>
            </a:pathLst>
          </a:custGeom>
          <a:solidFill>
            <a:srgbClr val="C0E374">
              <a:alpha val="7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bg object 23"/>
          <p:cNvSpPr/>
          <p:nvPr/>
        </p:nvSpPr>
        <p:spPr>
          <a:xfrm>
            <a:off x="10942271" y="0"/>
            <a:ext cx="1247140" cy="6858000"/>
          </a:xfrm>
          <a:custGeom>
            <a:avLst/>
            <a:gdLst/>
            <a:ahLst/>
            <a:cxnLst/>
            <a:rect l="l" t="t" r="r" b="b"/>
            <a:pathLst>
              <a:path w="1247140" h="6858000">
                <a:moveTo>
                  <a:pt x="1246680" y="0"/>
                </a:moveTo>
                <a:lnTo>
                  <a:pt x="0" y="0"/>
                </a:lnTo>
                <a:lnTo>
                  <a:pt x="1106472" y="6858000"/>
                </a:lnTo>
                <a:lnTo>
                  <a:pt x="1246680" y="6858000"/>
                </a:lnTo>
                <a:lnTo>
                  <a:pt x="1246680" y="0"/>
                </a:lnTo>
                <a:close/>
              </a:path>
            </a:pathLst>
          </a:custGeom>
          <a:solidFill>
            <a:srgbClr val="90C225">
              <a:alpha val="65097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bg object 24"/>
          <p:cNvSpPr/>
          <p:nvPr/>
        </p:nvSpPr>
        <p:spPr>
          <a:xfrm>
            <a:off x="10373868" y="3589019"/>
            <a:ext cx="1815464" cy="3268979"/>
          </a:xfrm>
          <a:custGeom>
            <a:avLst/>
            <a:gdLst/>
            <a:ahLst/>
            <a:cxnLst/>
            <a:rect l="l" t="t" r="r" b="b"/>
            <a:pathLst>
              <a:path w="1815465" h="3268979">
                <a:moveTo>
                  <a:pt x="1815083" y="0"/>
                </a:moveTo>
                <a:lnTo>
                  <a:pt x="0" y="3268979"/>
                </a:lnTo>
                <a:lnTo>
                  <a:pt x="1815083" y="3268979"/>
                </a:lnTo>
                <a:lnTo>
                  <a:pt x="1815083" y="0"/>
                </a:lnTo>
                <a:close/>
              </a:path>
            </a:pathLst>
          </a:custGeom>
          <a:solidFill>
            <a:srgbClr val="90C225">
              <a:alpha val="7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bg object 25"/>
          <p:cNvSpPr/>
          <p:nvPr/>
        </p:nvSpPr>
        <p:spPr>
          <a:xfrm>
            <a:off x="0" y="4014215"/>
            <a:ext cx="448309" cy="2844165"/>
          </a:xfrm>
          <a:custGeom>
            <a:avLst/>
            <a:gdLst/>
            <a:ahLst/>
            <a:cxnLst/>
            <a:rect l="l" t="t" r="r" b="b"/>
            <a:pathLst>
              <a:path w="448309" h="2844165">
                <a:moveTo>
                  <a:pt x="0" y="0"/>
                </a:moveTo>
                <a:lnTo>
                  <a:pt x="0" y="2843783"/>
                </a:lnTo>
                <a:lnTo>
                  <a:pt x="448056" y="2843783"/>
                </a:lnTo>
                <a:lnTo>
                  <a:pt x="0" y="0"/>
                </a:lnTo>
                <a:close/>
              </a:path>
            </a:pathLst>
          </a:custGeom>
          <a:solidFill>
            <a:srgbClr val="90C225">
              <a:alpha val="85096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rgbClr val="90C225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917" y="1577340"/>
            <a:ext cx="5306282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310376" y="1316863"/>
            <a:ext cx="5395595" cy="42945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2/19/2026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9372600" y="0"/>
            <a:ext cx="1219200" cy="6858000"/>
          </a:xfrm>
          <a:custGeom>
            <a:avLst/>
            <a:gdLst/>
            <a:ahLst/>
            <a:cxnLst/>
            <a:rect l="l" t="t" r="r" b="b"/>
            <a:pathLst>
              <a:path w="1219200" h="6858000">
                <a:moveTo>
                  <a:pt x="0" y="0"/>
                </a:moveTo>
                <a:lnTo>
                  <a:pt x="1219200" y="6858000"/>
                </a:lnTo>
              </a:path>
            </a:pathLst>
          </a:custGeom>
          <a:ln w="9144">
            <a:solidFill>
              <a:srgbClr val="BEBEB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7424928" y="3680460"/>
            <a:ext cx="4763770" cy="3176905"/>
          </a:xfrm>
          <a:custGeom>
            <a:avLst/>
            <a:gdLst/>
            <a:ahLst/>
            <a:cxnLst/>
            <a:rect l="l" t="t" r="r" b="b"/>
            <a:pathLst>
              <a:path w="4763770" h="3176904">
                <a:moveTo>
                  <a:pt x="4763516" y="0"/>
                </a:moveTo>
                <a:lnTo>
                  <a:pt x="0" y="3176586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9180576" y="0"/>
            <a:ext cx="3008630" cy="6858000"/>
          </a:xfrm>
          <a:custGeom>
            <a:avLst/>
            <a:gdLst/>
            <a:ahLst/>
            <a:cxnLst/>
            <a:rect l="l" t="t" r="r" b="b"/>
            <a:pathLst>
              <a:path w="3008629" h="6858000">
                <a:moveTo>
                  <a:pt x="3008375" y="0"/>
                </a:moveTo>
                <a:lnTo>
                  <a:pt x="2043499" y="0"/>
                </a:lnTo>
                <a:lnTo>
                  <a:pt x="0" y="6858000"/>
                </a:lnTo>
                <a:lnTo>
                  <a:pt x="3008375" y="6858000"/>
                </a:lnTo>
                <a:lnTo>
                  <a:pt x="3008375" y="0"/>
                </a:lnTo>
                <a:close/>
              </a:path>
            </a:pathLst>
          </a:custGeom>
          <a:solidFill>
            <a:srgbClr val="90C225">
              <a:alpha val="3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g object 19"/>
          <p:cNvSpPr/>
          <p:nvPr/>
        </p:nvSpPr>
        <p:spPr>
          <a:xfrm>
            <a:off x="9602813" y="0"/>
            <a:ext cx="2590800" cy="6858000"/>
          </a:xfrm>
          <a:custGeom>
            <a:avLst/>
            <a:gdLst/>
            <a:ahLst/>
            <a:cxnLst/>
            <a:rect l="l" t="t" r="r" b="b"/>
            <a:pathLst>
              <a:path w="2590800" h="6858000">
                <a:moveTo>
                  <a:pt x="2590711" y="0"/>
                </a:moveTo>
                <a:lnTo>
                  <a:pt x="0" y="0"/>
                </a:lnTo>
                <a:lnTo>
                  <a:pt x="1209586" y="6858000"/>
                </a:lnTo>
                <a:lnTo>
                  <a:pt x="2590711" y="6858000"/>
                </a:lnTo>
                <a:lnTo>
                  <a:pt x="2590711" y="0"/>
                </a:lnTo>
                <a:close/>
              </a:path>
            </a:pathLst>
          </a:custGeom>
          <a:solidFill>
            <a:srgbClr val="90C225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g object 20"/>
          <p:cNvSpPr/>
          <p:nvPr/>
        </p:nvSpPr>
        <p:spPr>
          <a:xfrm>
            <a:off x="8933688" y="3049523"/>
            <a:ext cx="3260090" cy="3808729"/>
          </a:xfrm>
          <a:custGeom>
            <a:avLst/>
            <a:gdLst/>
            <a:ahLst/>
            <a:cxnLst/>
            <a:rect l="l" t="t" r="r" b="b"/>
            <a:pathLst>
              <a:path w="3260090" h="3808729">
                <a:moveTo>
                  <a:pt x="3259835" y="0"/>
                </a:moveTo>
                <a:lnTo>
                  <a:pt x="0" y="3808476"/>
                </a:lnTo>
                <a:lnTo>
                  <a:pt x="3259835" y="3808476"/>
                </a:lnTo>
                <a:lnTo>
                  <a:pt x="3259835" y="0"/>
                </a:lnTo>
                <a:close/>
              </a:path>
            </a:pathLst>
          </a:custGeom>
          <a:solidFill>
            <a:srgbClr val="539F20">
              <a:alpha val="7215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g object 21"/>
          <p:cNvSpPr/>
          <p:nvPr/>
        </p:nvSpPr>
        <p:spPr>
          <a:xfrm>
            <a:off x="9339312" y="0"/>
            <a:ext cx="2849880" cy="6858000"/>
          </a:xfrm>
          <a:custGeom>
            <a:avLst/>
            <a:gdLst/>
            <a:ahLst/>
            <a:cxnLst/>
            <a:rect l="l" t="t" r="r" b="b"/>
            <a:pathLst>
              <a:path w="2849879" h="6858000">
                <a:moveTo>
                  <a:pt x="2849639" y="0"/>
                </a:moveTo>
                <a:lnTo>
                  <a:pt x="0" y="0"/>
                </a:lnTo>
                <a:lnTo>
                  <a:pt x="2466226" y="6858000"/>
                </a:lnTo>
                <a:lnTo>
                  <a:pt x="2849639" y="6858000"/>
                </a:lnTo>
                <a:lnTo>
                  <a:pt x="2849639" y="0"/>
                </a:lnTo>
                <a:close/>
              </a:path>
            </a:pathLst>
          </a:custGeom>
          <a:solidFill>
            <a:srgbClr val="3E7818">
              <a:alpha val="7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bg object 22"/>
          <p:cNvSpPr/>
          <p:nvPr/>
        </p:nvSpPr>
        <p:spPr>
          <a:xfrm>
            <a:off x="10899648" y="0"/>
            <a:ext cx="1289685" cy="6858000"/>
          </a:xfrm>
          <a:custGeom>
            <a:avLst/>
            <a:gdLst/>
            <a:ahLst/>
            <a:cxnLst/>
            <a:rect l="l" t="t" r="r" b="b"/>
            <a:pathLst>
              <a:path w="1289684" h="6858000">
                <a:moveTo>
                  <a:pt x="1289303" y="0"/>
                </a:moveTo>
                <a:lnTo>
                  <a:pt x="1017691" y="0"/>
                </a:lnTo>
                <a:lnTo>
                  <a:pt x="0" y="6858000"/>
                </a:lnTo>
                <a:lnTo>
                  <a:pt x="1289303" y="6858000"/>
                </a:lnTo>
                <a:lnTo>
                  <a:pt x="1289303" y="0"/>
                </a:lnTo>
                <a:close/>
              </a:path>
            </a:pathLst>
          </a:custGeom>
          <a:solidFill>
            <a:srgbClr val="C0E374">
              <a:alpha val="7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bg object 23"/>
          <p:cNvSpPr/>
          <p:nvPr/>
        </p:nvSpPr>
        <p:spPr>
          <a:xfrm>
            <a:off x="10942271" y="0"/>
            <a:ext cx="1247140" cy="6858000"/>
          </a:xfrm>
          <a:custGeom>
            <a:avLst/>
            <a:gdLst/>
            <a:ahLst/>
            <a:cxnLst/>
            <a:rect l="l" t="t" r="r" b="b"/>
            <a:pathLst>
              <a:path w="1247140" h="6858000">
                <a:moveTo>
                  <a:pt x="1246680" y="0"/>
                </a:moveTo>
                <a:lnTo>
                  <a:pt x="0" y="0"/>
                </a:lnTo>
                <a:lnTo>
                  <a:pt x="1106472" y="6858000"/>
                </a:lnTo>
                <a:lnTo>
                  <a:pt x="1246680" y="6858000"/>
                </a:lnTo>
                <a:lnTo>
                  <a:pt x="1246680" y="0"/>
                </a:lnTo>
                <a:close/>
              </a:path>
            </a:pathLst>
          </a:custGeom>
          <a:solidFill>
            <a:srgbClr val="90C225">
              <a:alpha val="65097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bg object 24"/>
          <p:cNvSpPr/>
          <p:nvPr/>
        </p:nvSpPr>
        <p:spPr>
          <a:xfrm>
            <a:off x="10373868" y="3589019"/>
            <a:ext cx="1815464" cy="3268979"/>
          </a:xfrm>
          <a:custGeom>
            <a:avLst/>
            <a:gdLst/>
            <a:ahLst/>
            <a:cxnLst/>
            <a:rect l="l" t="t" r="r" b="b"/>
            <a:pathLst>
              <a:path w="1815465" h="3268979">
                <a:moveTo>
                  <a:pt x="1815083" y="0"/>
                </a:moveTo>
                <a:lnTo>
                  <a:pt x="0" y="3268979"/>
                </a:lnTo>
                <a:lnTo>
                  <a:pt x="1815083" y="3268979"/>
                </a:lnTo>
                <a:lnTo>
                  <a:pt x="1815083" y="0"/>
                </a:lnTo>
                <a:close/>
              </a:path>
            </a:pathLst>
          </a:custGeom>
          <a:solidFill>
            <a:srgbClr val="90C225">
              <a:alpha val="7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bg object 25"/>
          <p:cNvSpPr/>
          <p:nvPr/>
        </p:nvSpPr>
        <p:spPr>
          <a:xfrm>
            <a:off x="0" y="4014215"/>
            <a:ext cx="448309" cy="2844165"/>
          </a:xfrm>
          <a:custGeom>
            <a:avLst/>
            <a:gdLst/>
            <a:ahLst/>
            <a:cxnLst/>
            <a:rect l="l" t="t" r="r" b="b"/>
            <a:pathLst>
              <a:path w="448309" h="2844165">
                <a:moveTo>
                  <a:pt x="0" y="0"/>
                </a:moveTo>
                <a:lnTo>
                  <a:pt x="0" y="2843783"/>
                </a:lnTo>
                <a:lnTo>
                  <a:pt x="448056" y="2843783"/>
                </a:lnTo>
                <a:lnTo>
                  <a:pt x="0" y="0"/>
                </a:lnTo>
                <a:close/>
              </a:path>
            </a:pathLst>
          </a:custGeom>
          <a:solidFill>
            <a:srgbClr val="90C225">
              <a:alpha val="85096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6" name="bg object 2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3231" y="1851659"/>
            <a:ext cx="6259067" cy="4229100"/>
          </a:xfrm>
          <a:prstGeom prst="rect">
            <a:avLst/>
          </a:prstGeom>
        </p:spPr>
      </p:pic>
      <p:pic>
        <p:nvPicPr>
          <p:cNvPr id="27" name="bg object 2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868411" y="1504188"/>
            <a:ext cx="3904488" cy="4686300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rgbClr val="90C225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2/19/2026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2/19/2026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9372600" y="0"/>
            <a:ext cx="1219200" cy="6858000"/>
          </a:xfrm>
          <a:custGeom>
            <a:avLst/>
            <a:gdLst/>
            <a:ahLst/>
            <a:cxnLst/>
            <a:rect l="l" t="t" r="r" b="b"/>
            <a:pathLst>
              <a:path w="1219200" h="6858000">
                <a:moveTo>
                  <a:pt x="0" y="0"/>
                </a:moveTo>
                <a:lnTo>
                  <a:pt x="1219200" y="6858000"/>
                </a:lnTo>
              </a:path>
            </a:pathLst>
          </a:custGeom>
          <a:ln w="9144">
            <a:solidFill>
              <a:srgbClr val="BEBEB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7424928" y="3680460"/>
            <a:ext cx="4763770" cy="3176905"/>
          </a:xfrm>
          <a:custGeom>
            <a:avLst/>
            <a:gdLst/>
            <a:ahLst/>
            <a:cxnLst/>
            <a:rect l="l" t="t" r="r" b="b"/>
            <a:pathLst>
              <a:path w="4763770" h="3176904">
                <a:moveTo>
                  <a:pt x="4763516" y="0"/>
                </a:moveTo>
                <a:lnTo>
                  <a:pt x="0" y="3176586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9180576" y="0"/>
            <a:ext cx="3008630" cy="6858000"/>
          </a:xfrm>
          <a:custGeom>
            <a:avLst/>
            <a:gdLst/>
            <a:ahLst/>
            <a:cxnLst/>
            <a:rect l="l" t="t" r="r" b="b"/>
            <a:pathLst>
              <a:path w="3008629" h="6858000">
                <a:moveTo>
                  <a:pt x="3008375" y="0"/>
                </a:moveTo>
                <a:lnTo>
                  <a:pt x="2043499" y="0"/>
                </a:lnTo>
                <a:lnTo>
                  <a:pt x="0" y="6858000"/>
                </a:lnTo>
                <a:lnTo>
                  <a:pt x="3008375" y="6858000"/>
                </a:lnTo>
                <a:lnTo>
                  <a:pt x="3008375" y="0"/>
                </a:lnTo>
                <a:close/>
              </a:path>
            </a:pathLst>
          </a:custGeom>
          <a:solidFill>
            <a:srgbClr val="90C225">
              <a:alpha val="3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g object 19"/>
          <p:cNvSpPr/>
          <p:nvPr/>
        </p:nvSpPr>
        <p:spPr>
          <a:xfrm>
            <a:off x="9602813" y="0"/>
            <a:ext cx="2590800" cy="6858000"/>
          </a:xfrm>
          <a:custGeom>
            <a:avLst/>
            <a:gdLst/>
            <a:ahLst/>
            <a:cxnLst/>
            <a:rect l="l" t="t" r="r" b="b"/>
            <a:pathLst>
              <a:path w="2590800" h="6858000">
                <a:moveTo>
                  <a:pt x="2590711" y="0"/>
                </a:moveTo>
                <a:lnTo>
                  <a:pt x="0" y="0"/>
                </a:lnTo>
                <a:lnTo>
                  <a:pt x="1209586" y="6858000"/>
                </a:lnTo>
                <a:lnTo>
                  <a:pt x="2590711" y="6858000"/>
                </a:lnTo>
                <a:lnTo>
                  <a:pt x="2590711" y="0"/>
                </a:lnTo>
                <a:close/>
              </a:path>
            </a:pathLst>
          </a:custGeom>
          <a:solidFill>
            <a:srgbClr val="90C225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g object 20"/>
          <p:cNvSpPr/>
          <p:nvPr/>
        </p:nvSpPr>
        <p:spPr>
          <a:xfrm>
            <a:off x="8933688" y="3049523"/>
            <a:ext cx="3260090" cy="3808729"/>
          </a:xfrm>
          <a:custGeom>
            <a:avLst/>
            <a:gdLst/>
            <a:ahLst/>
            <a:cxnLst/>
            <a:rect l="l" t="t" r="r" b="b"/>
            <a:pathLst>
              <a:path w="3260090" h="3808729">
                <a:moveTo>
                  <a:pt x="3259835" y="0"/>
                </a:moveTo>
                <a:lnTo>
                  <a:pt x="0" y="3808476"/>
                </a:lnTo>
                <a:lnTo>
                  <a:pt x="3259835" y="3808476"/>
                </a:lnTo>
                <a:lnTo>
                  <a:pt x="3259835" y="0"/>
                </a:lnTo>
                <a:close/>
              </a:path>
            </a:pathLst>
          </a:custGeom>
          <a:solidFill>
            <a:srgbClr val="539F20">
              <a:alpha val="7215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g object 21"/>
          <p:cNvSpPr/>
          <p:nvPr/>
        </p:nvSpPr>
        <p:spPr>
          <a:xfrm>
            <a:off x="9339312" y="0"/>
            <a:ext cx="2849880" cy="6858000"/>
          </a:xfrm>
          <a:custGeom>
            <a:avLst/>
            <a:gdLst/>
            <a:ahLst/>
            <a:cxnLst/>
            <a:rect l="l" t="t" r="r" b="b"/>
            <a:pathLst>
              <a:path w="2849879" h="6858000">
                <a:moveTo>
                  <a:pt x="2849639" y="0"/>
                </a:moveTo>
                <a:lnTo>
                  <a:pt x="0" y="0"/>
                </a:lnTo>
                <a:lnTo>
                  <a:pt x="2466226" y="6858000"/>
                </a:lnTo>
                <a:lnTo>
                  <a:pt x="2849639" y="6858000"/>
                </a:lnTo>
                <a:lnTo>
                  <a:pt x="2849639" y="0"/>
                </a:lnTo>
                <a:close/>
              </a:path>
            </a:pathLst>
          </a:custGeom>
          <a:solidFill>
            <a:srgbClr val="3E7818">
              <a:alpha val="7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bg object 22"/>
          <p:cNvSpPr/>
          <p:nvPr/>
        </p:nvSpPr>
        <p:spPr>
          <a:xfrm>
            <a:off x="10899648" y="0"/>
            <a:ext cx="1289685" cy="6858000"/>
          </a:xfrm>
          <a:custGeom>
            <a:avLst/>
            <a:gdLst/>
            <a:ahLst/>
            <a:cxnLst/>
            <a:rect l="l" t="t" r="r" b="b"/>
            <a:pathLst>
              <a:path w="1289684" h="6858000">
                <a:moveTo>
                  <a:pt x="1289303" y="0"/>
                </a:moveTo>
                <a:lnTo>
                  <a:pt x="1017691" y="0"/>
                </a:lnTo>
                <a:lnTo>
                  <a:pt x="0" y="6858000"/>
                </a:lnTo>
                <a:lnTo>
                  <a:pt x="1289303" y="6858000"/>
                </a:lnTo>
                <a:lnTo>
                  <a:pt x="1289303" y="0"/>
                </a:lnTo>
                <a:close/>
              </a:path>
            </a:pathLst>
          </a:custGeom>
          <a:solidFill>
            <a:srgbClr val="C0E374">
              <a:alpha val="7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bg object 23"/>
          <p:cNvSpPr/>
          <p:nvPr/>
        </p:nvSpPr>
        <p:spPr>
          <a:xfrm>
            <a:off x="10942271" y="0"/>
            <a:ext cx="1247140" cy="6858000"/>
          </a:xfrm>
          <a:custGeom>
            <a:avLst/>
            <a:gdLst/>
            <a:ahLst/>
            <a:cxnLst/>
            <a:rect l="l" t="t" r="r" b="b"/>
            <a:pathLst>
              <a:path w="1247140" h="6858000">
                <a:moveTo>
                  <a:pt x="1246680" y="0"/>
                </a:moveTo>
                <a:lnTo>
                  <a:pt x="0" y="0"/>
                </a:lnTo>
                <a:lnTo>
                  <a:pt x="1106472" y="6858000"/>
                </a:lnTo>
                <a:lnTo>
                  <a:pt x="1246680" y="6858000"/>
                </a:lnTo>
                <a:lnTo>
                  <a:pt x="1246680" y="0"/>
                </a:lnTo>
                <a:close/>
              </a:path>
            </a:pathLst>
          </a:custGeom>
          <a:solidFill>
            <a:srgbClr val="90C225">
              <a:alpha val="65097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bg object 24"/>
          <p:cNvSpPr/>
          <p:nvPr/>
        </p:nvSpPr>
        <p:spPr>
          <a:xfrm>
            <a:off x="10373868" y="3589019"/>
            <a:ext cx="1815464" cy="3268979"/>
          </a:xfrm>
          <a:custGeom>
            <a:avLst/>
            <a:gdLst/>
            <a:ahLst/>
            <a:cxnLst/>
            <a:rect l="l" t="t" r="r" b="b"/>
            <a:pathLst>
              <a:path w="1815465" h="3268979">
                <a:moveTo>
                  <a:pt x="1815083" y="0"/>
                </a:moveTo>
                <a:lnTo>
                  <a:pt x="0" y="3268979"/>
                </a:lnTo>
                <a:lnTo>
                  <a:pt x="1815083" y="3268979"/>
                </a:lnTo>
                <a:lnTo>
                  <a:pt x="1815083" y="0"/>
                </a:lnTo>
                <a:close/>
              </a:path>
            </a:pathLst>
          </a:custGeom>
          <a:solidFill>
            <a:srgbClr val="90C225">
              <a:alpha val="7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73507" y="19253"/>
            <a:ext cx="11517223" cy="99750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1" i="0">
                <a:solidFill>
                  <a:srgbClr val="90C225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78916" y="1140663"/>
            <a:ext cx="5953759" cy="478599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7439" y="6377940"/>
            <a:ext cx="3903472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917" y="6377940"/>
            <a:ext cx="28056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2/19/2026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82812" y="6377940"/>
            <a:ext cx="28056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jp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jp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7.jp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g"/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g"/><Relationship Id="rId2" Type="http://schemas.openxmlformats.org/officeDocument/2006/relationships/image" Target="../media/image50.jp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g"/><Relationship Id="rId2" Type="http://schemas.openxmlformats.org/officeDocument/2006/relationships/image" Target="../media/image5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4.jp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g"/><Relationship Id="rId2" Type="http://schemas.openxmlformats.org/officeDocument/2006/relationships/image" Target="../media/image56.jp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2.png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g"/><Relationship Id="rId2" Type="http://schemas.openxmlformats.org/officeDocument/2006/relationships/image" Target="../media/image66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8.jpg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jp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g"/><Relationship Id="rId2" Type="http://schemas.openxmlformats.org/officeDocument/2006/relationships/image" Target="../media/image73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5.jpg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jpg"/><Relationship Id="rId1" Type="http://schemas.openxmlformats.org/officeDocument/2006/relationships/slideLayout" Target="../slideLayouts/slideLayout5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jpg"/><Relationship Id="rId1" Type="http://schemas.openxmlformats.org/officeDocument/2006/relationships/slideLayout" Target="../slideLayouts/slideLayout5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jpg"/><Relationship Id="rId1" Type="http://schemas.openxmlformats.org/officeDocument/2006/relationships/slideLayout" Target="../slideLayouts/slideLayout5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jp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jpg"/><Relationship Id="rId1" Type="http://schemas.openxmlformats.org/officeDocument/2006/relationships/slideLayout" Target="../slideLayouts/slideLayout5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jp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jp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jp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jp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jp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jpg"/><Relationship Id="rId1" Type="http://schemas.openxmlformats.org/officeDocument/2006/relationships/slideLayout" Target="../slideLayouts/slideLayout5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jpg"/><Relationship Id="rId1" Type="http://schemas.openxmlformats.org/officeDocument/2006/relationships/slideLayout" Target="../slideLayouts/slideLayout5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2" Type="http://schemas.openxmlformats.org/officeDocument/2006/relationships/image" Target="../media/image90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92.jpg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jpg"/><Relationship Id="rId1" Type="http://schemas.openxmlformats.org/officeDocument/2006/relationships/slideLayout" Target="../slideLayouts/slideLayout5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jpg"/><Relationship Id="rId1" Type="http://schemas.openxmlformats.org/officeDocument/2006/relationships/slideLayout" Target="../slideLayouts/slideLayout5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hyperlink" Target="https://books.google.com.ua/books?id=6xvdDwAAQBAJ&amp;lpg=PA28&amp;hl=ru&amp;pg=PP1#v=onepage&amp;q&amp;f=false" TargetMode="External"/><Relationship Id="rId1" Type="http://schemas.openxmlformats.org/officeDocument/2006/relationships/slideLayout" Target="../slideLayouts/slideLayout5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jp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841375" cy="5664835"/>
          </a:xfrm>
          <a:custGeom>
            <a:avLst/>
            <a:gdLst/>
            <a:ahLst/>
            <a:cxnLst/>
            <a:rect l="l" t="t" r="r" b="b"/>
            <a:pathLst>
              <a:path w="841375" h="5664835">
                <a:moveTo>
                  <a:pt x="841248" y="0"/>
                </a:moveTo>
                <a:lnTo>
                  <a:pt x="0" y="0"/>
                </a:lnTo>
                <a:lnTo>
                  <a:pt x="0" y="5664708"/>
                </a:lnTo>
                <a:lnTo>
                  <a:pt x="841248" y="0"/>
                </a:lnTo>
                <a:close/>
              </a:path>
            </a:pathLst>
          </a:custGeom>
          <a:solidFill>
            <a:srgbClr val="90C225">
              <a:alpha val="85096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381000" y="386205"/>
            <a:ext cx="11811000" cy="11618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ts val="1670"/>
              </a:lnSpc>
              <a:spcBef>
                <a:spcPts val="100"/>
              </a:spcBef>
            </a:pPr>
            <a:r>
              <a:rPr b="1" dirty="0">
                <a:latin typeface="Times New Roman"/>
                <a:cs typeface="Times New Roman"/>
              </a:rPr>
              <a:t>МІНІСТЕРСТВО</a:t>
            </a:r>
            <a:r>
              <a:rPr b="1" spc="-5" dirty="0">
                <a:latin typeface="Times New Roman"/>
                <a:cs typeface="Times New Roman"/>
              </a:rPr>
              <a:t> </a:t>
            </a:r>
            <a:r>
              <a:rPr b="1" spc="-30" dirty="0">
                <a:latin typeface="Times New Roman"/>
                <a:cs typeface="Times New Roman"/>
              </a:rPr>
              <a:t>ОХОРОНИ</a:t>
            </a:r>
            <a:r>
              <a:rPr b="1" spc="-60" dirty="0">
                <a:latin typeface="Times New Roman"/>
                <a:cs typeface="Times New Roman"/>
              </a:rPr>
              <a:t> </a:t>
            </a:r>
            <a:r>
              <a:rPr b="1" spc="-10" dirty="0">
                <a:latin typeface="Times New Roman"/>
                <a:cs typeface="Times New Roman"/>
              </a:rPr>
              <a:t>ЗДОРОВ’Я</a:t>
            </a:r>
            <a:r>
              <a:rPr b="1" spc="-55" dirty="0">
                <a:latin typeface="Times New Roman"/>
                <a:cs typeface="Times New Roman"/>
              </a:rPr>
              <a:t> </a:t>
            </a:r>
            <a:r>
              <a:rPr b="1" spc="-30" dirty="0">
                <a:latin typeface="Times New Roman"/>
                <a:cs typeface="Times New Roman"/>
              </a:rPr>
              <a:t>УКРАЇНИ</a:t>
            </a:r>
            <a:r>
              <a:rPr b="1" spc="-60" dirty="0">
                <a:latin typeface="Times New Roman"/>
                <a:cs typeface="Times New Roman"/>
              </a:rPr>
              <a:t> </a:t>
            </a:r>
            <a:r>
              <a:rPr b="1" spc="-10" dirty="0">
                <a:latin typeface="Times New Roman"/>
                <a:cs typeface="Times New Roman"/>
              </a:rPr>
              <a:t>ОДЕСЬКИЙ</a:t>
            </a:r>
            <a:endParaRPr dirty="0">
              <a:latin typeface="Times New Roman"/>
              <a:cs typeface="Times New Roman"/>
            </a:endParaRPr>
          </a:p>
          <a:p>
            <a:pPr marL="1270" algn="ctr">
              <a:lnSpc>
                <a:spcPts val="1670"/>
              </a:lnSpc>
            </a:pPr>
            <a:r>
              <a:rPr b="1" spc="-10" dirty="0">
                <a:latin typeface="Times New Roman"/>
                <a:cs typeface="Times New Roman"/>
              </a:rPr>
              <a:t>НАЦІОНАЛЬНИЙ</a:t>
            </a:r>
            <a:r>
              <a:rPr b="1" spc="25" dirty="0">
                <a:latin typeface="Times New Roman"/>
                <a:cs typeface="Times New Roman"/>
              </a:rPr>
              <a:t> </a:t>
            </a:r>
            <a:r>
              <a:rPr b="1" dirty="0">
                <a:latin typeface="Times New Roman"/>
                <a:cs typeface="Times New Roman"/>
              </a:rPr>
              <a:t>МЕДИЧНИЙ</a:t>
            </a:r>
            <a:r>
              <a:rPr b="1" spc="-40" dirty="0">
                <a:latin typeface="Times New Roman"/>
                <a:cs typeface="Times New Roman"/>
              </a:rPr>
              <a:t> </a:t>
            </a:r>
            <a:r>
              <a:rPr b="1" spc="-10" dirty="0">
                <a:latin typeface="Times New Roman"/>
                <a:cs typeface="Times New Roman"/>
              </a:rPr>
              <a:t>УНІВЕРСИТЕТ</a:t>
            </a:r>
            <a:endParaRPr dirty="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  <a:spcBef>
                <a:spcPts val="15"/>
              </a:spcBef>
            </a:pPr>
            <a:r>
              <a:rPr b="1" spc="-40" dirty="0">
                <a:latin typeface="Times New Roman"/>
                <a:cs typeface="Times New Roman"/>
              </a:rPr>
              <a:t>КАФЕДРА</a:t>
            </a:r>
            <a:r>
              <a:rPr b="1" spc="-50" dirty="0">
                <a:latin typeface="Times New Roman"/>
                <a:cs typeface="Times New Roman"/>
              </a:rPr>
              <a:t> </a:t>
            </a:r>
            <a:r>
              <a:rPr b="1" spc="-10" dirty="0">
                <a:latin typeface="Times New Roman"/>
                <a:cs typeface="Times New Roman"/>
              </a:rPr>
              <a:t>ГІСТОЛОГІЇ,</a:t>
            </a:r>
            <a:r>
              <a:rPr b="1" spc="-65" dirty="0">
                <a:latin typeface="Times New Roman"/>
                <a:cs typeface="Times New Roman"/>
              </a:rPr>
              <a:t> </a:t>
            </a:r>
            <a:r>
              <a:rPr b="1" spc="-10" dirty="0">
                <a:latin typeface="Times New Roman"/>
                <a:cs typeface="Times New Roman"/>
              </a:rPr>
              <a:t>ЦИТОЛОГІЇ,</a:t>
            </a:r>
            <a:r>
              <a:rPr b="1" spc="-20" dirty="0">
                <a:latin typeface="Times New Roman"/>
                <a:cs typeface="Times New Roman"/>
              </a:rPr>
              <a:t> </a:t>
            </a:r>
            <a:r>
              <a:rPr b="1" spc="-10" dirty="0">
                <a:latin typeface="Times New Roman"/>
                <a:cs typeface="Times New Roman"/>
              </a:rPr>
              <a:t>ЕМБРІОЛОГІЇ</a:t>
            </a:r>
            <a:endParaRPr dirty="0">
              <a:latin typeface="Times New Roman"/>
              <a:cs typeface="Times New Roman"/>
            </a:endParaRPr>
          </a:p>
          <a:p>
            <a:pPr algn="ctr">
              <a:lnSpc>
                <a:spcPts val="1670"/>
              </a:lnSpc>
              <a:spcBef>
                <a:spcPts val="15"/>
              </a:spcBef>
            </a:pPr>
            <a:r>
              <a:rPr b="1" dirty="0">
                <a:latin typeface="Times New Roman"/>
                <a:cs typeface="Times New Roman"/>
              </a:rPr>
              <a:t>ТА</a:t>
            </a:r>
            <a:r>
              <a:rPr b="1" spc="-60" dirty="0">
                <a:latin typeface="Times New Roman"/>
                <a:cs typeface="Times New Roman"/>
              </a:rPr>
              <a:t> </a:t>
            </a:r>
            <a:r>
              <a:rPr b="1" spc="-25" dirty="0">
                <a:latin typeface="Times New Roman"/>
                <a:cs typeface="Times New Roman"/>
              </a:rPr>
              <a:t>ПАТОЛОГІЧНОЇ</a:t>
            </a:r>
            <a:r>
              <a:rPr b="1" spc="-20" dirty="0">
                <a:latin typeface="Times New Roman"/>
                <a:cs typeface="Times New Roman"/>
              </a:rPr>
              <a:t> </a:t>
            </a:r>
            <a:r>
              <a:rPr b="1" spc="-10" dirty="0">
                <a:latin typeface="Times New Roman"/>
                <a:cs typeface="Times New Roman"/>
              </a:rPr>
              <a:t>МОРФОЛОГІЇ</a:t>
            </a:r>
            <a:r>
              <a:rPr b="1" spc="-20" dirty="0">
                <a:latin typeface="Times New Roman"/>
                <a:cs typeface="Times New Roman"/>
              </a:rPr>
              <a:t> </a:t>
            </a:r>
            <a:r>
              <a:rPr b="1" dirty="0">
                <a:latin typeface="Times New Roman"/>
                <a:cs typeface="Times New Roman"/>
              </a:rPr>
              <a:t>З</a:t>
            </a:r>
            <a:r>
              <a:rPr b="1" spc="-60" dirty="0">
                <a:latin typeface="Times New Roman"/>
                <a:cs typeface="Times New Roman"/>
              </a:rPr>
              <a:t> </a:t>
            </a:r>
            <a:r>
              <a:rPr b="1" dirty="0">
                <a:latin typeface="Times New Roman"/>
                <a:cs typeface="Times New Roman"/>
              </a:rPr>
              <a:t>КУРСОМ</a:t>
            </a:r>
            <a:r>
              <a:rPr b="1" spc="-70" dirty="0">
                <a:latin typeface="Times New Roman"/>
                <a:cs typeface="Times New Roman"/>
              </a:rPr>
              <a:t> </a:t>
            </a:r>
            <a:r>
              <a:rPr b="1" spc="-10" dirty="0">
                <a:latin typeface="Times New Roman"/>
                <a:cs typeface="Times New Roman"/>
              </a:rPr>
              <a:t>СУДОВОЇ</a:t>
            </a:r>
            <a:endParaRPr dirty="0">
              <a:latin typeface="Times New Roman"/>
              <a:cs typeface="Times New Roman"/>
            </a:endParaRPr>
          </a:p>
          <a:p>
            <a:pPr algn="ctr">
              <a:lnSpc>
                <a:spcPts val="1670"/>
              </a:lnSpc>
            </a:pPr>
            <a:r>
              <a:rPr b="1" spc="-10" dirty="0">
                <a:latin typeface="Times New Roman"/>
                <a:cs typeface="Times New Roman"/>
              </a:rPr>
              <a:t>МЕДИЦИНИ</a:t>
            </a:r>
            <a:endParaRPr dirty="0">
              <a:latin typeface="Times New Roman"/>
              <a:cs typeface="Times New Roman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20686" y="237870"/>
            <a:ext cx="2093913" cy="2505330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3581400" y="2590800"/>
            <a:ext cx="4752528" cy="20005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buClr>
                <a:prstClr val="black"/>
              </a:buClr>
            </a:pPr>
            <a:r>
              <a:rPr lang="uk-UA" sz="2800" b="1" cap="all" dirty="0">
                <a:solidFill>
                  <a:prstClr val="white">
                    <a:lumMod val="50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Лекція </a:t>
            </a:r>
            <a:r>
              <a:rPr lang="uk-UA" sz="2800" b="1" cap="all" dirty="0" smtClean="0">
                <a:solidFill>
                  <a:prstClr val="white">
                    <a:lumMod val="50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№12</a:t>
            </a:r>
          </a:p>
          <a:p>
            <a:pPr lvl="0" algn="ctr">
              <a:buClr>
                <a:prstClr val="black"/>
              </a:buClr>
            </a:pP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ротової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порожнини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Будова та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розвиток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зубів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lvl="0" algn="ctr">
              <a:buClr>
                <a:prstClr val="black"/>
              </a:buClr>
            </a:pP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>
              <a:buClr>
                <a:prstClr val="black"/>
              </a:buClr>
            </a:pP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Спеціальність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222 «Медицина» (СТН)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1088136"/>
            <a:ext cx="6094730" cy="5770245"/>
            <a:chOff x="0" y="1088136"/>
            <a:chExt cx="6094730" cy="5770245"/>
          </a:xfrm>
        </p:grpSpPr>
        <p:sp>
          <p:nvSpPr>
            <p:cNvPr id="3" name="object 3"/>
            <p:cNvSpPr/>
            <p:nvPr/>
          </p:nvSpPr>
          <p:spPr>
            <a:xfrm>
              <a:off x="0" y="4014215"/>
              <a:ext cx="448309" cy="2844165"/>
            </a:xfrm>
            <a:custGeom>
              <a:avLst/>
              <a:gdLst/>
              <a:ahLst/>
              <a:cxnLst/>
              <a:rect l="l" t="t" r="r" b="b"/>
              <a:pathLst>
                <a:path w="448309" h="2844165">
                  <a:moveTo>
                    <a:pt x="0" y="0"/>
                  </a:moveTo>
                  <a:lnTo>
                    <a:pt x="0" y="2843783"/>
                  </a:lnTo>
                  <a:lnTo>
                    <a:pt x="448056" y="284378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0C225">
                <a:alpha val="85096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60604" y="1088136"/>
              <a:ext cx="5833872" cy="4526280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759710" y="272872"/>
            <a:ext cx="4429125" cy="4540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800" dirty="0">
                <a:solidFill>
                  <a:srgbClr val="000000"/>
                </a:solidFill>
              </a:rPr>
              <a:t>Органи</a:t>
            </a:r>
            <a:r>
              <a:rPr sz="2800" spc="-120" dirty="0">
                <a:solidFill>
                  <a:srgbClr val="000000"/>
                </a:solidFill>
              </a:rPr>
              <a:t> </a:t>
            </a:r>
            <a:r>
              <a:rPr sz="2800" spc="-10" dirty="0">
                <a:solidFill>
                  <a:srgbClr val="000000"/>
                </a:solidFill>
              </a:rPr>
              <a:t>ротової</a:t>
            </a:r>
            <a:r>
              <a:rPr sz="2800" spc="-55" dirty="0">
                <a:solidFill>
                  <a:srgbClr val="000000"/>
                </a:solidFill>
              </a:rPr>
              <a:t> </a:t>
            </a:r>
            <a:r>
              <a:rPr sz="2800" spc="-10" dirty="0">
                <a:solidFill>
                  <a:srgbClr val="000000"/>
                </a:solidFill>
              </a:rPr>
              <a:t>порожнини</a:t>
            </a:r>
            <a:endParaRPr sz="2800"/>
          </a:p>
        </p:txBody>
      </p:sp>
      <p:sp>
        <p:nvSpPr>
          <p:cNvPr id="6" name="object 6"/>
          <p:cNvSpPr txBox="1"/>
          <p:nvPr/>
        </p:nvSpPr>
        <p:spPr>
          <a:xfrm>
            <a:off x="6624955" y="839215"/>
            <a:ext cx="4703445" cy="47472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2050"/>
              </a:lnSpc>
              <a:spcBef>
                <a:spcPts val="100"/>
              </a:spcBef>
              <a:tabLst>
                <a:tab pos="1878330" algn="l"/>
                <a:tab pos="3437890" algn="l"/>
              </a:tabLst>
            </a:pPr>
            <a:r>
              <a:rPr sz="1800" b="1" u="sng" spc="-10" dirty="0">
                <a:solidFill>
                  <a:srgbClr val="404040"/>
                </a:solidFill>
                <a:uFill>
                  <a:solidFill>
                    <a:srgbClr val="404040"/>
                  </a:solidFill>
                </a:uFill>
                <a:latin typeface="Trebuchet MS"/>
                <a:cs typeface="Trebuchet MS"/>
              </a:rPr>
              <a:t>Структури</a:t>
            </a:r>
            <a:r>
              <a:rPr sz="1800" b="1" u="sng" dirty="0">
                <a:solidFill>
                  <a:srgbClr val="404040"/>
                </a:solidFill>
                <a:uFill>
                  <a:solidFill>
                    <a:srgbClr val="404040"/>
                  </a:solidFill>
                </a:uFill>
                <a:latin typeface="Trebuchet MS"/>
                <a:cs typeface="Trebuchet MS"/>
              </a:rPr>
              <a:t>	</a:t>
            </a:r>
            <a:r>
              <a:rPr sz="1800" b="1" u="sng" spc="-10" dirty="0">
                <a:solidFill>
                  <a:srgbClr val="404040"/>
                </a:solidFill>
                <a:uFill>
                  <a:solidFill>
                    <a:srgbClr val="404040"/>
                  </a:solidFill>
                </a:uFill>
                <a:latin typeface="Trebuchet MS"/>
                <a:cs typeface="Trebuchet MS"/>
              </a:rPr>
              <a:t>ротової</a:t>
            </a:r>
            <a:r>
              <a:rPr sz="1800" b="1" u="sng" dirty="0">
                <a:solidFill>
                  <a:srgbClr val="404040"/>
                </a:solidFill>
                <a:uFill>
                  <a:solidFill>
                    <a:srgbClr val="404040"/>
                  </a:solidFill>
                </a:uFill>
                <a:latin typeface="Trebuchet MS"/>
                <a:cs typeface="Trebuchet MS"/>
              </a:rPr>
              <a:t>	</a:t>
            </a:r>
            <a:r>
              <a:rPr sz="1800" b="1" u="sng" spc="-10" dirty="0">
                <a:solidFill>
                  <a:srgbClr val="404040"/>
                </a:solidFill>
                <a:uFill>
                  <a:solidFill>
                    <a:srgbClr val="404040"/>
                  </a:solidFill>
                </a:uFill>
                <a:latin typeface="Trebuchet MS"/>
                <a:cs typeface="Trebuchet MS"/>
              </a:rPr>
              <a:t>порожнини</a:t>
            </a:r>
            <a:endParaRPr sz="1800">
              <a:latin typeface="Trebuchet MS"/>
              <a:cs typeface="Trebuchet MS"/>
            </a:endParaRPr>
          </a:p>
          <a:p>
            <a:pPr marL="12700">
              <a:lnSpc>
                <a:spcPts val="1945"/>
              </a:lnSpc>
            </a:pPr>
            <a:r>
              <a:rPr sz="1800" b="1" u="sng" dirty="0">
                <a:solidFill>
                  <a:srgbClr val="404040"/>
                </a:solidFill>
                <a:uFill>
                  <a:solidFill>
                    <a:srgbClr val="404040"/>
                  </a:solidFill>
                </a:uFill>
                <a:latin typeface="Trebuchet MS"/>
                <a:cs typeface="Trebuchet MS"/>
              </a:rPr>
              <a:t>поділяються</a:t>
            </a:r>
            <a:r>
              <a:rPr sz="1800" b="1" u="sng" spc="-75" dirty="0">
                <a:solidFill>
                  <a:srgbClr val="404040"/>
                </a:solidFill>
                <a:uFill>
                  <a:solidFill>
                    <a:srgbClr val="404040"/>
                  </a:solidFill>
                </a:uFill>
                <a:latin typeface="Trebuchet MS"/>
                <a:cs typeface="Trebuchet MS"/>
              </a:rPr>
              <a:t> </a:t>
            </a:r>
            <a:r>
              <a:rPr sz="1800" b="1" u="sng" spc="-25" dirty="0">
                <a:solidFill>
                  <a:srgbClr val="404040"/>
                </a:solidFill>
                <a:uFill>
                  <a:solidFill>
                    <a:srgbClr val="404040"/>
                  </a:solidFill>
                </a:uFill>
                <a:latin typeface="Trebuchet MS"/>
                <a:cs typeface="Trebuchet MS"/>
              </a:rPr>
              <a:t>на:</a:t>
            </a:r>
            <a:endParaRPr sz="1800">
              <a:latin typeface="Trebuchet MS"/>
              <a:cs typeface="Trebuchet MS"/>
            </a:endParaRPr>
          </a:p>
          <a:p>
            <a:pPr marL="294005" indent="-281305">
              <a:lnSpc>
                <a:spcPts val="1945"/>
              </a:lnSpc>
              <a:buAutoNum type="arabicParenR"/>
              <a:tabLst>
                <a:tab pos="294005" algn="l"/>
              </a:tabLst>
            </a:pPr>
            <a:r>
              <a:rPr sz="1800" b="1" dirty="0">
                <a:solidFill>
                  <a:srgbClr val="404040"/>
                </a:solidFill>
                <a:latin typeface="Trebuchet MS"/>
                <a:cs typeface="Trebuchet MS"/>
              </a:rPr>
              <a:t>Утворюють</a:t>
            </a:r>
            <a:r>
              <a:rPr sz="1800" b="1" spc="-1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b="1" dirty="0">
                <a:solidFill>
                  <a:srgbClr val="404040"/>
                </a:solidFill>
                <a:latin typeface="Trebuchet MS"/>
                <a:cs typeface="Trebuchet MS"/>
              </a:rPr>
              <a:t>стінки</a:t>
            </a:r>
            <a:r>
              <a:rPr sz="1800" b="1" spc="-7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b="1" dirty="0">
                <a:solidFill>
                  <a:srgbClr val="404040"/>
                </a:solidFill>
                <a:latin typeface="Trebuchet MS"/>
                <a:cs typeface="Trebuchet MS"/>
              </a:rPr>
              <a:t>ротової</a:t>
            </a:r>
            <a:r>
              <a:rPr sz="1800" b="1" spc="-1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b="1" spc="-10" dirty="0">
                <a:solidFill>
                  <a:srgbClr val="404040"/>
                </a:solidFill>
                <a:latin typeface="Trebuchet MS"/>
                <a:cs typeface="Trebuchet MS"/>
              </a:rPr>
              <a:t>порожнини:</a:t>
            </a:r>
            <a:endParaRPr sz="1800">
              <a:latin typeface="Trebuchet MS"/>
              <a:cs typeface="Trebuchet MS"/>
            </a:endParaRPr>
          </a:p>
          <a:p>
            <a:pPr marL="354965" lvl="1" indent="-342265">
              <a:lnSpc>
                <a:spcPts val="1945"/>
              </a:lnSpc>
              <a:buClr>
                <a:srgbClr val="90C225"/>
              </a:buClr>
              <a:buSzPct val="80555"/>
              <a:buFont typeface="Arial MT"/>
              <a:buChar char="•"/>
              <a:tabLst>
                <a:tab pos="354965" algn="l"/>
              </a:tabLst>
            </a:pPr>
            <a:r>
              <a:rPr sz="1800" b="1" spc="-20" dirty="0">
                <a:solidFill>
                  <a:srgbClr val="404040"/>
                </a:solidFill>
                <a:latin typeface="Trebuchet MS"/>
                <a:cs typeface="Trebuchet MS"/>
              </a:rPr>
              <a:t>Губи</a:t>
            </a:r>
            <a:endParaRPr sz="1800">
              <a:latin typeface="Trebuchet MS"/>
              <a:cs typeface="Trebuchet MS"/>
            </a:endParaRPr>
          </a:p>
          <a:p>
            <a:pPr marL="354965" lvl="1" indent="-342265">
              <a:lnSpc>
                <a:spcPts val="1945"/>
              </a:lnSpc>
              <a:buClr>
                <a:srgbClr val="90C225"/>
              </a:buClr>
              <a:buSzPct val="80555"/>
              <a:buFont typeface="Arial MT"/>
              <a:buChar char="•"/>
              <a:tabLst>
                <a:tab pos="354965" algn="l"/>
              </a:tabLst>
            </a:pPr>
            <a:r>
              <a:rPr sz="1800" b="1" spc="-20" dirty="0">
                <a:solidFill>
                  <a:srgbClr val="404040"/>
                </a:solidFill>
                <a:latin typeface="Trebuchet MS"/>
                <a:cs typeface="Trebuchet MS"/>
              </a:rPr>
              <a:t>Щоки</a:t>
            </a:r>
            <a:endParaRPr sz="1800">
              <a:latin typeface="Trebuchet MS"/>
              <a:cs typeface="Trebuchet MS"/>
            </a:endParaRPr>
          </a:p>
          <a:p>
            <a:pPr marL="354965" lvl="1" indent="-342265">
              <a:lnSpc>
                <a:spcPts val="1945"/>
              </a:lnSpc>
              <a:buClr>
                <a:srgbClr val="90C225"/>
              </a:buClr>
              <a:buSzPct val="80555"/>
              <a:buFont typeface="Arial MT"/>
              <a:buChar char="•"/>
              <a:tabLst>
                <a:tab pos="354965" algn="l"/>
              </a:tabLst>
            </a:pPr>
            <a:r>
              <a:rPr sz="1800" b="1" spc="-20" dirty="0">
                <a:solidFill>
                  <a:srgbClr val="404040"/>
                </a:solidFill>
                <a:latin typeface="Trebuchet MS"/>
                <a:cs typeface="Trebuchet MS"/>
              </a:rPr>
              <a:t>Ясна</a:t>
            </a:r>
            <a:endParaRPr sz="1800">
              <a:latin typeface="Trebuchet MS"/>
              <a:cs typeface="Trebuchet MS"/>
            </a:endParaRPr>
          </a:p>
          <a:p>
            <a:pPr marL="354965" lvl="1" indent="-342265">
              <a:lnSpc>
                <a:spcPts val="1945"/>
              </a:lnSpc>
              <a:buClr>
                <a:srgbClr val="90C225"/>
              </a:buClr>
              <a:buSzPct val="80555"/>
              <a:buFont typeface="Arial MT"/>
              <a:buChar char="•"/>
              <a:tabLst>
                <a:tab pos="354965" algn="l"/>
              </a:tabLst>
            </a:pPr>
            <a:r>
              <a:rPr sz="1800" b="1" dirty="0">
                <a:solidFill>
                  <a:srgbClr val="404040"/>
                </a:solidFill>
                <a:latin typeface="Trebuchet MS"/>
                <a:cs typeface="Trebuchet MS"/>
              </a:rPr>
              <a:t>Піднебіння</a:t>
            </a:r>
            <a:r>
              <a:rPr sz="1800" b="1" spc="-9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b="1" dirty="0">
                <a:solidFill>
                  <a:srgbClr val="404040"/>
                </a:solidFill>
                <a:latin typeface="Trebuchet MS"/>
                <a:cs typeface="Trebuchet MS"/>
              </a:rPr>
              <a:t>(тверде,</a:t>
            </a:r>
            <a:r>
              <a:rPr sz="1800" b="1" spc="-4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b="1" spc="-10" dirty="0">
                <a:solidFill>
                  <a:srgbClr val="404040"/>
                </a:solidFill>
                <a:latin typeface="Trebuchet MS"/>
                <a:cs typeface="Trebuchet MS"/>
              </a:rPr>
              <a:t>м'яке)</a:t>
            </a:r>
            <a:endParaRPr sz="1800">
              <a:latin typeface="Trebuchet MS"/>
              <a:cs typeface="Trebuchet MS"/>
            </a:endParaRPr>
          </a:p>
          <a:p>
            <a:pPr marL="12700">
              <a:lnSpc>
                <a:spcPts val="1945"/>
              </a:lnSpc>
            </a:pPr>
            <a:r>
              <a:rPr sz="1800" b="1" dirty="0">
                <a:solidFill>
                  <a:srgbClr val="404040"/>
                </a:solidFill>
                <a:latin typeface="Trebuchet MS"/>
                <a:cs typeface="Trebuchet MS"/>
              </a:rPr>
              <a:t>2)</a:t>
            </a:r>
            <a:r>
              <a:rPr sz="1800" b="1" spc="-4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b="1" dirty="0">
                <a:solidFill>
                  <a:srgbClr val="404040"/>
                </a:solidFill>
                <a:latin typeface="Trebuchet MS"/>
                <a:cs typeface="Trebuchet MS"/>
              </a:rPr>
              <a:t>є</a:t>
            </a:r>
            <a:r>
              <a:rPr sz="1800" b="1" spc="-3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b="1" dirty="0">
                <a:solidFill>
                  <a:srgbClr val="404040"/>
                </a:solidFill>
                <a:latin typeface="Trebuchet MS"/>
                <a:cs typeface="Trebuchet MS"/>
              </a:rPr>
              <a:t>спеціальними</a:t>
            </a:r>
            <a:r>
              <a:rPr sz="1800" b="1" spc="-3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b="1" spc="-10" dirty="0">
                <a:solidFill>
                  <a:srgbClr val="404040"/>
                </a:solidFill>
                <a:latin typeface="Trebuchet MS"/>
                <a:cs typeface="Trebuchet MS"/>
              </a:rPr>
              <a:t>похідними:</a:t>
            </a:r>
            <a:endParaRPr sz="1800">
              <a:latin typeface="Trebuchet MS"/>
              <a:cs typeface="Trebuchet MS"/>
            </a:endParaRPr>
          </a:p>
          <a:p>
            <a:pPr marL="354965" indent="-342265">
              <a:lnSpc>
                <a:spcPts val="1945"/>
              </a:lnSpc>
              <a:buClr>
                <a:srgbClr val="90C225"/>
              </a:buClr>
              <a:buSzPct val="80555"/>
              <a:buFont typeface="Arial MT"/>
              <a:buChar char="•"/>
              <a:tabLst>
                <a:tab pos="354965" algn="l"/>
              </a:tabLst>
            </a:pPr>
            <a:r>
              <a:rPr sz="1800" b="1" spc="-10" dirty="0">
                <a:solidFill>
                  <a:srgbClr val="404040"/>
                </a:solidFill>
                <a:latin typeface="Trebuchet MS"/>
                <a:cs typeface="Trebuchet MS"/>
              </a:rPr>
              <a:t>Язик,</a:t>
            </a:r>
            <a:endParaRPr sz="1800">
              <a:latin typeface="Trebuchet MS"/>
              <a:cs typeface="Trebuchet MS"/>
            </a:endParaRPr>
          </a:p>
          <a:p>
            <a:pPr marL="354965" indent="-342265">
              <a:lnSpc>
                <a:spcPts val="1945"/>
              </a:lnSpc>
              <a:buClr>
                <a:srgbClr val="90C225"/>
              </a:buClr>
              <a:buSzPct val="80555"/>
              <a:buFont typeface="Arial MT"/>
              <a:buChar char="•"/>
              <a:tabLst>
                <a:tab pos="354965" algn="l"/>
              </a:tabLst>
            </a:pPr>
            <a:r>
              <a:rPr sz="1800" b="1" dirty="0">
                <a:solidFill>
                  <a:srgbClr val="404040"/>
                </a:solidFill>
                <a:latin typeface="Trebuchet MS"/>
                <a:cs typeface="Trebuchet MS"/>
              </a:rPr>
              <a:t>Слинні</a:t>
            </a:r>
            <a:r>
              <a:rPr sz="1800" b="1" spc="-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b="1" spc="-10" dirty="0">
                <a:solidFill>
                  <a:srgbClr val="404040"/>
                </a:solidFill>
                <a:latin typeface="Trebuchet MS"/>
                <a:cs typeface="Trebuchet MS"/>
              </a:rPr>
              <a:t>залози</a:t>
            </a:r>
            <a:endParaRPr sz="1800">
              <a:latin typeface="Trebuchet MS"/>
              <a:cs typeface="Trebuchet MS"/>
            </a:endParaRPr>
          </a:p>
          <a:p>
            <a:pPr marL="354965" indent="-342265">
              <a:lnSpc>
                <a:spcPts val="1945"/>
              </a:lnSpc>
              <a:buClr>
                <a:srgbClr val="90C225"/>
              </a:buClr>
              <a:buSzPct val="80555"/>
              <a:buFont typeface="Arial MT"/>
              <a:buChar char="•"/>
              <a:tabLst>
                <a:tab pos="354965" algn="l"/>
              </a:tabLst>
            </a:pPr>
            <a:r>
              <a:rPr sz="1800" b="1" dirty="0">
                <a:solidFill>
                  <a:srgbClr val="404040"/>
                </a:solidFill>
                <a:latin typeface="Trebuchet MS"/>
                <a:cs typeface="Trebuchet MS"/>
              </a:rPr>
              <a:t>Піднебінні</a:t>
            </a:r>
            <a:r>
              <a:rPr sz="1800" b="1" spc="-7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b="1" spc="-10" dirty="0">
                <a:solidFill>
                  <a:srgbClr val="404040"/>
                </a:solidFill>
                <a:latin typeface="Trebuchet MS"/>
                <a:cs typeface="Trebuchet MS"/>
              </a:rPr>
              <a:t>мигдалики</a:t>
            </a:r>
            <a:endParaRPr sz="1800">
              <a:latin typeface="Trebuchet MS"/>
              <a:cs typeface="Trebuchet MS"/>
            </a:endParaRPr>
          </a:p>
          <a:p>
            <a:pPr marL="354965" indent="-342265">
              <a:lnSpc>
                <a:spcPts val="2055"/>
              </a:lnSpc>
              <a:buClr>
                <a:srgbClr val="90C225"/>
              </a:buClr>
              <a:buSzPct val="80555"/>
              <a:buFont typeface="Arial MT"/>
              <a:buChar char="•"/>
              <a:tabLst>
                <a:tab pos="354965" algn="l"/>
              </a:tabLst>
            </a:pPr>
            <a:r>
              <a:rPr sz="1800" b="1" spc="-20" dirty="0">
                <a:solidFill>
                  <a:srgbClr val="404040"/>
                </a:solidFill>
                <a:latin typeface="Trebuchet MS"/>
                <a:cs typeface="Trebuchet MS"/>
              </a:rPr>
              <a:t>Зуби</a:t>
            </a:r>
            <a:endParaRPr sz="1800">
              <a:latin typeface="Trebuchet MS"/>
              <a:cs typeface="Trebuchet MS"/>
            </a:endParaRPr>
          </a:p>
          <a:p>
            <a:pPr marL="12700">
              <a:lnSpc>
                <a:spcPts val="2050"/>
              </a:lnSpc>
              <a:spcBef>
                <a:spcPts val="1730"/>
              </a:spcBef>
            </a:pPr>
            <a:r>
              <a:rPr sz="1800" b="1" u="sng" dirty="0">
                <a:solidFill>
                  <a:srgbClr val="404040"/>
                </a:solidFill>
                <a:uFill>
                  <a:solidFill>
                    <a:srgbClr val="404040"/>
                  </a:solidFill>
                </a:uFill>
                <a:latin typeface="Trebuchet MS"/>
                <a:cs typeface="Trebuchet MS"/>
              </a:rPr>
              <a:t>Функції</a:t>
            </a:r>
            <a:r>
              <a:rPr sz="1800" b="1" u="sng" spc="-60" dirty="0">
                <a:solidFill>
                  <a:srgbClr val="404040"/>
                </a:solidFill>
                <a:uFill>
                  <a:solidFill>
                    <a:srgbClr val="404040"/>
                  </a:solidFill>
                </a:uFill>
                <a:latin typeface="Trebuchet MS"/>
                <a:cs typeface="Trebuchet MS"/>
              </a:rPr>
              <a:t> </a:t>
            </a:r>
            <a:r>
              <a:rPr sz="1800" b="1" u="sng" dirty="0">
                <a:solidFill>
                  <a:srgbClr val="404040"/>
                </a:solidFill>
                <a:uFill>
                  <a:solidFill>
                    <a:srgbClr val="404040"/>
                  </a:solidFill>
                </a:uFill>
                <a:latin typeface="Trebuchet MS"/>
                <a:cs typeface="Trebuchet MS"/>
              </a:rPr>
              <a:t>ротової</a:t>
            </a:r>
            <a:r>
              <a:rPr sz="1800" b="1" u="sng" spc="-25" dirty="0">
                <a:solidFill>
                  <a:srgbClr val="404040"/>
                </a:solidFill>
                <a:uFill>
                  <a:solidFill>
                    <a:srgbClr val="404040"/>
                  </a:solidFill>
                </a:uFill>
                <a:latin typeface="Trebuchet MS"/>
                <a:cs typeface="Trebuchet MS"/>
              </a:rPr>
              <a:t> </a:t>
            </a:r>
            <a:r>
              <a:rPr sz="1800" b="1" u="sng" spc="-10" dirty="0">
                <a:solidFill>
                  <a:srgbClr val="404040"/>
                </a:solidFill>
                <a:uFill>
                  <a:solidFill>
                    <a:srgbClr val="404040"/>
                  </a:solidFill>
                </a:uFill>
                <a:latin typeface="Trebuchet MS"/>
                <a:cs typeface="Trebuchet MS"/>
              </a:rPr>
              <a:t>порожнини:</a:t>
            </a:r>
            <a:endParaRPr sz="1800">
              <a:latin typeface="Trebuchet MS"/>
              <a:cs typeface="Trebuchet MS"/>
            </a:endParaRPr>
          </a:p>
          <a:p>
            <a:pPr marL="354965" indent="-342265">
              <a:lnSpc>
                <a:spcPts val="1945"/>
              </a:lnSpc>
              <a:buClr>
                <a:srgbClr val="90C225"/>
              </a:buClr>
              <a:buSzPct val="80555"/>
              <a:buFont typeface="Wingdings"/>
              <a:buChar char=""/>
              <a:tabLst>
                <a:tab pos="354965" algn="l"/>
              </a:tabLst>
            </a:pP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Механічна</a:t>
            </a:r>
            <a:r>
              <a:rPr sz="1800" spc="-3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обробка</a:t>
            </a:r>
            <a:r>
              <a:rPr sz="1800" spc="-11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spc="-20" dirty="0">
                <a:solidFill>
                  <a:srgbClr val="404040"/>
                </a:solidFill>
                <a:latin typeface="Trebuchet MS"/>
                <a:cs typeface="Trebuchet MS"/>
              </a:rPr>
              <a:t>іжі;</a:t>
            </a:r>
            <a:endParaRPr sz="1800">
              <a:latin typeface="Trebuchet MS"/>
              <a:cs typeface="Trebuchet MS"/>
            </a:endParaRPr>
          </a:p>
          <a:p>
            <a:pPr marL="354965" indent="-342265">
              <a:lnSpc>
                <a:spcPts val="1945"/>
              </a:lnSpc>
              <a:buClr>
                <a:srgbClr val="90C225"/>
              </a:buClr>
              <a:buSzPct val="80555"/>
              <a:buFont typeface="Wingdings"/>
              <a:buChar char=""/>
              <a:tabLst>
                <a:tab pos="354965" algn="l"/>
              </a:tabLst>
            </a:pP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Первинна</a:t>
            </a:r>
            <a:r>
              <a:rPr sz="1800" spc="-6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хімічна</a:t>
            </a:r>
            <a:r>
              <a:rPr sz="1800" spc="-5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rebuchet MS"/>
                <a:cs typeface="Trebuchet MS"/>
              </a:rPr>
              <a:t>обробка</a:t>
            </a:r>
            <a:endParaRPr sz="1800">
              <a:latin typeface="Trebuchet MS"/>
              <a:cs typeface="Trebuchet MS"/>
            </a:endParaRPr>
          </a:p>
          <a:p>
            <a:pPr marL="354965" indent="-342265">
              <a:lnSpc>
                <a:spcPts val="1945"/>
              </a:lnSpc>
              <a:buClr>
                <a:srgbClr val="90C225"/>
              </a:buClr>
              <a:buSzPct val="80555"/>
              <a:buFont typeface="Wingdings"/>
              <a:buChar char=""/>
              <a:tabLst>
                <a:tab pos="354965" algn="l"/>
              </a:tabLst>
            </a:pPr>
            <a:r>
              <a:rPr sz="1800" spc="-10" dirty="0">
                <a:solidFill>
                  <a:srgbClr val="404040"/>
                </a:solidFill>
                <a:latin typeface="Trebuchet MS"/>
                <a:cs typeface="Trebuchet MS"/>
              </a:rPr>
              <a:t>Дегустація;</a:t>
            </a:r>
            <a:endParaRPr sz="1800">
              <a:latin typeface="Trebuchet MS"/>
              <a:cs typeface="Trebuchet MS"/>
            </a:endParaRPr>
          </a:p>
          <a:p>
            <a:pPr marL="354965" indent="-342265">
              <a:lnSpc>
                <a:spcPts val="1945"/>
              </a:lnSpc>
              <a:buClr>
                <a:srgbClr val="90C225"/>
              </a:buClr>
              <a:buSzPct val="80555"/>
              <a:buFont typeface="Wingdings"/>
              <a:buChar char=""/>
              <a:tabLst>
                <a:tab pos="354965" algn="l"/>
              </a:tabLst>
            </a:pPr>
            <a:r>
              <a:rPr sz="1800" spc="-10" dirty="0">
                <a:solidFill>
                  <a:srgbClr val="404040"/>
                </a:solidFill>
                <a:latin typeface="Trebuchet MS"/>
                <a:cs typeface="Trebuchet MS"/>
              </a:rPr>
              <a:t>Знезараження;</a:t>
            </a:r>
            <a:endParaRPr sz="1800">
              <a:latin typeface="Trebuchet MS"/>
              <a:cs typeface="Trebuchet MS"/>
            </a:endParaRPr>
          </a:p>
          <a:p>
            <a:pPr marL="354965" indent="-342265">
              <a:lnSpc>
                <a:spcPts val="2055"/>
              </a:lnSpc>
              <a:buClr>
                <a:srgbClr val="90C225"/>
              </a:buClr>
              <a:buSzPct val="80555"/>
              <a:buFont typeface="Wingdings"/>
              <a:buChar char=""/>
              <a:tabLst>
                <a:tab pos="354965" algn="l"/>
              </a:tabLst>
            </a:pP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Беруть участь</a:t>
            </a:r>
            <a:r>
              <a:rPr sz="1800" spc="-10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в</a:t>
            </a:r>
            <a:r>
              <a:rPr sz="1800" spc="-2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rebuchet MS"/>
                <a:cs typeface="Trebuchet MS"/>
              </a:rPr>
              <a:t>звукоутроренні.</a:t>
            </a:r>
            <a:endParaRPr sz="1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841375" cy="5664835"/>
          </a:xfrm>
          <a:custGeom>
            <a:avLst/>
            <a:gdLst/>
            <a:ahLst/>
            <a:cxnLst/>
            <a:rect l="l" t="t" r="r" b="b"/>
            <a:pathLst>
              <a:path w="841375" h="5664835">
                <a:moveTo>
                  <a:pt x="841248" y="0"/>
                </a:moveTo>
                <a:lnTo>
                  <a:pt x="0" y="0"/>
                </a:lnTo>
                <a:lnTo>
                  <a:pt x="0" y="5664708"/>
                </a:lnTo>
                <a:lnTo>
                  <a:pt x="841248" y="0"/>
                </a:lnTo>
                <a:close/>
              </a:path>
            </a:pathLst>
          </a:custGeom>
          <a:solidFill>
            <a:srgbClr val="90C225">
              <a:alpha val="85096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264533" y="109169"/>
            <a:ext cx="3430270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20" dirty="0">
                <a:solidFill>
                  <a:srgbClr val="539F20"/>
                </a:solidFill>
              </a:rPr>
              <a:t>Ротова</a:t>
            </a:r>
            <a:r>
              <a:rPr spc="-145" dirty="0">
                <a:solidFill>
                  <a:srgbClr val="539F20"/>
                </a:solidFill>
              </a:rPr>
              <a:t> </a:t>
            </a:r>
            <a:r>
              <a:rPr spc="-10" dirty="0">
                <a:solidFill>
                  <a:srgbClr val="539F20"/>
                </a:solidFill>
              </a:rPr>
              <a:t>порожнина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72490" y="1014171"/>
            <a:ext cx="5079365" cy="3321685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2400" b="1" dirty="0">
                <a:latin typeface="Trebuchet MS"/>
                <a:cs typeface="Trebuchet MS"/>
              </a:rPr>
              <a:t>Ротову</a:t>
            </a:r>
            <a:r>
              <a:rPr sz="2400" b="1" spc="-75" dirty="0">
                <a:latin typeface="Trebuchet MS"/>
                <a:cs typeface="Trebuchet MS"/>
              </a:rPr>
              <a:t> </a:t>
            </a:r>
            <a:r>
              <a:rPr sz="2400" b="1" dirty="0">
                <a:latin typeface="Trebuchet MS"/>
                <a:cs typeface="Trebuchet MS"/>
              </a:rPr>
              <a:t>порожнину</a:t>
            </a:r>
            <a:r>
              <a:rPr sz="2400" b="1" spc="-70" dirty="0">
                <a:latin typeface="Trebuchet MS"/>
                <a:cs typeface="Trebuchet MS"/>
              </a:rPr>
              <a:t> </a:t>
            </a:r>
            <a:r>
              <a:rPr sz="2400" b="1" spc="-10" dirty="0">
                <a:latin typeface="Trebuchet MS"/>
                <a:cs typeface="Trebuchet MS"/>
              </a:rPr>
              <a:t>вистилають:</a:t>
            </a:r>
            <a:endParaRPr sz="2400">
              <a:latin typeface="Trebuchet MS"/>
              <a:cs typeface="Trebuchet MS"/>
            </a:endParaRPr>
          </a:p>
          <a:p>
            <a:pPr marL="396875" indent="-384175">
              <a:lnSpc>
                <a:spcPct val="100000"/>
              </a:lnSpc>
              <a:buAutoNum type="arabicParenR"/>
              <a:tabLst>
                <a:tab pos="396875" algn="l"/>
              </a:tabLst>
            </a:pPr>
            <a:r>
              <a:rPr sz="2400" b="1" dirty="0">
                <a:latin typeface="Trebuchet MS"/>
                <a:cs typeface="Trebuchet MS"/>
              </a:rPr>
              <a:t>слизова</a:t>
            </a:r>
            <a:r>
              <a:rPr sz="2400" b="1" spc="-60" dirty="0">
                <a:latin typeface="Trebuchet MS"/>
                <a:cs typeface="Trebuchet MS"/>
              </a:rPr>
              <a:t> </a:t>
            </a:r>
            <a:r>
              <a:rPr sz="2400" b="1" spc="-10" dirty="0">
                <a:latin typeface="Trebuchet MS"/>
                <a:cs typeface="Trebuchet MS"/>
              </a:rPr>
              <a:t>оболонка</a:t>
            </a:r>
            <a:endParaRPr sz="2400">
              <a:latin typeface="Trebuchet MS"/>
              <a:cs typeface="Trebuchet MS"/>
            </a:endParaRPr>
          </a:p>
          <a:p>
            <a:pPr marL="300990" marR="5080" lvl="1" indent="-288925">
              <a:lnSpc>
                <a:spcPct val="100000"/>
              </a:lnSpc>
              <a:spcBef>
                <a:spcPts val="5"/>
              </a:spcBef>
              <a:buFont typeface="Arial MT"/>
              <a:buChar char="•"/>
              <a:tabLst>
                <a:tab pos="300990" algn="l"/>
              </a:tabLst>
            </a:pPr>
            <a:r>
              <a:rPr sz="2400" i="1" u="sng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епітеліальна</a:t>
            </a:r>
            <a:r>
              <a:rPr sz="2400" i="1" u="sng" spc="-60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 </a:t>
            </a:r>
            <a:r>
              <a:rPr sz="2400" i="1" u="sng" spc="-10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пластинка</a:t>
            </a:r>
            <a:r>
              <a:rPr sz="2400" spc="-10" dirty="0">
                <a:latin typeface="Trebuchet MS"/>
                <a:cs typeface="Trebuchet MS"/>
              </a:rPr>
              <a:t>, </a:t>
            </a:r>
            <a:r>
              <a:rPr sz="2400" dirty="0">
                <a:latin typeface="Trebuchet MS"/>
                <a:cs typeface="Trebuchet MS"/>
              </a:rPr>
              <a:t>епітелій</a:t>
            </a:r>
            <a:r>
              <a:rPr sz="2400" spc="-114" dirty="0">
                <a:latin typeface="Trebuchet MS"/>
                <a:cs typeface="Trebuchet MS"/>
              </a:rPr>
              <a:t> </a:t>
            </a:r>
            <a:r>
              <a:rPr sz="2400" dirty="0">
                <a:latin typeface="Trebuchet MS"/>
                <a:cs typeface="Trebuchet MS"/>
              </a:rPr>
              <a:t>багатошаровий,</a:t>
            </a:r>
            <a:r>
              <a:rPr sz="2400" spc="-35" dirty="0">
                <a:latin typeface="Trebuchet MS"/>
                <a:cs typeface="Trebuchet MS"/>
              </a:rPr>
              <a:t> </a:t>
            </a:r>
            <a:r>
              <a:rPr sz="2400" spc="-10" dirty="0">
                <a:latin typeface="Trebuchet MS"/>
                <a:cs typeface="Trebuchet MS"/>
              </a:rPr>
              <a:t>плоский незроговілий;</a:t>
            </a:r>
            <a:endParaRPr sz="2400">
              <a:latin typeface="Trebuchet MS"/>
              <a:cs typeface="Trebuchet MS"/>
            </a:endParaRPr>
          </a:p>
          <a:p>
            <a:pPr marL="300990" marR="1028065" lvl="1" indent="-288925">
              <a:lnSpc>
                <a:spcPct val="100000"/>
              </a:lnSpc>
              <a:spcBef>
                <a:spcPts val="5"/>
              </a:spcBef>
              <a:buFont typeface="Arial MT"/>
              <a:buChar char="•"/>
              <a:tabLst>
                <a:tab pos="300990" algn="l"/>
              </a:tabLst>
            </a:pPr>
            <a:r>
              <a:rPr sz="2400" i="1" u="sng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власна</a:t>
            </a:r>
            <a:r>
              <a:rPr sz="2400" i="1" u="sng" spc="-60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 </a:t>
            </a:r>
            <a:r>
              <a:rPr sz="2400" i="1" u="sng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пластинка</a:t>
            </a:r>
            <a:r>
              <a:rPr sz="2400" i="1" u="sng" spc="-75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 </a:t>
            </a:r>
            <a:r>
              <a:rPr sz="2400" dirty="0">
                <a:latin typeface="Trebuchet MS"/>
                <a:cs typeface="Trebuchet MS"/>
              </a:rPr>
              <a:t>–</a:t>
            </a:r>
            <a:r>
              <a:rPr sz="2400" spc="-15" dirty="0">
                <a:latin typeface="Trebuchet MS"/>
                <a:cs typeface="Trebuchet MS"/>
              </a:rPr>
              <a:t> </a:t>
            </a:r>
            <a:r>
              <a:rPr sz="2400" spc="-10" dirty="0">
                <a:latin typeface="Trebuchet MS"/>
                <a:cs typeface="Trebuchet MS"/>
              </a:rPr>
              <a:t>пухка </a:t>
            </a:r>
            <a:r>
              <a:rPr sz="2400" dirty="0">
                <a:latin typeface="Trebuchet MS"/>
                <a:cs typeface="Trebuchet MS"/>
              </a:rPr>
              <a:t>сполучна</a:t>
            </a:r>
            <a:r>
              <a:rPr sz="2400" spc="-60" dirty="0">
                <a:latin typeface="Trebuchet MS"/>
                <a:cs typeface="Trebuchet MS"/>
              </a:rPr>
              <a:t> </a:t>
            </a:r>
            <a:r>
              <a:rPr sz="2400" spc="-10" dirty="0">
                <a:latin typeface="Trebuchet MS"/>
                <a:cs typeface="Trebuchet MS"/>
              </a:rPr>
              <a:t>тканина.</a:t>
            </a:r>
            <a:endParaRPr sz="2400">
              <a:latin typeface="Trebuchet MS"/>
              <a:cs typeface="Trebuchet MS"/>
            </a:endParaRPr>
          </a:p>
          <a:p>
            <a:pPr marL="12700" marR="492759">
              <a:lnSpc>
                <a:spcPct val="100000"/>
              </a:lnSpc>
              <a:tabLst>
                <a:tab pos="3300729" algn="l"/>
              </a:tabLst>
            </a:pPr>
            <a:r>
              <a:rPr sz="2400" dirty="0">
                <a:latin typeface="Trebuchet MS"/>
                <a:cs typeface="Trebuchet MS"/>
              </a:rPr>
              <a:t>2)</a:t>
            </a:r>
            <a:r>
              <a:rPr sz="2400" spc="-15" dirty="0">
                <a:latin typeface="Trebuchet MS"/>
                <a:cs typeface="Trebuchet MS"/>
              </a:rPr>
              <a:t> </a:t>
            </a:r>
            <a:r>
              <a:rPr sz="2400" b="1" dirty="0">
                <a:latin typeface="Trebuchet MS"/>
                <a:cs typeface="Trebuchet MS"/>
              </a:rPr>
              <a:t>підслизова</a:t>
            </a:r>
            <a:r>
              <a:rPr sz="2400" b="1" spc="-75" dirty="0">
                <a:latin typeface="Trebuchet MS"/>
                <a:cs typeface="Trebuchet MS"/>
              </a:rPr>
              <a:t> </a:t>
            </a:r>
            <a:r>
              <a:rPr sz="2400" b="1" spc="-10" dirty="0">
                <a:latin typeface="Trebuchet MS"/>
                <a:cs typeface="Trebuchet MS"/>
              </a:rPr>
              <a:t>основа</a:t>
            </a:r>
            <a:r>
              <a:rPr sz="2400" b="1" dirty="0">
                <a:latin typeface="Trebuchet MS"/>
                <a:cs typeface="Trebuchet MS"/>
              </a:rPr>
              <a:t>	</a:t>
            </a:r>
            <a:r>
              <a:rPr sz="2400" spc="-10" dirty="0">
                <a:latin typeface="Trebuchet MS"/>
                <a:cs typeface="Trebuchet MS"/>
              </a:rPr>
              <a:t>утворена </a:t>
            </a:r>
            <a:r>
              <a:rPr sz="2400" dirty="0">
                <a:latin typeface="Trebuchet MS"/>
                <a:cs typeface="Trebuchet MS"/>
              </a:rPr>
              <a:t>пухкою</a:t>
            </a:r>
            <a:r>
              <a:rPr sz="2400" spc="-70" dirty="0">
                <a:latin typeface="Trebuchet MS"/>
                <a:cs typeface="Trebuchet MS"/>
              </a:rPr>
              <a:t> </a:t>
            </a:r>
            <a:r>
              <a:rPr sz="2400" dirty="0">
                <a:latin typeface="Trebuchet MS"/>
                <a:cs typeface="Trebuchet MS"/>
              </a:rPr>
              <a:t>сполучною</a:t>
            </a:r>
            <a:r>
              <a:rPr sz="2400" spc="-90" dirty="0">
                <a:latin typeface="Trebuchet MS"/>
                <a:cs typeface="Trebuchet MS"/>
              </a:rPr>
              <a:t> </a:t>
            </a:r>
            <a:r>
              <a:rPr sz="2400" spc="-10" dirty="0">
                <a:latin typeface="Trebuchet MS"/>
                <a:cs typeface="Trebuchet MS"/>
              </a:rPr>
              <a:t>тканиною.</a:t>
            </a:r>
            <a:endParaRPr sz="2400">
              <a:latin typeface="Trebuchet MS"/>
              <a:cs typeface="Trebuchet MS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5747003" y="859408"/>
            <a:ext cx="5641975" cy="5811520"/>
            <a:chOff x="5747003" y="859408"/>
            <a:chExt cx="5641975" cy="5811520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747003" y="864107"/>
              <a:ext cx="5641848" cy="5806440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9694925" y="866393"/>
              <a:ext cx="210820" cy="1088390"/>
            </a:xfrm>
            <a:custGeom>
              <a:avLst/>
              <a:gdLst/>
              <a:ahLst/>
              <a:cxnLst/>
              <a:rect l="l" t="t" r="r" b="b"/>
              <a:pathLst>
                <a:path w="210820" h="1088389">
                  <a:moveTo>
                    <a:pt x="0" y="0"/>
                  </a:moveTo>
                  <a:lnTo>
                    <a:pt x="40915" y="1381"/>
                  </a:lnTo>
                  <a:lnTo>
                    <a:pt x="74342" y="5143"/>
                  </a:lnTo>
                  <a:lnTo>
                    <a:pt x="96887" y="10715"/>
                  </a:lnTo>
                  <a:lnTo>
                    <a:pt x="105155" y="17525"/>
                  </a:lnTo>
                  <a:lnTo>
                    <a:pt x="105155" y="526541"/>
                  </a:lnTo>
                  <a:lnTo>
                    <a:pt x="113424" y="533352"/>
                  </a:lnTo>
                  <a:lnTo>
                    <a:pt x="135969" y="538924"/>
                  </a:lnTo>
                  <a:lnTo>
                    <a:pt x="169396" y="542686"/>
                  </a:lnTo>
                  <a:lnTo>
                    <a:pt x="210312" y="544067"/>
                  </a:lnTo>
                  <a:lnTo>
                    <a:pt x="169396" y="545449"/>
                  </a:lnTo>
                  <a:lnTo>
                    <a:pt x="135969" y="549211"/>
                  </a:lnTo>
                  <a:lnTo>
                    <a:pt x="113424" y="554783"/>
                  </a:lnTo>
                  <a:lnTo>
                    <a:pt x="105155" y="561593"/>
                  </a:lnTo>
                  <a:lnTo>
                    <a:pt x="105155" y="1070609"/>
                  </a:lnTo>
                  <a:lnTo>
                    <a:pt x="96887" y="1077420"/>
                  </a:lnTo>
                  <a:lnTo>
                    <a:pt x="74342" y="1082992"/>
                  </a:lnTo>
                  <a:lnTo>
                    <a:pt x="40915" y="1086754"/>
                  </a:lnTo>
                  <a:lnTo>
                    <a:pt x="0" y="1088135"/>
                  </a:lnTo>
                </a:path>
              </a:pathLst>
            </a:custGeom>
            <a:ln w="1371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9986898" y="1531112"/>
            <a:ext cx="698500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spc="-10" dirty="0">
                <a:latin typeface="Trebuchet MS"/>
                <a:cs typeface="Trebuchet MS"/>
              </a:rPr>
              <a:t>епітелій</a:t>
            </a:r>
            <a:endParaRPr sz="1400">
              <a:latin typeface="Trebuchet MS"/>
              <a:cs typeface="Trebuchet MS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9694926" y="1236725"/>
            <a:ext cx="489584" cy="5070475"/>
          </a:xfrm>
          <a:custGeom>
            <a:avLst/>
            <a:gdLst/>
            <a:ahLst/>
            <a:cxnLst/>
            <a:rect l="l" t="t" r="r" b="b"/>
            <a:pathLst>
              <a:path w="489584" h="5070475">
                <a:moveTo>
                  <a:pt x="0" y="0"/>
                </a:moveTo>
                <a:lnTo>
                  <a:pt x="74741" y="2518"/>
                </a:lnTo>
                <a:lnTo>
                  <a:pt x="135778" y="9382"/>
                </a:lnTo>
                <a:lnTo>
                  <a:pt x="176932" y="19556"/>
                </a:lnTo>
                <a:lnTo>
                  <a:pt x="192024" y="32003"/>
                </a:lnTo>
                <a:lnTo>
                  <a:pt x="192024" y="1213865"/>
                </a:lnTo>
                <a:lnTo>
                  <a:pt x="207115" y="1226313"/>
                </a:lnTo>
                <a:lnTo>
                  <a:pt x="248269" y="1236487"/>
                </a:lnTo>
                <a:lnTo>
                  <a:pt x="309306" y="1243351"/>
                </a:lnTo>
                <a:lnTo>
                  <a:pt x="384048" y="1245870"/>
                </a:lnTo>
                <a:lnTo>
                  <a:pt x="309306" y="1248388"/>
                </a:lnTo>
                <a:lnTo>
                  <a:pt x="248269" y="1255252"/>
                </a:lnTo>
                <a:lnTo>
                  <a:pt x="207115" y="1265426"/>
                </a:lnTo>
                <a:lnTo>
                  <a:pt x="192024" y="1277874"/>
                </a:lnTo>
                <a:lnTo>
                  <a:pt x="192024" y="2459736"/>
                </a:lnTo>
                <a:lnTo>
                  <a:pt x="176932" y="2472183"/>
                </a:lnTo>
                <a:lnTo>
                  <a:pt x="135778" y="2482357"/>
                </a:lnTo>
                <a:lnTo>
                  <a:pt x="74741" y="2489221"/>
                </a:lnTo>
                <a:lnTo>
                  <a:pt x="0" y="2491740"/>
                </a:lnTo>
              </a:path>
              <a:path w="489584" h="5070475">
                <a:moveTo>
                  <a:pt x="0" y="2491740"/>
                </a:moveTo>
                <a:lnTo>
                  <a:pt x="77327" y="2493821"/>
                </a:lnTo>
                <a:lnTo>
                  <a:pt x="144475" y="2499616"/>
                </a:lnTo>
                <a:lnTo>
                  <a:pt x="197418" y="2508446"/>
                </a:lnTo>
                <a:lnTo>
                  <a:pt x="244601" y="2532507"/>
                </a:lnTo>
                <a:lnTo>
                  <a:pt x="244601" y="3740277"/>
                </a:lnTo>
                <a:lnTo>
                  <a:pt x="257068" y="3753148"/>
                </a:lnTo>
                <a:lnTo>
                  <a:pt x="291785" y="3764337"/>
                </a:lnTo>
                <a:lnTo>
                  <a:pt x="344728" y="3773167"/>
                </a:lnTo>
                <a:lnTo>
                  <a:pt x="411876" y="3778962"/>
                </a:lnTo>
                <a:lnTo>
                  <a:pt x="489203" y="3781044"/>
                </a:lnTo>
                <a:lnTo>
                  <a:pt x="411876" y="3783125"/>
                </a:lnTo>
                <a:lnTo>
                  <a:pt x="344728" y="3788920"/>
                </a:lnTo>
                <a:lnTo>
                  <a:pt x="291785" y="3797750"/>
                </a:lnTo>
                <a:lnTo>
                  <a:pt x="257068" y="3808939"/>
                </a:lnTo>
                <a:lnTo>
                  <a:pt x="244601" y="3821811"/>
                </a:lnTo>
                <a:lnTo>
                  <a:pt x="244601" y="5029581"/>
                </a:lnTo>
                <a:lnTo>
                  <a:pt x="232135" y="5042467"/>
                </a:lnTo>
                <a:lnTo>
                  <a:pt x="197418" y="5053658"/>
                </a:lnTo>
                <a:lnTo>
                  <a:pt x="144475" y="5062482"/>
                </a:lnTo>
                <a:lnTo>
                  <a:pt x="77327" y="5068269"/>
                </a:lnTo>
                <a:lnTo>
                  <a:pt x="0" y="5070348"/>
                </a:lnTo>
              </a:path>
            </a:pathLst>
          </a:custGeom>
          <a:ln w="1371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10266044" y="2686634"/>
            <a:ext cx="1492885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latin typeface="Trebuchet MS"/>
                <a:cs typeface="Trebuchet MS"/>
              </a:rPr>
              <a:t>Власна</a:t>
            </a:r>
            <a:r>
              <a:rPr sz="1400" spc="-45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пластинка</a:t>
            </a:r>
            <a:endParaRPr sz="1400">
              <a:latin typeface="Trebuchet MS"/>
              <a:cs typeface="Trebuchet MS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0198734" y="4399610"/>
            <a:ext cx="1762760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latin typeface="Trebuchet MS"/>
                <a:cs typeface="Trebuchet MS"/>
              </a:rPr>
              <a:t>Підслизова</a:t>
            </a:r>
            <a:r>
              <a:rPr sz="1400" spc="-80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оболонка</a:t>
            </a:r>
            <a:endParaRPr sz="1400">
              <a:latin typeface="Trebuchet MS"/>
              <a:cs typeface="Trebuchet MS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9694926" y="6412229"/>
            <a:ext cx="210820" cy="260985"/>
          </a:xfrm>
          <a:custGeom>
            <a:avLst/>
            <a:gdLst/>
            <a:ahLst/>
            <a:cxnLst/>
            <a:rect l="l" t="t" r="r" b="b"/>
            <a:pathLst>
              <a:path w="210820" h="260984">
                <a:moveTo>
                  <a:pt x="0" y="0"/>
                </a:moveTo>
                <a:lnTo>
                  <a:pt x="40915" y="1377"/>
                </a:lnTo>
                <a:lnTo>
                  <a:pt x="74342" y="5133"/>
                </a:lnTo>
                <a:lnTo>
                  <a:pt x="96887" y="10704"/>
                </a:lnTo>
                <a:lnTo>
                  <a:pt x="105155" y="17526"/>
                </a:lnTo>
                <a:lnTo>
                  <a:pt x="105155" y="112776"/>
                </a:lnTo>
                <a:lnTo>
                  <a:pt x="113424" y="119597"/>
                </a:lnTo>
                <a:lnTo>
                  <a:pt x="135969" y="125168"/>
                </a:lnTo>
                <a:lnTo>
                  <a:pt x="169396" y="128924"/>
                </a:lnTo>
                <a:lnTo>
                  <a:pt x="210312" y="130302"/>
                </a:lnTo>
                <a:lnTo>
                  <a:pt x="169396" y="131679"/>
                </a:lnTo>
                <a:lnTo>
                  <a:pt x="135969" y="135435"/>
                </a:lnTo>
                <a:lnTo>
                  <a:pt x="113424" y="141006"/>
                </a:lnTo>
                <a:lnTo>
                  <a:pt x="105155" y="147828"/>
                </a:lnTo>
                <a:lnTo>
                  <a:pt x="105155" y="243078"/>
                </a:lnTo>
                <a:lnTo>
                  <a:pt x="96887" y="249899"/>
                </a:lnTo>
                <a:lnTo>
                  <a:pt x="74342" y="255470"/>
                </a:lnTo>
                <a:lnTo>
                  <a:pt x="40915" y="259226"/>
                </a:lnTo>
                <a:lnTo>
                  <a:pt x="0" y="260604"/>
                </a:lnTo>
              </a:path>
            </a:pathLst>
          </a:custGeom>
          <a:ln w="1371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10179557" y="6382613"/>
            <a:ext cx="52578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10" dirty="0">
                <a:latin typeface="Trebuchet MS"/>
                <a:cs typeface="Trebuchet MS"/>
              </a:rPr>
              <a:t>окістя</a:t>
            </a:r>
            <a:endParaRPr sz="1400">
              <a:latin typeface="Trebuchet MS"/>
              <a:cs typeface="Trebuchet MS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5182361" y="6307073"/>
            <a:ext cx="334010" cy="352425"/>
          </a:xfrm>
          <a:custGeom>
            <a:avLst/>
            <a:gdLst/>
            <a:ahLst/>
            <a:cxnLst/>
            <a:rect l="l" t="t" r="r" b="b"/>
            <a:pathLst>
              <a:path w="334010" h="352425">
                <a:moveTo>
                  <a:pt x="333755" y="352043"/>
                </a:moveTo>
                <a:lnTo>
                  <a:pt x="268783" y="349859"/>
                </a:lnTo>
                <a:lnTo>
                  <a:pt x="215741" y="343900"/>
                </a:lnTo>
                <a:lnTo>
                  <a:pt x="179986" y="335059"/>
                </a:lnTo>
                <a:lnTo>
                  <a:pt x="166877" y="324230"/>
                </a:lnTo>
                <a:lnTo>
                  <a:pt x="166877" y="203834"/>
                </a:lnTo>
                <a:lnTo>
                  <a:pt x="153769" y="193006"/>
                </a:lnTo>
                <a:lnTo>
                  <a:pt x="118014" y="184165"/>
                </a:lnTo>
                <a:lnTo>
                  <a:pt x="64972" y="178206"/>
                </a:lnTo>
                <a:lnTo>
                  <a:pt x="0" y="176021"/>
                </a:lnTo>
                <a:lnTo>
                  <a:pt x="64972" y="173837"/>
                </a:lnTo>
                <a:lnTo>
                  <a:pt x="118014" y="167878"/>
                </a:lnTo>
                <a:lnTo>
                  <a:pt x="153769" y="159037"/>
                </a:lnTo>
                <a:lnTo>
                  <a:pt x="166877" y="148208"/>
                </a:lnTo>
                <a:lnTo>
                  <a:pt x="166877" y="27812"/>
                </a:lnTo>
                <a:lnTo>
                  <a:pt x="179986" y="16984"/>
                </a:lnTo>
                <a:lnTo>
                  <a:pt x="215741" y="8143"/>
                </a:lnTo>
                <a:lnTo>
                  <a:pt x="268783" y="2184"/>
                </a:lnTo>
                <a:lnTo>
                  <a:pt x="333755" y="0"/>
                </a:lnTo>
              </a:path>
            </a:pathLst>
          </a:custGeom>
          <a:ln w="1371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672490" y="4674184"/>
            <a:ext cx="4858385" cy="206121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 marR="371475" algn="just">
              <a:lnSpc>
                <a:spcPct val="100000"/>
              </a:lnSpc>
              <a:spcBef>
                <a:spcPts val="115"/>
              </a:spcBef>
            </a:pPr>
            <a:r>
              <a:rPr sz="2400" dirty="0">
                <a:latin typeface="Trebuchet MS"/>
                <a:cs typeface="Trebuchet MS"/>
              </a:rPr>
              <a:t>Містить</a:t>
            </a:r>
            <a:r>
              <a:rPr sz="2400" spc="-5" dirty="0">
                <a:latin typeface="Trebuchet MS"/>
                <a:cs typeface="Trebuchet MS"/>
              </a:rPr>
              <a:t> </a:t>
            </a:r>
            <a:r>
              <a:rPr sz="2400" dirty="0">
                <a:latin typeface="Trebuchet MS"/>
                <a:cs typeface="Trebuchet MS"/>
              </a:rPr>
              <a:t>кінцеві</a:t>
            </a:r>
            <a:r>
              <a:rPr sz="2400" spc="-70" dirty="0">
                <a:latin typeface="Trebuchet MS"/>
                <a:cs typeface="Trebuchet MS"/>
              </a:rPr>
              <a:t> </a:t>
            </a:r>
            <a:r>
              <a:rPr sz="2400" dirty="0">
                <a:latin typeface="Trebuchet MS"/>
                <a:cs typeface="Trebuchet MS"/>
              </a:rPr>
              <a:t>відділи</a:t>
            </a:r>
            <a:r>
              <a:rPr sz="2400" spc="-120" dirty="0">
                <a:latin typeface="Trebuchet MS"/>
                <a:cs typeface="Trebuchet MS"/>
              </a:rPr>
              <a:t> </a:t>
            </a:r>
            <a:r>
              <a:rPr sz="2400" spc="-10" dirty="0">
                <a:latin typeface="Trebuchet MS"/>
                <a:cs typeface="Trebuchet MS"/>
              </a:rPr>
              <a:t>дрібних </a:t>
            </a:r>
            <a:r>
              <a:rPr sz="2400" dirty="0">
                <a:latin typeface="Trebuchet MS"/>
                <a:cs typeface="Trebuchet MS"/>
              </a:rPr>
              <a:t>слинних</a:t>
            </a:r>
            <a:r>
              <a:rPr sz="2400" spc="-65" dirty="0">
                <a:latin typeface="Trebuchet MS"/>
                <a:cs typeface="Trebuchet MS"/>
              </a:rPr>
              <a:t> </a:t>
            </a:r>
            <a:r>
              <a:rPr sz="2400" dirty="0">
                <a:latin typeface="Trebuchet MS"/>
                <a:cs typeface="Trebuchet MS"/>
              </a:rPr>
              <a:t>залоз,</a:t>
            </a:r>
            <a:r>
              <a:rPr sz="2400" spc="-55" dirty="0">
                <a:latin typeface="Trebuchet MS"/>
                <a:cs typeface="Trebuchet MS"/>
              </a:rPr>
              <a:t> </a:t>
            </a:r>
            <a:r>
              <a:rPr sz="2400" dirty="0">
                <a:latin typeface="Trebuchet MS"/>
                <a:cs typeface="Trebuchet MS"/>
              </a:rPr>
              <a:t>судини,</a:t>
            </a:r>
            <a:r>
              <a:rPr sz="2400" spc="-50" dirty="0">
                <a:latin typeface="Trebuchet MS"/>
                <a:cs typeface="Trebuchet MS"/>
              </a:rPr>
              <a:t> </a:t>
            </a:r>
            <a:r>
              <a:rPr sz="2400" spc="-10" dirty="0">
                <a:latin typeface="Trebuchet MS"/>
                <a:cs typeface="Trebuchet MS"/>
              </a:rPr>
              <a:t>нерви, </a:t>
            </a:r>
            <a:r>
              <a:rPr sz="2400" dirty="0">
                <a:latin typeface="Trebuchet MS"/>
                <a:cs typeface="Trebuchet MS"/>
              </a:rPr>
              <a:t>часточки</a:t>
            </a:r>
            <a:r>
              <a:rPr sz="2400" spc="-75" dirty="0">
                <a:latin typeface="Trebuchet MS"/>
                <a:cs typeface="Trebuchet MS"/>
              </a:rPr>
              <a:t> </a:t>
            </a:r>
            <a:r>
              <a:rPr sz="2400" dirty="0">
                <a:latin typeface="Trebuchet MS"/>
                <a:cs typeface="Trebuchet MS"/>
              </a:rPr>
              <a:t>жирової</a:t>
            </a:r>
            <a:r>
              <a:rPr sz="2400" spc="-55" dirty="0">
                <a:latin typeface="Trebuchet MS"/>
                <a:cs typeface="Trebuchet MS"/>
              </a:rPr>
              <a:t> </a:t>
            </a:r>
            <a:r>
              <a:rPr sz="2400" spc="-10" dirty="0">
                <a:latin typeface="Trebuchet MS"/>
                <a:cs typeface="Trebuchet MS"/>
              </a:rPr>
              <a:t>тканини.</a:t>
            </a:r>
            <a:endParaRPr sz="2400">
              <a:latin typeface="Trebuchet MS"/>
              <a:cs typeface="Trebuchet MS"/>
            </a:endParaRPr>
          </a:p>
          <a:p>
            <a:pPr marL="12700" marR="5080" algn="just">
              <a:lnSpc>
                <a:spcPct val="100000"/>
              </a:lnSpc>
              <a:spcBef>
                <a:spcPts val="5"/>
              </a:spcBef>
            </a:pPr>
            <a:r>
              <a:rPr sz="2400" dirty="0">
                <a:latin typeface="Trebuchet MS"/>
                <a:cs typeface="Trebuchet MS"/>
              </a:rPr>
              <a:t>Особливотю</a:t>
            </a:r>
            <a:r>
              <a:rPr sz="2400" spc="-95" dirty="0">
                <a:latin typeface="Trebuchet MS"/>
                <a:cs typeface="Trebuchet MS"/>
              </a:rPr>
              <a:t> </a:t>
            </a:r>
            <a:r>
              <a:rPr sz="2400" dirty="0">
                <a:latin typeface="Trebuchet MS"/>
                <a:cs typeface="Trebuchet MS"/>
              </a:rPr>
              <a:t>є</a:t>
            </a:r>
            <a:r>
              <a:rPr sz="2400" spc="-50" dirty="0">
                <a:latin typeface="Trebuchet MS"/>
                <a:cs typeface="Trebuchet MS"/>
              </a:rPr>
              <a:t> </a:t>
            </a:r>
            <a:r>
              <a:rPr sz="2400" dirty="0">
                <a:latin typeface="Trebuchet MS"/>
                <a:cs typeface="Trebuchet MS"/>
              </a:rPr>
              <a:t>відсутність</a:t>
            </a:r>
            <a:r>
              <a:rPr sz="2400" spc="-65" dirty="0">
                <a:latin typeface="Trebuchet MS"/>
                <a:cs typeface="Trebuchet MS"/>
              </a:rPr>
              <a:t> </a:t>
            </a:r>
            <a:r>
              <a:rPr sz="2400" spc="-10" dirty="0">
                <a:latin typeface="Trebuchet MS"/>
                <a:cs typeface="Trebuchet MS"/>
              </a:rPr>
              <a:t>м'язової тканини</a:t>
            </a:r>
            <a:endParaRPr sz="2400">
              <a:latin typeface="Trebuchet MS"/>
              <a:cs typeface="Trebuchet MS"/>
            </a:endParaRPr>
          </a:p>
          <a:p>
            <a:pPr marR="210185" algn="r">
              <a:lnSpc>
                <a:spcPts val="1610"/>
              </a:lnSpc>
            </a:pPr>
            <a:r>
              <a:rPr sz="1800" spc="-10" dirty="0">
                <a:latin typeface="Trebuchet MS"/>
                <a:cs typeface="Trebuchet MS"/>
              </a:rPr>
              <a:t>кістка</a:t>
            </a:r>
            <a:endParaRPr sz="1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841375" cy="5664835"/>
          </a:xfrm>
          <a:custGeom>
            <a:avLst/>
            <a:gdLst/>
            <a:ahLst/>
            <a:cxnLst/>
            <a:rect l="l" t="t" r="r" b="b"/>
            <a:pathLst>
              <a:path w="841375" h="5664835">
                <a:moveTo>
                  <a:pt x="841248" y="0"/>
                </a:moveTo>
                <a:lnTo>
                  <a:pt x="0" y="0"/>
                </a:lnTo>
                <a:lnTo>
                  <a:pt x="0" y="5664708"/>
                </a:lnTo>
                <a:lnTo>
                  <a:pt x="841248" y="0"/>
                </a:lnTo>
                <a:close/>
              </a:path>
            </a:pathLst>
          </a:custGeom>
          <a:solidFill>
            <a:srgbClr val="90C225">
              <a:alpha val="85096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6364223" y="0"/>
            <a:ext cx="5793105" cy="6867525"/>
            <a:chOff x="6364223" y="0"/>
            <a:chExt cx="5793105" cy="686752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364223" y="0"/>
              <a:ext cx="5792724" cy="6839711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10755629" y="491490"/>
              <a:ext cx="576580" cy="6369050"/>
            </a:xfrm>
            <a:custGeom>
              <a:avLst/>
              <a:gdLst/>
              <a:ahLst/>
              <a:cxnLst/>
              <a:rect l="l" t="t" r="r" b="b"/>
              <a:pathLst>
                <a:path w="576579" h="6369050">
                  <a:moveTo>
                    <a:pt x="0" y="0"/>
                  </a:moveTo>
                  <a:lnTo>
                    <a:pt x="48059" y="1625"/>
                  </a:lnTo>
                  <a:lnTo>
                    <a:pt x="87296" y="6048"/>
                  </a:lnTo>
                  <a:lnTo>
                    <a:pt x="113746" y="12590"/>
                  </a:lnTo>
                  <a:lnTo>
                    <a:pt x="123444" y="20574"/>
                  </a:lnTo>
                  <a:lnTo>
                    <a:pt x="123444" y="884682"/>
                  </a:lnTo>
                  <a:lnTo>
                    <a:pt x="133141" y="892665"/>
                  </a:lnTo>
                  <a:lnTo>
                    <a:pt x="159591" y="899207"/>
                  </a:lnTo>
                  <a:lnTo>
                    <a:pt x="198828" y="903630"/>
                  </a:lnTo>
                  <a:lnTo>
                    <a:pt x="246888" y="905256"/>
                  </a:lnTo>
                  <a:lnTo>
                    <a:pt x="198828" y="906881"/>
                  </a:lnTo>
                  <a:lnTo>
                    <a:pt x="159591" y="911304"/>
                  </a:lnTo>
                  <a:lnTo>
                    <a:pt x="133141" y="917846"/>
                  </a:lnTo>
                  <a:lnTo>
                    <a:pt x="123444" y="925830"/>
                  </a:lnTo>
                  <a:lnTo>
                    <a:pt x="123444" y="1789938"/>
                  </a:lnTo>
                  <a:lnTo>
                    <a:pt x="113746" y="1797921"/>
                  </a:lnTo>
                  <a:lnTo>
                    <a:pt x="87296" y="1804463"/>
                  </a:lnTo>
                  <a:lnTo>
                    <a:pt x="48059" y="1808886"/>
                  </a:lnTo>
                  <a:lnTo>
                    <a:pt x="0" y="1810512"/>
                  </a:lnTo>
                </a:path>
                <a:path w="576579" h="6369050">
                  <a:moveTo>
                    <a:pt x="0" y="790956"/>
                  </a:moveTo>
                  <a:lnTo>
                    <a:pt x="76589" y="792668"/>
                  </a:lnTo>
                  <a:lnTo>
                    <a:pt x="145400" y="797503"/>
                  </a:lnTo>
                  <a:lnTo>
                    <a:pt x="203692" y="805005"/>
                  </a:lnTo>
                  <a:lnTo>
                    <a:pt x="248722" y="814719"/>
                  </a:lnTo>
                  <a:lnTo>
                    <a:pt x="288036" y="838962"/>
                  </a:lnTo>
                  <a:lnTo>
                    <a:pt x="288036" y="2898648"/>
                  </a:lnTo>
                  <a:lnTo>
                    <a:pt x="298321" y="2911420"/>
                  </a:lnTo>
                  <a:lnTo>
                    <a:pt x="372379" y="2932604"/>
                  </a:lnTo>
                  <a:lnTo>
                    <a:pt x="430671" y="2940106"/>
                  </a:lnTo>
                  <a:lnTo>
                    <a:pt x="499482" y="2944941"/>
                  </a:lnTo>
                  <a:lnTo>
                    <a:pt x="576072" y="2946654"/>
                  </a:lnTo>
                  <a:lnTo>
                    <a:pt x="499482" y="2948366"/>
                  </a:lnTo>
                  <a:lnTo>
                    <a:pt x="430671" y="2953201"/>
                  </a:lnTo>
                  <a:lnTo>
                    <a:pt x="372379" y="2960703"/>
                  </a:lnTo>
                  <a:lnTo>
                    <a:pt x="327349" y="2970417"/>
                  </a:lnTo>
                  <a:lnTo>
                    <a:pt x="288036" y="2994660"/>
                  </a:lnTo>
                  <a:lnTo>
                    <a:pt x="288036" y="5054346"/>
                  </a:lnTo>
                  <a:lnTo>
                    <a:pt x="277750" y="5067118"/>
                  </a:lnTo>
                  <a:lnTo>
                    <a:pt x="248722" y="5078588"/>
                  </a:lnTo>
                  <a:lnTo>
                    <a:pt x="203692" y="5088302"/>
                  </a:lnTo>
                  <a:lnTo>
                    <a:pt x="145400" y="5095804"/>
                  </a:lnTo>
                  <a:lnTo>
                    <a:pt x="76589" y="5100639"/>
                  </a:lnTo>
                  <a:lnTo>
                    <a:pt x="0" y="5102352"/>
                  </a:lnTo>
                </a:path>
                <a:path w="576579" h="6369050">
                  <a:moveTo>
                    <a:pt x="0" y="5102352"/>
                  </a:moveTo>
                  <a:lnTo>
                    <a:pt x="74426" y="5103497"/>
                  </a:lnTo>
                  <a:lnTo>
                    <a:pt x="139061" y="5106687"/>
                  </a:lnTo>
                  <a:lnTo>
                    <a:pt x="190030" y="5111552"/>
                  </a:lnTo>
                  <a:lnTo>
                    <a:pt x="235458" y="5124831"/>
                  </a:lnTo>
                  <a:lnTo>
                    <a:pt x="235458" y="5214747"/>
                  </a:lnTo>
                  <a:lnTo>
                    <a:pt x="247461" y="5221854"/>
                  </a:lnTo>
                  <a:lnTo>
                    <a:pt x="280885" y="5228025"/>
                  </a:lnTo>
                  <a:lnTo>
                    <a:pt x="331854" y="5232890"/>
                  </a:lnTo>
                  <a:lnTo>
                    <a:pt x="396489" y="5236080"/>
                  </a:lnTo>
                  <a:lnTo>
                    <a:pt x="470916" y="5237226"/>
                  </a:lnTo>
                  <a:lnTo>
                    <a:pt x="396489" y="5238371"/>
                  </a:lnTo>
                  <a:lnTo>
                    <a:pt x="331854" y="5241561"/>
                  </a:lnTo>
                  <a:lnTo>
                    <a:pt x="280885" y="5246426"/>
                  </a:lnTo>
                  <a:lnTo>
                    <a:pt x="247461" y="5252597"/>
                  </a:lnTo>
                  <a:lnTo>
                    <a:pt x="235458" y="5259705"/>
                  </a:lnTo>
                  <a:lnTo>
                    <a:pt x="235458" y="5349621"/>
                  </a:lnTo>
                  <a:lnTo>
                    <a:pt x="223454" y="5356728"/>
                  </a:lnTo>
                  <a:lnTo>
                    <a:pt x="190030" y="5362899"/>
                  </a:lnTo>
                  <a:lnTo>
                    <a:pt x="139061" y="5367764"/>
                  </a:lnTo>
                  <a:lnTo>
                    <a:pt x="74426" y="5370954"/>
                  </a:lnTo>
                  <a:lnTo>
                    <a:pt x="0" y="5372100"/>
                  </a:lnTo>
                </a:path>
                <a:path w="576579" h="6369050">
                  <a:moveTo>
                    <a:pt x="0" y="5518404"/>
                  </a:moveTo>
                  <a:lnTo>
                    <a:pt x="74426" y="5520404"/>
                  </a:lnTo>
                  <a:lnTo>
                    <a:pt x="139061" y="5525974"/>
                  </a:lnTo>
                  <a:lnTo>
                    <a:pt x="190030" y="5534468"/>
                  </a:lnTo>
                  <a:lnTo>
                    <a:pt x="235458" y="5557647"/>
                  </a:lnTo>
                  <a:lnTo>
                    <a:pt x="235458" y="5904357"/>
                  </a:lnTo>
                  <a:lnTo>
                    <a:pt x="247461" y="5916762"/>
                  </a:lnTo>
                  <a:lnTo>
                    <a:pt x="280885" y="5927535"/>
                  </a:lnTo>
                  <a:lnTo>
                    <a:pt x="331854" y="5936029"/>
                  </a:lnTo>
                  <a:lnTo>
                    <a:pt x="396489" y="5941599"/>
                  </a:lnTo>
                  <a:lnTo>
                    <a:pt x="470916" y="5943600"/>
                  </a:lnTo>
                  <a:lnTo>
                    <a:pt x="396489" y="5945600"/>
                  </a:lnTo>
                  <a:lnTo>
                    <a:pt x="331854" y="5951170"/>
                  </a:lnTo>
                  <a:lnTo>
                    <a:pt x="280885" y="5959664"/>
                  </a:lnTo>
                  <a:lnTo>
                    <a:pt x="247461" y="5970437"/>
                  </a:lnTo>
                  <a:lnTo>
                    <a:pt x="235458" y="5982843"/>
                  </a:lnTo>
                  <a:lnTo>
                    <a:pt x="235458" y="6329554"/>
                  </a:lnTo>
                  <a:lnTo>
                    <a:pt x="223454" y="6341957"/>
                  </a:lnTo>
                  <a:lnTo>
                    <a:pt x="190030" y="6352729"/>
                  </a:lnTo>
                  <a:lnTo>
                    <a:pt x="139061" y="6361224"/>
                  </a:lnTo>
                  <a:lnTo>
                    <a:pt x="74426" y="6366795"/>
                  </a:lnTo>
                  <a:lnTo>
                    <a:pt x="0" y="6368795"/>
                  </a:lnTo>
                </a:path>
              </a:pathLst>
            </a:custGeom>
            <a:ln w="1371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379577" y="922985"/>
            <a:ext cx="2273935" cy="33337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  <a:tabLst>
                <a:tab pos="1059815" algn="l"/>
              </a:tabLst>
            </a:pPr>
            <a:r>
              <a:rPr sz="2000" spc="-10" dirty="0">
                <a:latin typeface="Trebuchet MS"/>
                <a:cs typeface="Trebuchet MS"/>
              </a:rPr>
              <a:t>Власна</a:t>
            </a:r>
            <a:r>
              <a:rPr sz="2000" dirty="0">
                <a:latin typeface="Trebuchet MS"/>
                <a:cs typeface="Trebuchet MS"/>
              </a:rPr>
              <a:t>	</a:t>
            </a:r>
            <a:r>
              <a:rPr sz="2000" spc="-10" dirty="0">
                <a:latin typeface="Trebuchet MS"/>
                <a:cs typeface="Trebuchet MS"/>
              </a:rPr>
              <a:t>пластинка</a:t>
            </a:r>
            <a:endParaRPr sz="2000">
              <a:latin typeface="Trebuchet MS"/>
              <a:cs typeface="Trebuchet M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858516" y="922985"/>
            <a:ext cx="665480" cy="33337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2000" spc="-20" dirty="0">
                <a:latin typeface="Trebuchet MS"/>
                <a:cs typeface="Trebuchet MS"/>
              </a:rPr>
              <a:t>може</a:t>
            </a:r>
            <a:endParaRPr sz="2000">
              <a:latin typeface="Trebuchet MS"/>
              <a:cs typeface="Trebuchet M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722878" y="922985"/>
            <a:ext cx="2242820" cy="33337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  <a:tabLst>
                <a:tab pos="808355" algn="l"/>
                <a:tab pos="2038985" algn="l"/>
              </a:tabLst>
            </a:pPr>
            <a:r>
              <a:rPr sz="2000" spc="-20" dirty="0">
                <a:latin typeface="Trebuchet MS"/>
                <a:cs typeface="Trebuchet MS"/>
              </a:rPr>
              <a:t>мати</a:t>
            </a:r>
            <a:r>
              <a:rPr sz="2000" dirty="0">
                <a:latin typeface="Trebuchet MS"/>
                <a:cs typeface="Trebuchet MS"/>
              </a:rPr>
              <a:t>	</a:t>
            </a:r>
            <a:r>
              <a:rPr sz="2000" spc="-10" dirty="0">
                <a:latin typeface="Trebuchet MS"/>
                <a:cs typeface="Trebuchet MS"/>
              </a:rPr>
              <a:t>зрощеня</a:t>
            </a:r>
            <a:r>
              <a:rPr sz="2000" dirty="0">
                <a:latin typeface="Trebuchet MS"/>
                <a:cs typeface="Trebuchet MS"/>
              </a:rPr>
              <a:t>	</a:t>
            </a:r>
            <a:r>
              <a:rPr sz="2000" spc="-25" dirty="0">
                <a:latin typeface="Trebuchet MS"/>
                <a:cs typeface="Trebuchet MS"/>
              </a:rPr>
              <a:t>із</a:t>
            </a:r>
            <a:endParaRPr sz="2000">
              <a:latin typeface="Trebuchet MS"/>
              <a:cs typeface="Trebuchet MS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79577" y="1229995"/>
            <a:ext cx="5584190" cy="33274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  <a:tabLst>
                <a:tab pos="1539875" algn="l"/>
                <a:tab pos="2706370" algn="l"/>
                <a:tab pos="3122295" algn="l"/>
                <a:tab pos="4425950" algn="l"/>
              </a:tabLst>
            </a:pPr>
            <a:r>
              <a:rPr sz="2000" spc="-10" dirty="0">
                <a:latin typeface="Trebuchet MS"/>
                <a:cs typeface="Trebuchet MS"/>
              </a:rPr>
              <a:t>тканинами</a:t>
            </a:r>
            <a:r>
              <a:rPr sz="2000" dirty="0">
                <a:latin typeface="Trebuchet MS"/>
                <a:cs typeface="Trebuchet MS"/>
              </a:rPr>
              <a:t>	</a:t>
            </a:r>
            <a:r>
              <a:rPr sz="2000" spc="-10" dirty="0">
                <a:latin typeface="Trebuchet MS"/>
                <a:cs typeface="Trebuchet MS"/>
              </a:rPr>
              <a:t>голови.</a:t>
            </a:r>
            <a:r>
              <a:rPr sz="2000" dirty="0">
                <a:latin typeface="Trebuchet MS"/>
                <a:cs typeface="Trebuchet MS"/>
              </a:rPr>
              <a:t>	</a:t>
            </a:r>
            <a:r>
              <a:rPr sz="2000" spc="-50" dirty="0">
                <a:latin typeface="Trebuchet MS"/>
                <a:cs typeface="Trebuchet MS"/>
              </a:rPr>
              <a:t>В</a:t>
            </a:r>
            <a:r>
              <a:rPr sz="2000" dirty="0">
                <a:latin typeface="Trebuchet MS"/>
                <a:cs typeface="Trebuchet MS"/>
              </a:rPr>
              <a:t>	</a:t>
            </a:r>
            <a:r>
              <a:rPr sz="2000" spc="-10" dirty="0">
                <a:latin typeface="Trebuchet MS"/>
                <a:cs typeface="Trebuchet MS"/>
              </a:rPr>
              <a:t>наслідок</a:t>
            </a:r>
            <a:r>
              <a:rPr sz="2000" dirty="0">
                <a:latin typeface="Trebuchet MS"/>
                <a:cs typeface="Trebuchet MS"/>
              </a:rPr>
              <a:t>	</a:t>
            </a:r>
            <a:r>
              <a:rPr sz="2000" spc="-10" dirty="0">
                <a:latin typeface="Trebuchet MS"/>
                <a:cs typeface="Trebuchet MS"/>
              </a:rPr>
              <a:t>зрощення</a:t>
            </a:r>
            <a:endParaRPr sz="2000">
              <a:latin typeface="Trebuchet MS"/>
              <a:cs typeface="Trebuchet MS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79577" y="1531442"/>
            <a:ext cx="5582285" cy="33337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  <a:tabLst>
                <a:tab pos="1073785" algn="l"/>
                <a:tab pos="2926080" algn="l"/>
                <a:tab pos="3634740" algn="l"/>
                <a:tab pos="4170045" algn="l"/>
              </a:tabLst>
            </a:pPr>
            <a:r>
              <a:rPr sz="2000" spc="-10" dirty="0">
                <a:latin typeface="Trebuchet MS"/>
                <a:cs typeface="Trebuchet MS"/>
              </a:rPr>
              <a:t>слизова</a:t>
            </a:r>
            <a:r>
              <a:rPr sz="2000" dirty="0">
                <a:latin typeface="Trebuchet MS"/>
                <a:cs typeface="Trebuchet MS"/>
              </a:rPr>
              <a:t>	оболонка</a:t>
            </a:r>
            <a:r>
              <a:rPr sz="2000" spc="300" dirty="0">
                <a:latin typeface="Trebuchet MS"/>
                <a:cs typeface="Trebuchet MS"/>
              </a:rPr>
              <a:t> </a:t>
            </a:r>
            <a:r>
              <a:rPr sz="2000" spc="-20" dirty="0">
                <a:latin typeface="Trebuchet MS"/>
                <a:cs typeface="Trebuchet MS"/>
              </a:rPr>
              <a:t>стає</a:t>
            </a:r>
            <a:r>
              <a:rPr sz="2000" dirty="0">
                <a:latin typeface="Trebuchet MS"/>
                <a:cs typeface="Trebuchet MS"/>
              </a:rPr>
              <a:t>	</a:t>
            </a:r>
            <a:r>
              <a:rPr sz="2000" spc="-20" dirty="0">
                <a:latin typeface="Trebuchet MS"/>
                <a:cs typeface="Trebuchet MS"/>
              </a:rPr>
              <a:t>мало</a:t>
            </a:r>
            <a:r>
              <a:rPr sz="2000" dirty="0">
                <a:latin typeface="Trebuchet MS"/>
                <a:cs typeface="Trebuchet MS"/>
              </a:rPr>
              <a:t>	</a:t>
            </a:r>
            <a:r>
              <a:rPr sz="2000" spc="-25" dirty="0">
                <a:latin typeface="Trebuchet MS"/>
                <a:cs typeface="Trebuchet MS"/>
              </a:rPr>
              <a:t>або</a:t>
            </a:r>
            <a:r>
              <a:rPr sz="2000" dirty="0">
                <a:latin typeface="Trebuchet MS"/>
                <a:cs typeface="Trebuchet MS"/>
              </a:rPr>
              <a:t>	</a:t>
            </a:r>
            <a:r>
              <a:rPr sz="2000" spc="-10" dirty="0">
                <a:latin typeface="Trebuchet MS"/>
                <a:cs typeface="Trebuchet MS"/>
              </a:rPr>
              <a:t>нерухомою,</a:t>
            </a:r>
            <a:endParaRPr sz="2000">
              <a:latin typeface="Trebuchet MS"/>
              <a:cs typeface="Trebuchet MS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79577" y="1838020"/>
            <a:ext cx="5586095" cy="64008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  <a:tabLst>
                <a:tab pos="698500" algn="l"/>
                <a:tab pos="2075180" algn="l"/>
                <a:tab pos="3987165" algn="l"/>
              </a:tabLst>
            </a:pPr>
            <a:r>
              <a:rPr sz="2000" spc="-25" dirty="0">
                <a:latin typeface="Trebuchet MS"/>
                <a:cs typeface="Trebuchet MS"/>
              </a:rPr>
              <a:t>за</a:t>
            </a:r>
            <a:r>
              <a:rPr sz="2000" dirty="0">
                <a:latin typeface="Trebuchet MS"/>
                <a:cs typeface="Trebuchet MS"/>
              </a:rPr>
              <a:t>	</a:t>
            </a:r>
            <a:r>
              <a:rPr sz="2000" spc="-10" dirty="0">
                <a:latin typeface="Trebuchet MS"/>
                <a:cs typeface="Trebuchet MS"/>
              </a:rPr>
              <a:t>рахунок</a:t>
            </a:r>
            <a:r>
              <a:rPr sz="2000" dirty="0">
                <a:latin typeface="Trebuchet MS"/>
                <a:cs typeface="Trebuchet MS"/>
              </a:rPr>
              <a:t>	</a:t>
            </a:r>
            <a:r>
              <a:rPr sz="2000" spc="-10" dirty="0">
                <a:latin typeface="Trebuchet MS"/>
                <a:cs typeface="Trebuchet MS"/>
              </a:rPr>
              <a:t>розвиненого</a:t>
            </a:r>
            <a:r>
              <a:rPr sz="2000" dirty="0">
                <a:latin typeface="Trebuchet MS"/>
                <a:cs typeface="Trebuchet MS"/>
              </a:rPr>
              <a:t>	</a:t>
            </a:r>
            <a:r>
              <a:rPr sz="2000" spc="-10" dirty="0">
                <a:latin typeface="Trebuchet MS"/>
                <a:cs typeface="Trebuchet MS"/>
              </a:rPr>
              <a:t>колагенового</a:t>
            </a:r>
            <a:endParaRPr sz="20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15"/>
              </a:spcBef>
              <a:tabLst>
                <a:tab pos="1343660" algn="l"/>
                <a:tab pos="1772920" algn="l"/>
                <a:tab pos="3049270" algn="l"/>
                <a:tab pos="4284345" algn="l"/>
              </a:tabLst>
            </a:pPr>
            <a:r>
              <a:rPr sz="2000" spc="-10" dirty="0">
                <a:latin typeface="Trebuchet MS"/>
                <a:cs typeface="Trebuchet MS"/>
              </a:rPr>
              <a:t>волокна.</a:t>
            </a:r>
            <a:r>
              <a:rPr sz="2000" dirty="0">
                <a:latin typeface="Trebuchet MS"/>
                <a:cs typeface="Trebuchet MS"/>
              </a:rPr>
              <a:t>	</a:t>
            </a:r>
            <a:r>
              <a:rPr sz="2000" spc="-50" dirty="0">
                <a:latin typeface="Trebuchet MS"/>
                <a:cs typeface="Trebuchet MS"/>
              </a:rPr>
              <a:t>В</a:t>
            </a:r>
            <a:r>
              <a:rPr sz="2000" dirty="0">
                <a:latin typeface="Trebuchet MS"/>
                <a:cs typeface="Trebuchet MS"/>
              </a:rPr>
              <a:t>	</a:t>
            </a:r>
            <a:r>
              <a:rPr sz="2000" spc="-10" dirty="0">
                <a:latin typeface="Trebuchet MS"/>
                <a:cs typeface="Trebuchet MS"/>
              </a:rPr>
              <a:t>данному</a:t>
            </a:r>
            <a:r>
              <a:rPr sz="2000" dirty="0">
                <a:latin typeface="Trebuchet MS"/>
                <a:cs typeface="Trebuchet MS"/>
              </a:rPr>
              <a:t>	</a:t>
            </a:r>
            <a:r>
              <a:rPr sz="2000" spc="-10" dirty="0">
                <a:latin typeface="Trebuchet MS"/>
                <a:cs typeface="Trebuchet MS"/>
              </a:rPr>
              <a:t>випадку</a:t>
            </a:r>
            <a:r>
              <a:rPr sz="2000" dirty="0">
                <a:latin typeface="Trebuchet MS"/>
                <a:cs typeface="Trebuchet MS"/>
              </a:rPr>
              <a:t>	</a:t>
            </a:r>
            <a:r>
              <a:rPr sz="2000" spc="-10" dirty="0">
                <a:latin typeface="Trebuchet MS"/>
                <a:cs typeface="Trebuchet MS"/>
              </a:rPr>
              <a:t>підслизова</a:t>
            </a:r>
            <a:endParaRPr sz="2000">
              <a:latin typeface="Trebuchet MS"/>
              <a:cs typeface="Trebuchet MS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79577" y="2446477"/>
            <a:ext cx="5586095" cy="12484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600"/>
              </a:lnSpc>
              <a:spcBef>
                <a:spcPts val="105"/>
              </a:spcBef>
            </a:pPr>
            <a:r>
              <a:rPr sz="2000" dirty="0">
                <a:latin typeface="Trebuchet MS"/>
                <a:cs typeface="Trebuchet MS"/>
              </a:rPr>
              <a:t>основа</a:t>
            </a:r>
            <a:r>
              <a:rPr sz="2000" spc="90" dirty="0">
                <a:latin typeface="Trebuchet MS"/>
                <a:cs typeface="Trebuchet MS"/>
              </a:rPr>
              <a:t> </a:t>
            </a:r>
            <a:r>
              <a:rPr sz="2000" dirty="0">
                <a:latin typeface="Trebuchet MS"/>
                <a:cs typeface="Trebuchet MS"/>
              </a:rPr>
              <a:t>буде</a:t>
            </a:r>
            <a:r>
              <a:rPr sz="2000" spc="130" dirty="0">
                <a:latin typeface="Trebuchet MS"/>
                <a:cs typeface="Trebuchet MS"/>
              </a:rPr>
              <a:t> </a:t>
            </a:r>
            <a:r>
              <a:rPr sz="2000" dirty="0">
                <a:latin typeface="Trebuchet MS"/>
                <a:cs typeface="Trebuchet MS"/>
              </a:rPr>
              <a:t>відсутня.</a:t>
            </a:r>
            <a:r>
              <a:rPr sz="2000" spc="140" dirty="0">
                <a:latin typeface="Trebuchet MS"/>
                <a:cs typeface="Trebuchet MS"/>
              </a:rPr>
              <a:t> </a:t>
            </a:r>
            <a:r>
              <a:rPr sz="2000" dirty="0">
                <a:latin typeface="Trebuchet MS"/>
                <a:cs typeface="Trebuchet MS"/>
              </a:rPr>
              <a:t>Слизова</a:t>
            </a:r>
            <a:r>
              <a:rPr sz="2000" spc="95" dirty="0">
                <a:latin typeface="Trebuchet MS"/>
                <a:cs typeface="Trebuchet MS"/>
              </a:rPr>
              <a:t> </a:t>
            </a:r>
            <a:r>
              <a:rPr sz="2000" dirty="0">
                <a:latin typeface="Trebuchet MS"/>
                <a:cs typeface="Trebuchet MS"/>
              </a:rPr>
              <a:t>буде</a:t>
            </a:r>
            <a:r>
              <a:rPr sz="2000" spc="140" dirty="0">
                <a:latin typeface="Trebuchet MS"/>
                <a:cs typeface="Trebuchet MS"/>
              </a:rPr>
              <a:t> </a:t>
            </a:r>
            <a:r>
              <a:rPr sz="2000" spc="-10" dirty="0">
                <a:latin typeface="Trebuchet MS"/>
                <a:cs typeface="Trebuchet MS"/>
              </a:rPr>
              <a:t>нерухома </a:t>
            </a:r>
            <a:r>
              <a:rPr sz="2000" dirty="0">
                <a:latin typeface="Trebuchet MS"/>
                <a:cs typeface="Trebuchet MS"/>
              </a:rPr>
              <a:t>або мало</a:t>
            </a:r>
            <a:r>
              <a:rPr sz="2000" spc="-30" dirty="0">
                <a:latin typeface="Trebuchet MS"/>
                <a:cs typeface="Trebuchet MS"/>
              </a:rPr>
              <a:t> </a:t>
            </a:r>
            <a:r>
              <a:rPr sz="2000" spc="-10" dirty="0">
                <a:latin typeface="Trebuchet MS"/>
                <a:cs typeface="Trebuchet MS"/>
              </a:rPr>
              <a:t>рухома.</a:t>
            </a:r>
            <a:endParaRPr sz="2000">
              <a:latin typeface="Trebuchet MS"/>
              <a:cs typeface="Trebuchet MS"/>
            </a:endParaRPr>
          </a:p>
          <a:p>
            <a:pPr marL="12700">
              <a:lnSpc>
                <a:spcPts val="2390"/>
              </a:lnSpc>
              <a:spcBef>
                <a:spcPts val="10"/>
              </a:spcBef>
            </a:pPr>
            <a:r>
              <a:rPr sz="2000" dirty="0">
                <a:latin typeface="Trebuchet MS"/>
                <a:cs typeface="Trebuchet MS"/>
              </a:rPr>
              <a:t>М’які</a:t>
            </a:r>
            <a:r>
              <a:rPr sz="2000" spc="-40" dirty="0">
                <a:latin typeface="Trebuchet MS"/>
                <a:cs typeface="Trebuchet MS"/>
              </a:rPr>
              <a:t> </a:t>
            </a:r>
            <a:r>
              <a:rPr sz="2000" dirty="0">
                <a:latin typeface="Trebuchet MS"/>
                <a:cs typeface="Trebuchet MS"/>
              </a:rPr>
              <a:t>тканини</a:t>
            </a:r>
            <a:r>
              <a:rPr sz="2000" spc="-45" dirty="0">
                <a:latin typeface="Trebuchet MS"/>
                <a:cs typeface="Trebuchet MS"/>
              </a:rPr>
              <a:t> </a:t>
            </a:r>
            <a:r>
              <a:rPr sz="2000" dirty="0">
                <a:latin typeface="Trebuchet MS"/>
                <a:cs typeface="Trebuchet MS"/>
              </a:rPr>
              <a:t>обличчя</a:t>
            </a:r>
            <a:r>
              <a:rPr sz="2000" spc="-70" dirty="0">
                <a:latin typeface="Trebuchet MS"/>
                <a:cs typeface="Trebuchet MS"/>
              </a:rPr>
              <a:t> </a:t>
            </a:r>
            <a:r>
              <a:rPr sz="2000" dirty="0">
                <a:latin typeface="Trebuchet MS"/>
                <a:cs typeface="Trebuchet MS"/>
              </a:rPr>
              <a:t>– губи,</a:t>
            </a:r>
            <a:r>
              <a:rPr sz="2000" spc="-25" dirty="0">
                <a:latin typeface="Trebuchet MS"/>
                <a:cs typeface="Trebuchet MS"/>
              </a:rPr>
              <a:t> </a:t>
            </a:r>
            <a:r>
              <a:rPr sz="2000" spc="-10" dirty="0">
                <a:latin typeface="Trebuchet MS"/>
                <a:cs typeface="Trebuchet MS"/>
              </a:rPr>
              <a:t>щоки;</a:t>
            </a:r>
            <a:endParaRPr sz="2000">
              <a:latin typeface="Trebuchet MS"/>
              <a:cs typeface="Trebuchet MS"/>
            </a:endParaRPr>
          </a:p>
          <a:p>
            <a:pPr marL="12700">
              <a:lnSpc>
                <a:spcPts val="2390"/>
              </a:lnSpc>
            </a:pPr>
            <a:r>
              <a:rPr sz="2000" dirty="0">
                <a:latin typeface="Trebuchet MS"/>
                <a:cs typeface="Trebuchet MS"/>
              </a:rPr>
              <a:t>М’які</a:t>
            </a:r>
            <a:r>
              <a:rPr sz="2000" spc="-60" dirty="0">
                <a:latin typeface="Trebuchet MS"/>
                <a:cs typeface="Trebuchet MS"/>
              </a:rPr>
              <a:t> </a:t>
            </a:r>
            <a:r>
              <a:rPr sz="2000" dirty="0">
                <a:latin typeface="Trebuchet MS"/>
                <a:cs typeface="Trebuchet MS"/>
              </a:rPr>
              <a:t>тканини</a:t>
            </a:r>
            <a:r>
              <a:rPr sz="2000" spc="-65" dirty="0">
                <a:latin typeface="Trebuchet MS"/>
                <a:cs typeface="Trebuchet MS"/>
              </a:rPr>
              <a:t> </a:t>
            </a:r>
            <a:r>
              <a:rPr sz="2000" dirty="0">
                <a:latin typeface="Trebuchet MS"/>
                <a:cs typeface="Trebuchet MS"/>
              </a:rPr>
              <a:t>шиї</a:t>
            </a:r>
            <a:r>
              <a:rPr sz="2000" spc="-30" dirty="0">
                <a:latin typeface="Trebuchet MS"/>
                <a:cs typeface="Trebuchet MS"/>
              </a:rPr>
              <a:t> </a:t>
            </a:r>
            <a:r>
              <a:rPr sz="2000" dirty="0">
                <a:latin typeface="Trebuchet MS"/>
                <a:cs typeface="Trebuchet MS"/>
              </a:rPr>
              <a:t>–</a:t>
            </a:r>
            <a:r>
              <a:rPr sz="2000" spc="-20" dirty="0">
                <a:latin typeface="Trebuchet MS"/>
                <a:cs typeface="Trebuchet MS"/>
              </a:rPr>
              <a:t> </a:t>
            </a:r>
            <a:r>
              <a:rPr sz="2000" dirty="0">
                <a:latin typeface="Trebuchet MS"/>
                <a:cs typeface="Trebuchet MS"/>
              </a:rPr>
              <a:t>дно порожнини</a:t>
            </a:r>
            <a:r>
              <a:rPr sz="2000" spc="-65" dirty="0">
                <a:latin typeface="Trebuchet MS"/>
                <a:cs typeface="Trebuchet MS"/>
              </a:rPr>
              <a:t> </a:t>
            </a:r>
            <a:r>
              <a:rPr sz="2000" spc="-10" dirty="0">
                <a:latin typeface="Trebuchet MS"/>
                <a:cs typeface="Trebuchet MS"/>
              </a:rPr>
              <a:t>рота;</a:t>
            </a:r>
            <a:endParaRPr sz="2000">
              <a:latin typeface="Trebuchet MS"/>
              <a:cs typeface="Trebuchet MS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79577" y="3668090"/>
            <a:ext cx="5580380" cy="124841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 marR="5080" algn="just">
              <a:lnSpc>
                <a:spcPct val="99800"/>
              </a:lnSpc>
              <a:spcBef>
                <a:spcPts val="120"/>
              </a:spcBef>
            </a:pPr>
            <a:r>
              <a:rPr sz="2000" dirty="0">
                <a:latin typeface="Trebuchet MS"/>
                <a:cs typeface="Trebuchet MS"/>
              </a:rPr>
              <a:t>Окістя</a:t>
            </a:r>
            <a:r>
              <a:rPr sz="2000" spc="375" dirty="0">
                <a:latin typeface="Trebuchet MS"/>
                <a:cs typeface="Trebuchet MS"/>
              </a:rPr>
              <a:t>   </a:t>
            </a:r>
            <a:r>
              <a:rPr sz="2000" dirty="0">
                <a:latin typeface="Trebuchet MS"/>
                <a:cs typeface="Trebuchet MS"/>
              </a:rPr>
              <a:t>верхньо</a:t>
            </a:r>
            <a:r>
              <a:rPr sz="2000" spc="365" dirty="0">
                <a:latin typeface="Trebuchet MS"/>
                <a:cs typeface="Trebuchet MS"/>
              </a:rPr>
              <a:t>   </a:t>
            </a:r>
            <a:r>
              <a:rPr sz="2000" dirty="0">
                <a:latin typeface="Trebuchet MS"/>
                <a:cs typeface="Trebuchet MS"/>
              </a:rPr>
              <a:t>-,</a:t>
            </a:r>
            <a:r>
              <a:rPr sz="2000" spc="375" dirty="0">
                <a:latin typeface="Trebuchet MS"/>
                <a:cs typeface="Trebuchet MS"/>
              </a:rPr>
              <a:t>   </a:t>
            </a:r>
            <a:r>
              <a:rPr sz="2000" dirty="0">
                <a:latin typeface="Trebuchet MS"/>
                <a:cs typeface="Trebuchet MS"/>
              </a:rPr>
              <a:t>нижьощелепних</a:t>
            </a:r>
            <a:r>
              <a:rPr sz="2000" spc="375" dirty="0">
                <a:latin typeface="Trebuchet MS"/>
                <a:cs typeface="Trebuchet MS"/>
              </a:rPr>
              <a:t>   </a:t>
            </a:r>
            <a:r>
              <a:rPr sz="2000" spc="-25" dirty="0">
                <a:latin typeface="Trebuchet MS"/>
                <a:cs typeface="Trebuchet MS"/>
              </a:rPr>
              <a:t>та </a:t>
            </a:r>
            <a:r>
              <a:rPr sz="2000" dirty="0">
                <a:latin typeface="Trebuchet MS"/>
                <a:cs typeface="Trebuchet MS"/>
              </a:rPr>
              <a:t>піднебінної</a:t>
            </a:r>
            <a:r>
              <a:rPr sz="2000" spc="390" dirty="0">
                <a:latin typeface="Trebuchet MS"/>
                <a:cs typeface="Trebuchet MS"/>
              </a:rPr>
              <a:t>    </a:t>
            </a:r>
            <a:r>
              <a:rPr sz="2000" dirty="0">
                <a:latin typeface="Trebuchet MS"/>
                <a:cs typeface="Trebuchet MS"/>
              </a:rPr>
              <a:t>кісток</a:t>
            </a:r>
            <a:r>
              <a:rPr sz="2000" spc="395" dirty="0">
                <a:latin typeface="Trebuchet MS"/>
                <a:cs typeface="Trebuchet MS"/>
              </a:rPr>
              <a:t>    </a:t>
            </a:r>
            <a:r>
              <a:rPr sz="2000" dirty="0">
                <a:latin typeface="Trebuchet MS"/>
                <a:cs typeface="Trebuchet MS"/>
              </a:rPr>
              <a:t>(частково</a:t>
            </a:r>
            <a:r>
              <a:rPr sz="2000" spc="395" dirty="0">
                <a:latin typeface="Trebuchet MS"/>
                <a:cs typeface="Trebuchet MS"/>
              </a:rPr>
              <a:t>    </a:t>
            </a:r>
            <a:r>
              <a:rPr sz="2000" spc="-10" dirty="0">
                <a:latin typeface="Trebuchet MS"/>
                <a:cs typeface="Trebuchet MS"/>
              </a:rPr>
              <a:t>тверде </a:t>
            </a:r>
            <a:r>
              <a:rPr sz="2000" dirty="0">
                <a:latin typeface="Trebuchet MS"/>
                <a:cs typeface="Trebuchet MS"/>
              </a:rPr>
              <a:t>піднебіння</a:t>
            </a:r>
            <a:r>
              <a:rPr sz="2000" spc="-110" dirty="0">
                <a:latin typeface="Trebuchet MS"/>
                <a:cs typeface="Trebuchet MS"/>
              </a:rPr>
              <a:t> </a:t>
            </a:r>
            <a:r>
              <a:rPr sz="2000" dirty="0">
                <a:latin typeface="Trebuchet MS"/>
                <a:cs typeface="Trebuchet MS"/>
              </a:rPr>
              <a:t>та</a:t>
            </a:r>
            <a:r>
              <a:rPr sz="2000" spc="20" dirty="0">
                <a:latin typeface="Trebuchet MS"/>
                <a:cs typeface="Trebuchet MS"/>
              </a:rPr>
              <a:t> </a:t>
            </a:r>
            <a:r>
              <a:rPr sz="2000" spc="-10" dirty="0">
                <a:latin typeface="Trebuchet MS"/>
                <a:cs typeface="Trebuchet MS"/>
              </a:rPr>
              <a:t>ясна);</a:t>
            </a:r>
            <a:endParaRPr sz="2000">
              <a:latin typeface="Trebuchet MS"/>
              <a:cs typeface="Trebuchet MS"/>
            </a:endParaRPr>
          </a:p>
          <a:p>
            <a:pPr marL="12700" algn="just">
              <a:lnSpc>
                <a:spcPct val="100000"/>
              </a:lnSpc>
              <a:spcBef>
                <a:spcPts val="15"/>
              </a:spcBef>
            </a:pPr>
            <a:r>
              <a:rPr sz="2000" dirty="0">
                <a:latin typeface="Trebuchet MS"/>
                <a:cs typeface="Trebuchet MS"/>
              </a:rPr>
              <a:t>М’язи</a:t>
            </a:r>
            <a:r>
              <a:rPr sz="2000" spc="-35" dirty="0">
                <a:latin typeface="Trebuchet MS"/>
                <a:cs typeface="Trebuchet MS"/>
              </a:rPr>
              <a:t> </a:t>
            </a:r>
            <a:r>
              <a:rPr sz="2000" dirty="0">
                <a:latin typeface="Trebuchet MS"/>
                <a:cs typeface="Trebuchet MS"/>
              </a:rPr>
              <a:t>глотки</a:t>
            </a:r>
            <a:r>
              <a:rPr sz="2000" spc="-65" dirty="0">
                <a:latin typeface="Trebuchet MS"/>
                <a:cs typeface="Trebuchet MS"/>
              </a:rPr>
              <a:t> </a:t>
            </a:r>
            <a:r>
              <a:rPr sz="2000" dirty="0">
                <a:latin typeface="Trebuchet MS"/>
                <a:cs typeface="Trebuchet MS"/>
              </a:rPr>
              <a:t>–</a:t>
            </a:r>
            <a:r>
              <a:rPr sz="2000" spc="-15" dirty="0">
                <a:latin typeface="Trebuchet MS"/>
                <a:cs typeface="Trebuchet MS"/>
              </a:rPr>
              <a:t> </a:t>
            </a:r>
            <a:r>
              <a:rPr sz="2000" dirty="0">
                <a:latin typeface="Trebuchet MS"/>
                <a:cs typeface="Trebuchet MS"/>
              </a:rPr>
              <a:t>м’яке</a:t>
            </a:r>
            <a:r>
              <a:rPr sz="2000" spc="-20" dirty="0">
                <a:latin typeface="Trebuchet MS"/>
                <a:cs typeface="Trebuchet MS"/>
              </a:rPr>
              <a:t> </a:t>
            </a:r>
            <a:r>
              <a:rPr sz="2000" spc="-10" dirty="0">
                <a:latin typeface="Trebuchet MS"/>
                <a:cs typeface="Trebuchet MS"/>
              </a:rPr>
              <a:t>піднебіння.</a:t>
            </a:r>
            <a:endParaRPr sz="2000">
              <a:latin typeface="Trebuchet MS"/>
              <a:cs typeface="Trebuchet MS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1084432" y="1434541"/>
            <a:ext cx="88836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Trebuchet MS"/>
                <a:cs typeface="Trebuchet MS"/>
              </a:rPr>
              <a:t>епітелій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1123168" y="3120085"/>
            <a:ext cx="74993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Trebuchet MS"/>
                <a:cs typeface="Trebuchet MS"/>
              </a:rPr>
              <a:t>власна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1123168" y="3394659"/>
            <a:ext cx="112458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Trebuchet MS"/>
                <a:cs typeface="Trebuchet MS"/>
              </a:rPr>
              <a:t>пластинки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1275568" y="5532221"/>
            <a:ext cx="694055" cy="10356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Trebuchet MS"/>
                <a:cs typeface="Trebuchet MS"/>
              </a:rPr>
              <a:t>окістя</a:t>
            </a:r>
            <a:endParaRPr sz="18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1540"/>
              </a:spcBef>
            </a:pPr>
            <a:endParaRPr sz="1800">
              <a:latin typeface="Trebuchet MS"/>
              <a:cs typeface="Trebuchet MS"/>
            </a:endParaRPr>
          </a:p>
          <a:p>
            <a:pPr marL="42545">
              <a:lnSpc>
                <a:spcPct val="100000"/>
              </a:lnSpc>
            </a:pPr>
            <a:r>
              <a:rPr sz="1800" spc="-10" dirty="0">
                <a:latin typeface="Trebuchet MS"/>
                <a:cs typeface="Trebuchet MS"/>
              </a:rPr>
              <a:t>кістка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18" name="object 18"/>
          <p:cNvSpPr txBox="1">
            <a:spLocks noGrp="1"/>
          </p:cNvSpPr>
          <p:nvPr>
            <p:ph type="title"/>
          </p:nvPr>
        </p:nvSpPr>
        <p:spPr>
          <a:xfrm>
            <a:off x="3074670" y="139395"/>
            <a:ext cx="3399154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>
                <a:solidFill>
                  <a:srgbClr val="539F20"/>
                </a:solidFill>
              </a:rPr>
              <a:t>Власна</a:t>
            </a:r>
            <a:r>
              <a:rPr spc="-65" dirty="0">
                <a:solidFill>
                  <a:srgbClr val="539F20"/>
                </a:solidFill>
              </a:rPr>
              <a:t> </a:t>
            </a:r>
            <a:r>
              <a:rPr spc="-10" dirty="0">
                <a:solidFill>
                  <a:srgbClr val="539F20"/>
                </a:solidFill>
              </a:rPr>
              <a:t>пластинка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841375" cy="5664835"/>
          </a:xfrm>
          <a:custGeom>
            <a:avLst/>
            <a:gdLst/>
            <a:ahLst/>
            <a:cxnLst/>
            <a:rect l="l" t="t" r="r" b="b"/>
            <a:pathLst>
              <a:path w="841375" h="5664835">
                <a:moveTo>
                  <a:pt x="841248" y="0"/>
                </a:moveTo>
                <a:lnTo>
                  <a:pt x="0" y="0"/>
                </a:lnTo>
                <a:lnTo>
                  <a:pt x="0" y="5664708"/>
                </a:lnTo>
                <a:lnTo>
                  <a:pt x="841248" y="0"/>
                </a:lnTo>
                <a:close/>
              </a:path>
            </a:pathLst>
          </a:custGeom>
          <a:solidFill>
            <a:srgbClr val="90C225">
              <a:alpha val="85096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76200" rIns="0" bIns="0" rtlCol="0">
            <a:spAutoFit/>
          </a:bodyPr>
          <a:lstStyle/>
          <a:p>
            <a:pPr marL="554990">
              <a:lnSpc>
                <a:spcPct val="100000"/>
              </a:lnSpc>
              <a:spcBef>
                <a:spcPts val="105"/>
              </a:spcBef>
            </a:pPr>
            <a:r>
              <a:rPr dirty="0">
                <a:solidFill>
                  <a:srgbClr val="539F20"/>
                </a:solidFill>
              </a:rPr>
              <a:t>КЛІТИНИ</a:t>
            </a:r>
            <a:r>
              <a:rPr spc="-110" dirty="0">
                <a:solidFill>
                  <a:srgbClr val="539F20"/>
                </a:solidFill>
              </a:rPr>
              <a:t> </a:t>
            </a:r>
            <a:r>
              <a:rPr dirty="0">
                <a:solidFill>
                  <a:srgbClr val="539F20"/>
                </a:solidFill>
              </a:rPr>
              <a:t>РОТОВОЇ</a:t>
            </a:r>
            <a:r>
              <a:rPr spc="-95" dirty="0">
                <a:solidFill>
                  <a:srgbClr val="539F20"/>
                </a:solidFill>
              </a:rPr>
              <a:t> </a:t>
            </a:r>
            <a:r>
              <a:rPr spc="-10" dirty="0">
                <a:solidFill>
                  <a:srgbClr val="539F20"/>
                </a:solidFill>
              </a:rPr>
              <a:t>ПОРОЖНИНИ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837082" y="1115644"/>
            <a:ext cx="3167380" cy="33337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  <a:tabLst>
                <a:tab pos="1430020" algn="l"/>
              </a:tabLst>
            </a:pPr>
            <a:r>
              <a:rPr sz="2000" spc="-10" dirty="0">
                <a:latin typeface="Times New Roman"/>
                <a:cs typeface="Times New Roman"/>
              </a:rPr>
              <a:t>Клітини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багатошарового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533904" y="1115644"/>
            <a:ext cx="2976880" cy="63563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R="5080" algn="r">
              <a:lnSpc>
                <a:spcPts val="2390"/>
              </a:lnSpc>
              <a:spcBef>
                <a:spcPts val="114"/>
              </a:spcBef>
            </a:pPr>
            <a:r>
              <a:rPr sz="2000" spc="-10" dirty="0">
                <a:latin typeface="Times New Roman"/>
                <a:cs typeface="Times New Roman"/>
              </a:rPr>
              <a:t>плоского</a:t>
            </a:r>
            <a:endParaRPr sz="2000">
              <a:latin typeface="Times New Roman"/>
              <a:cs typeface="Times New Roman"/>
            </a:endParaRPr>
          </a:p>
          <a:p>
            <a:pPr marR="6985" algn="r">
              <a:lnSpc>
                <a:spcPts val="2390"/>
              </a:lnSpc>
              <a:tabLst>
                <a:tab pos="557530" algn="l"/>
                <a:tab pos="1701164" algn="l"/>
              </a:tabLst>
            </a:pPr>
            <a:r>
              <a:rPr sz="2000" spc="-25" dirty="0">
                <a:latin typeface="Times New Roman"/>
                <a:cs typeface="Times New Roman"/>
              </a:rPr>
              <a:t>або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частково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зроговілого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37082" y="1418082"/>
            <a:ext cx="1689735" cy="94615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2000" spc="-10" dirty="0">
                <a:latin typeface="Times New Roman"/>
                <a:cs typeface="Times New Roman"/>
              </a:rPr>
              <a:t>незроговілого</a:t>
            </a:r>
            <a:endParaRPr sz="20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0"/>
              </a:spcBef>
            </a:pPr>
            <a:r>
              <a:rPr sz="2000" spc="-10" dirty="0">
                <a:latin typeface="Times New Roman"/>
                <a:cs typeface="Times New Roman"/>
              </a:rPr>
              <a:t>епітелію:</a:t>
            </a:r>
            <a:endParaRPr sz="20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sz="2000" spc="-10" dirty="0">
                <a:latin typeface="Times New Roman"/>
                <a:cs typeface="Times New Roman"/>
              </a:rPr>
              <a:t>Багатошаровий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101085" y="2030678"/>
            <a:ext cx="930910" cy="33337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2000" spc="-10" dirty="0">
                <a:latin typeface="Times New Roman"/>
                <a:cs typeface="Times New Roman"/>
              </a:rPr>
              <a:t>плоский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605909" y="2030678"/>
            <a:ext cx="903605" cy="33337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2000" spc="-10" dirty="0">
                <a:latin typeface="Times New Roman"/>
                <a:cs typeface="Times New Roman"/>
              </a:rPr>
              <a:t>епітелій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837082" y="2332989"/>
            <a:ext cx="4674235" cy="94615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2000" dirty="0">
                <a:latin typeface="Times New Roman"/>
                <a:cs typeface="Times New Roman"/>
              </a:rPr>
              <a:t>утворений</a:t>
            </a:r>
            <a:r>
              <a:rPr sz="2000" spc="-10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наступними</a:t>
            </a:r>
            <a:r>
              <a:rPr sz="2000" spc="-9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клітинами:</a:t>
            </a:r>
            <a:endParaRPr sz="2000">
              <a:latin typeface="Times New Roman"/>
              <a:cs typeface="Times New Roman"/>
            </a:endParaRPr>
          </a:p>
          <a:p>
            <a:pPr marL="300355" marR="5080" indent="-288290">
              <a:lnSpc>
                <a:spcPts val="2410"/>
              </a:lnSpc>
              <a:spcBef>
                <a:spcPts val="85"/>
              </a:spcBef>
              <a:buFont typeface="Arial MT"/>
              <a:buChar char="•"/>
              <a:tabLst>
                <a:tab pos="300355" algn="l"/>
                <a:tab pos="2185035" algn="l"/>
                <a:tab pos="2655570" algn="l"/>
                <a:tab pos="3749040" algn="l"/>
              </a:tabLst>
            </a:pPr>
            <a:r>
              <a:rPr sz="2000" spc="-10" dirty="0">
                <a:latin typeface="Times New Roman"/>
                <a:cs typeface="Times New Roman"/>
              </a:rPr>
              <a:t>Кератиноцити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50" dirty="0">
                <a:latin typeface="Times New Roman"/>
                <a:cs typeface="Times New Roman"/>
              </a:rPr>
              <a:t>–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більша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частина, </a:t>
            </a:r>
            <a:r>
              <a:rPr sz="2000" dirty="0">
                <a:latin typeface="Times New Roman"/>
                <a:cs typeface="Times New Roman"/>
              </a:rPr>
              <a:t>утворюють</a:t>
            </a:r>
            <a:r>
              <a:rPr sz="2000" spc="-12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епітелій;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837082" y="3248025"/>
            <a:ext cx="3458210" cy="33274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300355" indent="-287655">
              <a:lnSpc>
                <a:spcPct val="100000"/>
              </a:lnSpc>
              <a:spcBef>
                <a:spcPts val="114"/>
              </a:spcBef>
              <a:buFont typeface="Arial MT"/>
              <a:buChar char="•"/>
              <a:tabLst>
                <a:tab pos="300355" algn="l"/>
                <a:tab pos="1974214" algn="l"/>
                <a:tab pos="2409190" algn="l"/>
              </a:tabLst>
            </a:pPr>
            <a:r>
              <a:rPr sz="2000" spc="-10" dirty="0">
                <a:latin typeface="Times New Roman"/>
                <a:cs typeface="Times New Roman"/>
              </a:rPr>
              <a:t>Меланоцити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50" dirty="0">
                <a:latin typeface="Times New Roman"/>
                <a:cs typeface="Times New Roman"/>
              </a:rPr>
              <a:t>–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пігментні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578222" y="3248025"/>
            <a:ext cx="932815" cy="33274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2000" spc="-10" dirty="0">
                <a:latin typeface="Times New Roman"/>
                <a:cs typeface="Times New Roman"/>
              </a:rPr>
              <a:t>клітини,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125118" y="3554044"/>
            <a:ext cx="2864485" cy="33337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2000" dirty="0">
                <a:latin typeface="Times New Roman"/>
                <a:cs typeface="Times New Roman"/>
              </a:rPr>
              <a:t>містять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гранули</a:t>
            </a:r>
            <a:r>
              <a:rPr sz="2000" spc="-10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меланіну;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837082" y="3860749"/>
            <a:ext cx="3186430" cy="33337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300355" indent="-287655">
              <a:lnSpc>
                <a:spcPct val="100000"/>
              </a:lnSpc>
              <a:spcBef>
                <a:spcPts val="114"/>
              </a:spcBef>
              <a:buFont typeface="Arial MT"/>
              <a:buChar char="•"/>
              <a:tabLst>
                <a:tab pos="300355" algn="l"/>
                <a:tab pos="1443990" algn="l"/>
                <a:tab pos="3044825" algn="l"/>
              </a:tabLst>
            </a:pPr>
            <a:r>
              <a:rPr sz="2000" spc="-10" dirty="0">
                <a:latin typeface="Times New Roman"/>
                <a:cs typeface="Times New Roman"/>
              </a:rPr>
              <a:t>Клітини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Лангерганса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50" dirty="0">
                <a:latin typeface="Times New Roman"/>
                <a:cs typeface="Times New Roman"/>
              </a:rPr>
              <a:t>–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253610" y="3860749"/>
            <a:ext cx="1255395" cy="33337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2000" spc="-10" dirty="0">
                <a:latin typeface="Times New Roman"/>
                <a:cs typeface="Times New Roman"/>
              </a:rPr>
              <a:t>макрофаги,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837082" y="4163060"/>
            <a:ext cx="4674235" cy="155448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300355">
              <a:lnSpc>
                <a:spcPct val="100000"/>
              </a:lnSpc>
              <a:spcBef>
                <a:spcPts val="114"/>
              </a:spcBef>
              <a:tabLst>
                <a:tab pos="1128395" algn="l"/>
              </a:tabLst>
            </a:pPr>
            <a:r>
              <a:rPr sz="2000" spc="-10" dirty="0">
                <a:latin typeface="Times New Roman"/>
                <a:cs typeface="Times New Roman"/>
              </a:rPr>
              <a:t>імунні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реакції;</a:t>
            </a:r>
            <a:endParaRPr sz="2000">
              <a:latin typeface="Times New Roman"/>
              <a:cs typeface="Times New Roman"/>
            </a:endParaRPr>
          </a:p>
          <a:p>
            <a:pPr marL="300355" marR="5080" indent="-288290">
              <a:lnSpc>
                <a:spcPts val="2410"/>
              </a:lnSpc>
              <a:spcBef>
                <a:spcPts val="85"/>
              </a:spcBef>
              <a:buFont typeface="Arial MT"/>
              <a:buChar char="•"/>
              <a:tabLst>
                <a:tab pos="300355" algn="l"/>
                <a:tab pos="1329690" algn="l"/>
                <a:tab pos="2409190" algn="l"/>
                <a:tab pos="2673985" algn="l"/>
                <a:tab pos="3757929" algn="l"/>
              </a:tabLst>
            </a:pPr>
            <a:r>
              <a:rPr sz="2000" spc="-10" dirty="0">
                <a:latin typeface="Times New Roman"/>
                <a:cs typeface="Times New Roman"/>
              </a:rPr>
              <a:t>Клітини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Меркеля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50" dirty="0">
                <a:latin typeface="Times New Roman"/>
                <a:cs typeface="Times New Roman"/>
              </a:rPr>
              <a:t>–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сенсорні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клітини, забеспечують</a:t>
            </a:r>
            <a:r>
              <a:rPr sz="2000" spc="-2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читливість;</a:t>
            </a:r>
            <a:endParaRPr sz="2000">
              <a:latin typeface="Times New Roman"/>
              <a:cs typeface="Times New Roman"/>
            </a:endParaRPr>
          </a:p>
          <a:p>
            <a:pPr marL="300355" indent="-287655">
              <a:lnSpc>
                <a:spcPts val="2300"/>
              </a:lnSpc>
              <a:buFont typeface="Arial MT"/>
              <a:buChar char="•"/>
              <a:tabLst>
                <a:tab pos="300355" algn="l"/>
                <a:tab pos="2774950" algn="l"/>
                <a:tab pos="4530725" algn="l"/>
              </a:tabLst>
            </a:pPr>
            <a:r>
              <a:rPr sz="2000" spc="-10" dirty="0">
                <a:latin typeface="Times New Roman"/>
                <a:cs typeface="Times New Roman"/>
              </a:rPr>
              <a:t>Інтраепітеліальні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лімфоцити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50" dirty="0">
                <a:latin typeface="Times New Roman"/>
                <a:cs typeface="Times New Roman"/>
              </a:rPr>
              <a:t>–</a:t>
            </a:r>
            <a:endParaRPr sz="2000">
              <a:latin typeface="Times New Roman"/>
              <a:cs typeface="Times New Roman"/>
            </a:endParaRPr>
          </a:p>
          <a:p>
            <a:pPr marL="300355">
              <a:lnSpc>
                <a:spcPct val="100000"/>
              </a:lnSpc>
              <a:spcBef>
                <a:spcPts val="15"/>
              </a:spcBef>
            </a:pPr>
            <a:r>
              <a:rPr sz="2000" spc="-10" dirty="0">
                <a:latin typeface="Times New Roman"/>
                <a:cs typeface="Times New Roman"/>
              </a:rPr>
              <a:t>забеспечують</a:t>
            </a:r>
            <a:r>
              <a:rPr sz="2000" spc="-6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імунний</a:t>
            </a:r>
            <a:r>
              <a:rPr sz="2000" spc="-2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захист.</a:t>
            </a:r>
            <a:endParaRPr sz="2000">
              <a:latin typeface="Times New Roman"/>
              <a:cs typeface="Times New Roman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6094476" y="544068"/>
            <a:ext cx="5573395" cy="6071870"/>
            <a:chOff x="6094476" y="544068"/>
            <a:chExt cx="5573395" cy="6071870"/>
          </a:xfrm>
        </p:grpSpPr>
        <p:pic>
          <p:nvPicPr>
            <p:cNvPr id="17" name="object 1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981444" y="544068"/>
              <a:ext cx="4686300" cy="3671315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094476" y="4160520"/>
              <a:ext cx="3968496" cy="2455164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4014215"/>
            <a:ext cx="448309" cy="2844165"/>
          </a:xfrm>
          <a:custGeom>
            <a:avLst/>
            <a:gdLst/>
            <a:ahLst/>
            <a:cxnLst/>
            <a:rect l="l" t="t" r="r" b="b"/>
            <a:pathLst>
              <a:path w="448309" h="2844165">
                <a:moveTo>
                  <a:pt x="0" y="0"/>
                </a:moveTo>
                <a:lnTo>
                  <a:pt x="0" y="2843783"/>
                </a:lnTo>
                <a:lnTo>
                  <a:pt x="448056" y="2843783"/>
                </a:lnTo>
                <a:lnTo>
                  <a:pt x="0" y="0"/>
                </a:lnTo>
                <a:close/>
              </a:path>
            </a:pathLst>
          </a:custGeom>
          <a:solidFill>
            <a:srgbClr val="90C225">
              <a:alpha val="85096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520940" y="982980"/>
            <a:ext cx="4475988" cy="5518404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273507" y="433831"/>
            <a:ext cx="6943090" cy="39306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400" b="0" dirty="0">
                <a:solidFill>
                  <a:srgbClr val="000000"/>
                </a:solidFill>
                <a:latin typeface="Times New Roman"/>
                <a:cs typeface="Times New Roman"/>
              </a:rPr>
              <a:t>У</a:t>
            </a:r>
            <a:r>
              <a:rPr sz="2400" b="0" spc="-6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400" b="0" dirty="0">
                <a:solidFill>
                  <a:srgbClr val="000000"/>
                </a:solidFill>
                <a:latin typeface="Times New Roman"/>
                <a:cs typeface="Times New Roman"/>
              </a:rPr>
              <a:t>сенсорному</a:t>
            </a:r>
            <a:r>
              <a:rPr sz="2400" b="0" spc="-9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400" b="0" dirty="0">
                <a:solidFill>
                  <a:srgbClr val="000000"/>
                </a:solidFill>
                <a:latin typeface="Times New Roman"/>
                <a:cs typeface="Times New Roman"/>
              </a:rPr>
              <a:t>епітелії</a:t>
            </a:r>
            <a:r>
              <a:rPr sz="2400" b="0" spc="-4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400" b="0" dirty="0">
                <a:solidFill>
                  <a:srgbClr val="000000"/>
                </a:solidFill>
                <a:latin typeface="Times New Roman"/>
                <a:cs typeface="Times New Roman"/>
              </a:rPr>
              <a:t>розташовані</a:t>
            </a:r>
            <a:r>
              <a:rPr sz="2400" b="0" spc="-5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400" b="0" spc="-20" dirty="0">
                <a:solidFill>
                  <a:srgbClr val="000000"/>
                </a:solidFill>
                <a:latin typeface="Times New Roman"/>
                <a:cs typeface="Times New Roman"/>
              </a:rPr>
              <a:t>додаткові</a:t>
            </a:r>
            <a:r>
              <a:rPr sz="2400" b="0" spc="-6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400" b="0" spc="-10" dirty="0">
                <a:solidFill>
                  <a:srgbClr val="000000"/>
                </a:solidFill>
                <a:latin typeface="Times New Roman"/>
                <a:cs typeface="Times New Roman"/>
              </a:rPr>
              <a:t>чутливі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73507" y="799287"/>
            <a:ext cx="1778635" cy="75946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15"/>
              </a:spcBef>
              <a:tabLst>
                <a:tab pos="1663064" algn="l"/>
              </a:tabLst>
            </a:pPr>
            <a:r>
              <a:rPr sz="2400" spc="-10" dirty="0">
                <a:latin typeface="Times New Roman"/>
                <a:cs typeface="Times New Roman"/>
              </a:rPr>
              <a:t>структури</a:t>
            </a:r>
            <a:r>
              <a:rPr sz="2400" dirty="0">
                <a:latin typeface="Times New Roman"/>
                <a:cs typeface="Times New Roman"/>
              </a:rPr>
              <a:t>	</a:t>
            </a:r>
            <a:r>
              <a:rPr sz="2400" spc="-50" dirty="0">
                <a:latin typeface="Times New Roman"/>
                <a:cs typeface="Times New Roman"/>
              </a:rPr>
              <a:t>- </a:t>
            </a:r>
            <a:r>
              <a:rPr sz="2400" spc="-10" dirty="0">
                <a:latin typeface="Times New Roman"/>
                <a:cs typeface="Times New Roman"/>
              </a:rPr>
              <a:t>Еліпсоїдні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139442" y="799287"/>
            <a:ext cx="1435735" cy="75946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 marR="5080" indent="223520">
              <a:lnSpc>
                <a:spcPct val="100000"/>
              </a:lnSpc>
              <a:spcBef>
                <a:spcPts val="115"/>
              </a:spcBef>
            </a:pPr>
            <a:r>
              <a:rPr sz="2400" spc="-10" dirty="0">
                <a:latin typeface="Times New Roman"/>
                <a:cs typeface="Times New Roman"/>
              </a:rPr>
              <a:t>смакові утворення,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680840" y="799287"/>
            <a:ext cx="3542029" cy="75946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382905" marR="5080" indent="-370840">
              <a:lnSpc>
                <a:spcPct val="100000"/>
              </a:lnSpc>
              <a:spcBef>
                <a:spcPts val="115"/>
              </a:spcBef>
              <a:tabLst>
                <a:tab pos="1599565" algn="l"/>
                <a:tab pos="2381250" algn="l"/>
              </a:tabLst>
            </a:pPr>
            <a:r>
              <a:rPr sz="2400" spc="-10" dirty="0">
                <a:latin typeface="Times New Roman"/>
                <a:cs typeface="Times New Roman"/>
              </a:rPr>
              <a:t>цибулини</a:t>
            </a:r>
            <a:r>
              <a:rPr sz="2400" dirty="0">
                <a:latin typeface="Times New Roman"/>
                <a:cs typeface="Times New Roman"/>
              </a:rPr>
              <a:t>	</a:t>
            </a:r>
            <a:r>
              <a:rPr sz="2400" spc="-25" dirty="0">
                <a:latin typeface="Times New Roman"/>
                <a:cs typeface="Times New Roman"/>
              </a:rPr>
              <a:t>або</a:t>
            </a:r>
            <a:r>
              <a:rPr sz="2400" dirty="0">
                <a:latin typeface="Times New Roman"/>
                <a:cs typeface="Times New Roman"/>
              </a:rPr>
              <a:t>	</a:t>
            </a:r>
            <a:r>
              <a:rPr sz="2400" spc="-10" dirty="0">
                <a:latin typeface="Times New Roman"/>
                <a:cs typeface="Times New Roman"/>
              </a:rPr>
              <a:t>бруньки. </a:t>
            </a:r>
            <a:r>
              <a:rPr sz="2400" spc="-25" dirty="0">
                <a:latin typeface="Times New Roman"/>
                <a:cs typeface="Times New Roman"/>
              </a:rPr>
              <a:t>що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73507" y="1531442"/>
            <a:ext cx="3714115" cy="39370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  <a:tabLst>
                <a:tab pos="2216785" algn="l"/>
              </a:tabLst>
            </a:pPr>
            <a:r>
              <a:rPr sz="2400" spc="-10" dirty="0">
                <a:latin typeface="Times New Roman"/>
                <a:cs typeface="Times New Roman"/>
              </a:rPr>
              <a:t>рецепторних</a:t>
            </a:r>
            <a:r>
              <a:rPr sz="2400" dirty="0">
                <a:latin typeface="Times New Roman"/>
                <a:cs typeface="Times New Roman"/>
              </a:rPr>
              <a:t>	</a:t>
            </a:r>
            <a:r>
              <a:rPr sz="2400" spc="-10" dirty="0">
                <a:latin typeface="Times New Roman"/>
                <a:cs typeface="Times New Roman"/>
              </a:rPr>
              <a:t>(смакових),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938521" y="1165301"/>
            <a:ext cx="2287270" cy="760095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997710" marR="5080" indent="-1985645" algn="r">
              <a:lnSpc>
                <a:spcPct val="100000"/>
              </a:lnSpc>
              <a:spcBef>
                <a:spcPts val="115"/>
              </a:spcBef>
              <a:tabLst>
                <a:tab pos="2152650" algn="l"/>
              </a:tabLst>
            </a:pPr>
            <a:r>
              <a:rPr sz="2400" spc="-10" dirty="0">
                <a:latin typeface="Times New Roman"/>
                <a:cs typeface="Times New Roman"/>
              </a:rPr>
              <a:t>складаються</a:t>
            </a:r>
            <a:r>
              <a:rPr sz="2400" dirty="0">
                <a:latin typeface="Times New Roman"/>
                <a:cs typeface="Times New Roman"/>
              </a:rPr>
              <a:t>		</a:t>
            </a:r>
            <a:r>
              <a:rPr sz="2400" spc="-50" dirty="0">
                <a:latin typeface="Times New Roman"/>
                <a:cs typeface="Times New Roman"/>
              </a:rPr>
              <a:t>з </a:t>
            </a:r>
            <a:r>
              <a:rPr sz="2400" spc="-25" dirty="0">
                <a:latin typeface="Times New Roman"/>
                <a:cs typeface="Times New Roman"/>
              </a:rPr>
              <a:t>та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73507" y="1897760"/>
            <a:ext cx="4012565" cy="39306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  <a:tabLst>
                <a:tab pos="1658620" algn="l"/>
                <a:tab pos="2907030" algn="l"/>
              </a:tabLst>
            </a:pPr>
            <a:r>
              <a:rPr sz="2400" spc="-10" dirty="0">
                <a:latin typeface="Times New Roman"/>
                <a:cs typeface="Times New Roman"/>
              </a:rPr>
              <a:t>базальних</a:t>
            </a:r>
            <a:r>
              <a:rPr sz="2400" dirty="0">
                <a:latin typeface="Times New Roman"/>
                <a:cs typeface="Times New Roman"/>
              </a:rPr>
              <a:t>	</a:t>
            </a:r>
            <a:r>
              <a:rPr sz="2400" spc="-10" dirty="0">
                <a:latin typeface="Times New Roman"/>
                <a:cs typeface="Times New Roman"/>
              </a:rPr>
              <a:t>клітин.</a:t>
            </a:r>
            <a:r>
              <a:rPr sz="2400" dirty="0">
                <a:latin typeface="Times New Roman"/>
                <a:cs typeface="Times New Roman"/>
              </a:rPr>
              <a:t>	</a:t>
            </a:r>
            <a:r>
              <a:rPr sz="2400" spc="-10" dirty="0">
                <a:latin typeface="Times New Roman"/>
                <a:cs typeface="Times New Roman"/>
              </a:rPr>
              <a:t>Функція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499609" y="1531442"/>
            <a:ext cx="1910080" cy="75946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99060" marR="5080" indent="-86995">
              <a:lnSpc>
                <a:spcPct val="100000"/>
              </a:lnSpc>
              <a:spcBef>
                <a:spcPts val="115"/>
              </a:spcBef>
            </a:pPr>
            <a:r>
              <a:rPr sz="2400" spc="-20" dirty="0">
                <a:latin typeface="Times New Roman"/>
                <a:cs typeface="Times New Roman"/>
              </a:rPr>
              <a:t>підтримуючих </a:t>
            </a:r>
            <a:r>
              <a:rPr sz="2400" spc="-10" dirty="0">
                <a:latin typeface="Times New Roman"/>
                <a:cs typeface="Times New Roman"/>
              </a:rPr>
              <a:t>сприймають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507226" y="1897760"/>
            <a:ext cx="714375" cy="39306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400" spc="-10" dirty="0">
                <a:latin typeface="Times New Roman"/>
                <a:cs typeface="Times New Roman"/>
              </a:rPr>
              <a:t>смак,</a:t>
            </a:r>
            <a:endParaRPr sz="2400">
              <a:latin typeface="Times New Roman"/>
              <a:cs typeface="Times New Roman"/>
            </a:endParaRPr>
          </a:p>
        </p:txBody>
      </p:sp>
      <p:pic>
        <p:nvPicPr>
          <p:cNvPr id="13" name="object 1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368295" y="3003804"/>
            <a:ext cx="3922776" cy="3735324"/>
          </a:xfrm>
          <a:prstGeom prst="rect">
            <a:avLst/>
          </a:prstGeom>
        </p:spPr>
      </p:pic>
      <p:sp>
        <p:nvSpPr>
          <p:cNvPr id="14" name="object 14"/>
          <p:cNvSpPr txBox="1"/>
          <p:nvPr/>
        </p:nvSpPr>
        <p:spPr>
          <a:xfrm>
            <a:off x="273507" y="2263902"/>
            <a:ext cx="4780915" cy="106997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400" spc="-10" dirty="0">
                <a:latin typeface="Times New Roman"/>
                <a:cs typeface="Times New Roman"/>
              </a:rPr>
              <a:t>розташовуються</a:t>
            </a:r>
            <a:r>
              <a:rPr sz="2400" spc="-7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на</a:t>
            </a:r>
            <a:r>
              <a:rPr sz="2400" spc="-3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сосочках</a:t>
            </a:r>
            <a:r>
              <a:rPr sz="2400" spc="-85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язика.</a:t>
            </a:r>
            <a:endParaRPr sz="2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09"/>
              </a:spcBef>
            </a:pPr>
            <a:endParaRPr sz="2400">
              <a:latin typeface="Times New Roman"/>
              <a:cs typeface="Times New Roman"/>
            </a:endParaRPr>
          </a:p>
          <a:p>
            <a:pPr marR="5080" algn="r">
              <a:lnSpc>
                <a:spcPct val="100000"/>
              </a:lnSpc>
            </a:pPr>
            <a:r>
              <a:rPr sz="1800" spc="-10" dirty="0">
                <a:latin typeface="Trebuchet MS"/>
                <a:cs typeface="Trebuchet MS"/>
              </a:rPr>
              <a:t>брунька</a:t>
            </a:r>
            <a:endParaRPr sz="1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841375" cy="5664835"/>
          </a:xfrm>
          <a:custGeom>
            <a:avLst/>
            <a:gdLst/>
            <a:ahLst/>
            <a:cxnLst/>
            <a:rect l="l" t="t" r="r" b="b"/>
            <a:pathLst>
              <a:path w="841375" h="5664835">
                <a:moveTo>
                  <a:pt x="841248" y="0"/>
                </a:moveTo>
                <a:lnTo>
                  <a:pt x="0" y="0"/>
                </a:lnTo>
                <a:lnTo>
                  <a:pt x="0" y="5664708"/>
                </a:lnTo>
                <a:lnTo>
                  <a:pt x="841248" y="0"/>
                </a:lnTo>
                <a:close/>
              </a:path>
            </a:pathLst>
          </a:custGeom>
          <a:solidFill>
            <a:srgbClr val="90C225">
              <a:alpha val="85096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78993" y="412749"/>
            <a:ext cx="5216525" cy="343789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550" b="1" dirty="0">
                <a:latin typeface="Times New Roman"/>
                <a:cs typeface="Times New Roman"/>
              </a:rPr>
              <a:t>Типи</a:t>
            </a:r>
            <a:r>
              <a:rPr sz="1550" b="1" spc="155" dirty="0">
                <a:latin typeface="Times New Roman"/>
                <a:cs typeface="Times New Roman"/>
              </a:rPr>
              <a:t> </a:t>
            </a:r>
            <a:r>
              <a:rPr sz="1550" b="1" dirty="0">
                <a:latin typeface="Times New Roman"/>
                <a:cs typeface="Times New Roman"/>
              </a:rPr>
              <a:t>епітелію</a:t>
            </a:r>
            <a:r>
              <a:rPr sz="1550" b="1" spc="105" dirty="0">
                <a:latin typeface="Times New Roman"/>
                <a:cs typeface="Times New Roman"/>
              </a:rPr>
              <a:t> </a:t>
            </a:r>
            <a:r>
              <a:rPr sz="1550" b="1" dirty="0">
                <a:latin typeface="Times New Roman"/>
                <a:cs typeface="Times New Roman"/>
              </a:rPr>
              <a:t>за</a:t>
            </a:r>
            <a:r>
              <a:rPr sz="1550" b="1" spc="50" dirty="0">
                <a:latin typeface="Times New Roman"/>
                <a:cs typeface="Times New Roman"/>
              </a:rPr>
              <a:t> </a:t>
            </a:r>
            <a:r>
              <a:rPr sz="1550" b="1" spc="-10" dirty="0">
                <a:latin typeface="Times New Roman"/>
                <a:cs typeface="Times New Roman"/>
              </a:rPr>
              <a:t>локалізацією:</a:t>
            </a:r>
            <a:endParaRPr sz="15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sz="1550" b="1" dirty="0">
                <a:latin typeface="Times New Roman"/>
                <a:cs typeface="Times New Roman"/>
              </a:rPr>
              <a:t>Ороговілий:</a:t>
            </a:r>
            <a:r>
              <a:rPr sz="1550" b="1" spc="75" dirty="0">
                <a:latin typeface="Times New Roman"/>
                <a:cs typeface="Times New Roman"/>
              </a:rPr>
              <a:t>  </a:t>
            </a:r>
            <a:r>
              <a:rPr sz="1550" dirty="0">
                <a:latin typeface="Times New Roman"/>
                <a:cs typeface="Times New Roman"/>
              </a:rPr>
              <a:t>Ясна,</a:t>
            </a:r>
            <a:r>
              <a:rPr sz="1550" spc="80" dirty="0">
                <a:latin typeface="Times New Roman"/>
                <a:cs typeface="Times New Roman"/>
              </a:rPr>
              <a:t>  </a:t>
            </a:r>
            <a:r>
              <a:rPr sz="1550" dirty="0">
                <a:latin typeface="Times New Roman"/>
                <a:cs typeface="Times New Roman"/>
              </a:rPr>
              <a:t>тверде</a:t>
            </a:r>
            <a:r>
              <a:rPr sz="1550" spc="65" dirty="0">
                <a:latin typeface="Times New Roman"/>
                <a:cs typeface="Times New Roman"/>
              </a:rPr>
              <a:t>  </a:t>
            </a:r>
            <a:r>
              <a:rPr sz="1550" dirty="0">
                <a:latin typeface="Times New Roman"/>
                <a:cs typeface="Times New Roman"/>
              </a:rPr>
              <a:t>піднебіння</a:t>
            </a:r>
            <a:r>
              <a:rPr sz="1550" spc="70" dirty="0">
                <a:latin typeface="Times New Roman"/>
                <a:cs typeface="Times New Roman"/>
              </a:rPr>
              <a:t>  </a:t>
            </a:r>
            <a:r>
              <a:rPr sz="1550" dirty="0">
                <a:latin typeface="Times New Roman"/>
                <a:cs typeface="Times New Roman"/>
              </a:rPr>
              <a:t>(місця</a:t>
            </a:r>
            <a:r>
              <a:rPr sz="1550" spc="75" dirty="0">
                <a:latin typeface="Times New Roman"/>
                <a:cs typeface="Times New Roman"/>
              </a:rPr>
              <a:t>  </a:t>
            </a:r>
            <a:r>
              <a:rPr sz="1550" spc="-10" dirty="0">
                <a:latin typeface="Times New Roman"/>
                <a:cs typeface="Times New Roman"/>
              </a:rPr>
              <a:t>жувального</a:t>
            </a:r>
            <a:endParaRPr sz="15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90"/>
              </a:spcBef>
              <a:tabLst>
                <a:tab pos="2285365" algn="l"/>
                <a:tab pos="2925445" algn="l"/>
                <a:tab pos="3387725" algn="l"/>
                <a:tab pos="4398645" algn="l"/>
              </a:tabLst>
            </a:pPr>
            <a:r>
              <a:rPr sz="1550" dirty="0">
                <a:latin typeface="Times New Roman"/>
                <a:cs typeface="Times New Roman"/>
              </a:rPr>
              <a:t>навантаження),</a:t>
            </a:r>
            <a:r>
              <a:rPr sz="1550" spc="215" dirty="0">
                <a:latin typeface="Times New Roman"/>
                <a:cs typeface="Times New Roman"/>
              </a:rPr>
              <a:t>  </a:t>
            </a:r>
            <a:r>
              <a:rPr sz="1550" spc="-10" dirty="0">
                <a:latin typeface="Times New Roman"/>
                <a:cs typeface="Times New Roman"/>
              </a:rPr>
              <a:t>червона</a:t>
            </a:r>
            <a:r>
              <a:rPr sz="1550" dirty="0">
                <a:latin typeface="Times New Roman"/>
                <a:cs typeface="Times New Roman"/>
              </a:rPr>
              <a:t>	</a:t>
            </a:r>
            <a:r>
              <a:rPr sz="1550" spc="-20" dirty="0">
                <a:latin typeface="Times New Roman"/>
                <a:cs typeface="Times New Roman"/>
              </a:rPr>
              <a:t>кайма</a:t>
            </a:r>
            <a:r>
              <a:rPr sz="1550" dirty="0">
                <a:latin typeface="Times New Roman"/>
                <a:cs typeface="Times New Roman"/>
              </a:rPr>
              <a:t>	</a:t>
            </a:r>
            <a:r>
              <a:rPr sz="1550" spc="-20" dirty="0">
                <a:latin typeface="Times New Roman"/>
                <a:cs typeface="Times New Roman"/>
              </a:rPr>
              <a:t>губ,</a:t>
            </a:r>
            <a:r>
              <a:rPr sz="1550" dirty="0">
                <a:latin typeface="Times New Roman"/>
                <a:cs typeface="Times New Roman"/>
              </a:rPr>
              <a:t>	</a:t>
            </a:r>
            <a:r>
              <a:rPr sz="1550" spc="-10" dirty="0">
                <a:latin typeface="Times New Roman"/>
                <a:cs typeface="Times New Roman"/>
              </a:rPr>
              <a:t>дорсальна</a:t>
            </a:r>
            <a:r>
              <a:rPr sz="1550" dirty="0">
                <a:latin typeface="Times New Roman"/>
                <a:cs typeface="Times New Roman"/>
              </a:rPr>
              <a:t>	</a:t>
            </a:r>
            <a:r>
              <a:rPr sz="1550" spc="-10" dirty="0">
                <a:latin typeface="Times New Roman"/>
                <a:cs typeface="Times New Roman"/>
              </a:rPr>
              <a:t>поверхня</a:t>
            </a:r>
            <a:endParaRPr sz="15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sz="1550" spc="-10" dirty="0">
                <a:latin typeface="Times New Roman"/>
                <a:cs typeface="Times New Roman"/>
              </a:rPr>
              <a:t>язика.</a:t>
            </a:r>
            <a:endParaRPr sz="15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sz="1550" dirty="0">
                <a:latin typeface="Times New Roman"/>
                <a:cs typeface="Times New Roman"/>
              </a:rPr>
              <a:t>Незроговілий</a:t>
            </a:r>
            <a:r>
              <a:rPr sz="1550" spc="65" dirty="0">
                <a:latin typeface="Times New Roman"/>
                <a:cs typeface="Times New Roman"/>
              </a:rPr>
              <a:t>  </a:t>
            </a:r>
            <a:r>
              <a:rPr sz="1550" dirty="0">
                <a:latin typeface="Times New Roman"/>
                <a:cs typeface="Times New Roman"/>
              </a:rPr>
              <a:t>багатошаровий</a:t>
            </a:r>
            <a:r>
              <a:rPr sz="1550" spc="490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плоский</a:t>
            </a:r>
            <a:r>
              <a:rPr sz="1550" spc="490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епітелій</a:t>
            </a:r>
            <a:r>
              <a:rPr sz="1550" spc="65" dirty="0">
                <a:latin typeface="Times New Roman"/>
                <a:cs typeface="Times New Roman"/>
              </a:rPr>
              <a:t>  </a:t>
            </a:r>
            <a:r>
              <a:rPr sz="1550" dirty="0">
                <a:latin typeface="Times New Roman"/>
                <a:cs typeface="Times New Roman"/>
              </a:rPr>
              <a:t>—</a:t>
            </a:r>
            <a:r>
              <a:rPr sz="1550" spc="55" dirty="0">
                <a:latin typeface="Times New Roman"/>
                <a:cs typeface="Times New Roman"/>
              </a:rPr>
              <a:t>  </a:t>
            </a:r>
            <a:r>
              <a:rPr sz="1550" dirty="0">
                <a:latin typeface="Times New Roman"/>
                <a:cs typeface="Times New Roman"/>
              </a:rPr>
              <a:t>це</a:t>
            </a:r>
            <a:r>
              <a:rPr sz="1550" spc="434" dirty="0">
                <a:latin typeface="Times New Roman"/>
                <a:cs typeface="Times New Roman"/>
              </a:rPr>
              <a:t> </a:t>
            </a:r>
            <a:r>
              <a:rPr sz="1550" spc="-25" dirty="0">
                <a:latin typeface="Times New Roman"/>
                <a:cs typeface="Times New Roman"/>
              </a:rPr>
              <a:t>тип</a:t>
            </a:r>
            <a:endParaRPr sz="1550">
              <a:latin typeface="Times New Roman"/>
              <a:cs typeface="Times New Roman"/>
            </a:endParaRPr>
          </a:p>
          <a:p>
            <a:pPr marL="12700" marR="6985" algn="just">
              <a:lnSpc>
                <a:spcPct val="102699"/>
              </a:lnSpc>
              <a:spcBef>
                <a:spcPts val="35"/>
              </a:spcBef>
            </a:pPr>
            <a:r>
              <a:rPr sz="1550" dirty="0">
                <a:latin typeface="Times New Roman"/>
                <a:cs typeface="Times New Roman"/>
              </a:rPr>
              <a:t>епітеліальної</a:t>
            </a:r>
            <a:r>
              <a:rPr sz="1550" spc="185" dirty="0">
                <a:latin typeface="Times New Roman"/>
                <a:cs typeface="Times New Roman"/>
              </a:rPr>
              <a:t>  </a:t>
            </a:r>
            <a:r>
              <a:rPr sz="1550" dirty="0">
                <a:latin typeface="Times New Roman"/>
                <a:cs typeface="Times New Roman"/>
              </a:rPr>
              <a:t>тканини,</a:t>
            </a:r>
            <a:r>
              <a:rPr sz="1550" spc="165" dirty="0">
                <a:latin typeface="Times New Roman"/>
                <a:cs typeface="Times New Roman"/>
              </a:rPr>
              <a:t>  </a:t>
            </a:r>
            <a:r>
              <a:rPr sz="1550" dirty="0">
                <a:latin typeface="Times New Roman"/>
                <a:cs typeface="Times New Roman"/>
              </a:rPr>
              <a:t>що</a:t>
            </a:r>
            <a:r>
              <a:rPr sz="1550" spc="165" dirty="0">
                <a:latin typeface="Times New Roman"/>
                <a:cs typeface="Times New Roman"/>
              </a:rPr>
              <a:t>  </a:t>
            </a:r>
            <a:r>
              <a:rPr sz="1550" dirty="0">
                <a:latin typeface="Times New Roman"/>
                <a:cs typeface="Times New Roman"/>
              </a:rPr>
              <a:t>складається</a:t>
            </a:r>
            <a:r>
              <a:rPr sz="1550" spc="185" dirty="0">
                <a:latin typeface="Times New Roman"/>
                <a:cs typeface="Times New Roman"/>
              </a:rPr>
              <a:t>  </a:t>
            </a:r>
            <a:r>
              <a:rPr sz="1550" dirty="0">
                <a:latin typeface="Times New Roman"/>
                <a:cs typeface="Times New Roman"/>
              </a:rPr>
              <a:t>з</a:t>
            </a:r>
            <a:r>
              <a:rPr sz="1550" spc="180" dirty="0">
                <a:latin typeface="Times New Roman"/>
                <a:cs typeface="Times New Roman"/>
              </a:rPr>
              <a:t>  </a:t>
            </a:r>
            <a:r>
              <a:rPr sz="1550" dirty="0">
                <a:latin typeface="Times New Roman"/>
                <a:cs typeface="Times New Roman"/>
              </a:rPr>
              <a:t>кількох</a:t>
            </a:r>
            <a:r>
              <a:rPr sz="1550" spc="180" dirty="0">
                <a:latin typeface="Times New Roman"/>
                <a:cs typeface="Times New Roman"/>
              </a:rPr>
              <a:t>  </a:t>
            </a:r>
            <a:r>
              <a:rPr sz="1550" spc="-10" dirty="0">
                <a:latin typeface="Times New Roman"/>
                <a:cs typeface="Times New Roman"/>
              </a:rPr>
              <a:t>шарів </a:t>
            </a:r>
            <a:r>
              <a:rPr sz="1550" dirty="0">
                <a:latin typeface="Times New Roman"/>
                <a:cs typeface="Times New Roman"/>
              </a:rPr>
              <a:t>клітин,</a:t>
            </a:r>
            <a:r>
              <a:rPr sz="1550" spc="114" dirty="0">
                <a:latin typeface="Times New Roman"/>
                <a:cs typeface="Times New Roman"/>
              </a:rPr>
              <a:t>  </a:t>
            </a:r>
            <a:r>
              <a:rPr sz="1550" dirty="0">
                <a:latin typeface="Times New Roman"/>
                <a:cs typeface="Times New Roman"/>
              </a:rPr>
              <a:t>де</a:t>
            </a:r>
            <a:r>
              <a:rPr sz="1550" spc="110" dirty="0">
                <a:latin typeface="Times New Roman"/>
                <a:cs typeface="Times New Roman"/>
              </a:rPr>
              <a:t>  </a:t>
            </a:r>
            <a:r>
              <a:rPr sz="1550" dirty="0">
                <a:latin typeface="Times New Roman"/>
                <a:cs typeface="Times New Roman"/>
              </a:rPr>
              <a:t>лише</a:t>
            </a:r>
            <a:r>
              <a:rPr sz="1550" spc="130" dirty="0">
                <a:latin typeface="Times New Roman"/>
                <a:cs typeface="Times New Roman"/>
              </a:rPr>
              <a:t>  </a:t>
            </a:r>
            <a:r>
              <a:rPr sz="1550" dirty="0">
                <a:latin typeface="Times New Roman"/>
                <a:cs typeface="Times New Roman"/>
              </a:rPr>
              <a:t>базальний</a:t>
            </a:r>
            <a:r>
              <a:rPr sz="1550" spc="135" dirty="0">
                <a:latin typeface="Times New Roman"/>
                <a:cs typeface="Times New Roman"/>
              </a:rPr>
              <a:t>  </a:t>
            </a:r>
            <a:r>
              <a:rPr sz="1550" dirty="0">
                <a:latin typeface="Times New Roman"/>
                <a:cs typeface="Times New Roman"/>
              </a:rPr>
              <a:t>шар</a:t>
            </a:r>
            <a:r>
              <a:rPr sz="1550" spc="95" dirty="0">
                <a:latin typeface="Times New Roman"/>
                <a:cs typeface="Times New Roman"/>
              </a:rPr>
              <a:t>  </a:t>
            </a:r>
            <a:r>
              <a:rPr sz="1550" dirty="0">
                <a:latin typeface="Times New Roman"/>
                <a:cs typeface="Times New Roman"/>
              </a:rPr>
              <a:t>лежить</a:t>
            </a:r>
            <a:r>
              <a:rPr sz="1550" spc="114" dirty="0">
                <a:latin typeface="Times New Roman"/>
                <a:cs typeface="Times New Roman"/>
              </a:rPr>
              <a:t>  </a:t>
            </a:r>
            <a:r>
              <a:rPr sz="1550" dirty="0">
                <a:latin typeface="Times New Roman"/>
                <a:cs typeface="Times New Roman"/>
              </a:rPr>
              <a:t>на</a:t>
            </a:r>
            <a:r>
              <a:rPr sz="1550" spc="130" dirty="0">
                <a:latin typeface="Times New Roman"/>
                <a:cs typeface="Times New Roman"/>
              </a:rPr>
              <a:t>  </a:t>
            </a:r>
            <a:r>
              <a:rPr sz="1550" dirty="0">
                <a:latin typeface="Times New Roman"/>
                <a:cs typeface="Times New Roman"/>
              </a:rPr>
              <a:t>мембрані,</a:t>
            </a:r>
            <a:r>
              <a:rPr sz="1550" spc="114" dirty="0">
                <a:latin typeface="Times New Roman"/>
                <a:cs typeface="Times New Roman"/>
              </a:rPr>
              <a:t>  </a:t>
            </a:r>
            <a:r>
              <a:rPr sz="1550" spc="-50" dirty="0">
                <a:latin typeface="Times New Roman"/>
                <a:cs typeface="Times New Roman"/>
              </a:rPr>
              <a:t>а </a:t>
            </a:r>
            <a:r>
              <a:rPr sz="1550" dirty="0">
                <a:latin typeface="Times New Roman"/>
                <a:cs typeface="Times New Roman"/>
              </a:rPr>
              <a:t>поверхневі</a:t>
            </a:r>
            <a:r>
              <a:rPr sz="1550" spc="150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шари</a:t>
            </a:r>
            <a:r>
              <a:rPr sz="1550" spc="110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зберігають</a:t>
            </a:r>
            <a:r>
              <a:rPr sz="1550" spc="180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ядра</a:t>
            </a:r>
            <a:r>
              <a:rPr sz="1550" spc="150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і</a:t>
            </a:r>
            <a:r>
              <a:rPr sz="1550" spc="5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не</a:t>
            </a:r>
            <a:r>
              <a:rPr sz="1550" spc="40" dirty="0">
                <a:latin typeface="Times New Roman"/>
                <a:cs typeface="Times New Roman"/>
              </a:rPr>
              <a:t> </a:t>
            </a:r>
            <a:r>
              <a:rPr sz="1550" spc="-10" dirty="0">
                <a:latin typeface="Times New Roman"/>
                <a:cs typeface="Times New Roman"/>
              </a:rPr>
              <a:t>ороговівають.</a:t>
            </a:r>
            <a:endParaRPr sz="1550">
              <a:latin typeface="Times New Roman"/>
              <a:cs typeface="Times New Roman"/>
            </a:endParaRPr>
          </a:p>
          <a:p>
            <a:pPr marL="12700" algn="just">
              <a:lnSpc>
                <a:spcPct val="100000"/>
              </a:lnSpc>
              <a:spcBef>
                <a:spcPts val="85"/>
              </a:spcBef>
            </a:pPr>
            <a:r>
              <a:rPr sz="1550" dirty="0">
                <a:latin typeface="Times New Roman"/>
                <a:cs typeface="Times New Roman"/>
              </a:rPr>
              <a:t>Розташуваня</a:t>
            </a:r>
            <a:r>
              <a:rPr sz="1550" spc="315" dirty="0">
                <a:latin typeface="Times New Roman"/>
                <a:cs typeface="Times New Roman"/>
              </a:rPr>
              <a:t>  </a:t>
            </a:r>
            <a:r>
              <a:rPr sz="1550" dirty="0">
                <a:latin typeface="Times New Roman"/>
                <a:cs typeface="Times New Roman"/>
              </a:rPr>
              <a:t>незроговілого</a:t>
            </a:r>
            <a:r>
              <a:rPr sz="1550" spc="325" dirty="0">
                <a:latin typeface="Times New Roman"/>
                <a:cs typeface="Times New Roman"/>
              </a:rPr>
              <a:t>  </a:t>
            </a:r>
            <a:r>
              <a:rPr sz="1550" dirty="0">
                <a:latin typeface="Times New Roman"/>
                <a:cs typeface="Times New Roman"/>
              </a:rPr>
              <a:t>епітелія:</a:t>
            </a:r>
            <a:r>
              <a:rPr sz="1550" spc="335" dirty="0">
                <a:latin typeface="Times New Roman"/>
                <a:cs typeface="Times New Roman"/>
              </a:rPr>
              <a:t>  </a:t>
            </a:r>
            <a:r>
              <a:rPr sz="1550" dirty="0">
                <a:latin typeface="Times New Roman"/>
                <a:cs typeface="Times New Roman"/>
              </a:rPr>
              <a:t>Щоки,</a:t>
            </a:r>
            <a:r>
              <a:rPr sz="1550" spc="315" dirty="0">
                <a:latin typeface="Times New Roman"/>
                <a:cs typeface="Times New Roman"/>
              </a:rPr>
              <a:t>  </a:t>
            </a:r>
            <a:r>
              <a:rPr sz="1550" dirty="0">
                <a:latin typeface="Times New Roman"/>
                <a:cs typeface="Times New Roman"/>
              </a:rPr>
              <a:t>губи,</a:t>
            </a:r>
            <a:r>
              <a:rPr sz="1550" spc="320" dirty="0">
                <a:latin typeface="Times New Roman"/>
                <a:cs typeface="Times New Roman"/>
              </a:rPr>
              <a:t>  </a:t>
            </a:r>
            <a:r>
              <a:rPr sz="1550" spc="-25" dirty="0">
                <a:latin typeface="Times New Roman"/>
                <a:cs typeface="Times New Roman"/>
              </a:rPr>
              <a:t>дно</a:t>
            </a:r>
            <a:endParaRPr sz="1550">
              <a:latin typeface="Times New Roman"/>
              <a:cs typeface="Times New Roman"/>
            </a:endParaRPr>
          </a:p>
          <a:p>
            <a:pPr marL="12700" algn="just">
              <a:lnSpc>
                <a:spcPct val="100000"/>
              </a:lnSpc>
              <a:spcBef>
                <a:spcPts val="50"/>
              </a:spcBef>
            </a:pPr>
            <a:r>
              <a:rPr sz="1550" dirty="0">
                <a:latin typeface="Times New Roman"/>
                <a:cs typeface="Times New Roman"/>
              </a:rPr>
              <a:t>порожнини</a:t>
            </a:r>
            <a:r>
              <a:rPr sz="1550" spc="170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рота,</a:t>
            </a:r>
            <a:r>
              <a:rPr sz="1550" spc="114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м'яке</a:t>
            </a:r>
            <a:r>
              <a:rPr sz="1550" spc="60" dirty="0">
                <a:latin typeface="Times New Roman"/>
                <a:cs typeface="Times New Roman"/>
              </a:rPr>
              <a:t> </a:t>
            </a:r>
            <a:r>
              <a:rPr sz="1550" spc="-10" dirty="0">
                <a:latin typeface="Times New Roman"/>
                <a:cs typeface="Times New Roman"/>
              </a:rPr>
              <a:t>піднебіння.</a:t>
            </a:r>
            <a:endParaRPr sz="15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10"/>
              </a:spcBef>
            </a:pPr>
            <a:endParaRPr sz="1550">
              <a:latin typeface="Times New Roman"/>
              <a:cs typeface="Times New Roman"/>
            </a:endParaRPr>
          </a:p>
          <a:p>
            <a:pPr marL="12700" algn="just">
              <a:lnSpc>
                <a:spcPct val="100000"/>
              </a:lnSpc>
            </a:pPr>
            <a:r>
              <a:rPr sz="1550" dirty="0">
                <a:latin typeface="Times New Roman"/>
                <a:cs typeface="Times New Roman"/>
              </a:rPr>
              <a:t>Незроговілий</a:t>
            </a:r>
            <a:r>
              <a:rPr sz="1550" spc="285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багатошаровий</a:t>
            </a:r>
            <a:r>
              <a:rPr sz="1550" spc="215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плоский</a:t>
            </a:r>
            <a:r>
              <a:rPr sz="1550" spc="170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епітелій</a:t>
            </a:r>
            <a:r>
              <a:rPr sz="1550" spc="210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має 4</a:t>
            </a:r>
            <a:r>
              <a:rPr sz="1550" spc="75" dirty="0">
                <a:latin typeface="Times New Roman"/>
                <a:cs typeface="Times New Roman"/>
              </a:rPr>
              <a:t> </a:t>
            </a:r>
            <a:r>
              <a:rPr sz="1550" spc="-10" dirty="0">
                <a:latin typeface="Times New Roman"/>
                <a:cs typeface="Times New Roman"/>
              </a:rPr>
              <a:t>шари:</a:t>
            </a:r>
            <a:endParaRPr sz="1550">
              <a:latin typeface="Times New Roman"/>
              <a:cs typeface="Times New Roman"/>
            </a:endParaRPr>
          </a:p>
          <a:p>
            <a:pPr marL="300355" marR="5080" indent="-288290">
              <a:lnSpc>
                <a:spcPct val="102699"/>
              </a:lnSpc>
              <a:buFont typeface="Arial MT"/>
              <a:buChar char="•"/>
              <a:tabLst>
                <a:tab pos="300355" algn="l"/>
              </a:tabLst>
            </a:pPr>
            <a:r>
              <a:rPr sz="1550" dirty="0">
                <a:latin typeface="Times New Roman"/>
                <a:cs typeface="Times New Roman"/>
              </a:rPr>
              <a:t>Базальний</a:t>
            </a:r>
            <a:r>
              <a:rPr sz="1550" spc="459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–</a:t>
            </a:r>
            <a:r>
              <a:rPr sz="1550" spc="425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забеспечує</a:t>
            </a:r>
            <a:r>
              <a:rPr sz="1550" spc="465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регенерацію</a:t>
            </a:r>
            <a:r>
              <a:rPr sz="1550" spc="484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епітелію,</a:t>
            </a:r>
            <a:r>
              <a:rPr sz="1550" spc="430" dirty="0">
                <a:latin typeface="Times New Roman"/>
                <a:cs typeface="Times New Roman"/>
              </a:rPr>
              <a:t> </a:t>
            </a:r>
            <a:r>
              <a:rPr sz="1550" spc="-10" dirty="0">
                <a:latin typeface="Times New Roman"/>
                <a:cs typeface="Times New Roman"/>
              </a:rPr>
              <a:t>містить </a:t>
            </a:r>
            <a:r>
              <a:rPr sz="1550" dirty="0">
                <a:latin typeface="Times New Roman"/>
                <a:cs typeface="Times New Roman"/>
              </a:rPr>
              <a:t>стовбурові</a:t>
            </a:r>
            <a:r>
              <a:rPr sz="1550" spc="80" dirty="0">
                <a:latin typeface="Times New Roman"/>
                <a:cs typeface="Times New Roman"/>
              </a:rPr>
              <a:t> </a:t>
            </a:r>
            <a:r>
              <a:rPr sz="1550" spc="-10" dirty="0">
                <a:latin typeface="Times New Roman"/>
                <a:cs typeface="Times New Roman"/>
              </a:rPr>
              <a:t>клітини;</a:t>
            </a:r>
            <a:endParaRPr sz="155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921122" y="3830192"/>
            <a:ext cx="573405" cy="509905"/>
          </a:xfrm>
          <a:prstGeom prst="rect">
            <a:avLst/>
          </a:prstGeom>
        </p:spPr>
        <p:txBody>
          <a:bodyPr vert="horz" wrap="square" lIns="0" tIns="10160" rIns="0" bIns="0" rtlCol="0">
            <a:spAutoFit/>
          </a:bodyPr>
          <a:lstStyle/>
          <a:p>
            <a:pPr marL="12700" marR="5080" indent="45720">
              <a:lnSpc>
                <a:spcPct val="102699"/>
              </a:lnSpc>
              <a:spcBef>
                <a:spcPts val="80"/>
              </a:spcBef>
            </a:pPr>
            <a:r>
              <a:rPr sz="1550" spc="-10" dirty="0">
                <a:latin typeface="Times New Roman"/>
                <a:cs typeface="Times New Roman"/>
              </a:rPr>
              <a:t>шарів собою</a:t>
            </a:r>
            <a:endParaRPr sz="155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78993" y="3830192"/>
            <a:ext cx="4427220" cy="999490"/>
          </a:xfrm>
          <a:prstGeom prst="rect">
            <a:avLst/>
          </a:prstGeom>
        </p:spPr>
        <p:txBody>
          <a:bodyPr vert="horz" wrap="square" lIns="0" tIns="10160" rIns="0" bIns="0" rtlCol="0">
            <a:spAutoFit/>
          </a:bodyPr>
          <a:lstStyle/>
          <a:p>
            <a:pPr marL="296545" marR="5080" indent="-284480" algn="just">
              <a:lnSpc>
                <a:spcPct val="102699"/>
              </a:lnSpc>
              <a:spcBef>
                <a:spcPts val="80"/>
              </a:spcBef>
              <a:buFont typeface="Arial MT"/>
              <a:buChar char="•"/>
              <a:tabLst>
                <a:tab pos="300355" algn="l"/>
              </a:tabLst>
            </a:pPr>
            <a:r>
              <a:rPr sz="1550" dirty="0">
                <a:latin typeface="Times New Roman"/>
                <a:cs typeface="Times New Roman"/>
              </a:rPr>
              <a:t>Парабазальний</a:t>
            </a:r>
            <a:r>
              <a:rPr sz="1550" spc="320" dirty="0">
                <a:latin typeface="Times New Roman"/>
                <a:cs typeface="Times New Roman"/>
              </a:rPr>
              <a:t>    </a:t>
            </a:r>
            <a:r>
              <a:rPr sz="1550" dirty="0">
                <a:latin typeface="Times New Roman"/>
                <a:cs typeface="Times New Roman"/>
              </a:rPr>
              <a:t>складається</a:t>
            </a:r>
            <a:r>
              <a:rPr sz="1550" spc="315" dirty="0">
                <a:latin typeface="Times New Roman"/>
                <a:cs typeface="Times New Roman"/>
              </a:rPr>
              <a:t>    </a:t>
            </a:r>
            <a:r>
              <a:rPr sz="1550" dirty="0">
                <a:latin typeface="Times New Roman"/>
                <a:cs typeface="Times New Roman"/>
              </a:rPr>
              <a:t>з</a:t>
            </a:r>
            <a:r>
              <a:rPr sz="1550" spc="310" dirty="0">
                <a:latin typeface="Times New Roman"/>
                <a:cs typeface="Times New Roman"/>
              </a:rPr>
              <a:t>    </a:t>
            </a:r>
            <a:r>
              <a:rPr sz="1550" spc="-10" dirty="0">
                <a:latin typeface="Times New Roman"/>
                <a:cs typeface="Times New Roman"/>
              </a:rPr>
              <a:t>кількох 	</a:t>
            </a:r>
            <a:r>
              <a:rPr sz="1550" dirty="0">
                <a:latin typeface="Times New Roman"/>
                <a:cs typeface="Times New Roman"/>
              </a:rPr>
              <a:t>багатокутних</a:t>
            </a:r>
            <a:r>
              <a:rPr sz="1550" spc="290" dirty="0">
                <a:latin typeface="Times New Roman"/>
                <a:cs typeface="Times New Roman"/>
              </a:rPr>
              <a:t>   </a:t>
            </a:r>
            <a:r>
              <a:rPr sz="1550" dirty="0">
                <a:latin typeface="Times New Roman"/>
                <a:cs typeface="Times New Roman"/>
              </a:rPr>
              <a:t>клітин,</a:t>
            </a:r>
            <a:r>
              <a:rPr sz="1550" spc="290" dirty="0">
                <a:latin typeface="Times New Roman"/>
                <a:cs typeface="Times New Roman"/>
              </a:rPr>
              <a:t>   </a:t>
            </a:r>
            <a:r>
              <a:rPr sz="1550" dirty="0">
                <a:latin typeface="Times New Roman"/>
                <a:cs typeface="Times New Roman"/>
              </a:rPr>
              <a:t>які</a:t>
            </a:r>
            <a:r>
              <a:rPr sz="1550" spc="270" dirty="0">
                <a:latin typeface="Times New Roman"/>
                <a:cs typeface="Times New Roman"/>
              </a:rPr>
              <a:t>   </a:t>
            </a:r>
            <a:r>
              <a:rPr sz="1550" dirty="0">
                <a:latin typeface="Times New Roman"/>
                <a:cs typeface="Times New Roman"/>
              </a:rPr>
              <a:t>скріплені</a:t>
            </a:r>
            <a:r>
              <a:rPr sz="1550" spc="280" dirty="0">
                <a:latin typeface="Times New Roman"/>
                <a:cs typeface="Times New Roman"/>
              </a:rPr>
              <a:t>   </a:t>
            </a:r>
            <a:r>
              <a:rPr sz="1550" spc="-25" dirty="0">
                <a:latin typeface="Times New Roman"/>
                <a:cs typeface="Times New Roman"/>
              </a:rPr>
              <a:t>між 	</a:t>
            </a:r>
            <a:r>
              <a:rPr sz="1550" spc="-10" dirty="0">
                <a:latin typeface="Times New Roman"/>
                <a:cs typeface="Times New Roman"/>
              </a:rPr>
              <a:t>десмосомами.</a:t>
            </a:r>
            <a:endParaRPr sz="1550">
              <a:latin typeface="Times New Roman"/>
              <a:cs typeface="Times New Roman"/>
            </a:endParaRPr>
          </a:p>
          <a:p>
            <a:pPr marL="297180" indent="-284480" algn="just">
              <a:lnSpc>
                <a:spcPct val="100000"/>
              </a:lnSpc>
              <a:spcBef>
                <a:spcPts val="90"/>
              </a:spcBef>
              <a:buFont typeface="Arial MT"/>
              <a:buChar char="•"/>
              <a:tabLst>
                <a:tab pos="297180" algn="l"/>
              </a:tabLst>
            </a:pPr>
            <a:r>
              <a:rPr sz="1550" dirty="0">
                <a:latin typeface="Times New Roman"/>
                <a:cs typeface="Times New Roman"/>
              </a:rPr>
              <a:t>Проміжний</a:t>
            </a:r>
            <a:r>
              <a:rPr sz="1550" spc="385" dirty="0">
                <a:latin typeface="Times New Roman"/>
                <a:cs typeface="Times New Roman"/>
              </a:rPr>
              <a:t>   </a:t>
            </a:r>
            <a:r>
              <a:rPr sz="1550" dirty="0">
                <a:latin typeface="Times New Roman"/>
                <a:cs typeface="Times New Roman"/>
              </a:rPr>
              <a:t>(остистий):</a:t>
            </a:r>
            <a:r>
              <a:rPr sz="1550" spc="375" dirty="0">
                <a:latin typeface="Times New Roman"/>
                <a:cs typeface="Times New Roman"/>
              </a:rPr>
              <a:t>   </a:t>
            </a:r>
            <a:r>
              <a:rPr sz="1550" dirty="0">
                <a:latin typeface="Times New Roman"/>
                <a:cs typeface="Times New Roman"/>
              </a:rPr>
              <a:t>Складається</a:t>
            </a:r>
            <a:r>
              <a:rPr sz="1550" spc="375" dirty="0">
                <a:latin typeface="Times New Roman"/>
                <a:cs typeface="Times New Roman"/>
              </a:rPr>
              <a:t>   </a:t>
            </a:r>
            <a:r>
              <a:rPr sz="1550" spc="-50" dirty="0">
                <a:latin typeface="Times New Roman"/>
                <a:cs typeface="Times New Roman"/>
              </a:rPr>
              <a:t>з</a:t>
            </a:r>
            <a:endParaRPr sz="155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761103" y="4562347"/>
            <a:ext cx="733425" cy="26733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550" spc="-10" dirty="0">
                <a:latin typeface="Times New Roman"/>
                <a:cs typeface="Times New Roman"/>
              </a:rPr>
              <a:t>великих</a:t>
            </a:r>
            <a:endParaRPr sz="155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78993" y="4804359"/>
            <a:ext cx="5220970" cy="1731645"/>
          </a:xfrm>
          <a:prstGeom prst="rect">
            <a:avLst/>
          </a:prstGeom>
        </p:spPr>
        <p:txBody>
          <a:bodyPr vert="horz" wrap="square" lIns="0" tIns="8890" rIns="0" bIns="0" rtlCol="0">
            <a:spAutoFit/>
          </a:bodyPr>
          <a:lstStyle/>
          <a:p>
            <a:pPr marL="300355" marR="5080" algn="just">
              <a:lnSpc>
                <a:spcPct val="103600"/>
              </a:lnSpc>
              <a:spcBef>
                <a:spcPts val="70"/>
              </a:spcBef>
            </a:pPr>
            <a:r>
              <a:rPr sz="1550" dirty="0">
                <a:latin typeface="Times New Roman"/>
                <a:cs typeface="Times New Roman"/>
              </a:rPr>
              <a:t>полігональних</a:t>
            </a:r>
            <a:r>
              <a:rPr sz="1550" spc="155" dirty="0">
                <a:latin typeface="Times New Roman"/>
                <a:cs typeface="Times New Roman"/>
              </a:rPr>
              <a:t>  </a:t>
            </a:r>
            <a:r>
              <a:rPr sz="1550" dirty="0">
                <a:latin typeface="Times New Roman"/>
                <a:cs typeface="Times New Roman"/>
              </a:rPr>
              <a:t>клітин</a:t>
            </a:r>
            <a:r>
              <a:rPr sz="1550" spc="165" dirty="0">
                <a:latin typeface="Times New Roman"/>
                <a:cs typeface="Times New Roman"/>
              </a:rPr>
              <a:t>  </a:t>
            </a:r>
            <a:r>
              <a:rPr sz="1550" dirty="0">
                <a:latin typeface="Times New Roman"/>
                <a:cs typeface="Times New Roman"/>
              </a:rPr>
              <a:t>з</a:t>
            </a:r>
            <a:r>
              <a:rPr sz="1550" spc="120" dirty="0">
                <a:latin typeface="Times New Roman"/>
                <a:cs typeface="Times New Roman"/>
              </a:rPr>
              <a:t>  </a:t>
            </a:r>
            <a:r>
              <a:rPr sz="1550" dirty="0">
                <a:latin typeface="Times New Roman"/>
                <a:cs typeface="Times New Roman"/>
              </a:rPr>
              <a:t>відростками,</a:t>
            </a:r>
            <a:r>
              <a:rPr sz="1550" spc="135" dirty="0">
                <a:latin typeface="Times New Roman"/>
                <a:cs typeface="Times New Roman"/>
              </a:rPr>
              <a:t>  </a:t>
            </a:r>
            <a:r>
              <a:rPr sz="1550" dirty="0">
                <a:latin typeface="Times New Roman"/>
                <a:cs typeface="Times New Roman"/>
              </a:rPr>
              <a:t>що</a:t>
            </a:r>
            <a:r>
              <a:rPr sz="1550" spc="130" dirty="0">
                <a:latin typeface="Times New Roman"/>
                <a:cs typeface="Times New Roman"/>
              </a:rPr>
              <a:t>  </a:t>
            </a:r>
            <a:r>
              <a:rPr sz="1550" dirty="0">
                <a:latin typeface="Times New Roman"/>
                <a:cs typeface="Times New Roman"/>
              </a:rPr>
              <a:t>лежать</a:t>
            </a:r>
            <a:r>
              <a:rPr sz="1550" spc="150" dirty="0">
                <a:latin typeface="Times New Roman"/>
                <a:cs typeface="Times New Roman"/>
              </a:rPr>
              <a:t>  </a:t>
            </a:r>
            <a:r>
              <a:rPr sz="1550" spc="-25" dirty="0">
                <a:latin typeface="Times New Roman"/>
                <a:cs typeface="Times New Roman"/>
              </a:rPr>
              <a:t>над </a:t>
            </a:r>
            <a:r>
              <a:rPr sz="1550" dirty="0">
                <a:latin typeface="Times New Roman"/>
                <a:cs typeface="Times New Roman"/>
              </a:rPr>
              <a:t>базальним</a:t>
            </a:r>
            <a:r>
              <a:rPr sz="1550" spc="285" dirty="0">
                <a:latin typeface="Times New Roman"/>
                <a:cs typeface="Times New Roman"/>
              </a:rPr>
              <a:t>  </a:t>
            </a:r>
            <a:r>
              <a:rPr sz="1550" dirty="0">
                <a:latin typeface="Times New Roman"/>
                <a:cs typeface="Times New Roman"/>
              </a:rPr>
              <a:t>шаром.</a:t>
            </a:r>
            <a:r>
              <a:rPr sz="1550" spc="280" dirty="0">
                <a:latin typeface="Times New Roman"/>
                <a:cs typeface="Times New Roman"/>
              </a:rPr>
              <a:t>  </a:t>
            </a:r>
            <a:r>
              <a:rPr sz="1550" dirty="0">
                <a:latin typeface="Times New Roman"/>
                <a:cs typeface="Times New Roman"/>
              </a:rPr>
              <a:t>Вони</a:t>
            </a:r>
            <a:r>
              <a:rPr sz="1550" spc="310" dirty="0">
                <a:latin typeface="Times New Roman"/>
                <a:cs typeface="Times New Roman"/>
              </a:rPr>
              <a:t>  </a:t>
            </a:r>
            <a:r>
              <a:rPr sz="1550" dirty="0">
                <a:latin typeface="Times New Roman"/>
                <a:cs typeface="Times New Roman"/>
              </a:rPr>
              <a:t>забезпечують</a:t>
            </a:r>
            <a:r>
              <a:rPr sz="1550" spc="285" dirty="0">
                <a:latin typeface="Times New Roman"/>
                <a:cs typeface="Times New Roman"/>
              </a:rPr>
              <a:t>  </a:t>
            </a:r>
            <a:r>
              <a:rPr sz="1550" spc="-10" dirty="0">
                <a:latin typeface="Times New Roman"/>
                <a:cs typeface="Times New Roman"/>
              </a:rPr>
              <a:t>регенерацію, </a:t>
            </a:r>
            <a:r>
              <a:rPr sz="1550" dirty="0">
                <a:latin typeface="Times New Roman"/>
                <a:cs typeface="Times New Roman"/>
              </a:rPr>
              <a:t>рухаючись</a:t>
            </a:r>
            <a:r>
              <a:rPr sz="1550" spc="125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до</a:t>
            </a:r>
            <a:r>
              <a:rPr sz="1550" spc="-5" dirty="0">
                <a:latin typeface="Times New Roman"/>
                <a:cs typeface="Times New Roman"/>
              </a:rPr>
              <a:t> </a:t>
            </a:r>
            <a:r>
              <a:rPr sz="1550" spc="-10" dirty="0">
                <a:latin typeface="Times New Roman"/>
                <a:cs typeface="Times New Roman"/>
              </a:rPr>
              <a:t>поверхні.</a:t>
            </a:r>
            <a:endParaRPr sz="1550">
              <a:latin typeface="Times New Roman"/>
              <a:cs typeface="Times New Roman"/>
            </a:endParaRPr>
          </a:p>
          <a:p>
            <a:pPr marL="297180" indent="-284480" algn="just">
              <a:lnSpc>
                <a:spcPct val="100000"/>
              </a:lnSpc>
              <a:spcBef>
                <a:spcPts val="50"/>
              </a:spcBef>
              <a:buFont typeface="Arial MT"/>
              <a:buChar char="•"/>
              <a:tabLst>
                <a:tab pos="297180" algn="l"/>
              </a:tabLst>
            </a:pPr>
            <a:r>
              <a:rPr sz="1550" dirty="0">
                <a:latin typeface="Times New Roman"/>
                <a:cs typeface="Times New Roman"/>
              </a:rPr>
              <a:t>Поверхневий</a:t>
            </a:r>
            <a:r>
              <a:rPr sz="1550" spc="220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-</a:t>
            </a:r>
            <a:r>
              <a:rPr sz="1550" spc="204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складається</a:t>
            </a:r>
            <a:r>
              <a:rPr sz="1550" spc="180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з</a:t>
            </a:r>
            <a:r>
              <a:rPr sz="1550" spc="165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плоских</a:t>
            </a:r>
            <a:r>
              <a:rPr sz="1550" spc="195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клітин,</a:t>
            </a:r>
            <a:r>
              <a:rPr sz="1550" spc="229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які</a:t>
            </a:r>
            <a:r>
              <a:rPr sz="1550" spc="175" dirty="0">
                <a:latin typeface="Times New Roman"/>
                <a:cs typeface="Times New Roman"/>
              </a:rPr>
              <a:t> </a:t>
            </a:r>
            <a:r>
              <a:rPr sz="1550" spc="-10" dirty="0">
                <a:latin typeface="Times New Roman"/>
                <a:cs typeface="Times New Roman"/>
              </a:rPr>
              <a:t>згодом</a:t>
            </a:r>
            <a:endParaRPr sz="1550">
              <a:latin typeface="Times New Roman"/>
              <a:cs typeface="Times New Roman"/>
            </a:endParaRPr>
          </a:p>
          <a:p>
            <a:pPr marL="300355">
              <a:lnSpc>
                <a:spcPct val="100000"/>
              </a:lnSpc>
              <a:spcBef>
                <a:spcPts val="45"/>
              </a:spcBef>
            </a:pPr>
            <a:r>
              <a:rPr sz="1550" dirty="0">
                <a:latin typeface="Times New Roman"/>
                <a:cs typeface="Times New Roman"/>
              </a:rPr>
              <a:t>злущуються.</a:t>
            </a:r>
            <a:r>
              <a:rPr sz="1550" spc="85" dirty="0">
                <a:latin typeface="Times New Roman"/>
                <a:cs typeface="Times New Roman"/>
              </a:rPr>
              <a:t>  </a:t>
            </a:r>
            <a:r>
              <a:rPr sz="1550" dirty="0">
                <a:latin typeface="Times New Roman"/>
                <a:cs typeface="Times New Roman"/>
              </a:rPr>
              <a:t>Клітини</a:t>
            </a:r>
            <a:r>
              <a:rPr sz="1550" spc="70" dirty="0">
                <a:latin typeface="Times New Roman"/>
                <a:cs typeface="Times New Roman"/>
              </a:rPr>
              <a:t>  </a:t>
            </a:r>
            <a:r>
              <a:rPr sz="1550" dirty="0">
                <a:latin typeface="Times New Roman"/>
                <a:cs typeface="Times New Roman"/>
              </a:rPr>
              <a:t>цього</a:t>
            </a:r>
            <a:r>
              <a:rPr sz="1550" spc="484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шару</a:t>
            </a:r>
            <a:r>
              <a:rPr sz="1550" spc="65" dirty="0">
                <a:latin typeface="Times New Roman"/>
                <a:cs typeface="Times New Roman"/>
              </a:rPr>
              <a:t>  </a:t>
            </a:r>
            <a:r>
              <a:rPr sz="1550" dirty="0">
                <a:latin typeface="Times New Roman"/>
                <a:cs typeface="Times New Roman"/>
              </a:rPr>
              <a:t>здатні</a:t>
            </a:r>
            <a:r>
              <a:rPr sz="1550" spc="85" dirty="0">
                <a:latin typeface="Times New Roman"/>
                <a:cs typeface="Times New Roman"/>
              </a:rPr>
              <a:t>  </a:t>
            </a:r>
            <a:r>
              <a:rPr sz="1550" dirty="0">
                <a:latin typeface="Times New Roman"/>
                <a:cs typeface="Times New Roman"/>
              </a:rPr>
              <a:t>до</a:t>
            </a:r>
            <a:r>
              <a:rPr sz="1550" spc="484" dirty="0">
                <a:latin typeface="Times New Roman"/>
                <a:cs typeface="Times New Roman"/>
              </a:rPr>
              <a:t> </a:t>
            </a:r>
            <a:r>
              <a:rPr sz="1550" spc="-10" dirty="0">
                <a:latin typeface="Times New Roman"/>
                <a:cs typeface="Times New Roman"/>
              </a:rPr>
              <a:t>апоптозу,</a:t>
            </a:r>
            <a:endParaRPr sz="1550">
              <a:latin typeface="Times New Roman"/>
              <a:cs typeface="Times New Roman"/>
            </a:endParaRPr>
          </a:p>
          <a:p>
            <a:pPr marL="300355">
              <a:lnSpc>
                <a:spcPct val="100000"/>
              </a:lnSpc>
              <a:spcBef>
                <a:spcPts val="90"/>
              </a:spcBef>
            </a:pPr>
            <a:r>
              <a:rPr sz="1550" dirty="0">
                <a:latin typeface="Times New Roman"/>
                <a:cs typeface="Times New Roman"/>
              </a:rPr>
              <a:t>але</a:t>
            </a:r>
            <a:r>
              <a:rPr sz="1550" spc="75" dirty="0">
                <a:latin typeface="Times New Roman"/>
                <a:cs typeface="Times New Roman"/>
              </a:rPr>
              <a:t>  </a:t>
            </a:r>
            <a:r>
              <a:rPr sz="1550" dirty="0">
                <a:latin typeface="Times New Roman"/>
                <a:cs typeface="Times New Roman"/>
              </a:rPr>
              <a:t>на</a:t>
            </a:r>
            <a:r>
              <a:rPr sz="1550" spc="100" dirty="0">
                <a:latin typeface="Times New Roman"/>
                <a:cs typeface="Times New Roman"/>
              </a:rPr>
              <a:t>  </a:t>
            </a:r>
            <a:r>
              <a:rPr sz="1550" dirty="0">
                <a:latin typeface="Times New Roman"/>
                <a:cs typeface="Times New Roman"/>
              </a:rPr>
              <a:t>відміну</a:t>
            </a:r>
            <a:r>
              <a:rPr sz="1550" spc="70" dirty="0">
                <a:latin typeface="Times New Roman"/>
                <a:cs typeface="Times New Roman"/>
              </a:rPr>
              <a:t>  </a:t>
            </a:r>
            <a:r>
              <a:rPr sz="1550" dirty="0">
                <a:latin typeface="Times New Roman"/>
                <a:cs typeface="Times New Roman"/>
              </a:rPr>
              <a:t>від</a:t>
            </a:r>
            <a:r>
              <a:rPr sz="1550" spc="100" dirty="0">
                <a:latin typeface="Times New Roman"/>
                <a:cs typeface="Times New Roman"/>
              </a:rPr>
              <a:t>  </a:t>
            </a:r>
            <a:r>
              <a:rPr sz="1550" dirty="0">
                <a:latin typeface="Times New Roman"/>
                <a:cs typeface="Times New Roman"/>
              </a:rPr>
              <a:t>шкіри,</a:t>
            </a:r>
            <a:r>
              <a:rPr sz="1550" spc="90" dirty="0">
                <a:latin typeface="Times New Roman"/>
                <a:cs typeface="Times New Roman"/>
              </a:rPr>
              <a:t>  </a:t>
            </a:r>
            <a:r>
              <a:rPr sz="1550" dirty="0">
                <a:latin typeface="Times New Roman"/>
                <a:cs typeface="Times New Roman"/>
              </a:rPr>
              <a:t>не</a:t>
            </a:r>
            <a:r>
              <a:rPr sz="1550" spc="95" dirty="0">
                <a:latin typeface="Times New Roman"/>
                <a:cs typeface="Times New Roman"/>
              </a:rPr>
              <a:t>  </a:t>
            </a:r>
            <a:r>
              <a:rPr sz="1550" dirty="0">
                <a:latin typeface="Times New Roman"/>
                <a:cs typeface="Times New Roman"/>
              </a:rPr>
              <a:t>утворюють</a:t>
            </a:r>
            <a:r>
              <a:rPr sz="1550" spc="80" dirty="0">
                <a:latin typeface="Times New Roman"/>
                <a:cs typeface="Times New Roman"/>
              </a:rPr>
              <a:t>  </a:t>
            </a:r>
            <a:r>
              <a:rPr sz="1550" spc="-10" dirty="0">
                <a:latin typeface="Times New Roman"/>
                <a:cs typeface="Times New Roman"/>
              </a:rPr>
              <a:t>зроговілого</a:t>
            </a:r>
            <a:endParaRPr sz="1550">
              <a:latin typeface="Times New Roman"/>
              <a:cs typeface="Times New Roman"/>
            </a:endParaRPr>
          </a:p>
          <a:p>
            <a:pPr marL="300355">
              <a:lnSpc>
                <a:spcPct val="100000"/>
              </a:lnSpc>
              <a:spcBef>
                <a:spcPts val="45"/>
              </a:spcBef>
            </a:pPr>
            <a:r>
              <a:rPr sz="1550" spc="-10" dirty="0">
                <a:latin typeface="Times New Roman"/>
                <a:cs typeface="Times New Roman"/>
              </a:rPr>
              <a:t>шару.</a:t>
            </a:r>
            <a:endParaRPr sz="1550">
              <a:latin typeface="Times New Roman"/>
              <a:cs typeface="Times New Roman"/>
            </a:endParaRPr>
          </a:p>
        </p:txBody>
      </p:sp>
      <p:pic>
        <p:nvPicPr>
          <p:cNvPr id="8" name="object 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094476" y="384047"/>
            <a:ext cx="5472683" cy="6089904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841375" cy="5664835"/>
          </a:xfrm>
          <a:custGeom>
            <a:avLst/>
            <a:gdLst/>
            <a:ahLst/>
            <a:cxnLst/>
            <a:rect l="l" t="t" r="r" b="b"/>
            <a:pathLst>
              <a:path w="841375" h="5664835">
                <a:moveTo>
                  <a:pt x="841248" y="0"/>
                </a:moveTo>
                <a:lnTo>
                  <a:pt x="0" y="0"/>
                </a:lnTo>
                <a:lnTo>
                  <a:pt x="0" y="5664708"/>
                </a:lnTo>
                <a:lnTo>
                  <a:pt x="841248" y="0"/>
                </a:lnTo>
                <a:close/>
              </a:path>
            </a:pathLst>
          </a:custGeom>
          <a:solidFill>
            <a:srgbClr val="90C225">
              <a:alpha val="85096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94259" y="503301"/>
            <a:ext cx="4138929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Trebuchet MS"/>
                <a:cs typeface="Trebuchet MS"/>
              </a:rPr>
              <a:t>Зроговілий</a:t>
            </a:r>
            <a:r>
              <a:rPr sz="1800" b="1" spc="-15" dirty="0">
                <a:latin typeface="Trebuchet MS"/>
                <a:cs typeface="Trebuchet MS"/>
              </a:rPr>
              <a:t> </a:t>
            </a:r>
            <a:r>
              <a:rPr sz="1800" b="1" dirty="0">
                <a:latin typeface="Trebuchet MS"/>
                <a:cs typeface="Trebuchet MS"/>
              </a:rPr>
              <a:t>епітелій</a:t>
            </a:r>
            <a:r>
              <a:rPr sz="1800" b="1" spc="-50" dirty="0">
                <a:latin typeface="Trebuchet MS"/>
                <a:cs typeface="Trebuchet MS"/>
              </a:rPr>
              <a:t> </a:t>
            </a:r>
            <a:r>
              <a:rPr sz="1800" b="1" dirty="0">
                <a:latin typeface="Trebuchet MS"/>
                <a:cs typeface="Trebuchet MS"/>
              </a:rPr>
              <a:t>теж</a:t>
            </a:r>
            <a:r>
              <a:rPr sz="1800" b="1" spc="-40" dirty="0">
                <a:latin typeface="Trebuchet MS"/>
                <a:cs typeface="Trebuchet MS"/>
              </a:rPr>
              <a:t> </a:t>
            </a:r>
            <a:r>
              <a:rPr sz="1800" b="1" dirty="0">
                <a:latin typeface="Trebuchet MS"/>
                <a:cs typeface="Trebuchet MS"/>
              </a:rPr>
              <a:t>має</a:t>
            </a:r>
            <a:r>
              <a:rPr sz="1800" b="1" spc="-55" dirty="0">
                <a:latin typeface="Trebuchet MS"/>
                <a:cs typeface="Trebuchet MS"/>
              </a:rPr>
              <a:t> </a:t>
            </a:r>
            <a:r>
              <a:rPr sz="1800" b="1" dirty="0">
                <a:latin typeface="Trebuchet MS"/>
                <a:cs typeface="Trebuchet MS"/>
              </a:rPr>
              <a:t>4</a:t>
            </a:r>
            <a:r>
              <a:rPr sz="1800" b="1" spc="-60" dirty="0">
                <a:latin typeface="Trebuchet MS"/>
                <a:cs typeface="Trebuchet MS"/>
              </a:rPr>
              <a:t> </a:t>
            </a:r>
            <a:r>
              <a:rPr sz="1800" b="1" spc="-10" dirty="0">
                <a:latin typeface="Trebuchet MS"/>
                <a:cs typeface="Trebuchet MS"/>
              </a:rPr>
              <a:t>шари: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94259" y="778002"/>
            <a:ext cx="417131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65455" algn="l"/>
                <a:tab pos="1868805" algn="l"/>
                <a:tab pos="2546350" algn="l"/>
                <a:tab pos="2866390" algn="l"/>
              </a:tabLst>
            </a:pPr>
            <a:r>
              <a:rPr sz="1800" b="1" spc="-25" dirty="0">
                <a:latin typeface="Trebuchet MS"/>
                <a:cs typeface="Trebuchet MS"/>
              </a:rPr>
              <a:t>1)</a:t>
            </a:r>
            <a:r>
              <a:rPr sz="1800" b="1" dirty="0">
                <a:latin typeface="Trebuchet MS"/>
                <a:cs typeface="Trebuchet MS"/>
              </a:rPr>
              <a:t>	</a:t>
            </a:r>
            <a:r>
              <a:rPr sz="1800" b="1" spc="-10" dirty="0">
                <a:latin typeface="Trebuchet MS"/>
                <a:cs typeface="Trebuchet MS"/>
              </a:rPr>
              <a:t>Базальний</a:t>
            </a:r>
            <a:r>
              <a:rPr sz="1800" b="1" dirty="0">
                <a:latin typeface="Trebuchet MS"/>
                <a:cs typeface="Trebuchet MS"/>
              </a:rPr>
              <a:t>	</a:t>
            </a:r>
            <a:r>
              <a:rPr sz="1800" b="1" spc="-25" dirty="0">
                <a:latin typeface="Trebuchet MS"/>
                <a:cs typeface="Trebuchet MS"/>
              </a:rPr>
              <a:t>шар</a:t>
            </a:r>
            <a:r>
              <a:rPr sz="1800" b="1" dirty="0">
                <a:latin typeface="Trebuchet MS"/>
                <a:cs typeface="Trebuchet MS"/>
              </a:rPr>
              <a:t>	</a:t>
            </a:r>
            <a:r>
              <a:rPr sz="1800" spc="-50" dirty="0">
                <a:latin typeface="Trebuchet MS"/>
                <a:cs typeface="Trebuchet MS"/>
              </a:rPr>
              <a:t>-</a:t>
            </a:r>
            <a:r>
              <a:rPr sz="1800" dirty="0">
                <a:latin typeface="Trebuchet MS"/>
                <a:cs typeface="Trebuchet MS"/>
              </a:rPr>
              <a:t>	</a:t>
            </a:r>
            <a:r>
              <a:rPr sz="1800" spc="-10" dirty="0">
                <a:latin typeface="Trebuchet MS"/>
                <a:cs typeface="Trebuchet MS"/>
              </a:rPr>
              <a:t>найглибший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94259" y="1052016"/>
            <a:ext cx="485140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539875" algn="l"/>
                <a:tab pos="1873885" algn="l"/>
                <a:tab pos="2829560" algn="l"/>
                <a:tab pos="3557270" algn="l"/>
              </a:tabLst>
            </a:pPr>
            <a:r>
              <a:rPr sz="1800" spc="-10" dirty="0">
                <a:latin typeface="Trebuchet MS"/>
                <a:cs typeface="Trebuchet MS"/>
              </a:rPr>
              <a:t>складається</a:t>
            </a:r>
            <a:r>
              <a:rPr sz="1800" dirty="0">
                <a:latin typeface="Trebuchet MS"/>
                <a:cs typeface="Trebuchet MS"/>
              </a:rPr>
              <a:t>	</a:t>
            </a:r>
            <a:r>
              <a:rPr sz="1800" spc="-50" dirty="0">
                <a:latin typeface="Trebuchet MS"/>
                <a:cs typeface="Trebuchet MS"/>
              </a:rPr>
              <a:t>з</a:t>
            </a:r>
            <a:r>
              <a:rPr sz="1800" dirty="0">
                <a:latin typeface="Trebuchet MS"/>
                <a:cs typeface="Trebuchet MS"/>
              </a:rPr>
              <a:t>	</a:t>
            </a:r>
            <a:r>
              <a:rPr sz="1800" spc="-10" dirty="0">
                <a:latin typeface="Trebuchet MS"/>
                <a:cs typeface="Trebuchet MS"/>
              </a:rPr>
              <a:t>одного</a:t>
            </a:r>
            <a:r>
              <a:rPr sz="1800" dirty="0">
                <a:latin typeface="Trebuchet MS"/>
                <a:cs typeface="Trebuchet MS"/>
              </a:rPr>
              <a:t>	</a:t>
            </a:r>
            <a:r>
              <a:rPr sz="1800" spc="-20" dirty="0">
                <a:latin typeface="Trebuchet MS"/>
                <a:cs typeface="Trebuchet MS"/>
              </a:rPr>
              <a:t>ряду</a:t>
            </a:r>
            <a:r>
              <a:rPr sz="1800" dirty="0">
                <a:latin typeface="Trebuchet MS"/>
                <a:cs typeface="Trebuchet MS"/>
              </a:rPr>
              <a:t>	</a:t>
            </a:r>
            <a:r>
              <a:rPr sz="1800" spc="-10" dirty="0">
                <a:latin typeface="Trebuchet MS"/>
                <a:cs typeface="Trebuchet MS"/>
              </a:rPr>
              <a:t>стовпчастих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580635" y="778002"/>
            <a:ext cx="106553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100"/>
              </a:spcBef>
              <a:tabLst>
                <a:tab pos="735965" algn="l"/>
              </a:tabLst>
            </a:pPr>
            <a:r>
              <a:rPr sz="1800" spc="-20" dirty="0">
                <a:latin typeface="Trebuchet MS"/>
                <a:cs typeface="Trebuchet MS"/>
              </a:rPr>
              <a:t>шар,</a:t>
            </a:r>
            <a:r>
              <a:rPr sz="1800" dirty="0">
                <a:latin typeface="Trebuchet MS"/>
                <a:cs typeface="Trebuchet MS"/>
              </a:rPr>
              <a:t>	</a:t>
            </a:r>
            <a:r>
              <a:rPr sz="1800" spc="-25" dirty="0">
                <a:latin typeface="Trebuchet MS"/>
                <a:cs typeface="Trebuchet MS"/>
              </a:rPr>
              <a:t>що</a:t>
            </a:r>
            <a:endParaRPr sz="1800">
              <a:latin typeface="Trebuchet MS"/>
              <a:cs typeface="Trebuchet MS"/>
            </a:endParaRPr>
          </a:p>
          <a:p>
            <a:pPr marR="6350" algn="r">
              <a:lnSpc>
                <a:spcPct val="100000"/>
              </a:lnSpc>
            </a:pPr>
            <a:r>
              <a:rPr sz="1800" spc="-25" dirty="0">
                <a:latin typeface="Trebuchet MS"/>
                <a:cs typeface="Trebuchet MS"/>
              </a:rPr>
              <a:t>або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94259" y="1326896"/>
            <a:ext cx="5447030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Trebuchet MS"/>
                <a:cs typeface="Trebuchet MS"/>
              </a:rPr>
              <a:t>кубічних</a:t>
            </a:r>
            <a:r>
              <a:rPr sz="1800" spc="180" dirty="0">
                <a:latin typeface="Trebuchet MS"/>
                <a:cs typeface="Trebuchet MS"/>
              </a:rPr>
              <a:t>   </a:t>
            </a:r>
            <a:r>
              <a:rPr sz="1800" dirty="0">
                <a:latin typeface="Trebuchet MS"/>
                <a:cs typeface="Trebuchet MS"/>
              </a:rPr>
              <a:t>клітин,</a:t>
            </a:r>
            <a:r>
              <a:rPr sz="1800" spc="185" dirty="0">
                <a:latin typeface="Trebuchet MS"/>
                <a:cs typeface="Trebuchet MS"/>
              </a:rPr>
              <a:t>   </a:t>
            </a:r>
            <a:r>
              <a:rPr sz="1800" dirty="0">
                <a:latin typeface="Trebuchet MS"/>
                <a:cs typeface="Trebuchet MS"/>
              </a:rPr>
              <a:t>які</a:t>
            </a:r>
            <a:r>
              <a:rPr sz="1800" spc="190" dirty="0">
                <a:latin typeface="Trebuchet MS"/>
                <a:cs typeface="Trebuchet MS"/>
              </a:rPr>
              <a:t>   </a:t>
            </a:r>
            <a:r>
              <a:rPr sz="1800" dirty="0">
                <a:latin typeface="Trebuchet MS"/>
                <a:cs typeface="Trebuchet MS"/>
              </a:rPr>
              <a:t>лежать</a:t>
            </a:r>
            <a:r>
              <a:rPr sz="1800" spc="180" dirty="0">
                <a:latin typeface="Trebuchet MS"/>
                <a:cs typeface="Trebuchet MS"/>
              </a:rPr>
              <a:t>   </a:t>
            </a:r>
            <a:r>
              <a:rPr sz="1800" dirty="0">
                <a:latin typeface="Trebuchet MS"/>
                <a:cs typeface="Trebuchet MS"/>
              </a:rPr>
              <a:t>на</a:t>
            </a:r>
            <a:r>
              <a:rPr sz="1800" spc="180" dirty="0">
                <a:latin typeface="Trebuchet MS"/>
                <a:cs typeface="Trebuchet MS"/>
              </a:rPr>
              <a:t>   </a:t>
            </a:r>
            <a:r>
              <a:rPr sz="1800" spc="-10" dirty="0">
                <a:latin typeface="Trebuchet MS"/>
                <a:cs typeface="Trebuchet MS"/>
              </a:rPr>
              <a:t>базальній </a:t>
            </a:r>
            <a:r>
              <a:rPr sz="1800" dirty="0">
                <a:latin typeface="Trebuchet MS"/>
                <a:cs typeface="Trebuchet MS"/>
              </a:rPr>
              <a:t>мембрані.</a:t>
            </a:r>
            <a:r>
              <a:rPr sz="1800" spc="30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Це</a:t>
            </a:r>
            <a:r>
              <a:rPr sz="1800" spc="30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камбіальний</a:t>
            </a:r>
            <a:r>
              <a:rPr sz="1800" spc="50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шар,</a:t>
            </a:r>
            <a:r>
              <a:rPr sz="1800" spc="20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що</a:t>
            </a:r>
            <a:r>
              <a:rPr sz="1800" spc="40" dirty="0">
                <a:latin typeface="Trebuchet MS"/>
                <a:cs typeface="Trebuchet MS"/>
              </a:rPr>
              <a:t>  </a:t>
            </a:r>
            <a:r>
              <a:rPr sz="1800" spc="-10" dirty="0">
                <a:latin typeface="Trebuchet MS"/>
                <a:cs typeface="Trebuchet MS"/>
              </a:rPr>
              <a:t>забезпечує </a:t>
            </a:r>
            <a:r>
              <a:rPr sz="1800" dirty="0">
                <a:latin typeface="Trebuchet MS"/>
                <a:cs typeface="Trebuchet MS"/>
              </a:rPr>
              <a:t>регенерацію</a:t>
            </a:r>
            <a:r>
              <a:rPr sz="1800" spc="-90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епітелію.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94259" y="2150490"/>
            <a:ext cx="544576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82905" algn="l"/>
                <a:tab pos="1571625" algn="l"/>
                <a:tab pos="3103880" algn="l"/>
                <a:tab pos="3698875" algn="l"/>
                <a:tab pos="3936365" algn="l"/>
              </a:tabLst>
            </a:pPr>
            <a:r>
              <a:rPr sz="1800" b="1" spc="-25" dirty="0">
                <a:latin typeface="Trebuchet MS"/>
                <a:cs typeface="Trebuchet MS"/>
              </a:rPr>
              <a:t>2)</a:t>
            </a:r>
            <a:r>
              <a:rPr sz="1800" b="1" dirty="0">
                <a:latin typeface="Trebuchet MS"/>
                <a:cs typeface="Trebuchet MS"/>
              </a:rPr>
              <a:t>	</a:t>
            </a:r>
            <a:r>
              <a:rPr sz="1800" b="1" spc="-10" dirty="0">
                <a:latin typeface="Trebuchet MS"/>
                <a:cs typeface="Trebuchet MS"/>
              </a:rPr>
              <a:t>Остистий</a:t>
            </a:r>
            <a:r>
              <a:rPr sz="1800" b="1" dirty="0">
                <a:latin typeface="Trebuchet MS"/>
                <a:cs typeface="Trebuchet MS"/>
              </a:rPr>
              <a:t>	</a:t>
            </a:r>
            <a:r>
              <a:rPr sz="1800" b="1" spc="-10" dirty="0">
                <a:latin typeface="Trebuchet MS"/>
                <a:cs typeface="Trebuchet MS"/>
              </a:rPr>
              <a:t>(шипуватий)</a:t>
            </a:r>
            <a:r>
              <a:rPr sz="1800" b="1" dirty="0">
                <a:latin typeface="Trebuchet MS"/>
                <a:cs typeface="Trebuchet MS"/>
              </a:rPr>
              <a:t>	</a:t>
            </a:r>
            <a:r>
              <a:rPr sz="1800" b="1" spc="-25" dirty="0">
                <a:latin typeface="Trebuchet MS"/>
                <a:cs typeface="Trebuchet MS"/>
              </a:rPr>
              <a:t>шар</a:t>
            </a:r>
            <a:r>
              <a:rPr sz="1800" b="1" dirty="0">
                <a:latin typeface="Trebuchet MS"/>
                <a:cs typeface="Trebuchet MS"/>
              </a:rPr>
              <a:t>	</a:t>
            </a:r>
            <a:r>
              <a:rPr sz="1800" spc="-50" dirty="0">
                <a:latin typeface="Trebuchet MS"/>
                <a:cs typeface="Trebuchet MS"/>
              </a:rPr>
              <a:t>-</a:t>
            </a:r>
            <a:r>
              <a:rPr sz="1800" dirty="0">
                <a:latin typeface="Trebuchet MS"/>
                <a:cs typeface="Trebuchet MS"/>
              </a:rPr>
              <a:t>	</a:t>
            </a:r>
            <a:r>
              <a:rPr sz="1800" spc="-10" dirty="0">
                <a:latin typeface="Trebuchet MS"/>
                <a:cs typeface="Trebuchet MS"/>
              </a:rPr>
              <a:t>розташований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94259" y="2424506"/>
            <a:ext cx="463677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602615" algn="l"/>
                <a:tab pos="2020570" algn="l"/>
                <a:tab pos="3524885" algn="l"/>
                <a:tab pos="3840479" algn="l"/>
              </a:tabLst>
            </a:pPr>
            <a:r>
              <a:rPr sz="1800" spc="-25" dirty="0">
                <a:latin typeface="Trebuchet MS"/>
                <a:cs typeface="Trebuchet MS"/>
              </a:rPr>
              <a:t>над</a:t>
            </a:r>
            <a:r>
              <a:rPr sz="1800" dirty="0">
                <a:latin typeface="Trebuchet MS"/>
                <a:cs typeface="Trebuchet MS"/>
              </a:rPr>
              <a:t>	</a:t>
            </a:r>
            <a:r>
              <a:rPr sz="1800" spc="-10" dirty="0">
                <a:latin typeface="Trebuchet MS"/>
                <a:cs typeface="Trebuchet MS"/>
              </a:rPr>
              <a:t>базальним,</a:t>
            </a:r>
            <a:r>
              <a:rPr sz="1800" dirty="0">
                <a:latin typeface="Trebuchet MS"/>
                <a:cs typeface="Trebuchet MS"/>
              </a:rPr>
              <a:t>	</a:t>
            </a:r>
            <a:r>
              <a:rPr sz="1800" spc="-10" dirty="0">
                <a:latin typeface="Trebuchet MS"/>
                <a:cs typeface="Trebuchet MS"/>
              </a:rPr>
              <a:t>складається</a:t>
            </a:r>
            <a:r>
              <a:rPr sz="1800" dirty="0">
                <a:latin typeface="Trebuchet MS"/>
                <a:cs typeface="Trebuchet MS"/>
              </a:rPr>
              <a:t>	</a:t>
            </a:r>
            <a:r>
              <a:rPr sz="1800" spc="-50" dirty="0">
                <a:latin typeface="Trebuchet MS"/>
                <a:cs typeface="Trebuchet MS"/>
              </a:rPr>
              <a:t>з</a:t>
            </a:r>
            <a:r>
              <a:rPr sz="1800" dirty="0">
                <a:latin typeface="Trebuchet MS"/>
                <a:cs typeface="Trebuchet MS"/>
              </a:rPr>
              <a:t>	</a:t>
            </a:r>
            <a:r>
              <a:rPr sz="1800" spc="-10" dirty="0">
                <a:latin typeface="Trebuchet MS"/>
                <a:cs typeface="Trebuchet MS"/>
              </a:rPr>
              <a:t>кількох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94259" y="2424506"/>
            <a:ext cx="544957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715" algn="r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Trebuchet MS"/>
                <a:cs typeface="Trebuchet MS"/>
              </a:rPr>
              <a:t>шарів</a:t>
            </a:r>
            <a:endParaRPr sz="1800">
              <a:latin typeface="Trebuchet MS"/>
              <a:cs typeface="Trebuchet MS"/>
            </a:endParaRPr>
          </a:p>
          <a:p>
            <a:pPr marR="5080" algn="r">
              <a:lnSpc>
                <a:spcPct val="100000"/>
              </a:lnSpc>
              <a:spcBef>
                <a:spcPts val="5"/>
              </a:spcBef>
              <a:tabLst>
                <a:tab pos="1581785" algn="l"/>
                <a:tab pos="2528570" algn="l"/>
                <a:tab pos="3018155" algn="l"/>
                <a:tab pos="4193540" algn="l"/>
                <a:tab pos="4770120" algn="l"/>
              </a:tabLst>
            </a:pPr>
            <a:r>
              <a:rPr sz="1800" spc="-10" dirty="0">
                <a:latin typeface="Trebuchet MS"/>
                <a:cs typeface="Trebuchet MS"/>
              </a:rPr>
              <a:t>багатокутних</a:t>
            </a:r>
            <a:r>
              <a:rPr sz="1800" dirty="0">
                <a:latin typeface="Trebuchet MS"/>
                <a:cs typeface="Trebuchet MS"/>
              </a:rPr>
              <a:t>	</a:t>
            </a:r>
            <a:r>
              <a:rPr sz="1800" spc="-10" dirty="0">
                <a:latin typeface="Trebuchet MS"/>
                <a:cs typeface="Trebuchet MS"/>
              </a:rPr>
              <a:t>клітин,</a:t>
            </a:r>
            <a:r>
              <a:rPr sz="1800" dirty="0">
                <a:latin typeface="Trebuchet MS"/>
                <a:cs typeface="Trebuchet MS"/>
              </a:rPr>
              <a:t>	</a:t>
            </a:r>
            <a:r>
              <a:rPr sz="1800" spc="-25" dirty="0">
                <a:latin typeface="Trebuchet MS"/>
                <a:cs typeface="Trebuchet MS"/>
              </a:rPr>
              <a:t>які</a:t>
            </a:r>
            <a:r>
              <a:rPr sz="1800" dirty="0">
                <a:latin typeface="Trebuchet MS"/>
                <a:cs typeface="Trebuchet MS"/>
              </a:rPr>
              <a:t>	</a:t>
            </a:r>
            <a:r>
              <a:rPr sz="1800" spc="-10" dirty="0">
                <a:latin typeface="Trebuchet MS"/>
                <a:cs typeface="Trebuchet MS"/>
              </a:rPr>
              <a:t>скріплені</a:t>
            </a:r>
            <a:r>
              <a:rPr sz="1800" dirty="0">
                <a:latin typeface="Trebuchet MS"/>
                <a:cs typeface="Trebuchet MS"/>
              </a:rPr>
              <a:t>	</a:t>
            </a:r>
            <a:r>
              <a:rPr sz="1800" spc="-25" dirty="0">
                <a:latin typeface="Trebuchet MS"/>
                <a:cs typeface="Trebuchet MS"/>
              </a:rPr>
              <a:t>між</a:t>
            </a:r>
            <a:r>
              <a:rPr sz="1800" dirty="0">
                <a:latin typeface="Trebuchet MS"/>
                <a:cs typeface="Trebuchet MS"/>
              </a:rPr>
              <a:t>	</a:t>
            </a:r>
            <a:r>
              <a:rPr sz="1800" spc="-10" dirty="0">
                <a:latin typeface="Trebuchet MS"/>
                <a:cs typeface="Trebuchet MS"/>
              </a:rPr>
              <a:t>собою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94259" y="2973400"/>
            <a:ext cx="155956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Trebuchet MS"/>
                <a:cs typeface="Trebuchet MS"/>
              </a:rPr>
              <a:t>десмосомами.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94259" y="3248405"/>
            <a:ext cx="3763010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492759" algn="l"/>
                <a:tab pos="904240" algn="l"/>
                <a:tab pos="1567180" algn="l"/>
                <a:tab pos="1906270" algn="l"/>
                <a:tab pos="2720340" algn="l"/>
                <a:tab pos="2994660" algn="l"/>
              </a:tabLst>
            </a:pPr>
            <a:r>
              <a:rPr sz="1800" spc="-25" dirty="0">
                <a:latin typeface="Trebuchet MS"/>
                <a:cs typeface="Trebuchet MS"/>
              </a:rPr>
              <a:t>3)</a:t>
            </a:r>
            <a:r>
              <a:rPr sz="1800" dirty="0">
                <a:latin typeface="Trebuchet MS"/>
                <a:cs typeface="Trebuchet MS"/>
              </a:rPr>
              <a:t>	</a:t>
            </a:r>
            <a:r>
              <a:rPr sz="1800" spc="-50" dirty="0">
                <a:latin typeface="Trebuchet MS"/>
                <a:cs typeface="Trebuchet MS"/>
              </a:rPr>
              <a:t>У</a:t>
            </a:r>
            <a:r>
              <a:rPr sz="1800" dirty="0">
                <a:latin typeface="Trebuchet MS"/>
                <a:cs typeface="Trebuchet MS"/>
              </a:rPr>
              <a:t>	</a:t>
            </a:r>
            <a:r>
              <a:rPr sz="1800" spc="-10" dirty="0">
                <a:latin typeface="Trebuchet MS"/>
                <a:cs typeface="Trebuchet MS"/>
              </a:rPr>
              <a:t>незроговілому</a:t>
            </a:r>
            <a:r>
              <a:rPr sz="1800" dirty="0">
                <a:latin typeface="Trebuchet MS"/>
                <a:cs typeface="Trebuchet MS"/>
              </a:rPr>
              <a:t>	</a:t>
            </a:r>
            <a:r>
              <a:rPr sz="1800" spc="-10" dirty="0">
                <a:latin typeface="Trebuchet MS"/>
                <a:cs typeface="Trebuchet MS"/>
              </a:rPr>
              <a:t>епітелії Складається</a:t>
            </a:r>
            <a:r>
              <a:rPr sz="1800" dirty="0">
                <a:latin typeface="Trebuchet MS"/>
                <a:cs typeface="Trebuchet MS"/>
              </a:rPr>
              <a:t>	</a:t>
            </a:r>
            <a:r>
              <a:rPr sz="1800" spc="-50" dirty="0">
                <a:latin typeface="Trebuchet MS"/>
                <a:cs typeface="Trebuchet MS"/>
              </a:rPr>
              <a:t>з</a:t>
            </a:r>
            <a:r>
              <a:rPr sz="1800" dirty="0">
                <a:latin typeface="Trebuchet MS"/>
                <a:cs typeface="Trebuchet MS"/>
              </a:rPr>
              <a:t>	</a:t>
            </a:r>
            <a:r>
              <a:rPr sz="1800" spc="-10" dirty="0">
                <a:latin typeface="Trebuchet MS"/>
                <a:cs typeface="Trebuchet MS"/>
              </a:rPr>
              <a:t>плоских</a:t>
            </a:r>
            <a:r>
              <a:rPr sz="1800" dirty="0">
                <a:latin typeface="Trebuchet MS"/>
                <a:cs typeface="Trebuchet MS"/>
              </a:rPr>
              <a:t>	</a:t>
            </a:r>
            <a:r>
              <a:rPr sz="1800" spc="-10" dirty="0">
                <a:latin typeface="Trebuchet MS"/>
                <a:cs typeface="Trebuchet MS"/>
              </a:rPr>
              <a:t>клітин, злущуються.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981450" y="3248405"/>
            <a:ext cx="166433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00025" marR="5080" indent="-187960">
              <a:lnSpc>
                <a:spcPct val="100000"/>
              </a:lnSpc>
              <a:spcBef>
                <a:spcPts val="100"/>
              </a:spcBef>
              <a:tabLst>
                <a:tab pos="739775" algn="l"/>
                <a:tab pos="1009015" algn="l"/>
              </a:tabLst>
            </a:pPr>
            <a:r>
              <a:rPr sz="1800" spc="-10" dirty="0">
                <a:latin typeface="Trebuchet MS"/>
                <a:cs typeface="Trebuchet MS"/>
              </a:rPr>
              <a:t>(щоки,</a:t>
            </a:r>
            <a:r>
              <a:rPr sz="1800" dirty="0">
                <a:latin typeface="Trebuchet MS"/>
                <a:cs typeface="Trebuchet MS"/>
              </a:rPr>
              <a:t>		</a:t>
            </a:r>
            <a:r>
              <a:rPr sz="1800" spc="-10" dirty="0">
                <a:latin typeface="Trebuchet MS"/>
                <a:cs typeface="Trebuchet MS"/>
              </a:rPr>
              <a:t>губи): </a:t>
            </a:r>
            <a:r>
              <a:rPr sz="1800" spc="-25" dirty="0">
                <a:latin typeface="Trebuchet MS"/>
                <a:cs typeface="Trebuchet MS"/>
              </a:rPr>
              <a:t>які</a:t>
            </a:r>
            <a:r>
              <a:rPr sz="1800" dirty="0">
                <a:latin typeface="Trebuchet MS"/>
                <a:cs typeface="Trebuchet MS"/>
              </a:rPr>
              <a:t>	</a:t>
            </a:r>
            <a:r>
              <a:rPr sz="1800" spc="-10" dirty="0">
                <a:latin typeface="Trebuchet MS"/>
                <a:cs typeface="Trebuchet MS"/>
              </a:rPr>
              <a:t>постійно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94259" y="4071873"/>
            <a:ext cx="5445125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Trebuchet MS"/>
                <a:cs typeface="Trebuchet MS"/>
              </a:rPr>
              <a:t>У</a:t>
            </a:r>
            <a:r>
              <a:rPr sz="1800" spc="22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зроговілому</a:t>
            </a:r>
            <a:r>
              <a:rPr sz="1800" spc="23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епітелії</a:t>
            </a:r>
            <a:r>
              <a:rPr sz="1800" spc="22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(ясна,</a:t>
            </a:r>
            <a:r>
              <a:rPr sz="1800" spc="21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тверде</a:t>
            </a:r>
            <a:r>
              <a:rPr sz="1800" spc="220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піднебіння): </a:t>
            </a:r>
            <a:r>
              <a:rPr sz="1800" dirty="0">
                <a:latin typeface="Trebuchet MS"/>
                <a:cs typeface="Trebuchet MS"/>
              </a:rPr>
              <a:t>Клітини</a:t>
            </a:r>
            <a:r>
              <a:rPr sz="1800" spc="265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стають</a:t>
            </a:r>
            <a:r>
              <a:rPr sz="1800" spc="250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плоскими,</a:t>
            </a:r>
            <a:r>
              <a:rPr sz="1800" spc="254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в</a:t>
            </a:r>
            <a:r>
              <a:rPr sz="1800" spc="260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них</a:t>
            </a:r>
            <a:r>
              <a:rPr sz="1800" spc="245" dirty="0">
                <a:latin typeface="Trebuchet MS"/>
                <a:cs typeface="Trebuchet MS"/>
              </a:rPr>
              <a:t>  </a:t>
            </a:r>
            <a:r>
              <a:rPr sz="1800" spc="-10" dirty="0">
                <a:latin typeface="Trebuchet MS"/>
                <a:cs typeface="Trebuchet MS"/>
              </a:rPr>
              <a:t>з'являються </a:t>
            </a:r>
            <a:r>
              <a:rPr sz="1800" dirty="0">
                <a:latin typeface="Trebuchet MS"/>
                <a:cs typeface="Trebuchet MS"/>
              </a:rPr>
              <a:t>кератогіалінові</a:t>
            </a:r>
            <a:r>
              <a:rPr sz="1800" spc="155" dirty="0">
                <a:latin typeface="Trebuchet MS"/>
                <a:cs typeface="Trebuchet MS"/>
              </a:rPr>
              <a:t>   </a:t>
            </a:r>
            <a:r>
              <a:rPr sz="1800" dirty="0">
                <a:latin typeface="Trebuchet MS"/>
                <a:cs typeface="Trebuchet MS"/>
              </a:rPr>
              <a:t>гранули,</a:t>
            </a:r>
            <a:r>
              <a:rPr sz="1800" spc="155" dirty="0">
                <a:latin typeface="Trebuchet MS"/>
                <a:cs typeface="Trebuchet MS"/>
              </a:rPr>
              <a:t>   </a:t>
            </a:r>
            <a:r>
              <a:rPr sz="1800" dirty="0">
                <a:latin typeface="Trebuchet MS"/>
                <a:cs typeface="Trebuchet MS"/>
              </a:rPr>
              <a:t>перетворюючись</a:t>
            </a:r>
            <a:r>
              <a:rPr sz="1800" spc="155" dirty="0">
                <a:latin typeface="Trebuchet MS"/>
                <a:cs typeface="Trebuchet MS"/>
              </a:rPr>
              <a:t>   </a:t>
            </a:r>
            <a:r>
              <a:rPr sz="1800" spc="-25" dirty="0">
                <a:latin typeface="Trebuchet MS"/>
                <a:cs typeface="Trebuchet MS"/>
              </a:rPr>
              <a:t>на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94259" y="4895469"/>
            <a:ext cx="544893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Trebuchet MS"/>
                <a:cs typeface="Trebuchet MS"/>
              </a:rPr>
              <a:t>гранулярний</a:t>
            </a:r>
            <a:r>
              <a:rPr sz="1800" b="1" spc="-90" dirty="0">
                <a:latin typeface="Trebuchet MS"/>
                <a:cs typeface="Trebuchet MS"/>
              </a:rPr>
              <a:t> </a:t>
            </a:r>
            <a:r>
              <a:rPr sz="1800" b="1" dirty="0">
                <a:latin typeface="Trebuchet MS"/>
                <a:cs typeface="Trebuchet MS"/>
              </a:rPr>
              <a:t>(зернистий)</a:t>
            </a:r>
            <a:r>
              <a:rPr sz="1800" b="1" spc="-60" dirty="0">
                <a:latin typeface="Trebuchet MS"/>
                <a:cs typeface="Trebuchet MS"/>
              </a:rPr>
              <a:t> </a:t>
            </a:r>
            <a:r>
              <a:rPr sz="1800" b="1" spc="-20" dirty="0">
                <a:latin typeface="Trebuchet MS"/>
                <a:cs typeface="Trebuchet MS"/>
              </a:rPr>
              <a:t>шар</a:t>
            </a:r>
            <a:r>
              <a:rPr sz="1800" spc="-20" dirty="0">
                <a:latin typeface="Trebuchet MS"/>
                <a:cs typeface="Trebuchet MS"/>
              </a:rPr>
              <a:t>.</a:t>
            </a:r>
            <a:endParaRPr sz="18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tabLst>
                <a:tab pos="2106930" algn="l"/>
              </a:tabLst>
            </a:pPr>
            <a:r>
              <a:rPr sz="1800" b="1" dirty="0">
                <a:latin typeface="Trebuchet MS"/>
                <a:cs typeface="Trebuchet MS"/>
              </a:rPr>
              <a:t>4)</a:t>
            </a:r>
            <a:r>
              <a:rPr sz="1800" b="1" spc="285" dirty="0">
                <a:latin typeface="Trebuchet MS"/>
                <a:cs typeface="Trebuchet MS"/>
              </a:rPr>
              <a:t> </a:t>
            </a:r>
            <a:r>
              <a:rPr sz="1800" b="1" dirty="0">
                <a:latin typeface="Trebuchet MS"/>
                <a:cs typeface="Trebuchet MS"/>
              </a:rPr>
              <a:t>Роговий</a:t>
            </a:r>
            <a:r>
              <a:rPr sz="1800" b="1" spc="305" dirty="0">
                <a:latin typeface="Trebuchet MS"/>
                <a:cs typeface="Trebuchet MS"/>
              </a:rPr>
              <a:t> </a:t>
            </a:r>
            <a:r>
              <a:rPr sz="1800" b="1" spc="-20" dirty="0">
                <a:latin typeface="Trebuchet MS"/>
                <a:cs typeface="Trebuchet MS"/>
              </a:rPr>
              <a:t>шар,</a:t>
            </a:r>
            <a:r>
              <a:rPr sz="1800" b="1" dirty="0">
                <a:latin typeface="Trebuchet MS"/>
                <a:cs typeface="Trebuchet MS"/>
              </a:rPr>
              <a:t>	</a:t>
            </a:r>
            <a:r>
              <a:rPr sz="1800" dirty="0">
                <a:latin typeface="Trebuchet MS"/>
                <a:cs typeface="Trebuchet MS"/>
              </a:rPr>
              <a:t>присутній</a:t>
            </a:r>
            <a:r>
              <a:rPr sz="1800" spc="33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лише</a:t>
            </a:r>
            <a:r>
              <a:rPr sz="1800" spc="30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у</a:t>
            </a:r>
            <a:r>
              <a:rPr sz="1800" spc="285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зроговілому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94259" y="5444438"/>
            <a:ext cx="5448935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Trebuchet MS"/>
                <a:cs typeface="Trebuchet MS"/>
              </a:rPr>
              <a:t>епітелії.</a:t>
            </a:r>
            <a:r>
              <a:rPr sz="1800" spc="16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Це</a:t>
            </a:r>
            <a:r>
              <a:rPr sz="1800" spc="17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зовнішній</a:t>
            </a:r>
            <a:r>
              <a:rPr sz="1800" spc="20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шар,</a:t>
            </a:r>
            <a:r>
              <a:rPr sz="1800" spc="17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де</a:t>
            </a:r>
            <a:r>
              <a:rPr sz="1800" spc="16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клітини</a:t>
            </a:r>
            <a:r>
              <a:rPr sz="1800" spc="200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втрачають </a:t>
            </a:r>
            <a:r>
              <a:rPr sz="1800" dirty="0">
                <a:latin typeface="Trebuchet MS"/>
                <a:cs typeface="Trebuchet MS"/>
              </a:rPr>
              <a:t>ядра,</a:t>
            </a:r>
            <a:r>
              <a:rPr sz="1800" spc="430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заповнюються</a:t>
            </a:r>
            <a:r>
              <a:rPr sz="1800" spc="434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кератином</a:t>
            </a:r>
            <a:r>
              <a:rPr sz="1800" spc="409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і</a:t>
            </a:r>
            <a:r>
              <a:rPr sz="1800" spc="434" dirty="0">
                <a:latin typeface="Trebuchet MS"/>
                <a:cs typeface="Trebuchet MS"/>
              </a:rPr>
              <a:t>  </a:t>
            </a:r>
            <a:r>
              <a:rPr sz="1800" spc="-10" dirty="0">
                <a:latin typeface="Trebuchet MS"/>
                <a:cs typeface="Trebuchet MS"/>
              </a:rPr>
              <a:t>утворюють </a:t>
            </a:r>
            <a:r>
              <a:rPr sz="1800" dirty="0">
                <a:latin typeface="Trebuchet MS"/>
                <a:cs typeface="Trebuchet MS"/>
              </a:rPr>
              <a:t>щільний</a:t>
            </a:r>
            <a:r>
              <a:rPr sz="1800" spc="-5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захисний</a:t>
            </a:r>
            <a:r>
              <a:rPr sz="1800" spc="-85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бар'єр.</a:t>
            </a:r>
            <a:endParaRPr sz="1800">
              <a:latin typeface="Trebuchet MS"/>
              <a:cs typeface="Trebuchet MS"/>
            </a:endParaRPr>
          </a:p>
        </p:txBody>
      </p:sp>
      <p:grpSp>
        <p:nvGrpSpPr>
          <p:cNvPr id="17" name="object 17"/>
          <p:cNvGrpSpPr/>
          <p:nvPr/>
        </p:nvGrpSpPr>
        <p:grpSpPr>
          <a:xfrm>
            <a:off x="5829300" y="818388"/>
            <a:ext cx="6026150" cy="5468620"/>
            <a:chOff x="5829300" y="818388"/>
            <a:chExt cx="6026150" cy="5468620"/>
          </a:xfrm>
        </p:grpSpPr>
        <p:pic>
          <p:nvPicPr>
            <p:cNvPr id="18" name="object 1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829300" y="818388"/>
              <a:ext cx="6025896" cy="5468112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8881110" y="1149858"/>
              <a:ext cx="1353820" cy="1335405"/>
            </a:xfrm>
            <a:custGeom>
              <a:avLst/>
              <a:gdLst/>
              <a:ahLst/>
              <a:cxnLst/>
              <a:rect l="l" t="t" r="r" b="b"/>
              <a:pathLst>
                <a:path w="1353820" h="1335405">
                  <a:moveTo>
                    <a:pt x="0" y="616076"/>
                  </a:moveTo>
                  <a:lnTo>
                    <a:pt x="1200785" y="0"/>
                  </a:lnTo>
                </a:path>
                <a:path w="1353820" h="1335405">
                  <a:moveTo>
                    <a:pt x="598932" y="923797"/>
                  </a:moveTo>
                  <a:lnTo>
                    <a:pt x="1353312" y="827531"/>
                  </a:lnTo>
                </a:path>
                <a:path w="1353820" h="1335405">
                  <a:moveTo>
                    <a:pt x="388620" y="1335024"/>
                  </a:moveTo>
                  <a:lnTo>
                    <a:pt x="1351153" y="1335024"/>
                  </a:lnTo>
                </a:path>
              </a:pathLst>
            </a:custGeom>
            <a:ln w="1371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" name="object 20"/>
          <p:cNvSpPr txBox="1">
            <a:spLocks noGrp="1"/>
          </p:cNvSpPr>
          <p:nvPr>
            <p:ph type="title"/>
          </p:nvPr>
        </p:nvSpPr>
        <p:spPr>
          <a:xfrm>
            <a:off x="7364094" y="133299"/>
            <a:ext cx="302958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000000"/>
                </a:solidFill>
                <a:latin typeface="Trebuchet MS"/>
                <a:cs typeface="Trebuchet MS"/>
              </a:rPr>
              <a:t>Шари</a:t>
            </a:r>
            <a:r>
              <a:rPr sz="1800" spc="-90" dirty="0">
                <a:solidFill>
                  <a:srgbClr val="00000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000000"/>
                </a:solidFill>
                <a:latin typeface="Trebuchet MS"/>
                <a:cs typeface="Trebuchet MS"/>
              </a:rPr>
              <a:t>зроговілого</a:t>
            </a:r>
            <a:r>
              <a:rPr sz="1800" spc="-45" dirty="0">
                <a:solidFill>
                  <a:srgbClr val="000000"/>
                </a:solidFill>
                <a:latin typeface="Trebuchet MS"/>
                <a:cs typeface="Trebuchet MS"/>
              </a:rPr>
              <a:t> </a:t>
            </a:r>
            <a:r>
              <a:rPr sz="1800" spc="-10" dirty="0">
                <a:solidFill>
                  <a:srgbClr val="000000"/>
                </a:solidFill>
                <a:latin typeface="Trebuchet MS"/>
                <a:cs typeface="Trebuchet MS"/>
              </a:rPr>
              <a:t>епітелію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0092690" y="1059307"/>
            <a:ext cx="1073150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latin typeface="Trebuchet MS"/>
                <a:cs typeface="Trebuchet MS"/>
              </a:rPr>
              <a:t>Роговий</a:t>
            </a:r>
            <a:r>
              <a:rPr sz="1400" spc="-20" dirty="0">
                <a:latin typeface="Trebuchet MS"/>
                <a:cs typeface="Trebuchet MS"/>
              </a:rPr>
              <a:t> </a:t>
            </a:r>
            <a:r>
              <a:rPr sz="1400" spc="-25" dirty="0">
                <a:latin typeface="Trebuchet MS"/>
                <a:cs typeface="Trebuchet MS"/>
              </a:rPr>
              <a:t>шар</a:t>
            </a:r>
            <a:endParaRPr sz="1400">
              <a:latin typeface="Trebuchet MS"/>
              <a:cs typeface="Trebuchet MS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0254233" y="1791462"/>
            <a:ext cx="1271270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latin typeface="Trebuchet MS"/>
                <a:cs typeface="Trebuchet MS"/>
              </a:rPr>
              <a:t>Зернистий</a:t>
            </a:r>
            <a:r>
              <a:rPr sz="1400" spc="-60" dirty="0">
                <a:latin typeface="Trebuchet MS"/>
                <a:cs typeface="Trebuchet MS"/>
              </a:rPr>
              <a:t> </a:t>
            </a:r>
            <a:r>
              <a:rPr sz="1400" spc="-25" dirty="0">
                <a:latin typeface="Trebuchet MS"/>
                <a:cs typeface="Trebuchet MS"/>
              </a:rPr>
              <a:t>шар</a:t>
            </a:r>
            <a:endParaRPr sz="1400">
              <a:latin typeface="Trebuchet MS"/>
              <a:cs typeface="Trebuchet MS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0254233" y="2340051"/>
            <a:ext cx="1171575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latin typeface="Trebuchet MS"/>
                <a:cs typeface="Trebuchet MS"/>
              </a:rPr>
              <a:t>Остистий</a:t>
            </a:r>
            <a:r>
              <a:rPr sz="1400" spc="-65" dirty="0">
                <a:latin typeface="Trebuchet MS"/>
                <a:cs typeface="Trebuchet MS"/>
              </a:rPr>
              <a:t> </a:t>
            </a:r>
            <a:r>
              <a:rPr sz="1400" spc="-25" dirty="0">
                <a:latin typeface="Trebuchet MS"/>
                <a:cs typeface="Trebuchet MS"/>
              </a:rPr>
              <a:t>шар</a:t>
            </a:r>
            <a:endParaRPr sz="1400">
              <a:latin typeface="Trebuchet MS"/>
              <a:cs typeface="Trebuchet MS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9266173" y="2992069"/>
            <a:ext cx="2342515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1083945" algn="l"/>
              </a:tabLst>
            </a:pPr>
            <a:r>
              <a:rPr sz="1400" u="heavy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1400" dirty="0">
                <a:latin typeface="Trebuchet MS"/>
                <a:cs typeface="Trebuchet MS"/>
              </a:rPr>
              <a:t>Базальний</a:t>
            </a:r>
            <a:r>
              <a:rPr sz="1400" spc="-70" dirty="0">
                <a:latin typeface="Trebuchet MS"/>
                <a:cs typeface="Trebuchet MS"/>
              </a:rPr>
              <a:t> </a:t>
            </a:r>
            <a:r>
              <a:rPr sz="1400" spc="-25" dirty="0">
                <a:latin typeface="Trebuchet MS"/>
                <a:cs typeface="Trebuchet MS"/>
              </a:rPr>
              <a:t>шар</a:t>
            </a:r>
            <a:endParaRPr sz="1400">
              <a:latin typeface="Trebuchet MS"/>
              <a:cs typeface="Trebuchet MS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8990838" y="3641597"/>
            <a:ext cx="356870" cy="690880"/>
          </a:xfrm>
          <a:custGeom>
            <a:avLst/>
            <a:gdLst/>
            <a:ahLst/>
            <a:cxnLst/>
            <a:rect l="l" t="t" r="r" b="b"/>
            <a:pathLst>
              <a:path w="356870" h="690879">
                <a:moveTo>
                  <a:pt x="0" y="0"/>
                </a:moveTo>
                <a:lnTo>
                  <a:pt x="69383" y="2339"/>
                </a:lnTo>
                <a:lnTo>
                  <a:pt x="126063" y="8715"/>
                </a:lnTo>
                <a:lnTo>
                  <a:pt x="164288" y="18162"/>
                </a:lnTo>
                <a:lnTo>
                  <a:pt x="178307" y="29718"/>
                </a:lnTo>
                <a:lnTo>
                  <a:pt x="178307" y="315468"/>
                </a:lnTo>
                <a:lnTo>
                  <a:pt x="192327" y="327023"/>
                </a:lnTo>
                <a:lnTo>
                  <a:pt x="230552" y="336470"/>
                </a:lnTo>
                <a:lnTo>
                  <a:pt x="287232" y="342846"/>
                </a:lnTo>
                <a:lnTo>
                  <a:pt x="356615" y="345185"/>
                </a:lnTo>
                <a:lnTo>
                  <a:pt x="287232" y="347525"/>
                </a:lnTo>
                <a:lnTo>
                  <a:pt x="230552" y="353901"/>
                </a:lnTo>
                <a:lnTo>
                  <a:pt x="192327" y="363348"/>
                </a:lnTo>
                <a:lnTo>
                  <a:pt x="178307" y="374903"/>
                </a:lnTo>
                <a:lnTo>
                  <a:pt x="178307" y="660653"/>
                </a:lnTo>
                <a:lnTo>
                  <a:pt x="164288" y="672209"/>
                </a:lnTo>
                <a:lnTo>
                  <a:pt x="126063" y="681656"/>
                </a:lnTo>
                <a:lnTo>
                  <a:pt x="69383" y="688032"/>
                </a:lnTo>
                <a:lnTo>
                  <a:pt x="0" y="690371"/>
                </a:lnTo>
              </a:path>
            </a:pathLst>
          </a:custGeom>
          <a:ln w="1371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 txBox="1"/>
          <p:nvPr/>
        </p:nvSpPr>
        <p:spPr>
          <a:xfrm>
            <a:off x="9361169" y="3823157"/>
            <a:ext cx="699770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spc="-10" dirty="0">
                <a:latin typeface="Trebuchet MS"/>
                <a:cs typeface="Trebuchet MS"/>
              </a:rPr>
              <a:t>Епітелій</a:t>
            </a:r>
            <a:endParaRPr sz="1400">
              <a:latin typeface="Trebuchet MS"/>
              <a:cs typeface="Trebuchet MS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8990838" y="4363973"/>
            <a:ext cx="279400" cy="690880"/>
          </a:xfrm>
          <a:custGeom>
            <a:avLst/>
            <a:gdLst/>
            <a:ahLst/>
            <a:cxnLst/>
            <a:rect l="l" t="t" r="r" b="b"/>
            <a:pathLst>
              <a:path w="279400" h="690879">
                <a:moveTo>
                  <a:pt x="0" y="0"/>
                </a:moveTo>
                <a:lnTo>
                  <a:pt x="54256" y="1827"/>
                </a:lnTo>
                <a:lnTo>
                  <a:pt x="98583" y="6810"/>
                </a:lnTo>
                <a:lnTo>
                  <a:pt x="128480" y="14198"/>
                </a:lnTo>
                <a:lnTo>
                  <a:pt x="139445" y="23240"/>
                </a:lnTo>
                <a:lnTo>
                  <a:pt x="139445" y="312293"/>
                </a:lnTo>
                <a:lnTo>
                  <a:pt x="150411" y="321389"/>
                </a:lnTo>
                <a:lnTo>
                  <a:pt x="180308" y="328771"/>
                </a:lnTo>
                <a:lnTo>
                  <a:pt x="224635" y="333724"/>
                </a:lnTo>
                <a:lnTo>
                  <a:pt x="278891" y="335533"/>
                </a:lnTo>
                <a:lnTo>
                  <a:pt x="224635" y="337361"/>
                </a:lnTo>
                <a:lnTo>
                  <a:pt x="180308" y="342344"/>
                </a:lnTo>
                <a:lnTo>
                  <a:pt x="150411" y="349732"/>
                </a:lnTo>
                <a:lnTo>
                  <a:pt x="139445" y="358775"/>
                </a:lnTo>
                <a:lnTo>
                  <a:pt x="139445" y="667131"/>
                </a:lnTo>
                <a:lnTo>
                  <a:pt x="128480" y="676173"/>
                </a:lnTo>
                <a:lnTo>
                  <a:pt x="98583" y="683561"/>
                </a:lnTo>
                <a:lnTo>
                  <a:pt x="54256" y="688544"/>
                </a:lnTo>
                <a:lnTo>
                  <a:pt x="0" y="690371"/>
                </a:lnTo>
              </a:path>
            </a:pathLst>
          </a:custGeom>
          <a:ln w="1371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 txBox="1"/>
          <p:nvPr/>
        </p:nvSpPr>
        <p:spPr>
          <a:xfrm>
            <a:off x="9308083" y="4552950"/>
            <a:ext cx="1492885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latin typeface="Trebuchet MS"/>
                <a:cs typeface="Trebuchet MS"/>
              </a:rPr>
              <a:t>Власна</a:t>
            </a:r>
            <a:r>
              <a:rPr sz="1400" spc="-35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пластинка</a:t>
            </a:r>
            <a:endParaRPr sz="1400">
              <a:latin typeface="Trebuchet MS"/>
              <a:cs typeface="Trebuchet MS"/>
            </a:endParaRPr>
          </a:p>
        </p:txBody>
      </p:sp>
      <p:sp>
        <p:nvSpPr>
          <p:cNvPr id="29" name="object 29"/>
          <p:cNvSpPr/>
          <p:nvPr/>
        </p:nvSpPr>
        <p:spPr>
          <a:xfrm>
            <a:off x="7029450" y="1867661"/>
            <a:ext cx="2249805" cy="3973195"/>
          </a:xfrm>
          <a:custGeom>
            <a:avLst/>
            <a:gdLst/>
            <a:ahLst/>
            <a:cxnLst/>
            <a:rect l="l" t="t" r="r" b="b"/>
            <a:pathLst>
              <a:path w="2249804" h="3973195">
                <a:moveTo>
                  <a:pt x="1961388" y="3282696"/>
                </a:moveTo>
                <a:lnTo>
                  <a:pt x="2017430" y="3284589"/>
                </a:lnTo>
                <a:lnTo>
                  <a:pt x="2063210" y="3289744"/>
                </a:lnTo>
                <a:lnTo>
                  <a:pt x="2094083" y="3297376"/>
                </a:lnTo>
                <a:lnTo>
                  <a:pt x="2105405" y="3306699"/>
                </a:lnTo>
                <a:lnTo>
                  <a:pt x="2105405" y="3603879"/>
                </a:lnTo>
                <a:lnTo>
                  <a:pt x="2116728" y="3613201"/>
                </a:lnTo>
                <a:lnTo>
                  <a:pt x="2147601" y="3620833"/>
                </a:lnTo>
                <a:lnTo>
                  <a:pt x="2193381" y="3625988"/>
                </a:lnTo>
                <a:lnTo>
                  <a:pt x="2249424" y="3627881"/>
                </a:lnTo>
                <a:lnTo>
                  <a:pt x="2193381" y="3629775"/>
                </a:lnTo>
                <a:lnTo>
                  <a:pt x="2147601" y="3634930"/>
                </a:lnTo>
                <a:lnTo>
                  <a:pt x="2116728" y="3642562"/>
                </a:lnTo>
                <a:lnTo>
                  <a:pt x="2105405" y="3651885"/>
                </a:lnTo>
                <a:lnTo>
                  <a:pt x="2105405" y="3949065"/>
                </a:lnTo>
                <a:lnTo>
                  <a:pt x="2094083" y="3958409"/>
                </a:lnTo>
                <a:lnTo>
                  <a:pt x="2063210" y="3966038"/>
                </a:lnTo>
                <a:lnTo>
                  <a:pt x="2017430" y="3971182"/>
                </a:lnTo>
                <a:lnTo>
                  <a:pt x="1961388" y="3973068"/>
                </a:lnTo>
              </a:path>
              <a:path w="2249804" h="3973195">
                <a:moveTo>
                  <a:pt x="347472" y="1303020"/>
                </a:moveTo>
                <a:lnTo>
                  <a:pt x="279820" y="1300745"/>
                </a:lnTo>
                <a:lnTo>
                  <a:pt x="224599" y="1294542"/>
                </a:lnTo>
                <a:lnTo>
                  <a:pt x="187380" y="1285339"/>
                </a:lnTo>
                <a:lnTo>
                  <a:pt x="173735" y="1274064"/>
                </a:lnTo>
                <a:lnTo>
                  <a:pt x="173735" y="680465"/>
                </a:lnTo>
                <a:lnTo>
                  <a:pt x="160091" y="669190"/>
                </a:lnTo>
                <a:lnTo>
                  <a:pt x="122872" y="659987"/>
                </a:lnTo>
                <a:lnTo>
                  <a:pt x="67651" y="653784"/>
                </a:lnTo>
                <a:lnTo>
                  <a:pt x="0" y="651510"/>
                </a:lnTo>
                <a:lnTo>
                  <a:pt x="67651" y="649235"/>
                </a:lnTo>
                <a:lnTo>
                  <a:pt x="122872" y="643032"/>
                </a:lnTo>
                <a:lnTo>
                  <a:pt x="160091" y="633829"/>
                </a:lnTo>
                <a:lnTo>
                  <a:pt x="173735" y="622553"/>
                </a:lnTo>
                <a:lnTo>
                  <a:pt x="173735" y="28955"/>
                </a:lnTo>
                <a:lnTo>
                  <a:pt x="187380" y="17680"/>
                </a:lnTo>
                <a:lnTo>
                  <a:pt x="224599" y="8477"/>
                </a:lnTo>
                <a:lnTo>
                  <a:pt x="279820" y="2274"/>
                </a:lnTo>
                <a:lnTo>
                  <a:pt x="347472" y="0"/>
                </a:lnTo>
              </a:path>
            </a:pathLst>
          </a:custGeom>
          <a:ln w="1371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 txBox="1"/>
          <p:nvPr/>
        </p:nvSpPr>
        <p:spPr>
          <a:xfrm>
            <a:off x="9327895" y="5351475"/>
            <a:ext cx="839469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spc="-10" dirty="0">
                <a:latin typeface="Trebuchet MS"/>
                <a:cs typeface="Trebuchet MS"/>
              </a:rPr>
              <a:t>Післизова</a:t>
            </a:r>
            <a:endParaRPr sz="1400">
              <a:latin typeface="Trebuchet MS"/>
              <a:cs typeface="Trebuchet MS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6096761" y="2222068"/>
            <a:ext cx="960755" cy="573405"/>
          </a:xfrm>
          <a:prstGeom prst="rect">
            <a:avLst/>
          </a:prstGeom>
        </p:spPr>
        <p:txBody>
          <a:bodyPr vert="horz" wrap="square" lIns="0" tIns="6985" rIns="0" bIns="0" rtlCol="0">
            <a:spAutoFit/>
          </a:bodyPr>
          <a:lstStyle/>
          <a:p>
            <a:pPr marL="12700" marR="5080">
              <a:lnSpc>
                <a:spcPct val="102200"/>
              </a:lnSpc>
              <a:spcBef>
                <a:spcPts val="55"/>
              </a:spcBef>
            </a:pPr>
            <a:r>
              <a:rPr sz="1200" spc="-10" dirty="0">
                <a:latin typeface="Trebuchet MS"/>
                <a:cs typeface="Trebuchet MS"/>
              </a:rPr>
              <a:t>Гранули </a:t>
            </a:r>
            <a:r>
              <a:rPr sz="1150" spc="-10" dirty="0">
                <a:latin typeface="Trebuchet MS"/>
                <a:cs typeface="Trebuchet MS"/>
              </a:rPr>
              <a:t>мембранного </a:t>
            </a:r>
            <a:r>
              <a:rPr sz="1200" spc="-10" dirty="0">
                <a:latin typeface="Trebuchet MS"/>
                <a:cs typeface="Trebuchet MS"/>
              </a:rPr>
              <a:t>покриття</a:t>
            </a:r>
            <a:endParaRPr sz="12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4014215"/>
            <a:ext cx="448309" cy="2844165"/>
          </a:xfrm>
          <a:custGeom>
            <a:avLst/>
            <a:gdLst/>
            <a:ahLst/>
            <a:cxnLst/>
            <a:rect l="l" t="t" r="r" b="b"/>
            <a:pathLst>
              <a:path w="448309" h="2844165">
                <a:moveTo>
                  <a:pt x="0" y="0"/>
                </a:moveTo>
                <a:lnTo>
                  <a:pt x="0" y="2843783"/>
                </a:lnTo>
                <a:lnTo>
                  <a:pt x="448056" y="2843783"/>
                </a:lnTo>
                <a:lnTo>
                  <a:pt x="0" y="0"/>
                </a:lnTo>
                <a:close/>
              </a:path>
            </a:pathLst>
          </a:custGeom>
          <a:solidFill>
            <a:srgbClr val="90C225">
              <a:alpha val="85096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027933" y="287477"/>
            <a:ext cx="348361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b="0" dirty="0">
                <a:latin typeface="Trebuchet MS"/>
                <a:cs typeface="Trebuchet MS"/>
              </a:rPr>
              <a:t>Види</a:t>
            </a:r>
            <a:r>
              <a:rPr sz="3600" b="0" spc="-65" dirty="0">
                <a:latin typeface="Trebuchet MS"/>
                <a:cs typeface="Trebuchet MS"/>
              </a:rPr>
              <a:t> </a:t>
            </a:r>
            <a:r>
              <a:rPr sz="3600" b="0" spc="-10" dirty="0">
                <a:latin typeface="Trebuchet MS"/>
                <a:cs typeface="Trebuchet MS"/>
              </a:rPr>
              <a:t>зроговіння</a:t>
            </a:r>
            <a:endParaRPr sz="3600">
              <a:latin typeface="Trebuchet MS"/>
              <a:cs typeface="Trebuchet M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92632" y="1513408"/>
            <a:ext cx="4032885" cy="161544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15"/>
              </a:spcBef>
              <a:tabLst>
                <a:tab pos="1795780" algn="l"/>
                <a:tab pos="3858895" algn="l"/>
              </a:tabLst>
            </a:pPr>
            <a:r>
              <a:rPr sz="2400" spc="-10" dirty="0">
                <a:solidFill>
                  <a:srgbClr val="404040"/>
                </a:solidFill>
                <a:latin typeface="Trebuchet MS"/>
                <a:cs typeface="Trebuchet MS"/>
              </a:rPr>
              <a:t>Зроговіння</a:t>
            </a:r>
            <a:r>
              <a:rPr sz="2400" dirty="0">
                <a:solidFill>
                  <a:srgbClr val="404040"/>
                </a:solidFill>
                <a:latin typeface="Trebuchet MS"/>
                <a:cs typeface="Trebuchet MS"/>
              </a:rPr>
              <a:t>	</a:t>
            </a:r>
            <a:r>
              <a:rPr sz="2400" spc="-10" dirty="0">
                <a:solidFill>
                  <a:srgbClr val="404040"/>
                </a:solidFill>
                <a:latin typeface="Trebuchet MS"/>
                <a:cs typeface="Trebuchet MS"/>
              </a:rPr>
              <a:t>відбувається</a:t>
            </a:r>
            <a:r>
              <a:rPr sz="2400" dirty="0">
                <a:solidFill>
                  <a:srgbClr val="404040"/>
                </a:solidFill>
                <a:latin typeface="Trebuchet MS"/>
                <a:cs typeface="Trebuchet MS"/>
              </a:rPr>
              <a:t>	</a:t>
            </a:r>
            <a:r>
              <a:rPr sz="2400" spc="-50" dirty="0">
                <a:solidFill>
                  <a:srgbClr val="404040"/>
                </a:solidFill>
                <a:latin typeface="Trebuchet MS"/>
                <a:cs typeface="Trebuchet MS"/>
              </a:rPr>
              <a:t>2 </a:t>
            </a:r>
            <a:r>
              <a:rPr sz="2400" spc="-10" dirty="0">
                <a:solidFill>
                  <a:srgbClr val="404040"/>
                </a:solidFill>
                <a:latin typeface="Trebuchet MS"/>
                <a:cs typeface="Trebuchet MS"/>
              </a:rPr>
              <a:t>шляхами:</a:t>
            </a:r>
            <a:endParaRPr sz="2400">
              <a:latin typeface="Trebuchet MS"/>
              <a:cs typeface="Trebuchet MS"/>
            </a:endParaRPr>
          </a:p>
          <a:p>
            <a:pPr marL="355600" marR="7620" indent="-343535">
              <a:lnSpc>
                <a:spcPct val="100000"/>
              </a:lnSpc>
              <a:spcBef>
                <a:spcPts val="975"/>
              </a:spcBef>
              <a:tabLst>
                <a:tab pos="355600" algn="l"/>
                <a:tab pos="858519" algn="l"/>
                <a:tab pos="2853055" algn="l"/>
                <a:tab pos="3190875" algn="l"/>
              </a:tabLst>
            </a:pPr>
            <a:r>
              <a:rPr sz="1900" spc="100" dirty="0">
                <a:solidFill>
                  <a:srgbClr val="90C225"/>
                </a:solidFill>
                <a:latin typeface="Lucida Sans Unicode"/>
                <a:cs typeface="Lucida Sans Unicode"/>
              </a:rPr>
              <a:t>▶</a:t>
            </a:r>
            <a:r>
              <a:rPr sz="1900" dirty="0">
                <a:solidFill>
                  <a:srgbClr val="90C225"/>
                </a:solidFill>
                <a:latin typeface="Lucida Sans Unicode"/>
                <a:cs typeface="Lucida Sans Unicode"/>
              </a:rPr>
              <a:t>	</a:t>
            </a:r>
            <a:r>
              <a:rPr sz="2400" spc="-25" dirty="0">
                <a:solidFill>
                  <a:srgbClr val="404040"/>
                </a:solidFill>
                <a:latin typeface="Trebuchet MS"/>
                <a:cs typeface="Trebuchet MS"/>
              </a:rPr>
              <a:t>1)</a:t>
            </a:r>
            <a:r>
              <a:rPr sz="2400" dirty="0">
                <a:solidFill>
                  <a:srgbClr val="404040"/>
                </a:solidFill>
                <a:latin typeface="Trebuchet MS"/>
                <a:cs typeface="Trebuchet MS"/>
              </a:rPr>
              <a:t>	</a:t>
            </a:r>
            <a:r>
              <a:rPr sz="2400" spc="-10" dirty="0">
                <a:solidFill>
                  <a:srgbClr val="404040"/>
                </a:solidFill>
                <a:latin typeface="Trebuchet MS"/>
                <a:cs typeface="Trebuchet MS"/>
              </a:rPr>
              <a:t>Ортокератоз</a:t>
            </a:r>
            <a:r>
              <a:rPr sz="2400" dirty="0">
                <a:solidFill>
                  <a:srgbClr val="404040"/>
                </a:solidFill>
                <a:latin typeface="Trebuchet MS"/>
                <a:cs typeface="Trebuchet MS"/>
              </a:rPr>
              <a:t>	</a:t>
            </a:r>
            <a:r>
              <a:rPr sz="2400" spc="-50" dirty="0">
                <a:solidFill>
                  <a:srgbClr val="404040"/>
                </a:solidFill>
                <a:latin typeface="Trebuchet MS"/>
                <a:cs typeface="Trebuchet MS"/>
              </a:rPr>
              <a:t>–</a:t>
            </a:r>
            <a:r>
              <a:rPr sz="2400" dirty="0">
                <a:solidFill>
                  <a:srgbClr val="404040"/>
                </a:solidFill>
                <a:latin typeface="Trebuchet MS"/>
                <a:cs typeface="Trebuchet MS"/>
              </a:rPr>
              <a:t>	</a:t>
            </a:r>
            <a:r>
              <a:rPr sz="2400" spc="-10" dirty="0">
                <a:solidFill>
                  <a:srgbClr val="404040"/>
                </a:solidFill>
                <a:latin typeface="Trebuchet MS"/>
                <a:cs typeface="Trebuchet MS"/>
              </a:rPr>
              <a:t>повне </a:t>
            </a:r>
            <a:r>
              <a:rPr sz="2400" dirty="0">
                <a:solidFill>
                  <a:srgbClr val="404040"/>
                </a:solidFill>
                <a:latin typeface="Trebuchet MS"/>
                <a:cs typeface="Trebuchet MS"/>
              </a:rPr>
              <a:t>заміщення</a:t>
            </a:r>
            <a:r>
              <a:rPr sz="2400" spc="5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400" dirty="0">
                <a:solidFill>
                  <a:srgbClr val="404040"/>
                </a:solidFill>
                <a:latin typeface="Trebuchet MS"/>
                <a:cs typeface="Trebuchet MS"/>
              </a:rPr>
              <a:t>цитоплазми</a:t>
            </a:r>
            <a:r>
              <a:rPr sz="2400" spc="4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400" spc="-25" dirty="0">
                <a:solidFill>
                  <a:srgbClr val="404040"/>
                </a:solidFill>
                <a:latin typeface="Trebuchet MS"/>
                <a:cs typeface="Trebuchet MS"/>
              </a:rPr>
              <a:t>та</a:t>
            </a:r>
            <a:endParaRPr sz="2400">
              <a:latin typeface="Trebuchet MS"/>
              <a:cs typeface="Trebuchet M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916173" y="3100781"/>
            <a:ext cx="1705610" cy="39370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2400" spc="-10" dirty="0">
                <a:solidFill>
                  <a:srgbClr val="404040"/>
                </a:solidFill>
                <a:latin typeface="Trebuchet MS"/>
                <a:cs typeface="Trebuchet MS"/>
              </a:rPr>
              <a:t>кератоцитів</a:t>
            </a:r>
            <a:endParaRPr sz="2400">
              <a:latin typeface="Trebuchet MS"/>
              <a:cs typeface="Trebuchet M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92632" y="3100781"/>
            <a:ext cx="2148840" cy="1254125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355600" marR="163195">
              <a:lnSpc>
                <a:spcPct val="100000"/>
              </a:lnSpc>
              <a:spcBef>
                <a:spcPts val="115"/>
              </a:spcBef>
            </a:pPr>
            <a:r>
              <a:rPr sz="2400" spc="-20" dirty="0">
                <a:solidFill>
                  <a:srgbClr val="404040"/>
                </a:solidFill>
                <a:latin typeface="Trebuchet MS"/>
                <a:cs typeface="Trebuchet MS"/>
              </a:rPr>
              <a:t>ядра </a:t>
            </a:r>
            <a:r>
              <a:rPr sz="2400" spc="-10" dirty="0">
                <a:solidFill>
                  <a:srgbClr val="404040"/>
                </a:solidFill>
                <a:latin typeface="Trebuchet MS"/>
                <a:cs typeface="Trebuchet MS"/>
              </a:rPr>
              <a:t>кератином.</a:t>
            </a:r>
            <a:endParaRPr sz="24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1010"/>
              </a:spcBef>
              <a:tabLst>
                <a:tab pos="355600" algn="l"/>
              </a:tabLst>
            </a:pPr>
            <a:r>
              <a:rPr sz="1900" spc="114" dirty="0">
                <a:solidFill>
                  <a:srgbClr val="90C225"/>
                </a:solidFill>
                <a:latin typeface="Lucida Sans Unicode"/>
                <a:cs typeface="Lucida Sans Unicode"/>
              </a:rPr>
              <a:t>▶</a:t>
            </a:r>
            <a:r>
              <a:rPr sz="1900" dirty="0">
                <a:solidFill>
                  <a:srgbClr val="90C225"/>
                </a:solidFill>
                <a:latin typeface="Lucida Sans Unicode"/>
                <a:cs typeface="Lucida Sans Unicode"/>
              </a:rPr>
              <a:t>	</a:t>
            </a:r>
            <a:r>
              <a:rPr sz="2400" spc="-10" dirty="0">
                <a:solidFill>
                  <a:srgbClr val="404040"/>
                </a:solidFill>
                <a:latin typeface="Trebuchet MS"/>
                <a:cs typeface="Trebuchet MS"/>
              </a:rPr>
              <a:t>Паракеротоз</a:t>
            </a:r>
            <a:endParaRPr sz="2400">
              <a:latin typeface="Trebuchet MS"/>
              <a:cs typeface="Trebuchet M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021329" y="3960952"/>
            <a:ext cx="1601470" cy="39370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  <a:tabLst>
                <a:tab pos="428625" algn="l"/>
              </a:tabLst>
            </a:pPr>
            <a:r>
              <a:rPr sz="2400" spc="-50" dirty="0">
                <a:solidFill>
                  <a:srgbClr val="404040"/>
                </a:solidFill>
                <a:latin typeface="Trebuchet MS"/>
                <a:cs typeface="Trebuchet MS"/>
              </a:rPr>
              <a:t>–</a:t>
            </a:r>
            <a:r>
              <a:rPr sz="2400" dirty="0">
                <a:solidFill>
                  <a:srgbClr val="404040"/>
                </a:solidFill>
                <a:latin typeface="Trebuchet MS"/>
                <a:cs typeface="Trebuchet MS"/>
              </a:rPr>
              <a:t>	</a:t>
            </a:r>
            <a:r>
              <a:rPr sz="2400" spc="-10" dirty="0">
                <a:solidFill>
                  <a:srgbClr val="404040"/>
                </a:solidFill>
                <a:latin typeface="Trebuchet MS"/>
                <a:cs typeface="Trebuchet MS"/>
              </a:rPr>
              <a:t>неповне</a:t>
            </a:r>
            <a:endParaRPr sz="2400">
              <a:latin typeface="Trebuchet MS"/>
              <a:cs typeface="Trebuchet M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935837" y="4327093"/>
            <a:ext cx="3684270" cy="75946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15"/>
              </a:spcBef>
            </a:pPr>
            <a:r>
              <a:rPr sz="2400" dirty="0">
                <a:solidFill>
                  <a:srgbClr val="404040"/>
                </a:solidFill>
                <a:latin typeface="Trebuchet MS"/>
                <a:cs typeface="Trebuchet MS"/>
              </a:rPr>
              <a:t>зроговіння,</a:t>
            </a:r>
            <a:r>
              <a:rPr sz="2400" spc="9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400" spc="-10" dirty="0">
                <a:solidFill>
                  <a:srgbClr val="404040"/>
                </a:solidFill>
                <a:latin typeface="Trebuchet MS"/>
                <a:cs typeface="Trebuchet MS"/>
              </a:rPr>
              <a:t>зберегаються </a:t>
            </a:r>
            <a:r>
              <a:rPr sz="2400" dirty="0">
                <a:solidFill>
                  <a:srgbClr val="404040"/>
                </a:solidFill>
                <a:latin typeface="Trebuchet MS"/>
                <a:cs typeface="Trebuchet MS"/>
              </a:rPr>
              <a:t>ядра</a:t>
            </a:r>
            <a:r>
              <a:rPr sz="2400" spc="-2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400" dirty="0">
                <a:solidFill>
                  <a:srgbClr val="404040"/>
                </a:solidFill>
                <a:latin typeface="Trebuchet MS"/>
                <a:cs typeface="Trebuchet MS"/>
              </a:rPr>
              <a:t>у</a:t>
            </a:r>
            <a:r>
              <a:rPr sz="2400" spc="-2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400" spc="-10" dirty="0">
                <a:solidFill>
                  <a:srgbClr val="404040"/>
                </a:solidFill>
                <a:latin typeface="Trebuchet MS"/>
                <a:cs typeface="Trebuchet MS"/>
              </a:rPr>
              <a:t>кератиноцитах.</a:t>
            </a:r>
            <a:endParaRPr sz="2400">
              <a:latin typeface="Trebuchet MS"/>
              <a:cs typeface="Trebuchet MS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5088635" y="707770"/>
            <a:ext cx="6172200" cy="5501005"/>
            <a:chOff x="5088635" y="707770"/>
            <a:chExt cx="6172200" cy="5501005"/>
          </a:xfrm>
        </p:grpSpPr>
        <p:pic>
          <p:nvPicPr>
            <p:cNvPr id="10" name="object 1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088635" y="1261872"/>
              <a:ext cx="6172200" cy="4946904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5864860" y="707770"/>
              <a:ext cx="4226560" cy="1027430"/>
            </a:xfrm>
            <a:custGeom>
              <a:avLst/>
              <a:gdLst/>
              <a:ahLst/>
              <a:cxnLst/>
              <a:rect l="l" t="t" r="r" b="b"/>
              <a:pathLst>
                <a:path w="4226559" h="1027430">
                  <a:moveTo>
                    <a:pt x="386080" y="941959"/>
                  </a:moveTo>
                  <a:lnTo>
                    <a:pt x="357682" y="954989"/>
                  </a:lnTo>
                  <a:lnTo>
                    <a:pt x="14097" y="205994"/>
                  </a:lnTo>
                  <a:lnTo>
                    <a:pt x="12623" y="202692"/>
                  </a:lnTo>
                  <a:lnTo>
                    <a:pt x="12903" y="202692"/>
                  </a:lnTo>
                  <a:lnTo>
                    <a:pt x="8509" y="201041"/>
                  </a:lnTo>
                  <a:lnTo>
                    <a:pt x="4953" y="202692"/>
                  </a:lnTo>
                  <a:lnTo>
                    <a:pt x="1524" y="204216"/>
                  </a:lnTo>
                  <a:lnTo>
                    <a:pt x="0" y="208280"/>
                  </a:lnTo>
                  <a:lnTo>
                    <a:pt x="1651" y="211836"/>
                  </a:lnTo>
                  <a:lnTo>
                    <a:pt x="345236" y="960691"/>
                  </a:lnTo>
                  <a:lnTo>
                    <a:pt x="316865" y="973709"/>
                  </a:lnTo>
                  <a:lnTo>
                    <a:pt x="383286" y="1027049"/>
                  </a:lnTo>
                  <a:lnTo>
                    <a:pt x="384924" y="977138"/>
                  </a:lnTo>
                  <a:lnTo>
                    <a:pt x="386080" y="941959"/>
                  </a:lnTo>
                  <a:close/>
                </a:path>
                <a:path w="4226559" h="1027430">
                  <a:moveTo>
                    <a:pt x="4226179" y="874014"/>
                  </a:moveTo>
                  <a:lnTo>
                    <a:pt x="4219587" y="829818"/>
                  </a:lnTo>
                  <a:lnTo>
                    <a:pt x="4213606" y="789686"/>
                  </a:lnTo>
                  <a:lnTo>
                    <a:pt x="4188053" y="807643"/>
                  </a:lnTo>
                  <a:lnTo>
                    <a:pt x="3625342" y="3810"/>
                  </a:lnTo>
                  <a:lnTo>
                    <a:pt x="3623183" y="762"/>
                  </a:lnTo>
                  <a:lnTo>
                    <a:pt x="3618865" y="0"/>
                  </a:lnTo>
                  <a:lnTo>
                    <a:pt x="3612769" y="4318"/>
                  </a:lnTo>
                  <a:lnTo>
                    <a:pt x="3612007" y="8636"/>
                  </a:lnTo>
                  <a:lnTo>
                    <a:pt x="3614166" y="11684"/>
                  </a:lnTo>
                  <a:lnTo>
                    <a:pt x="4176865" y="815505"/>
                  </a:lnTo>
                  <a:lnTo>
                    <a:pt x="4151249" y="833501"/>
                  </a:lnTo>
                  <a:lnTo>
                    <a:pt x="4226179" y="87401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5653785" y="6335674"/>
            <a:ext cx="13595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Trebuchet MS"/>
                <a:cs typeface="Trebuchet MS"/>
              </a:rPr>
              <a:t>Ортокератоз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9406890" y="6335674"/>
            <a:ext cx="136207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Trebuchet MS"/>
                <a:cs typeface="Trebuchet MS"/>
              </a:rPr>
              <a:t>Паракеротоз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9409303" y="504571"/>
            <a:ext cx="54038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20" dirty="0">
                <a:latin typeface="Trebuchet MS"/>
                <a:cs typeface="Trebuchet MS"/>
              </a:rPr>
              <a:t>Ядра</a:t>
            </a:r>
            <a:endParaRPr sz="1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841375" cy="5664835"/>
          </a:xfrm>
          <a:custGeom>
            <a:avLst/>
            <a:gdLst/>
            <a:ahLst/>
            <a:cxnLst/>
            <a:rect l="l" t="t" r="r" b="b"/>
            <a:pathLst>
              <a:path w="841375" h="5664835">
                <a:moveTo>
                  <a:pt x="841248" y="0"/>
                </a:moveTo>
                <a:lnTo>
                  <a:pt x="0" y="0"/>
                </a:lnTo>
                <a:lnTo>
                  <a:pt x="0" y="5664708"/>
                </a:lnTo>
                <a:lnTo>
                  <a:pt x="841248" y="0"/>
                </a:lnTo>
                <a:close/>
              </a:path>
            </a:pathLst>
          </a:custGeom>
          <a:solidFill>
            <a:srgbClr val="90C225">
              <a:alpha val="85096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548131" y="1575003"/>
            <a:ext cx="4377055" cy="39370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  <a:tabLst>
                <a:tab pos="1402715" algn="l"/>
                <a:tab pos="3264535" algn="l"/>
              </a:tabLst>
            </a:pPr>
            <a:r>
              <a:rPr sz="2400" b="1" spc="-10" dirty="0">
                <a:latin typeface="Times New Roman"/>
                <a:cs typeface="Times New Roman"/>
              </a:rPr>
              <a:t>Власна</a:t>
            </a:r>
            <a:r>
              <a:rPr sz="2400" b="1" dirty="0">
                <a:latin typeface="Times New Roman"/>
                <a:cs typeface="Times New Roman"/>
              </a:rPr>
              <a:t>	</a:t>
            </a:r>
            <a:r>
              <a:rPr sz="2400" b="1" spc="-10" dirty="0">
                <a:latin typeface="Times New Roman"/>
                <a:cs typeface="Times New Roman"/>
              </a:rPr>
              <a:t>пластинка</a:t>
            </a:r>
            <a:r>
              <a:rPr sz="2400" b="1" dirty="0">
                <a:latin typeface="Times New Roman"/>
                <a:cs typeface="Times New Roman"/>
              </a:rPr>
              <a:t>	</a:t>
            </a:r>
            <a:r>
              <a:rPr sz="2400" spc="-10" dirty="0">
                <a:latin typeface="Times New Roman"/>
                <a:cs typeface="Times New Roman"/>
              </a:rPr>
              <a:t>слизової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295646" y="1575003"/>
            <a:ext cx="1193800" cy="39370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2400" spc="-10" dirty="0">
                <a:latin typeface="Times New Roman"/>
                <a:cs typeface="Times New Roman"/>
              </a:rPr>
              <a:t>утворена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48131" y="1941017"/>
            <a:ext cx="5942965" cy="3321685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2400" spc="-10" dirty="0">
                <a:latin typeface="Times New Roman"/>
                <a:cs typeface="Times New Roman"/>
              </a:rPr>
              <a:t>пухкою</a:t>
            </a:r>
            <a:r>
              <a:rPr sz="2400" spc="-13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сполучною</a:t>
            </a:r>
            <a:r>
              <a:rPr sz="2400" spc="-125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тканиною.</a:t>
            </a:r>
            <a:endParaRPr sz="24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tabLst>
                <a:tab pos="1224280" algn="l"/>
                <a:tab pos="2834640" algn="l"/>
                <a:tab pos="4091940" algn="l"/>
                <a:tab pos="5775325" algn="l"/>
              </a:tabLst>
            </a:pPr>
            <a:r>
              <a:rPr sz="2400" spc="-10" dirty="0">
                <a:latin typeface="Times New Roman"/>
                <a:cs typeface="Times New Roman"/>
              </a:rPr>
              <a:t>Власна</a:t>
            </a:r>
            <a:r>
              <a:rPr sz="2400" dirty="0">
                <a:latin typeface="Times New Roman"/>
                <a:cs typeface="Times New Roman"/>
              </a:rPr>
              <a:t>	</a:t>
            </a:r>
            <a:r>
              <a:rPr sz="2400" spc="-10" dirty="0">
                <a:latin typeface="Times New Roman"/>
                <a:cs typeface="Times New Roman"/>
              </a:rPr>
              <a:t>пластинка</a:t>
            </a:r>
            <a:r>
              <a:rPr sz="2400" dirty="0">
                <a:latin typeface="Times New Roman"/>
                <a:cs typeface="Times New Roman"/>
              </a:rPr>
              <a:t>	</a:t>
            </a:r>
            <a:r>
              <a:rPr sz="2400" spc="-10" dirty="0">
                <a:latin typeface="Times New Roman"/>
                <a:cs typeface="Times New Roman"/>
              </a:rPr>
              <a:t>формує</a:t>
            </a:r>
            <a:r>
              <a:rPr sz="2400" dirty="0">
                <a:latin typeface="Times New Roman"/>
                <a:cs typeface="Times New Roman"/>
              </a:rPr>
              <a:t>	</a:t>
            </a:r>
            <a:r>
              <a:rPr sz="2400" spc="-10" dirty="0">
                <a:latin typeface="Times New Roman"/>
                <a:cs typeface="Times New Roman"/>
              </a:rPr>
              <a:t>випинання</a:t>
            </a:r>
            <a:r>
              <a:rPr sz="2400" dirty="0">
                <a:latin typeface="Times New Roman"/>
                <a:cs typeface="Times New Roman"/>
              </a:rPr>
              <a:t>	</a:t>
            </a:r>
            <a:r>
              <a:rPr sz="2400" spc="-50" dirty="0">
                <a:latin typeface="Times New Roman"/>
                <a:cs typeface="Times New Roman"/>
              </a:rPr>
              <a:t>–</a:t>
            </a:r>
            <a:endParaRPr sz="24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2400" b="1" spc="-10" dirty="0">
                <a:latin typeface="Times New Roman"/>
                <a:cs typeface="Times New Roman"/>
              </a:rPr>
              <a:t>сосочки.</a:t>
            </a:r>
            <a:endParaRPr sz="2400">
              <a:latin typeface="Times New Roman"/>
              <a:cs typeface="Times New Roman"/>
            </a:endParaRPr>
          </a:p>
          <a:p>
            <a:pPr marL="12700" marR="5080">
              <a:lnSpc>
                <a:spcPct val="100000"/>
              </a:lnSpc>
              <a:tabLst>
                <a:tab pos="387350" algn="l"/>
                <a:tab pos="1526540" algn="l"/>
                <a:tab pos="2980690" algn="l"/>
                <a:tab pos="3415029" algn="l"/>
                <a:tab pos="5093335" algn="l"/>
              </a:tabLst>
            </a:pPr>
            <a:r>
              <a:rPr sz="2400" spc="-50" dirty="0">
                <a:latin typeface="Times New Roman"/>
                <a:cs typeface="Times New Roman"/>
              </a:rPr>
              <a:t>У</a:t>
            </a:r>
            <a:r>
              <a:rPr sz="2400" dirty="0">
                <a:latin typeface="Times New Roman"/>
                <a:cs typeface="Times New Roman"/>
              </a:rPr>
              <a:t>	</a:t>
            </a:r>
            <a:r>
              <a:rPr sz="2400" spc="-10" dirty="0">
                <a:latin typeface="Times New Roman"/>
                <a:cs typeface="Times New Roman"/>
              </a:rPr>
              <a:t>власній</a:t>
            </a:r>
            <a:r>
              <a:rPr sz="2400" dirty="0">
                <a:latin typeface="Times New Roman"/>
                <a:cs typeface="Times New Roman"/>
              </a:rPr>
              <a:t>	</a:t>
            </a:r>
            <a:r>
              <a:rPr sz="2400" spc="-10" dirty="0">
                <a:latin typeface="Times New Roman"/>
                <a:cs typeface="Times New Roman"/>
              </a:rPr>
              <a:t>пластинці</a:t>
            </a:r>
            <a:r>
              <a:rPr sz="2400" dirty="0">
                <a:latin typeface="Times New Roman"/>
                <a:cs typeface="Times New Roman"/>
              </a:rPr>
              <a:t>	</a:t>
            </a:r>
            <a:r>
              <a:rPr sz="2400" spc="-25" dirty="0">
                <a:latin typeface="Times New Roman"/>
                <a:cs typeface="Times New Roman"/>
              </a:rPr>
              <a:t>та</a:t>
            </a:r>
            <a:r>
              <a:rPr sz="2400" dirty="0">
                <a:latin typeface="Times New Roman"/>
                <a:cs typeface="Times New Roman"/>
              </a:rPr>
              <a:t>	</a:t>
            </a:r>
            <a:r>
              <a:rPr sz="2400" spc="-10" dirty="0">
                <a:latin typeface="Times New Roman"/>
                <a:cs typeface="Times New Roman"/>
              </a:rPr>
              <a:t>підслизовій</a:t>
            </a:r>
            <a:r>
              <a:rPr sz="2400" dirty="0">
                <a:latin typeface="Times New Roman"/>
                <a:cs typeface="Times New Roman"/>
              </a:rPr>
              <a:t>	</a:t>
            </a:r>
            <a:r>
              <a:rPr sz="2400" spc="-10" dirty="0">
                <a:latin typeface="Times New Roman"/>
                <a:cs typeface="Times New Roman"/>
              </a:rPr>
              <a:t>основі розташовані:</a:t>
            </a:r>
            <a:endParaRPr sz="2400">
              <a:latin typeface="Times New Roman"/>
              <a:cs typeface="Times New Roman"/>
            </a:endParaRPr>
          </a:p>
          <a:p>
            <a:pPr marL="12700" marR="4886325">
              <a:lnSpc>
                <a:spcPct val="100000"/>
              </a:lnSpc>
              <a:spcBef>
                <a:spcPts val="5"/>
              </a:spcBef>
            </a:pPr>
            <a:r>
              <a:rPr sz="2400" b="1" spc="-40" dirty="0">
                <a:latin typeface="Times New Roman"/>
                <a:cs typeface="Times New Roman"/>
              </a:rPr>
              <a:t>Судини </a:t>
            </a:r>
            <a:r>
              <a:rPr sz="2400" b="1" spc="-10" dirty="0">
                <a:latin typeface="Times New Roman"/>
                <a:cs typeface="Times New Roman"/>
              </a:rPr>
              <a:t>Нерви</a:t>
            </a:r>
            <a:endParaRPr sz="2400">
              <a:latin typeface="Times New Roman"/>
              <a:cs typeface="Times New Roman"/>
            </a:endParaRPr>
          </a:p>
          <a:p>
            <a:pPr marL="12700" marR="824230">
              <a:lnSpc>
                <a:spcPct val="100000"/>
              </a:lnSpc>
              <a:spcBef>
                <a:spcPts val="5"/>
              </a:spcBef>
            </a:pPr>
            <a:r>
              <a:rPr sz="2400" b="1" dirty="0">
                <a:latin typeface="Times New Roman"/>
                <a:cs typeface="Times New Roman"/>
              </a:rPr>
              <a:t>Кінцеві</a:t>
            </a:r>
            <a:r>
              <a:rPr sz="2400" b="1" spc="-60" dirty="0">
                <a:latin typeface="Times New Roman"/>
                <a:cs typeface="Times New Roman"/>
              </a:rPr>
              <a:t> </a:t>
            </a:r>
            <a:r>
              <a:rPr sz="2400" b="1" dirty="0">
                <a:latin typeface="Times New Roman"/>
                <a:cs typeface="Times New Roman"/>
              </a:rPr>
              <a:t>відділи</a:t>
            </a:r>
            <a:r>
              <a:rPr sz="2400" b="1" spc="-25" dirty="0">
                <a:latin typeface="Times New Roman"/>
                <a:cs typeface="Times New Roman"/>
              </a:rPr>
              <a:t> </a:t>
            </a:r>
            <a:r>
              <a:rPr sz="2400" b="1" dirty="0">
                <a:latin typeface="Times New Roman"/>
                <a:cs typeface="Times New Roman"/>
              </a:rPr>
              <a:t>малих</a:t>
            </a:r>
            <a:r>
              <a:rPr sz="2400" b="1" spc="-50" dirty="0">
                <a:latin typeface="Times New Roman"/>
                <a:cs typeface="Times New Roman"/>
              </a:rPr>
              <a:t> </a:t>
            </a:r>
            <a:r>
              <a:rPr sz="2400" b="1" dirty="0">
                <a:latin typeface="Times New Roman"/>
                <a:cs typeface="Times New Roman"/>
              </a:rPr>
              <a:t>слинних</a:t>
            </a:r>
            <a:r>
              <a:rPr sz="2400" b="1" spc="-5" dirty="0">
                <a:latin typeface="Times New Roman"/>
                <a:cs typeface="Times New Roman"/>
              </a:rPr>
              <a:t> </a:t>
            </a:r>
            <a:r>
              <a:rPr sz="2400" b="1" spc="-10" dirty="0">
                <a:latin typeface="Times New Roman"/>
                <a:cs typeface="Times New Roman"/>
              </a:rPr>
              <a:t>залоз </a:t>
            </a:r>
            <a:r>
              <a:rPr sz="2400" b="1" dirty="0">
                <a:latin typeface="Times New Roman"/>
                <a:cs typeface="Times New Roman"/>
              </a:rPr>
              <a:t>Лімфоїдні</a:t>
            </a:r>
            <a:r>
              <a:rPr sz="2400" b="1" spc="-60" dirty="0">
                <a:latin typeface="Times New Roman"/>
                <a:cs typeface="Times New Roman"/>
              </a:rPr>
              <a:t> </a:t>
            </a:r>
            <a:r>
              <a:rPr sz="2400" b="1" spc="-10" dirty="0">
                <a:latin typeface="Times New Roman"/>
                <a:cs typeface="Times New Roman"/>
              </a:rPr>
              <a:t>вузлики</a:t>
            </a:r>
            <a:endParaRPr sz="2400">
              <a:latin typeface="Times New Roman"/>
              <a:cs typeface="Times New Roman"/>
            </a:endParaRPr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054595" y="1069847"/>
            <a:ext cx="4439411" cy="4654296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841375" cy="5664835"/>
          </a:xfrm>
          <a:custGeom>
            <a:avLst/>
            <a:gdLst/>
            <a:ahLst/>
            <a:cxnLst/>
            <a:rect l="l" t="t" r="r" b="b"/>
            <a:pathLst>
              <a:path w="841375" h="5664835">
                <a:moveTo>
                  <a:pt x="841248" y="0"/>
                </a:moveTo>
                <a:lnTo>
                  <a:pt x="0" y="0"/>
                </a:lnTo>
                <a:lnTo>
                  <a:pt x="0" y="5664708"/>
                </a:lnTo>
                <a:lnTo>
                  <a:pt x="841248" y="0"/>
                </a:lnTo>
                <a:close/>
              </a:path>
            </a:pathLst>
          </a:custGeom>
          <a:solidFill>
            <a:srgbClr val="90C225">
              <a:alpha val="85096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817880" y="832561"/>
            <a:ext cx="5949950" cy="52412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Times New Roman"/>
                <a:cs typeface="Times New Roman"/>
              </a:rPr>
              <a:t>Слизову</a:t>
            </a:r>
            <a:r>
              <a:rPr sz="1800" b="1" spc="9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оболонку</a:t>
            </a:r>
            <a:r>
              <a:rPr sz="1800" b="1" spc="9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ротової</a:t>
            </a:r>
            <a:r>
              <a:rPr sz="1800" b="1" spc="6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порожнини</a:t>
            </a:r>
            <a:r>
              <a:rPr sz="1800" b="1" spc="7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поділяють</a:t>
            </a:r>
            <a:r>
              <a:rPr sz="1800" b="1" spc="114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на</a:t>
            </a:r>
            <a:r>
              <a:rPr sz="1800" b="1" spc="55" dirty="0">
                <a:latin typeface="Times New Roman"/>
                <a:cs typeface="Times New Roman"/>
              </a:rPr>
              <a:t> </a:t>
            </a:r>
            <a:r>
              <a:rPr sz="1800" b="1" spc="-25" dirty="0">
                <a:latin typeface="Times New Roman"/>
                <a:cs typeface="Times New Roman"/>
              </a:rPr>
              <a:t>три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800" b="1" spc="-10" dirty="0">
                <a:latin typeface="Times New Roman"/>
                <a:cs typeface="Times New Roman"/>
              </a:rPr>
              <a:t>типи:</a:t>
            </a:r>
            <a:endParaRPr sz="1800">
              <a:latin typeface="Times New Roman"/>
              <a:cs typeface="Times New Roman"/>
            </a:endParaRPr>
          </a:p>
          <a:p>
            <a:pPr marL="12700" marR="8255" algn="just">
              <a:lnSpc>
                <a:spcPct val="100000"/>
              </a:lnSpc>
            </a:pPr>
            <a:r>
              <a:rPr sz="1800" dirty="0">
                <a:latin typeface="Times New Roman"/>
                <a:cs typeface="Times New Roman"/>
              </a:rPr>
              <a:t>-</a:t>
            </a:r>
            <a:r>
              <a:rPr sz="1800" spc="80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вистилаючого</a:t>
            </a:r>
            <a:r>
              <a:rPr sz="1800" b="1" spc="5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типу</a:t>
            </a:r>
            <a:r>
              <a:rPr sz="1800" b="1" spc="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-</a:t>
            </a:r>
            <a:r>
              <a:rPr sz="1800" spc="9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розташована</a:t>
            </a:r>
            <a:r>
              <a:rPr sz="1800" spc="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на</a:t>
            </a:r>
            <a:r>
              <a:rPr sz="1800" spc="7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внутрішній</a:t>
            </a:r>
            <a:r>
              <a:rPr sz="1800" spc="9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стороні </a:t>
            </a:r>
            <a:r>
              <a:rPr sz="1800" dirty="0">
                <a:latin typeface="Times New Roman"/>
                <a:cs typeface="Times New Roman"/>
              </a:rPr>
              <a:t>губ,</a:t>
            </a:r>
            <a:r>
              <a:rPr sz="1800" spc="254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щік</a:t>
            </a:r>
            <a:r>
              <a:rPr sz="1800" spc="2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(крім</a:t>
            </a:r>
            <a:r>
              <a:rPr sz="1800" spc="254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серединної</a:t>
            </a:r>
            <a:r>
              <a:rPr sz="1800" spc="19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лінії),</a:t>
            </a:r>
            <a:r>
              <a:rPr sz="1800" spc="2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</a:t>
            </a:r>
            <a:r>
              <a:rPr sz="1800" spc="2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дні</a:t>
            </a:r>
            <a:r>
              <a:rPr sz="1800" spc="18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порожнини</a:t>
            </a:r>
            <a:r>
              <a:rPr sz="1800" spc="254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рота,</a:t>
            </a:r>
            <a:r>
              <a:rPr sz="1800" spc="260" dirty="0">
                <a:latin typeface="Times New Roman"/>
                <a:cs typeface="Times New Roman"/>
              </a:rPr>
              <a:t> </a:t>
            </a:r>
            <a:r>
              <a:rPr sz="1800" spc="-25" dirty="0">
                <a:latin typeface="Times New Roman"/>
                <a:cs typeface="Times New Roman"/>
              </a:rPr>
              <a:t>на </a:t>
            </a:r>
            <a:r>
              <a:rPr sz="1800" dirty="0">
                <a:latin typeface="Times New Roman"/>
                <a:cs typeface="Times New Roman"/>
              </a:rPr>
              <a:t>оральній</a:t>
            </a:r>
            <a:r>
              <a:rPr sz="1800" spc="39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поверхні</a:t>
            </a:r>
            <a:r>
              <a:rPr sz="1800" spc="3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м'якого</a:t>
            </a:r>
            <a:r>
              <a:rPr sz="1800" spc="3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піднебіння</a:t>
            </a:r>
            <a:r>
              <a:rPr sz="1800" spc="39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та</a:t>
            </a:r>
            <a:r>
              <a:rPr sz="1800" spc="3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нижній</a:t>
            </a:r>
            <a:r>
              <a:rPr sz="1800" spc="39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поверхні </a:t>
            </a:r>
            <a:r>
              <a:rPr sz="1800" dirty="0">
                <a:latin typeface="Times New Roman"/>
                <a:cs typeface="Times New Roman"/>
              </a:rPr>
              <a:t>язика.</a:t>
            </a:r>
            <a:r>
              <a:rPr sz="1800" spc="38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Багатошаровий</a:t>
            </a:r>
            <a:r>
              <a:rPr sz="1800" spc="38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плоский</a:t>
            </a:r>
            <a:r>
              <a:rPr sz="1800" spc="38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неороговілий</a:t>
            </a:r>
            <a:r>
              <a:rPr sz="1800" spc="385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епітелій, </a:t>
            </a:r>
            <a:r>
              <a:rPr sz="1800" dirty="0">
                <a:latin typeface="Times New Roman"/>
                <a:cs typeface="Times New Roman"/>
              </a:rPr>
              <a:t>слизова</a:t>
            </a:r>
            <a:r>
              <a:rPr sz="1800" spc="19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оболонка</a:t>
            </a:r>
            <a:r>
              <a:rPr sz="1800" spc="2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рухлива,</a:t>
            </a:r>
            <a:r>
              <a:rPr sz="1800" spc="2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підслизова</a:t>
            </a:r>
            <a:r>
              <a:rPr sz="1800" spc="2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є,</a:t>
            </a:r>
            <a:r>
              <a:rPr sz="1800" spc="2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власна</a:t>
            </a:r>
            <a:r>
              <a:rPr sz="1800" spc="229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пластинка </a:t>
            </a:r>
            <a:r>
              <a:rPr sz="1800" dirty="0">
                <a:latin typeface="Times New Roman"/>
                <a:cs typeface="Times New Roman"/>
              </a:rPr>
              <a:t>ПВСТ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особливість</a:t>
            </a:r>
            <a:r>
              <a:rPr sz="1800" spc="-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-</a:t>
            </a:r>
            <a:r>
              <a:rPr sz="1800" spc="-10" dirty="0">
                <a:latin typeface="Times New Roman"/>
                <a:cs typeface="Times New Roman"/>
              </a:rPr>
              <a:t>рухливість;</a:t>
            </a:r>
            <a:endParaRPr sz="1800">
              <a:latin typeface="Times New Roman"/>
              <a:cs typeface="Times New Roman"/>
            </a:endParaRPr>
          </a:p>
          <a:p>
            <a:pPr marL="12700" marR="12700" indent="273685" algn="just">
              <a:lnSpc>
                <a:spcPct val="100000"/>
              </a:lnSpc>
              <a:spcBef>
                <a:spcPts val="10"/>
              </a:spcBef>
              <a:buChar char="–"/>
              <a:tabLst>
                <a:tab pos="286385" algn="l"/>
              </a:tabLst>
            </a:pPr>
            <a:r>
              <a:rPr sz="1800" b="1" dirty="0">
                <a:latin typeface="Times New Roman"/>
                <a:cs typeface="Times New Roman"/>
              </a:rPr>
              <a:t>жувального</a:t>
            </a:r>
            <a:r>
              <a:rPr sz="1800" b="1" spc="170" dirty="0">
                <a:latin typeface="Times New Roman"/>
                <a:cs typeface="Times New Roman"/>
              </a:rPr>
              <a:t>  </a:t>
            </a:r>
            <a:r>
              <a:rPr sz="1800" b="1" dirty="0">
                <a:latin typeface="Times New Roman"/>
                <a:cs typeface="Times New Roman"/>
              </a:rPr>
              <a:t>типу</a:t>
            </a:r>
            <a:r>
              <a:rPr sz="1800" b="1" spc="17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–</a:t>
            </a:r>
            <a:r>
              <a:rPr sz="1800" spc="17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на</a:t>
            </a:r>
            <a:r>
              <a:rPr sz="1800" spc="16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яснах</a:t>
            </a:r>
            <a:r>
              <a:rPr sz="1800" spc="15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та</a:t>
            </a:r>
            <a:r>
              <a:rPr sz="1800" spc="16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оральній</a:t>
            </a:r>
            <a:r>
              <a:rPr sz="1800" spc="175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поверхні </a:t>
            </a:r>
            <a:r>
              <a:rPr sz="1800" dirty="0">
                <a:latin typeface="Times New Roman"/>
                <a:cs typeface="Times New Roman"/>
              </a:rPr>
              <a:t>твердого</a:t>
            </a:r>
            <a:r>
              <a:rPr sz="1800" spc="2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піднебіння.</a:t>
            </a:r>
            <a:r>
              <a:rPr sz="1800" spc="49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Багатошаровий</a:t>
            </a:r>
            <a:r>
              <a:rPr sz="1800" spc="4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плоский</a:t>
            </a:r>
            <a:r>
              <a:rPr sz="1800" spc="44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ороговілий, </a:t>
            </a:r>
            <a:r>
              <a:rPr sz="1800" dirty="0">
                <a:latin typeface="Times New Roman"/>
                <a:cs typeface="Times New Roman"/>
              </a:rPr>
              <a:t>підслизова</a:t>
            </a:r>
            <a:r>
              <a:rPr sz="1800" spc="28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відсутня,</a:t>
            </a:r>
            <a:r>
              <a:rPr sz="1800" spc="3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слизова</a:t>
            </a:r>
            <a:r>
              <a:rPr sz="1800" spc="28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</a:t>
            </a:r>
            <a:r>
              <a:rPr sz="1800" spc="27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окістям</a:t>
            </a:r>
            <a:r>
              <a:rPr sz="1800" spc="3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з'єднана,</a:t>
            </a:r>
            <a:r>
              <a:rPr sz="1800" spc="300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частково </a:t>
            </a:r>
            <a:r>
              <a:rPr sz="1800" dirty="0">
                <a:latin typeface="Times New Roman"/>
                <a:cs typeface="Times New Roman"/>
              </a:rPr>
              <a:t>зроговілий</a:t>
            </a:r>
            <a:r>
              <a:rPr sz="1800" spc="19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(ортокератоз)</a:t>
            </a:r>
            <a:r>
              <a:rPr sz="1800" spc="1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без</a:t>
            </a:r>
            <a:r>
              <a:rPr sz="1800" spc="19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ядер</a:t>
            </a:r>
            <a:r>
              <a:rPr sz="1800" spc="1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або</a:t>
            </a:r>
            <a:r>
              <a:rPr sz="1800" spc="18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повністю</a:t>
            </a:r>
            <a:r>
              <a:rPr sz="1800" spc="16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зроговілий (паркератоз)</a:t>
            </a:r>
            <a:r>
              <a:rPr sz="1800" spc="-9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містит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ядро,</a:t>
            </a:r>
            <a:r>
              <a:rPr sz="1800" spc="-8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особливість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-</a:t>
            </a:r>
            <a:r>
              <a:rPr sz="1800" spc="-6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міцність;</a:t>
            </a:r>
            <a:endParaRPr sz="1800">
              <a:latin typeface="Times New Roman"/>
              <a:cs typeface="Times New Roman"/>
            </a:endParaRPr>
          </a:p>
          <a:p>
            <a:pPr marL="12700" marR="5080" indent="250825" algn="just">
              <a:lnSpc>
                <a:spcPct val="100000"/>
              </a:lnSpc>
              <a:spcBef>
                <a:spcPts val="5"/>
              </a:spcBef>
              <a:buChar char="–"/>
              <a:tabLst>
                <a:tab pos="263525" algn="l"/>
              </a:tabLst>
            </a:pPr>
            <a:r>
              <a:rPr sz="1800" b="1" dirty="0">
                <a:latin typeface="Times New Roman"/>
                <a:cs typeface="Times New Roman"/>
              </a:rPr>
              <a:t>спеціалізованого</a:t>
            </a:r>
            <a:r>
              <a:rPr sz="1800" b="1" spc="1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типу</a:t>
            </a:r>
            <a:r>
              <a:rPr sz="1800" b="1" spc="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–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на</a:t>
            </a:r>
            <a:r>
              <a:rPr sz="1800" spc="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дорсальній</a:t>
            </a:r>
            <a:r>
              <a:rPr sz="1800" spc="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(тобто</a:t>
            </a:r>
            <a:r>
              <a:rPr sz="1800" spc="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верхній</a:t>
            </a:r>
            <a:r>
              <a:rPr sz="1800" spc="45" dirty="0">
                <a:latin typeface="Times New Roman"/>
                <a:cs typeface="Times New Roman"/>
              </a:rPr>
              <a:t> </a:t>
            </a:r>
            <a:r>
              <a:rPr sz="1800" spc="-25" dirty="0">
                <a:latin typeface="Times New Roman"/>
                <a:cs typeface="Times New Roman"/>
              </a:rPr>
              <a:t>та </a:t>
            </a:r>
            <a:r>
              <a:rPr sz="1800" dirty="0">
                <a:latin typeface="Times New Roman"/>
                <a:cs typeface="Times New Roman"/>
              </a:rPr>
              <a:t>бічній)</a:t>
            </a:r>
            <a:r>
              <a:rPr sz="1800" spc="4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поверхні</a:t>
            </a:r>
            <a:r>
              <a:rPr sz="1800" spc="47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язика,</a:t>
            </a:r>
            <a:r>
              <a:rPr sz="1800" spc="6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утворює</a:t>
            </a:r>
            <a:r>
              <a:rPr sz="1800" spc="3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сосочки</a:t>
            </a:r>
            <a:r>
              <a:rPr sz="1800" spc="3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язика.</a:t>
            </a:r>
            <a:r>
              <a:rPr sz="1800" spc="50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Епітелій </a:t>
            </a:r>
            <a:r>
              <a:rPr sz="1800" dirty="0">
                <a:latin typeface="Times New Roman"/>
                <a:cs typeface="Times New Roman"/>
              </a:rPr>
              <a:t>багатошаровий,</a:t>
            </a:r>
            <a:r>
              <a:rPr sz="1800" spc="470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частково</a:t>
            </a:r>
            <a:r>
              <a:rPr sz="1800" spc="475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ороговілий</a:t>
            </a:r>
            <a:r>
              <a:rPr sz="1800" spc="484" dirty="0">
                <a:latin typeface="Times New Roman"/>
                <a:cs typeface="Times New Roman"/>
              </a:rPr>
              <a:t>   </a:t>
            </a:r>
            <a:r>
              <a:rPr sz="1800" spc="-10" dirty="0">
                <a:latin typeface="Times New Roman"/>
                <a:cs typeface="Times New Roman"/>
              </a:rPr>
              <a:t>(ниткоподібні </a:t>
            </a:r>
            <a:r>
              <a:rPr sz="1800" dirty="0">
                <a:latin typeface="Times New Roman"/>
                <a:cs typeface="Times New Roman"/>
              </a:rPr>
              <a:t>сосочки).</a:t>
            </a:r>
            <a:r>
              <a:rPr sz="1800" spc="10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Підслизова</a:t>
            </a:r>
            <a:r>
              <a:rPr sz="1800" spc="1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відсутня,</a:t>
            </a:r>
            <a:r>
              <a:rPr sz="1800" spc="1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власна</a:t>
            </a:r>
            <a:r>
              <a:rPr sz="1800" spc="1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пластинка</a:t>
            </a:r>
            <a:r>
              <a:rPr sz="1800" spc="10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зрощена</a:t>
            </a:r>
            <a:r>
              <a:rPr sz="1800" spc="85" dirty="0">
                <a:latin typeface="Times New Roman"/>
                <a:cs typeface="Times New Roman"/>
              </a:rPr>
              <a:t> </a:t>
            </a:r>
            <a:r>
              <a:rPr sz="1800" spc="-50" dirty="0">
                <a:latin typeface="Times New Roman"/>
                <a:cs typeface="Times New Roman"/>
              </a:rPr>
              <a:t>з </a:t>
            </a:r>
            <a:r>
              <a:rPr sz="1800" dirty="0">
                <a:latin typeface="Times New Roman"/>
                <a:cs typeface="Times New Roman"/>
              </a:rPr>
              <a:t>окістям,</a:t>
            </a:r>
            <a:r>
              <a:rPr sz="1800" spc="-7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слизова</a:t>
            </a:r>
            <a:r>
              <a:rPr sz="1800" spc="-114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нерухома,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особливість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–</a:t>
            </a:r>
            <a:r>
              <a:rPr sz="1800" spc="-9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смакові</a:t>
            </a:r>
            <a:r>
              <a:rPr sz="1800" spc="-10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бруньки.</a:t>
            </a:r>
            <a:endParaRPr sz="1800">
              <a:latin typeface="Times New Roman"/>
              <a:cs typeface="Times New Roman"/>
            </a:endParaRPr>
          </a:p>
          <a:p>
            <a:pPr marL="12700" algn="just">
              <a:lnSpc>
                <a:spcPct val="100000"/>
              </a:lnSpc>
              <a:spcBef>
                <a:spcPts val="5"/>
              </a:spcBef>
            </a:pPr>
            <a:r>
              <a:rPr sz="1800" b="1" dirty="0">
                <a:latin typeface="Times New Roman"/>
                <a:cs typeface="Times New Roman"/>
              </a:rPr>
              <a:t>Сосочки</a:t>
            </a:r>
            <a:r>
              <a:rPr sz="1800" b="1" spc="-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–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це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вростання</a:t>
            </a:r>
            <a:r>
              <a:rPr sz="1800" spc="-7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власної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пластинки</a:t>
            </a:r>
            <a:r>
              <a:rPr sz="1800" spc="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епітелієм.</a:t>
            </a:r>
            <a:endParaRPr sz="1800">
              <a:latin typeface="Times New Roman"/>
              <a:cs typeface="Times New Roman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68895" y="1421891"/>
            <a:ext cx="4210811" cy="3410711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841375" cy="5664835"/>
          </a:xfrm>
          <a:custGeom>
            <a:avLst/>
            <a:gdLst/>
            <a:ahLst/>
            <a:cxnLst/>
            <a:rect l="l" t="t" r="r" b="b"/>
            <a:pathLst>
              <a:path w="841375" h="5664835">
                <a:moveTo>
                  <a:pt x="841248" y="0"/>
                </a:moveTo>
                <a:lnTo>
                  <a:pt x="0" y="0"/>
                </a:lnTo>
                <a:lnTo>
                  <a:pt x="0" y="5664708"/>
                </a:lnTo>
                <a:lnTo>
                  <a:pt x="841248" y="0"/>
                </a:lnTo>
                <a:close/>
              </a:path>
            </a:pathLst>
          </a:custGeom>
          <a:solidFill>
            <a:srgbClr val="90C225">
              <a:alpha val="85096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70332" rIns="0" bIns="0" rtlCol="0">
            <a:spAutoFit/>
          </a:bodyPr>
          <a:lstStyle/>
          <a:p>
            <a:pPr marL="5374640">
              <a:lnSpc>
                <a:spcPct val="100000"/>
              </a:lnSpc>
              <a:spcBef>
                <a:spcPts val="105"/>
              </a:spcBef>
            </a:pPr>
            <a:r>
              <a:rPr spc="-20" dirty="0">
                <a:solidFill>
                  <a:srgbClr val="539F20"/>
                </a:solidFill>
                <a:latin typeface="Trebuchet MS"/>
                <a:cs typeface="Trebuchet MS"/>
              </a:rPr>
              <a:t>Губа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731012" y="1460449"/>
            <a:ext cx="4424045" cy="295529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15"/>
              </a:spcBef>
              <a:tabLst>
                <a:tab pos="2802255" algn="l"/>
              </a:tabLst>
            </a:pPr>
            <a:r>
              <a:rPr sz="2400" dirty="0">
                <a:latin typeface="Trebuchet MS"/>
                <a:cs typeface="Trebuchet MS"/>
              </a:rPr>
              <a:t>Основу</a:t>
            </a:r>
            <a:r>
              <a:rPr sz="2400" spc="-65" dirty="0">
                <a:latin typeface="Trebuchet MS"/>
                <a:cs typeface="Trebuchet MS"/>
              </a:rPr>
              <a:t> </a:t>
            </a:r>
            <a:r>
              <a:rPr sz="2400" dirty="0">
                <a:latin typeface="Trebuchet MS"/>
                <a:cs typeface="Trebuchet MS"/>
              </a:rPr>
              <a:t>губи</a:t>
            </a:r>
            <a:r>
              <a:rPr sz="2400" spc="-45" dirty="0">
                <a:latin typeface="Trebuchet MS"/>
                <a:cs typeface="Trebuchet MS"/>
              </a:rPr>
              <a:t> </a:t>
            </a:r>
            <a:r>
              <a:rPr sz="2400" spc="-10" dirty="0">
                <a:latin typeface="Trebuchet MS"/>
                <a:cs typeface="Trebuchet MS"/>
              </a:rPr>
              <a:t>складає </a:t>
            </a:r>
            <a:r>
              <a:rPr sz="2400" dirty="0">
                <a:latin typeface="Trebuchet MS"/>
                <a:cs typeface="Trebuchet MS"/>
              </a:rPr>
              <a:t>посмугована</a:t>
            </a:r>
            <a:r>
              <a:rPr sz="2400" spc="-90" dirty="0">
                <a:latin typeface="Trebuchet MS"/>
                <a:cs typeface="Trebuchet MS"/>
              </a:rPr>
              <a:t> </a:t>
            </a:r>
            <a:r>
              <a:rPr sz="2400" dirty="0">
                <a:latin typeface="Trebuchet MS"/>
                <a:cs typeface="Trebuchet MS"/>
              </a:rPr>
              <a:t>м’язова</a:t>
            </a:r>
            <a:r>
              <a:rPr sz="2400" spc="-65" dirty="0">
                <a:latin typeface="Trebuchet MS"/>
                <a:cs typeface="Trebuchet MS"/>
              </a:rPr>
              <a:t> </a:t>
            </a:r>
            <a:r>
              <a:rPr sz="2400" spc="-10" dirty="0">
                <a:latin typeface="Trebuchet MS"/>
                <a:cs typeface="Trebuchet MS"/>
              </a:rPr>
              <a:t>скелетна </a:t>
            </a:r>
            <a:r>
              <a:rPr sz="2400" dirty="0">
                <a:latin typeface="Trebuchet MS"/>
                <a:cs typeface="Trebuchet MS"/>
              </a:rPr>
              <a:t>тканина</a:t>
            </a:r>
            <a:r>
              <a:rPr sz="2400" spc="-40" dirty="0">
                <a:latin typeface="Trebuchet MS"/>
                <a:cs typeface="Trebuchet MS"/>
              </a:rPr>
              <a:t> </a:t>
            </a:r>
            <a:r>
              <a:rPr sz="2400" spc="-10" dirty="0">
                <a:latin typeface="Trebuchet MS"/>
                <a:cs typeface="Trebuchet MS"/>
              </a:rPr>
              <a:t>кругового</a:t>
            </a:r>
            <a:r>
              <a:rPr sz="2400" dirty="0">
                <a:latin typeface="Trebuchet MS"/>
                <a:cs typeface="Trebuchet MS"/>
              </a:rPr>
              <a:t>	м’яза</a:t>
            </a:r>
            <a:r>
              <a:rPr sz="2400" spc="-40" dirty="0">
                <a:latin typeface="Trebuchet MS"/>
                <a:cs typeface="Trebuchet MS"/>
              </a:rPr>
              <a:t> </a:t>
            </a:r>
            <a:r>
              <a:rPr sz="2400" spc="-10" dirty="0">
                <a:latin typeface="Trebuchet MS"/>
                <a:cs typeface="Trebuchet MS"/>
              </a:rPr>
              <a:t>рота.</a:t>
            </a:r>
            <a:endParaRPr sz="24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95"/>
              </a:spcBef>
            </a:pPr>
            <a:endParaRPr sz="24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2400" dirty="0">
                <a:latin typeface="Trebuchet MS"/>
                <a:cs typeface="Trebuchet MS"/>
              </a:rPr>
              <a:t>Складається</a:t>
            </a:r>
            <a:r>
              <a:rPr sz="2400" spc="-75" dirty="0">
                <a:latin typeface="Trebuchet MS"/>
                <a:cs typeface="Trebuchet MS"/>
              </a:rPr>
              <a:t> </a:t>
            </a:r>
            <a:r>
              <a:rPr sz="2400" dirty="0">
                <a:latin typeface="Trebuchet MS"/>
                <a:cs typeface="Trebuchet MS"/>
              </a:rPr>
              <a:t>із</a:t>
            </a:r>
            <a:r>
              <a:rPr sz="2400" spc="5" dirty="0">
                <a:latin typeface="Trebuchet MS"/>
                <a:cs typeface="Trebuchet MS"/>
              </a:rPr>
              <a:t> </a:t>
            </a:r>
            <a:r>
              <a:rPr sz="2400" spc="-10" dirty="0">
                <a:latin typeface="Trebuchet MS"/>
                <a:cs typeface="Trebuchet MS"/>
              </a:rPr>
              <a:t>3-</a:t>
            </a:r>
            <a:r>
              <a:rPr sz="2400" dirty="0">
                <a:latin typeface="Trebuchet MS"/>
                <a:cs typeface="Trebuchet MS"/>
              </a:rPr>
              <a:t>х</a:t>
            </a:r>
            <a:r>
              <a:rPr sz="2400" spc="-55" dirty="0">
                <a:latin typeface="Trebuchet MS"/>
                <a:cs typeface="Trebuchet MS"/>
              </a:rPr>
              <a:t> </a:t>
            </a:r>
            <a:r>
              <a:rPr sz="2400" spc="-10" dirty="0">
                <a:latin typeface="Trebuchet MS"/>
                <a:cs typeface="Trebuchet MS"/>
              </a:rPr>
              <a:t>відділів:</a:t>
            </a:r>
            <a:endParaRPr sz="2400">
              <a:latin typeface="Trebuchet MS"/>
              <a:cs typeface="Trebuchet MS"/>
            </a:endParaRPr>
          </a:p>
          <a:p>
            <a:pPr marL="377825" indent="-365125">
              <a:lnSpc>
                <a:spcPct val="100000"/>
              </a:lnSpc>
              <a:buFont typeface="Trebuchet MS"/>
              <a:buAutoNum type="arabicParenR"/>
              <a:tabLst>
                <a:tab pos="377825" algn="l"/>
              </a:tabLst>
            </a:pPr>
            <a:r>
              <a:rPr sz="2400" b="1" spc="-10" dirty="0">
                <a:latin typeface="Trebuchet MS"/>
                <a:cs typeface="Trebuchet MS"/>
              </a:rPr>
              <a:t>шкірного;</a:t>
            </a:r>
            <a:endParaRPr sz="2400">
              <a:latin typeface="Trebuchet MS"/>
              <a:cs typeface="Trebuchet MS"/>
            </a:endParaRPr>
          </a:p>
          <a:p>
            <a:pPr marL="395605" indent="-382905">
              <a:lnSpc>
                <a:spcPct val="100000"/>
              </a:lnSpc>
              <a:spcBef>
                <a:spcPts val="5"/>
              </a:spcBef>
              <a:buAutoNum type="arabicParenR"/>
              <a:tabLst>
                <a:tab pos="395605" algn="l"/>
              </a:tabLst>
            </a:pPr>
            <a:r>
              <a:rPr sz="2400" b="1" spc="-10" dirty="0">
                <a:latin typeface="Trebuchet MS"/>
                <a:cs typeface="Trebuchet MS"/>
              </a:rPr>
              <a:t>проміжного;</a:t>
            </a:r>
            <a:endParaRPr sz="2400">
              <a:latin typeface="Trebuchet MS"/>
              <a:cs typeface="Trebuchet MS"/>
            </a:endParaRPr>
          </a:p>
          <a:p>
            <a:pPr marL="396240" indent="-383540">
              <a:lnSpc>
                <a:spcPct val="100000"/>
              </a:lnSpc>
              <a:buAutoNum type="arabicParenR"/>
              <a:tabLst>
                <a:tab pos="396240" algn="l"/>
              </a:tabLst>
            </a:pPr>
            <a:r>
              <a:rPr sz="2400" b="1" spc="-10" dirty="0">
                <a:latin typeface="Trebuchet MS"/>
                <a:cs typeface="Trebuchet MS"/>
              </a:rPr>
              <a:t>слизового.</a:t>
            </a:r>
            <a:endParaRPr sz="2400">
              <a:latin typeface="Trebuchet MS"/>
              <a:cs typeface="Trebuchet MS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231635" y="1101850"/>
            <a:ext cx="5545836" cy="5756149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841375" cy="5664835"/>
          </a:xfrm>
          <a:custGeom>
            <a:avLst/>
            <a:gdLst/>
            <a:ahLst/>
            <a:cxnLst/>
            <a:rect l="l" t="t" r="r" b="b"/>
            <a:pathLst>
              <a:path w="841375" h="5664835">
                <a:moveTo>
                  <a:pt x="841248" y="0"/>
                </a:moveTo>
                <a:lnTo>
                  <a:pt x="0" y="0"/>
                </a:lnTo>
                <a:lnTo>
                  <a:pt x="0" y="5664708"/>
                </a:lnTo>
                <a:lnTo>
                  <a:pt x="841248" y="0"/>
                </a:lnTo>
                <a:close/>
              </a:path>
            </a:pathLst>
          </a:custGeom>
          <a:solidFill>
            <a:srgbClr val="90C225">
              <a:alpha val="85096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932688" y="91439"/>
            <a:ext cx="10328275" cy="6501765"/>
            <a:chOff x="932688" y="91439"/>
            <a:chExt cx="10328275" cy="650176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32688" y="827531"/>
              <a:ext cx="10328148" cy="5765292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073652" y="91439"/>
              <a:ext cx="2747772" cy="850391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841375" cy="5664835"/>
          </a:xfrm>
          <a:custGeom>
            <a:avLst/>
            <a:gdLst/>
            <a:ahLst/>
            <a:cxnLst/>
            <a:rect l="l" t="t" r="r" b="b"/>
            <a:pathLst>
              <a:path w="841375" h="5664835">
                <a:moveTo>
                  <a:pt x="841248" y="0"/>
                </a:moveTo>
                <a:lnTo>
                  <a:pt x="0" y="0"/>
                </a:lnTo>
                <a:lnTo>
                  <a:pt x="0" y="5664708"/>
                </a:lnTo>
                <a:lnTo>
                  <a:pt x="841248" y="0"/>
                </a:lnTo>
                <a:close/>
              </a:path>
            </a:pathLst>
          </a:custGeom>
          <a:solidFill>
            <a:srgbClr val="90C225">
              <a:alpha val="85096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290820" y="412496"/>
            <a:ext cx="1901825" cy="39306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400" dirty="0">
                <a:solidFill>
                  <a:srgbClr val="539F20"/>
                </a:solidFill>
                <a:latin typeface="Trebuchet MS"/>
                <a:cs typeface="Trebuchet MS"/>
              </a:rPr>
              <a:t>Відділи</a:t>
            </a:r>
            <a:r>
              <a:rPr sz="2400" spc="-45" dirty="0">
                <a:solidFill>
                  <a:srgbClr val="539F20"/>
                </a:solidFill>
                <a:latin typeface="Trebuchet MS"/>
                <a:cs typeface="Trebuchet MS"/>
              </a:rPr>
              <a:t> </a:t>
            </a:r>
            <a:r>
              <a:rPr sz="2400" spc="-20" dirty="0">
                <a:solidFill>
                  <a:srgbClr val="539F20"/>
                </a:solidFill>
                <a:latin typeface="Trebuchet MS"/>
                <a:cs typeface="Trebuchet MS"/>
              </a:rPr>
              <a:t>губи</a:t>
            </a:r>
            <a:endParaRPr sz="2400">
              <a:latin typeface="Trebuchet MS"/>
              <a:cs typeface="Trebuchet M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83209" y="1000759"/>
            <a:ext cx="183197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137285" algn="l"/>
              </a:tabLst>
            </a:pPr>
            <a:r>
              <a:rPr sz="1800" b="1" spc="-10" dirty="0">
                <a:latin typeface="Trebuchet MS"/>
                <a:cs typeface="Trebuchet MS"/>
              </a:rPr>
              <a:t>Шкірний</a:t>
            </a:r>
            <a:r>
              <a:rPr sz="1800" b="1" dirty="0">
                <a:latin typeface="Trebuchet MS"/>
                <a:cs typeface="Trebuchet MS"/>
              </a:rPr>
              <a:t>	</a:t>
            </a:r>
            <a:r>
              <a:rPr sz="1800" b="1" spc="-10" dirty="0">
                <a:latin typeface="Trebuchet MS"/>
                <a:cs typeface="Trebuchet MS"/>
              </a:rPr>
              <a:t>відділ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463545" y="1000759"/>
            <a:ext cx="431546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684530" algn="l"/>
                <a:tab pos="1851025" algn="l"/>
                <a:tab pos="2788920" algn="l"/>
                <a:tab pos="4078604" algn="l"/>
              </a:tabLst>
            </a:pPr>
            <a:r>
              <a:rPr sz="1800" b="1" spc="-20" dirty="0">
                <a:latin typeface="Trebuchet MS"/>
                <a:cs typeface="Trebuchet MS"/>
              </a:rPr>
              <a:t>губи</a:t>
            </a:r>
            <a:r>
              <a:rPr sz="1800" b="1" dirty="0">
                <a:latin typeface="Trebuchet MS"/>
                <a:cs typeface="Trebuchet MS"/>
              </a:rPr>
              <a:t>	</a:t>
            </a:r>
            <a:r>
              <a:rPr sz="1800" spc="-10" dirty="0">
                <a:latin typeface="Trebuchet MS"/>
                <a:cs typeface="Trebuchet MS"/>
              </a:rPr>
              <a:t>покритий</a:t>
            </a:r>
            <a:r>
              <a:rPr sz="1800" dirty="0">
                <a:latin typeface="Trebuchet MS"/>
                <a:cs typeface="Trebuchet MS"/>
              </a:rPr>
              <a:t>	</a:t>
            </a:r>
            <a:r>
              <a:rPr sz="1800" spc="-10" dirty="0">
                <a:latin typeface="Trebuchet MS"/>
                <a:cs typeface="Trebuchet MS"/>
              </a:rPr>
              <a:t>шкірою</a:t>
            </a:r>
            <a:r>
              <a:rPr sz="1800" dirty="0">
                <a:latin typeface="Trebuchet MS"/>
                <a:cs typeface="Trebuchet MS"/>
              </a:rPr>
              <a:t>	</a:t>
            </a:r>
            <a:r>
              <a:rPr sz="1800" spc="-10" dirty="0">
                <a:latin typeface="Trebuchet MS"/>
                <a:cs typeface="Trebuchet MS"/>
              </a:rPr>
              <a:t>(епідерміс</a:t>
            </a:r>
            <a:r>
              <a:rPr sz="1800" dirty="0">
                <a:latin typeface="Trebuchet MS"/>
                <a:cs typeface="Trebuchet MS"/>
              </a:rPr>
              <a:t>	</a:t>
            </a:r>
            <a:r>
              <a:rPr sz="1800" spc="-25" dirty="0">
                <a:latin typeface="Trebuchet MS"/>
                <a:cs typeface="Trebuchet MS"/>
              </a:rPr>
              <a:t>та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83209" y="1274775"/>
            <a:ext cx="528256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Trebuchet MS"/>
                <a:cs typeface="Trebuchet MS"/>
              </a:rPr>
              <a:t>дерма),</a:t>
            </a:r>
            <a:r>
              <a:rPr sz="1800" spc="-3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що</a:t>
            </a:r>
            <a:r>
              <a:rPr sz="1800" spc="-2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має</a:t>
            </a:r>
            <a:r>
              <a:rPr sz="1800" spc="-5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волосся,</a:t>
            </a:r>
            <a:r>
              <a:rPr sz="1800" spc="-3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потові</a:t>
            </a:r>
            <a:r>
              <a:rPr sz="1800" spc="-5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та</a:t>
            </a:r>
            <a:r>
              <a:rPr sz="1800" spc="-1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сальні</a:t>
            </a:r>
            <a:r>
              <a:rPr sz="1800" spc="-35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залози.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83209" y="1549349"/>
            <a:ext cx="316801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549400" algn="l"/>
              </a:tabLst>
            </a:pPr>
            <a:r>
              <a:rPr sz="1800" spc="-10" dirty="0">
                <a:latin typeface="Trebuchet MS"/>
                <a:cs typeface="Trebuchet MS"/>
              </a:rPr>
              <a:t>Епідерміс</a:t>
            </a:r>
            <a:r>
              <a:rPr sz="1800" dirty="0">
                <a:latin typeface="Trebuchet MS"/>
                <a:cs typeface="Trebuchet MS"/>
              </a:rPr>
              <a:t>	</a:t>
            </a:r>
            <a:r>
              <a:rPr sz="1800" spc="-10" dirty="0">
                <a:latin typeface="Trebuchet MS"/>
                <a:cs typeface="Trebuchet MS"/>
              </a:rPr>
              <a:t>багатошаровий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505069" y="1549349"/>
            <a:ext cx="127444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Trebuchet MS"/>
                <a:cs typeface="Trebuchet MS"/>
              </a:rPr>
              <a:t>ороговілий,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83209" y="1824354"/>
            <a:ext cx="345376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988185" algn="l"/>
                <a:tab pos="2409190" algn="l"/>
              </a:tabLst>
            </a:pPr>
            <a:r>
              <a:rPr sz="1800" spc="-10" dirty="0">
                <a:latin typeface="Trebuchet MS"/>
                <a:cs typeface="Trebuchet MS"/>
              </a:rPr>
              <a:t>розташовується</a:t>
            </a:r>
            <a:r>
              <a:rPr sz="1800" dirty="0">
                <a:latin typeface="Trebuchet MS"/>
                <a:cs typeface="Trebuchet MS"/>
              </a:rPr>
              <a:t>	</a:t>
            </a:r>
            <a:r>
              <a:rPr sz="1800" spc="-50" dirty="0">
                <a:latin typeface="Trebuchet MS"/>
                <a:cs typeface="Trebuchet MS"/>
              </a:rPr>
              <a:t>в</a:t>
            </a:r>
            <a:r>
              <a:rPr sz="1800" dirty="0">
                <a:latin typeface="Trebuchet MS"/>
                <a:cs typeface="Trebuchet MS"/>
              </a:rPr>
              <a:t>	</a:t>
            </a:r>
            <a:r>
              <a:rPr sz="1800" spc="-10" dirty="0">
                <a:latin typeface="Trebuchet MS"/>
                <a:cs typeface="Trebuchet MS"/>
              </a:rPr>
              <a:t>базальній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132834" y="1549349"/>
            <a:ext cx="2646680" cy="5753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Trebuchet MS"/>
                <a:cs typeface="Trebuchet MS"/>
              </a:rPr>
              <a:t>плоский</a:t>
            </a:r>
            <a:endParaRPr sz="1800">
              <a:latin typeface="Trebuchet MS"/>
              <a:cs typeface="Trebuchet MS"/>
            </a:endParaRPr>
          </a:p>
          <a:p>
            <a:pPr marL="99695">
              <a:lnSpc>
                <a:spcPct val="100000"/>
              </a:lnSpc>
              <a:spcBef>
                <a:spcPts val="5"/>
              </a:spcBef>
              <a:tabLst>
                <a:tab pos="1480820" algn="l"/>
                <a:tab pos="2107565" algn="l"/>
              </a:tabLst>
            </a:pPr>
            <a:r>
              <a:rPr sz="1800" spc="-10" dirty="0">
                <a:latin typeface="Trebuchet MS"/>
                <a:cs typeface="Trebuchet MS"/>
              </a:rPr>
              <a:t>мембрані,</a:t>
            </a:r>
            <a:r>
              <a:rPr sz="1800" dirty="0">
                <a:latin typeface="Trebuchet MS"/>
                <a:cs typeface="Trebuchet MS"/>
              </a:rPr>
              <a:t>	</a:t>
            </a:r>
            <a:r>
              <a:rPr sz="1800" spc="-25" dirty="0">
                <a:latin typeface="Trebuchet MS"/>
                <a:cs typeface="Trebuchet MS"/>
              </a:rPr>
              <a:t>під</a:t>
            </a:r>
            <a:r>
              <a:rPr sz="1800" dirty="0">
                <a:latin typeface="Trebuchet MS"/>
                <a:cs typeface="Trebuchet MS"/>
              </a:rPr>
              <a:t>	</a:t>
            </a:r>
            <a:r>
              <a:rPr sz="1800" spc="-20" dirty="0">
                <a:latin typeface="Trebuchet MS"/>
                <a:cs typeface="Trebuchet MS"/>
              </a:rPr>
              <a:t>якою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83209" y="2098370"/>
            <a:ext cx="6299200" cy="41433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Trebuchet MS"/>
                <a:cs typeface="Trebuchet MS"/>
              </a:rPr>
              <a:t>розташовується</a:t>
            </a:r>
            <a:r>
              <a:rPr sz="1800" spc="-9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рихла</a:t>
            </a:r>
            <a:r>
              <a:rPr sz="1800" spc="-7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сполучна</a:t>
            </a:r>
            <a:r>
              <a:rPr sz="1800" spc="-65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тканина.</a:t>
            </a:r>
            <a:endParaRPr sz="18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800" b="1" dirty="0">
                <a:latin typeface="Trebuchet MS"/>
                <a:cs typeface="Trebuchet MS"/>
              </a:rPr>
              <a:t>Будова</a:t>
            </a:r>
            <a:r>
              <a:rPr sz="1800" b="1" spc="-50" dirty="0">
                <a:latin typeface="Trebuchet MS"/>
                <a:cs typeface="Trebuchet MS"/>
              </a:rPr>
              <a:t> </a:t>
            </a:r>
            <a:r>
              <a:rPr sz="1800" b="1" dirty="0">
                <a:latin typeface="Trebuchet MS"/>
                <a:cs typeface="Trebuchet MS"/>
              </a:rPr>
              <a:t>шкіряного</a:t>
            </a:r>
            <a:r>
              <a:rPr sz="1800" b="1" spc="-40" dirty="0">
                <a:latin typeface="Trebuchet MS"/>
                <a:cs typeface="Trebuchet MS"/>
              </a:rPr>
              <a:t> </a:t>
            </a:r>
            <a:r>
              <a:rPr sz="1800" b="1" spc="-10" dirty="0">
                <a:latin typeface="Trebuchet MS"/>
                <a:cs typeface="Trebuchet MS"/>
              </a:rPr>
              <a:t>відділу:</a:t>
            </a:r>
            <a:endParaRPr sz="1800">
              <a:latin typeface="Trebuchet MS"/>
              <a:cs typeface="Trebuchet MS"/>
            </a:endParaRPr>
          </a:p>
          <a:p>
            <a:pPr marL="354965" indent="-342265">
              <a:lnSpc>
                <a:spcPct val="100000"/>
              </a:lnSpc>
              <a:buAutoNum type="arabicParenR"/>
              <a:tabLst>
                <a:tab pos="354965" algn="l"/>
              </a:tabLst>
            </a:pPr>
            <a:r>
              <a:rPr sz="1800" dirty="0">
                <a:latin typeface="Trebuchet MS"/>
                <a:cs typeface="Trebuchet MS"/>
              </a:rPr>
              <a:t>дерма</a:t>
            </a:r>
            <a:r>
              <a:rPr sz="1800" spc="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сосочковий</a:t>
            </a:r>
            <a:r>
              <a:rPr sz="1800" spc="-8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та</a:t>
            </a:r>
            <a:r>
              <a:rPr sz="1800" spc="-3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сітчастий</a:t>
            </a:r>
            <a:r>
              <a:rPr sz="1800" spc="-85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шари;</a:t>
            </a:r>
            <a:endParaRPr sz="1800">
              <a:latin typeface="Trebuchet MS"/>
              <a:cs typeface="Trebuchet MS"/>
            </a:endParaRPr>
          </a:p>
          <a:p>
            <a:pPr marL="354965" indent="-342265">
              <a:lnSpc>
                <a:spcPct val="100000"/>
              </a:lnSpc>
              <a:buAutoNum type="arabicParenR"/>
              <a:tabLst>
                <a:tab pos="354965" algn="l"/>
                <a:tab pos="1297940" algn="l"/>
                <a:tab pos="2125345" algn="l"/>
                <a:tab pos="3236595" algn="l"/>
                <a:tab pos="4498975" algn="l"/>
                <a:tab pos="5363210" algn="l"/>
                <a:tab pos="5624195" algn="l"/>
              </a:tabLst>
            </a:pPr>
            <a:r>
              <a:rPr sz="1800" spc="-10" dirty="0">
                <a:latin typeface="Trebuchet MS"/>
                <a:cs typeface="Trebuchet MS"/>
              </a:rPr>
              <a:t>похідні</a:t>
            </a:r>
            <a:r>
              <a:rPr sz="1800" dirty="0">
                <a:latin typeface="Trebuchet MS"/>
                <a:cs typeface="Trebuchet MS"/>
              </a:rPr>
              <a:t>	</a:t>
            </a:r>
            <a:r>
              <a:rPr sz="1800" spc="-20" dirty="0">
                <a:latin typeface="Trebuchet MS"/>
                <a:cs typeface="Trebuchet MS"/>
              </a:rPr>
              <a:t>шари:</a:t>
            </a:r>
            <a:r>
              <a:rPr sz="1800" dirty="0">
                <a:latin typeface="Trebuchet MS"/>
                <a:cs typeface="Trebuchet MS"/>
              </a:rPr>
              <a:t>	</a:t>
            </a:r>
            <a:r>
              <a:rPr sz="1800" spc="-10" dirty="0">
                <a:latin typeface="Trebuchet MS"/>
                <a:cs typeface="Trebuchet MS"/>
              </a:rPr>
              <a:t>волосяні</a:t>
            </a:r>
            <a:r>
              <a:rPr sz="1800" dirty="0">
                <a:latin typeface="Trebuchet MS"/>
                <a:cs typeface="Trebuchet MS"/>
              </a:rPr>
              <a:t>	</a:t>
            </a:r>
            <a:r>
              <a:rPr sz="1800" spc="-10" dirty="0">
                <a:latin typeface="Trebuchet MS"/>
                <a:cs typeface="Trebuchet MS"/>
              </a:rPr>
              <a:t>фолікули,</a:t>
            </a:r>
            <a:r>
              <a:rPr sz="1800" dirty="0">
                <a:latin typeface="Trebuchet MS"/>
                <a:cs typeface="Trebuchet MS"/>
              </a:rPr>
              <a:t>	</a:t>
            </a:r>
            <a:r>
              <a:rPr sz="1800" spc="-10" dirty="0">
                <a:latin typeface="Trebuchet MS"/>
                <a:cs typeface="Trebuchet MS"/>
              </a:rPr>
              <a:t>сальні</a:t>
            </a:r>
            <a:r>
              <a:rPr sz="1800" dirty="0">
                <a:latin typeface="Trebuchet MS"/>
                <a:cs typeface="Trebuchet MS"/>
              </a:rPr>
              <a:t>	</a:t>
            </a:r>
            <a:r>
              <a:rPr sz="1800" spc="-50" dirty="0">
                <a:latin typeface="Trebuchet MS"/>
                <a:cs typeface="Trebuchet MS"/>
              </a:rPr>
              <a:t>і</a:t>
            </a:r>
            <a:r>
              <a:rPr sz="1800" dirty="0">
                <a:latin typeface="Trebuchet MS"/>
                <a:cs typeface="Trebuchet MS"/>
              </a:rPr>
              <a:t>	</a:t>
            </a:r>
            <a:r>
              <a:rPr sz="1800" spc="-10" dirty="0">
                <a:latin typeface="Trebuchet MS"/>
                <a:cs typeface="Trebuchet MS"/>
              </a:rPr>
              <a:t>потові</a:t>
            </a:r>
            <a:endParaRPr sz="1800">
              <a:latin typeface="Trebuchet MS"/>
              <a:cs typeface="Trebuchet MS"/>
            </a:endParaRPr>
          </a:p>
          <a:p>
            <a:pPr marL="355600">
              <a:lnSpc>
                <a:spcPct val="100000"/>
              </a:lnSpc>
              <a:spcBef>
                <a:spcPts val="5"/>
              </a:spcBef>
            </a:pPr>
            <a:r>
              <a:rPr sz="1800" dirty="0">
                <a:latin typeface="Trebuchet MS"/>
                <a:cs typeface="Trebuchet MS"/>
              </a:rPr>
              <a:t>залози,</a:t>
            </a:r>
            <a:r>
              <a:rPr sz="1800" spc="-8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судини,</a:t>
            </a:r>
            <a:r>
              <a:rPr sz="1800" spc="-15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нерви.</a:t>
            </a:r>
            <a:endParaRPr sz="18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70"/>
              </a:spcBef>
            </a:pPr>
            <a:endParaRPr sz="1800">
              <a:latin typeface="Trebuchet MS"/>
              <a:cs typeface="Trebuchet MS"/>
            </a:endParaRPr>
          </a:p>
          <a:p>
            <a:pPr marL="12700" marR="9525" algn="just">
              <a:lnSpc>
                <a:spcPct val="100000"/>
              </a:lnSpc>
            </a:pPr>
            <a:r>
              <a:rPr sz="1800" b="1" dirty="0">
                <a:latin typeface="Trebuchet MS"/>
                <a:cs typeface="Trebuchet MS"/>
              </a:rPr>
              <a:t>Проміжний</a:t>
            </a:r>
            <a:r>
              <a:rPr sz="1800" b="1" spc="445" dirty="0">
                <a:latin typeface="Trebuchet MS"/>
                <a:cs typeface="Trebuchet MS"/>
              </a:rPr>
              <a:t> </a:t>
            </a:r>
            <a:r>
              <a:rPr sz="1800" b="1" dirty="0">
                <a:latin typeface="Trebuchet MS"/>
                <a:cs typeface="Trebuchet MS"/>
              </a:rPr>
              <a:t>відділ</a:t>
            </a:r>
            <a:r>
              <a:rPr sz="1800" b="1" spc="450" dirty="0">
                <a:latin typeface="Trebuchet MS"/>
                <a:cs typeface="Trebuchet MS"/>
              </a:rPr>
              <a:t> </a:t>
            </a:r>
            <a:r>
              <a:rPr sz="1800" b="1" dirty="0">
                <a:latin typeface="Trebuchet MS"/>
                <a:cs typeface="Trebuchet MS"/>
              </a:rPr>
              <a:t>(червона</a:t>
            </a:r>
            <a:r>
              <a:rPr sz="1800" b="1" spc="459" dirty="0">
                <a:latin typeface="Trebuchet MS"/>
                <a:cs typeface="Trebuchet MS"/>
              </a:rPr>
              <a:t> </a:t>
            </a:r>
            <a:r>
              <a:rPr sz="1800" b="1" dirty="0">
                <a:latin typeface="Trebuchet MS"/>
                <a:cs typeface="Trebuchet MS"/>
              </a:rPr>
              <a:t>облямівка</a:t>
            </a:r>
            <a:r>
              <a:rPr sz="1800" b="1" spc="465" dirty="0">
                <a:latin typeface="Trebuchet MS"/>
                <a:cs typeface="Trebuchet MS"/>
              </a:rPr>
              <a:t> </a:t>
            </a:r>
            <a:r>
              <a:rPr sz="1800" b="1" dirty="0">
                <a:latin typeface="Trebuchet MS"/>
                <a:cs typeface="Trebuchet MS"/>
              </a:rPr>
              <a:t>або</a:t>
            </a:r>
            <a:r>
              <a:rPr sz="1800" b="1" spc="425" dirty="0">
                <a:latin typeface="Trebuchet MS"/>
                <a:cs typeface="Trebuchet MS"/>
              </a:rPr>
              <a:t> </a:t>
            </a:r>
            <a:r>
              <a:rPr sz="1800" b="1" spc="-10" dirty="0">
                <a:latin typeface="Trebuchet MS"/>
                <a:cs typeface="Trebuchet MS"/>
              </a:rPr>
              <a:t>верміліон) </a:t>
            </a:r>
            <a:r>
              <a:rPr sz="1800" dirty="0">
                <a:latin typeface="Trebuchet MS"/>
                <a:cs typeface="Trebuchet MS"/>
              </a:rPr>
              <a:t>утворена тонким</a:t>
            </a:r>
            <a:r>
              <a:rPr sz="1800" spc="-1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епітеліем,</a:t>
            </a:r>
            <a:r>
              <a:rPr sz="1800" spc="-2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має</a:t>
            </a:r>
            <a:r>
              <a:rPr sz="1800" spc="-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багато</a:t>
            </a:r>
            <a:r>
              <a:rPr sz="1800" spc="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капілярів.</a:t>
            </a:r>
            <a:r>
              <a:rPr sz="1800" spc="10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Сосочки </a:t>
            </a:r>
            <a:r>
              <a:rPr sz="1800" dirty="0">
                <a:latin typeface="Trebuchet MS"/>
                <a:cs typeface="Trebuchet MS"/>
              </a:rPr>
              <a:t>власної</a:t>
            </a:r>
            <a:r>
              <a:rPr sz="1800" spc="135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пластинки</a:t>
            </a:r>
            <a:r>
              <a:rPr sz="1800" spc="150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слизової</a:t>
            </a:r>
            <a:r>
              <a:rPr sz="1800" spc="140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високі,</a:t>
            </a:r>
            <a:r>
              <a:rPr sz="1800" spc="130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мають</a:t>
            </a:r>
            <a:r>
              <a:rPr sz="1800" spc="130" dirty="0">
                <a:latin typeface="Trebuchet MS"/>
                <a:cs typeface="Trebuchet MS"/>
              </a:rPr>
              <a:t>  </a:t>
            </a:r>
            <a:r>
              <a:rPr sz="1800" spc="-10" dirty="0">
                <a:latin typeface="Trebuchet MS"/>
                <a:cs typeface="Trebuchet MS"/>
              </a:rPr>
              <a:t>інтенсивне </a:t>
            </a:r>
            <a:r>
              <a:rPr sz="1800" dirty="0">
                <a:latin typeface="Trebuchet MS"/>
                <a:cs typeface="Trebuchet MS"/>
              </a:rPr>
              <a:t>кровопостачання,</a:t>
            </a:r>
            <a:r>
              <a:rPr sz="1800" spc="-9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що</a:t>
            </a:r>
            <a:r>
              <a:rPr sz="1800" spc="-4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надає</a:t>
            </a:r>
            <a:r>
              <a:rPr sz="1800" spc="-3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губам</a:t>
            </a:r>
            <a:r>
              <a:rPr sz="1800" spc="-4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червоного</a:t>
            </a:r>
            <a:r>
              <a:rPr sz="1800" spc="-75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віддінку.</a:t>
            </a:r>
            <a:endParaRPr sz="1800">
              <a:latin typeface="Trebuchet MS"/>
              <a:cs typeface="Trebuchet MS"/>
            </a:endParaRPr>
          </a:p>
          <a:p>
            <a:pPr marL="12700" algn="just">
              <a:lnSpc>
                <a:spcPct val="100000"/>
              </a:lnSpc>
              <a:spcBef>
                <a:spcPts val="5"/>
              </a:spcBef>
            </a:pPr>
            <a:r>
              <a:rPr sz="1800" dirty="0">
                <a:latin typeface="Trebuchet MS"/>
                <a:cs typeface="Trebuchet MS"/>
              </a:rPr>
              <a:t>На</a:t>
            </a:r>
            <a:r>
              <a:rPr sz="1800" spc="36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верхній</a:t>
            </a:r>
            <a:r>
              <a:rPr sz="1800" spc="36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губі</a:t>
            </a:r>
            <a:r>
              <a:rPr sz="1800" spc="34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розташовуються</a:t>
            </a:r>
            <a:r>
              <a:rPr sz="1800" spc="37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сальні</a:t>
            </a:r>
            <a:r>
              <a:rPr sz="1800" spc="34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залози</a:t>
            </a:r>
            <a:r>
              <a:rPr sz="1800" spc="36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-</a:t>
            </a:r>
            <a:r>
              <a:rPr sz="1800" spc="340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плямки</a:t>
            </a:r>
            <a:endParaRPr sz="18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800" spc="-10" dirty="0">
                <a:latin typeface="Trebuchet MS"/>
                <a:cs typeface="Trebuchet MS"/>
              </a:rPr>
              <a:t>Фордайса.</a:t>
            </a:r>
            <a:endParaRPr sz="18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tabLst>
                <a:tab pos="2180590" algn="l"/>
              </a:tabLst>
            </a:pPr>
            <a:r>
              <a:rPr sz="1800" b="1" dirty="0">
                <a:latin typeface="Trebuchet MS"/>
                <a:cs typeface="Trebuchet MS"/>
              </a:rPr>
              <a:t>Проміжна</a:t>
            </a:r>
            <a:r>
              <a:rPr sz="1800" b="1" spc="-45" dirty="0">
                <a:latin typeface="Trebuchet MS"/>
                <a:cs typeface="Trebuchet MS"/>
              </a:rPr>
              <a:t> </a:t>
            </a:r>
            <a:r>
              <a:rPr sz="1800" b="1" spc="-10" dirty="0">
                <a:latin typeface="Trebuchet MS"/>
                <a:cs typeface="Trebuchet MS"/>
              </a:rPr>
              <a:t>частина</a:t>
            </a:r>
            <a:r>
              <a:rPr sz="1800" b="1" dirty="0">
                <a:latin typeface="Trebuchet MS"/>
                <a:cs typeface="Trebuchet MS"/>
              </a:rPr>
              <a:t>	</a:t>
            </a:r>
            <a:r>
              <a:rPr sz="1800" dirty="0">
                <a:latin typeface="Trebuchet MS"/>
                <a:cs typeface="Trebuchet MS"/>
              </a:rPr>
              <a:t>складається</a:t>
            </a:r>
            <a:r>
              <a:rPr sz="1800" spc="-5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з</a:t>
            </a:r>
            <a:r>
              <a:rPr sz="1800" spc="-40" dirty="0">
                <a:latin typeface="Trebuchet MS"/>
                <a:cs typeface="Trebuchet MS"/>
              </a:rPr>
              <a:t> </a:t>
            </a:r>
            <a:r>
              <a:rPr sz="1800" spc="-25" dirty="0">
                <a:latin typeface="Trebuchet MS"/>
                <a:cs typeface="Trebuchet MS"/>
              </a:rPr>
              <a:t>2-</a:t>
            </a:r>
            <a:r>
              <a:rPr sz="1800" dirty="0">
                <a:latin typeface="Trebuchet MS"/>
                <a:cs typeface="Trebuchet MS"/>
              </a:rPr>
              <a:t>х</a:t>
            </a:r>
            <a:r>
              <a:rPr sz="1800" spc="5" dirty="0">
                <a:latin typeface="Trebuchet MS"/>
                <a:cs typeface="Trebuchet MS"/>
              </a:rPr>
              <a:t> </a:t>
            </a:r>
            <a:r>
              <a:rPr sz="1800" spc="-20" dirty="0">
                <a:latin typeface="Trebuchet MS"/>
                <a:cs typeface="Trebuchet MS"/>
              </a:rPr>
              <a:t>зон:</a:t>
            </a:r>
            <a:endParaRPr sz="1800">
              <a:latin typeface="Trebuchet MS"/>
              <a:cs typeface="Trebuchet MS"/>
            </a:endParaRPr>
          </a:p>
          <a:p>
            <a:pPr marL="354965" lvl="1" indent="-342265">
              <a:lnSpc>
                <a:spcPct val="100000"/>
              </a:lnSpc>
              <a:buAutoNum type="arabicParenR"/>
              <a:tabLst>
                <a:tab pos="354965" algn="l"/>
              </a:tabLst>
            </a:pPr>
            <a:r>
              <a:rPr sz="1800" dirty="0">
                <a:latin typeface="Trebuchet MS"/>
                <a:cs typeface="Trebuchet MS"/>
              </a:rPr>
              <a:t>Зонішня</a:t>
            </a:r>
            <a:r>
              <a:rPr sz="1800" spc="-35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(гладка);</a:t>
            </a:r>
            <a:endParaRPr sz="1800">
              <a:latin typeface="Trebuchet MS"/>
              <a:cs typeface="Trebuchet MS"/>
            </a:endParaRPr>
          </a:p>
          <a:p>
            <a:pPr marL="354965" lvl="1" indent="-342265">
              <a:lnSpc>
                <a:spcPct val="100000"/>
              </a:lnSpc>
              <a:buAutoNum type="arabicParenR"/>
              <a:tabLst>
                <a:tab pos="354965" algn="l"/>
              </a:tabLst>
            </a:pPr>
            <a:r>
              <a:rPr sz="1800" dirty="0">
                <a:latin typeface="Trebuchet MS"/>
                <a:cs typeface="Trebuchet MS"/>
              </a:rPr>
              <a:t>Внутрішній</a:t>
            </a:r>
            <a:r>
              <a:rPr sz="1800" spc="-65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(ворсинчатий).</a:t>
            </a:r>
            <a:endParaRPr sz="1800">
              <a:latin typeface="Trebuchet MS"/>
              <a:cs typeface="Trebuchet MS"/>
            </a:endParaRPr>
          </a:p>
        </p:txBody>
      </p:sp>
      <p:pic>
        <p:nvPicPr>
          <p:cNvPr id="12" name="object 1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328916" y="1143000"/>
            <a:ext cx="4174235" cy="3899916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841375" cy="5664835"/>
          </a:xfrm>
          <a:custGeom>
            <a:avLst/>
            <a:gdLst/>
            <a:ahLst/>
            <a:cxnLst/>
            <a:rect l="l" t="t" r="r" b="b"/>
            <a:pathLst>
              <a:path w="841375" h="5664835">
                <a:moveTo>
                  <a:pt x="841248" y="0"/>
                </a:moveTo>
                <a:lnTo>
                  <a:pt x="0" y="0"/>
                </a:lnTo>
                <a:lnTo>
                  <a:pt x="0" y="5664708"/>
                </a:lnTo>
                <a:lnTo>
                  <a:pt x="841248" y="0"/>
                </a:lnTo>
                <a:close/>
              </a:path>
            </a:pathLst>
          </a:custGeom>
          <a:solidFill>
            <a:srgbClr val="90C225">
              <a:alpha val="85096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534896" y="574548"/>
            <a:ext cx="1834427" cy="298703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551180" y="1193419"/>
            <a:ext cx="5540375" cy="13982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Trebuchet MS"/>
                <a:cs typeface="Trebuchet MS"/>
              </a:rPr>
              <a:t>Слизовий</a:t>
            </a:r>
            <a:r>
              <a:rPr sz="1800" b="1" spc="-15" dirty="0">
                <a:latin typeface="Trebuchet MS"/>
                <a:cs typeface="Trebuchet MS"/>
              </a:rPr>
              <a:t> </a:t>
            </a:r>
            <a:r>
              <a:rPr sz="1800" b="1" dirty="0">
                <a:latin typeface="Trebuchet MS"/>
                <a:cs typeface="Trebuchet MS"/>
              </a:rPr>
              <a:t>відділ</a:t>
            </a:r>
            <a:r>
              <a:rPr sz="1800" b="1" spc="-45" dirty="0">
                <a:latin typeface="Trebuchet MS"/>
                <a:cs typeface="Trebuchet MS"/>
              </a:rPr>
              <a:t> </a:t>
            </a:r>
            <a:r>
              <a:rPr sz="1800" b="1" dirty="0">
                <a:latin typeface="Trebuchet MS"/>
                <a:cs typeface="Trebuchet MS"/>
              </a:rPr>
              <a:t>або</a:t>
            </a:r>
            <a:r>
              <a:rPr sz="1800" b="1" spc="-55" dirty="0">
                <a:latin typeface="Trebuchet MS"/>
                <a:cs typeface="Trebuchet MS"/>
              </a:rPr>
              <a:t> </a:t>
            </a:r>
            <a:r>
              <a:rPr sz="1800" b="1" dirty="0">
                <a:latin typeface="Trebuchet MS"/>
                <a:cs typeface="Trebuchet MS"/>
              </a:rPr>
              <a:t>внутрішній</a:t>
            </a:r>
            <a:r>
              <a:rPr sz="1800" b="1" spc="-2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покрит</a:t>
            </a:r>
            <a:r>
              <a:rPr sz="1800" spc="-95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слизовою</a:t>
            </a:r>
            <a:endParaRPr sz="18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</a:pPr>
            <a:r>
              <a:rPr sz="1800" dirty="0">
                <a:latin typeface="Trebuchet MS"/>
                <a:cs typeface="Trebuchet MS"/>
              </a:rPr>
              <a:t>оболонкою.</a:t>
            </a:r>
            <a:r>
              <a:rPr sz="1800" spc="-2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Утворен</a:t>
            </a:r>
            <a:r>
              <a:rPr sz="1800" spc="-10" dirty="0">
                <a:latin typeface="Trebuchet MS"/>
                <a:cs typeface="Trebuchet MS"/>
              </a:rPr>
              <a:t> багатошаровим</a:t>
            </a:r>
            <a:r>
              <a:rPr sz="1800" spc="-100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плоским</a:t>
            </a:r>
            <a:endParaRPr sz="1800">
              <a:latin typeface="Trebuchet MS"/>
              <a:cs typeface="Trebuchet MS"/>
            </a:endParaRPr>
          </a:p>
          <a:p>
            <a:pPr marL="12700" marR="5080">
              <a:lnSpc>
                <a:spcPct val="100000"/>
              </a:lnSpc>
            </a:pPr>
            <a:r>
              <a:rPr sz="1800" dirty="0">
                <a:latin typeface="Trebuchet MS"/>
                <a:cs typeface="Trebuchet MS"/>
              </a:rPr>
              <a:t>незроговілим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епітелієм.</a:t>
            </a:r>
            <a:r>
              <a:rPr sz="1800" spc="-4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Власна</a:t>
            </a:r>
            <a:r>
              <a:rPr sz="1800" spc="-7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пластинка</a:t>
            </a:r>
            <a:r>
              <a:rPr sz="1800" spc="-105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слизової </a:t>
            </a:r>
            <a:r>
              <a:rPr sz="1800" dirty="0">
                <a:latin typeface="Trebuchet MS"/>
                <a:cs typeface="Trebuchet MS"/>
              </a:rPr>
              <a:t>пухка</a:t>
            </a:r>
            <a:r>
              <a:rPr sz="1800" spc="-2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сполучна</a:t>
            </a:r>
            <a:r>
              <a:rPr sz="1800" spc="-2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тканина.</a:t>
            </a:r>
            <a:r>
              <a:rPr sz="1800" spc="-9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У</a:t>
            </a:r>
            <a:r>
              <a:rPr sz="1800" spc="-3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власній</a:t>
            </a:r>
            <a:r>
              <a:rPr sz="1800" spc="-55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пластинці </a:t>
            </a:r>
            <a:r>
              <a:rPr sz="1800" dirty="0">
                <a:latin typeface="Trebuchet MS"/>
                <a:cs typeface="Trebuchet MS"/>
              </a:rPr>
              <a:t>розташовані</a:t>
            </a:r>
            <a:r>
              <a:rPr sz="1800" spc="-8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кінцеві</a:t>
            </a:r>
            <a:r>
              <a:rPr sz="1800" spc="-5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відділи</a:t>
            </a:r>
            <a:r>
              <a:rPr sz="1800" spc="-1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малих</a:t>
            </a:r>
            <a:r>
              <a:rPr sz="1800" spc="-7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слинних</a:t>
            </a:r>
            <a:r>
              <a:rPr sz="1800" spc="-40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залоз.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51180" y="2839923"/>
            <a:ext cx="5040630" cy="22218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Trebuchet MS"/>
                <a:cs typeface="Trebuchet MS"/>
              </a:rPr>
              <a:t>Підслизова</a:t>
            </a:r>
            <a:r>
              <a:rPr sz="1800" spc="-65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основа:</a:t>
            </a:r>
            <a:endParaRPr sz="1800">
              <a:latin typeface="Trebuchet MS"/>
              <a:cs typeface="Trebuchet MS"/>
            </a:endParaRPr>
          </a:p>
          <a:p>
            <a:pPr marL="354965" indent="-342265">
              <a:lnSpc>
                <a:spcPct val="100000"/>
              </a:lnSpc>
              <a:spcBef>
                <a:spcPts val="5"/>
              </a:spcBef>
              <a:buAutoNum type="arabicParenR"/>
              <a:tabLst>
                <a:tab pos="354965" algn="l"/>
              </a:tabLst>
            </a:pPr>
            <a:r>
              <a:rPr sz="1800" dirty="0">
                <a:latin typeface="Trebuchet MS"/>
                <a:cs typeface="Trebuchet MS"/>
              </a:rPr>
              <a:t>Дрібні</a:t>
            </a:r>
            <a:r>
              <a:rPr sz="1800" spc="-4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слинні</a:t>
            </a:r>
            <a:r>
              <a:rPr sz="1800" spc="-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залози</a:t>
            </a:r>
            <a:r>
              <a:rPr sz="1800" spc="-6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або</a:t>
            </a:r>
            <a:r>
              <a:rPr sz="1800" spc="-45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сирозні;</a:t>
            </a:r>
            <a:endParaRPr sz="1800">
              <a:latin typeface="Trebuchet MS"/>
              <a:cs typeface="Trebuchet MS"/>
            </a:endParaRPr>
          </a:p>
          <a:p>
            <a:pPr marL="354965" indent="-342265">
              <a:lnSpc>
                <a:spcPct val="100000"/>
              </a:lnSpc>
              <a:buAutoNum type="arabicParenR"/>
              <a:tabLst>
                <a:tab pos="354965" algn="l"/>
              </a:tabLst>
            </a:pPr>
            <a:r>
              <a:rPr sz="1800" spc="-10" dirty="0">
                <a:latin typeface="Trebuchet MS"/>
                <a:cs typeface="Trebuchet MS"/>
              </a:rPr>
              <a:t>Судини;</a:t>
            </a:r>
            <a:endParaRPr sz="1800">
              <a:latin typeface="Trebuchet MS"/>
              <a:cs typeface="Trebuchet MS"/>
            </a:endParaRPr>
          </a:p>
          <a:p>
            <a:pPr marL="354965" indent="-342265">
              <a:lnSpc>
                <a:spcPct val="100000"/>
              </a:lnSpc>
              <a:buAutoNum type="arabicParenR"/>
              <a:tabLst>
                <a:tab pos="354965" algn="l"/>
              </a:tabLst>
            </a:pPr>
            <a:r>
              <a:rPr sz="1800" spc="-10" dirty="0">
                <a:latin typeface="Trebuchet MS"/>
                <a:cs typeface="Trebuchet MS"/>
              </a:rPr>
              <a:t>Нерви.</a:t>
            </a:r>
            <a:endParaRPr sz="18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75"/>
              </a:spcBef>
            </a:pPr>
            <a:endParaRPr sz="1800">
              <a:latin typeface="Trebuchet MS"/>
              <a:cs typeface="Trebuchet MS"/>
            </a:endParaRPr>
          </a:p>
          <a:p>
            <a:pPr marL="12700" marR="5080">
              <a:lnSpc>
                <a:spcPct val="100000"/>
              </a:lnSpc>
              <a:tabLst>
                <a:tab pos="2663190" algn="l"/>
              </a:tabLst>
            </a:pPr>
            <a:r>
              <a:rPr sz="1800" dirty="0">
                <a:latin typeface="Trebuchet MS"/>
                <a:cs typeface="Trebuchet MS"/>
              </a:rPr>
              <a:t>М’язова</a:t>
            </a:r>
            <a:r>
              <a:rPr sz="1800" spc="-9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основа</a:t>
            </a:r>
            <a:r>
              <a:rPr sz="1800" spc="-9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представлена</a:t>
            </a:r>
            <a:r>
              <a:rPr sz="1800" spc="-60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поперечно- </a:t>
            </a:r>
            <a:r>
              <a:rPr sz="1800" dirty="0">
                <a:latin typeface="Trebuchet MS"/>
                <a:cs typeface="Trebuchet MS"/>
              </a:rPr>
              <a:t>посмугованою</a:t>
            </a:r>
            <a:r>
              <a:rPr sz="1800" spc="-85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м'язовою</a:t>
            </a:r>
            <a:r>
              <a:rPr sz="1800" dirty="0">
                <a:latin typeface="Trebuchet MS"/>
                <a:cs typeface="Trebuchet MS"/>
              </a:rPr>
              <a:t>	тканиною.</a:t>
            </a:r>
            <a:r>
              <a:rPr sz="1800" spc="-65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Забеспечує </a:t>
            </a:r>
            <a:r>
              <a:rPr sz="1800" dirty="0">
                <a:latin typeface="Trebuchet MS"/>
                <a:cs typeface="Trebuchet MS"/>
              </a:rPr>
              <a:t>рухливість</a:t>
            </a:r>
            <a:r>
              <a:rPr sz="1800" spc="-110" dirty="0">
                <a:latin typeface="Trebuchet MS"/>
                <a:cs typeface="Trebuchet MS"/>
              </a:rPr>
              <a:t> </a:t>
            </a:r>
            <a:r>
              <a:rPr sz="1800" spc="-20" dirty="0">
                <a:latin typeface="Trebuchet MS"/>
                <a:cs typeface="Trebuchet MS"/>
              </a:rPr>
              <a:t>губ.</a:t>
            </a:r>
            <a:endParaRPr sz="1800">
              <a:latin typeface="Trebuchet MS"/>
              <a:cs typeface="Trebuchet MS"/>
            </a:endParaRPr>
          </a:p>
        </p:txBody>
      </p: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341364" y="960119"/>
            <a:ext cx="5737860" cy="4732020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7082155" y="1725295"/>
            <a:ext cx="17145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0" dirty="0">
                <a:latin typeface="Trebuchet MS"/>
                <a:cs typeface="Trebuchet MS"/>
              </a:rPr>
              <a:t>А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768842" y="1193419"/>
            <a:ext cx="16192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0" dirty="0">
                <a:latin typeface="Trebuchet MS"/>
                <a:cs typeface="Trebuchet MS"/>
              </a:rPr>
              <a:t>В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423152" y="5823305"/>
            <a:ext cx="5091430" cy="7848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82035">
              <a:lnSpc>
                <a:spcPts val="1905"/>
              </a:lnSpc>
              <a:spcBef>
                <a:spcPts val="100"/>
              </a:spcBef>
            </a:pPr>
            <a:r>
              <a:rPr sz="1800" dirty="0">
                <a:latin typeface="Trebuchet MS"/>
                <a:cs typeface="Trebuchet MS"/>
              </a:rPr>
              <a:t>Слинні</a:t>
            </a:r>
            <a:r>
              <a:rPr sz="1800" spc="-45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залози</a:t>
            </a:r>
            <a:endParaRPr sz="1800">
              <a:latin typeface="Trebuchet MS"/>
              <a:cs typeface="Trebuchet MS"/>
            </a:endParaRPr>
          </a:p>
          <a:p>
            <a:pPr marL="12700">
              <a:lnSpc>
                <a:spcPts val="1905"/>
              </a:lnSpc>
            </a:pPr>
            <a:r>
              <a:rPr sz="1800" dirty="0">
                <a:latin typeface="Trebuchet MS"/>
                <a:cs typeface="Trebuchet MS"/>
              </a:rPr>
              <a:t>А</a:t>
            </a:r>
            <a:r>
              <a:rPr sz="1800" spc="-2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-</a:t>
            </a:r>
            <a:r>
              <a:rPr sz="1800" spc="-5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повехня </a:t>
            </a:r>
            <a:r>
              <a:rPr sz="1800" spc="-10" dirty="0">
                <a:latin typeface="Trebuchet MS"/>
                <a:cs typeface="Trebuchet MS"/>
              </a:rPr>
              <a:t>шкіри;</a:t>
            </a:r>
            <a:endParaRPr sz="18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800" dirty="0">
                <a:latin typeface="Trebuchet MS"/>
                <a:cs typeface="Trebuchet MS"/>
              </a:rPr>
              <a:t>В</a:t>
            </a:r>
            <a:r>
              <a:rPr sz="1800" spc="-35" dirty="0">
                <a:latin typeface="Trebuchet MS"/>
                <a:cs typeface="Trebuchet MS"/>
              </a:rPr>
              <a:t> </a:t>
            </a:r>
            <a:r>
              <a:rPr sz="1800" spc="-30" dirty="0">
                <a:latin typeface="Trebuchet MS"/>
                <a:cs typeface="Trebuchet MS"/>
              </a:rPr>
              <a:t>-</a:t>
            </a:r>
            <a:r>
              <a:rPr sz="1800" dirty="0">
                <a:latin typeface="Trebuchet MS"/>
                <a:cs typeface="Trebuchet MS"/>
              </a:rPr>
              <a:t>червона</a:t>
            </a:r>
            <a:r>
              <a:rPr sz="1800" spc="-10" dirty="0">
                <a:latin typeface="Trebuchet MS"/>
                <a:cs typeface="Trebuchet MS"/>
              </a:rPr>
              <a:t> облямівка</a:t>
            </a:r>
            <a:endParaRPr sz="1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0561320" cy="6675120"/>
            <a:chOff x="0" y="0"/>
            <a:chExt cx="10561320" cy="6675120"/>
          </a:xfrm>
        </p:grpSpPr>
        <p:sp>
          <p:nvSpPr>
            <p:cNvPr id="3" name="object 3"/>
            <p:cNvSpPr/>
            <p:nvPr/>
          </p:nvSpPr>
          <p:spPr>
            <a:xfrm>
              <a:off x="0" y="0"/>
              <a:ext cx="841375" cy="5664835"/>
            </a:xfrm>
            <a:custGeom>
              <a:avLst/>
              <a:gdLst/>
              <a:ahLst/>
              <a:cxnLst/>
              <a:rect l="l" t="t" r="r" b="b"/>
              <a:pathLst>
                <a:path w="841375" h="5664835">
                  <a:moveTo>
                    <a:pt x="841248" y="0"/>
                  </a:moveTo>
                  <a:lnTo>
                    <a:pt x="0" y="0"/>
                  </a:lnTo>
                  <a:lnTo>
                    <a:pt x="0" y="5664708"/>
                  </a:lnTo>
                  <a:lnTo>
                    <a:pt x="841248" y="0"/>
                  </a:lnTo>
                  <a:close/>
                </a:path>
              </a:pathLst>
            </a:custGeom>
            <a:solidFill>
              <a:srgbClr val="90C225">
                <a:alpha val="85096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32103" y="589787"/>
              <a:ext cx="9729216" cy="6085332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4014215"/>
            <a:ext cx="448309" cy="2844165"/>
          </a:xfrm>
          <a:custGeom>
            <a:avLst/>
            <a:gdLst/>
            <a:ahLst/>
            <a:cxnLst/>
            <a:rect l="l" t="t" r="r" b="b"/>
            <a:pathLst>
              <a:path w="448309" h="2844165">
                <a:moveTo>
                  <a:pt x="0" y="0"/>
                </a:moveTo>
                <a:lnTo>
                  <a:pt x="0" y="2843783"/>
                </a:lnTo>
                <a:lnTo>
                  <a:pt x="448056" y="2843783"/>
                </a:lnTo>
                <a:lnTo>
                  <a:pt x="0" y="0"/>
                </a:lnTo>
                <a:close/>
              </a:path>
            </a:pathLst>
          </a:custGeom>
          <a:solidFill>
            <a:srgbClr val="90C225">
              <a:alpha val="85096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27914" rIns="0" bIns="0" rtlCol="0">
            <a:spAutoFit/>
          </a:bodyPr>
          <a:lstStyle/>
          <a:p>
            <a:pPr marL="2617470">
              <a:lnSpc>
                <a:spcPct val="100000"/>
              </a:lnSpc>
              <a:spcBef>
                <a:spcPts val="105"/>
              </a:spcBef>
            </a:pPr>
            <a:r>
              <a:rPr b="0" dirty="0">
                <a:latin typeface="Trebuchet MS"/>
                <a:cs typeface="Trebuchet MS"/>
              </a:rPr>
              <a:t>Будова</a:t>
            </a:r>
            <a:r>
              <a:rPr b="0" spc="-70" dirty="0">
                <a:latin typeface="Trebuchet MS"/>
                <a:cs typeface="Trebuchet MS"/>
              </a:rPr>
              <a:t> </a:t>
            </a:r>
            <a:r>
              <a:rPr b="0" spc="-20" dirty="0">
                <a:latin typeface="Trebuchet MS"/>
                <a:cs typeface="Trebuchet MS"/>
              </a:rPr>
              <a:t>губи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756310" y="1115032"/>
            <a:ext cx="4651375" cy="3507740"/>
          </a:xfrm>
          <a:prstGeom prst="rect">
            <a:avLst/>
          </a:prstGeom>
        </p:spPr>
        <p:txBody>
          <a:bodyPr vert="horz" wrap="square" lIns="0" tIns="1365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75"/>
              </a:spcBef>
              <a:tabLst>
                <a:tab pos="355600" algn="l"/>
              </a:tabLst>
            </a:pPr>
            <a:r>
              <a:rPr sz="1450" spc="65" dirty="0">
                <a:solidFill>
                  <a:srgbClr val="90C225"/>
                </a:solidFill>
                <a:latin typeface="Lucida Sans Unicode"/>
                <a:cs typeface="Lucida Sans Unicode"/>
              </a:rPr>
              <a:t>▶</a:t>
            </a:r>
            <a:r>
              <a:rPr sz="1450" dirty="0">
                <a:solidFill>
                  <a:srgbClr val="90C225"/>
                </a:solidFill>
                <a:latin typeface="Lucida Sans Unicode"/>
                <a:cs typeface="Lucida Sans Unicode"/>
              </a:rPr>
              <a:t>	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1.епітелій</a:t>
            </a:r>
            <a:r>
              <a:rPr sz="1800" spc="1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шкіряної</a:t>
            </a:r>
            <a:r>
              <a:rPr sz="1800" spc="-9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частини</a:t>
            </a:r>
            <a:r>
              <a:rPr sz="1800" spc="-10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rebuchet MS"/>
                <a:cs typeface="Trebuchet MS"/>
              </a:rPr>
              <a:t>губи;</a:t>
            </a:r>
            <a:endParaRPr sz="1800">
              <a:latin typeface="Trebuchet MS"/>
              <a:cs typeface="Trebuchet MS"/>
            </a:endParaRPr>
          </a:p>
          <a:p>
            <a:pPr marL="355600" marR="5080" indent="-343535">
              <a:lnSpc>
                <a:spcPct val="100000"/>
              </a:lnSpc>
              <a:spcBef>
                <a:spcPts val="975"/>
              </a:spcBef>
              <a:tabLst>
                <a:tab pos="355600" algn="l"/>
              </a:tabLst>
            </a:pPr>
            <a:r>
              <a:rPr sz="1450" spc="65" dirty="0">
                <a:solidFill>
                  <a:srgbClr val="90C225"/>
                </a:solidFill>
                <a:latin typeface="Lucida Sans Unicode"/>
                <a:cs typeface="Lucida Sans Unicode"/>
              </a:rPr>
              <a:t>▶</a:t>
            </a:r>
            <a:r>
              <a:rPr sz="1450" dirty="0">
                <a:solidFill>
                  <a:srgbClr val="90C225"/>
                </a:solidFill>
                <a:latin typeface="Lucida Sans Unicode"/>
                <a:cs typeface="Lucida Sans Unicode"/>
              </a:rPr>
              <a:t>	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2.</a:t>
            </a:r>
            <a:r>
              <a:rPr sz="1800" spc="-5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епітелій</a:t>
            </a:r>
            <a:r>
              <a:rPr sz="1800" spc="-2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проміжного</a:t>
            </a:r>
            <a:r>
              <a:rPr sz="1800" spc="-8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відділу</a:t>
            </a:r>
            <a:r>
              <a:rPr sz="1800" spc="-6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rebuchet MS"/>
                <a:cs typeface="Trebuchet MS"/>
              </a:rPr>
              <a:t>(червона 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облямівка</a:t>
            </a:r>
            <a:r>
              <a:rPr sz="1800" spc="-4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або</a:t>
            </a:r>
            <a:r>
              <a:rPr sz="1800" spc="-8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rebuchet MS"/>
                <a:cs typeface="Trebuchet MS"/>
              </a:rPr>
              <a:t>верміліон);</a:t>
            </a:r>
            <a:endParaRPr sz="18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1010"/>
              </a:spcBef>
              <a:tabLst>
                <a:tab pos="355600" algn="l"/>
              </a:tabLst>
            </a:pPr>
            <a:r>
              <a:rPr sz="1450" spc="65" dirty="0">
                <a:solidFill>
                  <a:srgbClr val="90C225"/>
                </a:solidFill>
                <a:latin typeface="Lucida Sans Unicode"/>
                <a:cs typeface="Lucida Sans Unicode"/>
              </a:rPr>
              <a:t>▶</a:t>
            </a:r>
            <a:r>
              <a:rPr sz="1450" dirty="0">
                <a:solidFill>
                  <a:srgbClr val="90C225"/>
                </a:solidFill>
                <a:latin typeface="Lucida Sans Unicode"/>
                <a:cs typeface="Lucida Sans Unicode"/>
              </a:rPr>
              <a:t>	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3.епітелій</a:t>
            </a:r>
            <a:r>
              <a:rPr sz="1800" spc="3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слизової</a:t>
            </a:r>
            <a:r>
              <a:rPr sz="1800" spc="-10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частини</a:t>
            </a:r>
            <a:r>
              <a:rPr sz="1800" spc="-8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rebuchet MS"/>
                <a:cs typeface="Trebuchet MS"/>
              </a:rPr>
              <a:t>губи;</a:t>
            </a:r>
            <a:endParaRPr sz="18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1010"/>
              </a:spcBef>
              <a:tabLst>
                <a:tab pos="355600" algn="l"/>
              </a:tabLst>
            </a:pPr>
            <a:r>
              <a:rPr sz="1450" spc="65" dirty="0">
                <a:solidFill>
                  <a:srgbClr val="90C225"/>
                </a:solidFill>
                <a:latin typeface="Lucida Sans Unicode"/>
                <a:cs typeface="Lucida Sans Unicode"/>
              </a:rPr>
              <a:t>▶</a:t>
            </a:r>
            <a:r>
              <a:rPr sz="1450" dirty="0">
                <a:solidFill>
                  <a:srgbClr val="90C225"/>
                </a:solidFill>
                <a:latin typeface="Lucida Sans Unicode"/>
                <a:cs typeface="Lucida Sans Unicode"/>
              </a:rPr>
              <a:t>	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4.власна</a:t>
            </a:r>
            <a:r>
              <a:rPr sz="1800" spc="-3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пластинка</a:t>
            </a:r>
            <a:r>
              <a:rPr sz="1800" spc="-6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слизової</a:t>
            </a:r>
            <a:r>
              <a:rPr sz="1800" spc="-10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rebuchet MS"/>
                <a:cs typeface="Trebuchet MS"/>
              </a:rPr>
              <a:t>губи;</a:t>
            </a:r>
            <a:endParaRPr sz="18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1010"/>
              </a:spcBef>
              <a:tabLst>
                <a:tab pos="355600" algn="l"/>
              </a:tabLst>
            </a:pPr>
            <a:r>
              <a:rPr sz="1450" spc="65" dirty="0">
                <a:solidFill>
                  <a:srgbClr val="90C225"/>
                </a:solidFill>
                <a:latin typeface="Lucida Sans Unicode"/>
                <a:cs typeface="Lucida Sans Unicode"/>
              </a:rPr>
              <a:t>▶</a:t>
            </a:r>
            <a:r>
              <a:rPr sz="1450" dirty="0">
                <a:solidFill>
                  <a:srgbClr val="90C225"/>
                </a:solidFill>
                <a:latin typeface="Lucida Sans Unicode"/>
                <a:cs typeface="Lucida Sans Unicode"/>
              </a:rPr>
              <a:t>	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5.</a:t>
            </a:r>
            <a:r>
              <a:rPr sz="1800" spc="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губні</a:t>
            </a:r>
            <a:r>
              <a:rPr sz="1800" spc="-5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rebuchet MS"/>
                <a:cs typeface="Trebuchet MS"/>
              </a:rPr>
              <a:t>м’язи;</a:t>
            </a:r>
            <a:endParaRPr sz="18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975"/>
              </a:spcBef>
              <a:tabLst>
                <a:tab pos="355600" algn="l"/>
              </a:tabLst>
            </a:pPr>
            <a:r>
              <a:rPr sz="1450" spc="65" dirty="0">
                <a:solidFill>
                  <a:srgbClr val="90C225"/>
                </a:solidFill>
                <a:latin typeface="Lucida Sans Unicode"/>
                <a:cs typeface="Lucida Sans Unicode"/>
              </a:rPr>
              <a:t>▶</a:t>
            </a:r>
            <a:r>
              <a:rPr sz="1450" dirty="0">
                <a:solidFill>
                  <a:srgbClr val="90C225"/>
                </a:solidFill>
                <a:latin typeface="Lucida Sans Unicode"/>
                <a:cs typeface="Lucida Sans Unicode"/>
              </a:rPr>
              <a:t>	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6.</a:t>
            </a:r>
            <a:r>
              <a:rPr sz="1800" spc="-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волосяний</a:t>
            </a:r>
            <a:r>
              <a:rPr sz="1800" spc="-7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rebuchet MS"/>
                <a:cs typeface="Trebuchet MS"/>
              </a:rPr>
              <a:t>фолікул;</a:t>
            </a:r>
            <a:endParaRPr sz="18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1010"/>
              </a:spcBef>
              <a:tabLst>
                <a:tab pos="355600" algn="l"/>
              </a:tabLst>
            </a:pPr>
            <a:r>
              <a:rPr sz="1450" spc="65" dirty="0">
                <a:solidFill>
                  <a:srgbClr val="90C225"/>
                </a:solidFill>
                <a:latin typeface="Lucida Sans Unicode"/>
                <a:cs typeface="Lucida Sans Unicode"/>
              </a:rPr>
              <a:t>▶</a:t>
            </a:r>
            <a:r>
              <a:rPr sz="1450" dirty="0">
                <a:solidFill>
                  <a:srgbClr val="90C225"/>
                </a:solidFill>
                <a:latin typeface="Lucida Sans Unicode"/>
                <a:cs typeface="Lucida Sans Unicode"/>
              </a:rPr>
              <a:t>	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7.</a:t>
            </a:r>
            <a:r>
              <a:rPr sz="1800" spc="-3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сальна</a:t>
            </a:r>
            <a:r>
              <a:rPr sz="1800" spc="-3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rebuchet MS"/>
                <a:cs typeface="Trebuchet MS"/>
              </a:rPr>
              <a:t>залоза;</a:t>
            </a:r>
            <a:endParaRPr sz="18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1010"/>
              </a:spcBef>
              <a:tabLst>
                <a:tab pos="355600" algn="l"/>
              </a:tabLst>
            </a:pPr>
            <a:r>
              <a:rPr sz="1450" spc="65" dirty="0">
                <a:solidFill>
                  <a:srgbClr val="90C225"/>
                </a:solidFill>
                <a:latin typeface="Lucida Sans Unicode"/>
                <a:cs typeface="Lucida Sans Unicode"/>
              </a:rPr>
              <a:t>▶</a:t>
            </a:r>
            <a:r>
              <a:rPr sz="1450" dirty="0">
                <a:solidFill>
                  <a:srgbClr val="90C225"/>
                </a:solidFill>
                <a:latin typeface="Lucida Sans Unicode"/>
                <a:cs typeface="Lucida Sans Unicode"/>
              </a:rPr>
              <a:t>	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8.</a:t>
            </a:r>
            <a:r>
              <a:rPr sz="1800" spc="-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потова</a:t>
            </a:r>
            <a:r>
              <a:rPr sz="1800" spc="-4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rebuchet MS"/>
                <a:cs typeface="Trebuchet MS"/>
              </a:rPr>
              <a:t>залоза.</a:t>
            </a:r>
            <a:endParaRPr sz="1800">
              <a:latin typeface="Trebuchet MS"/>
              <a:cs typeface="Trebuchet MS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829300" y="941832"/>
            <a:ext cx="5303520" cy="5724144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841375" cy="5664835"/>
          </a:xfrm>
          <a:custGeom>
            <a:avLst/>
            <a:gdLst/>
            <a:ahLst/>
            <a:cxnLst/>
            <a:rect l="l" t="t" r="r" b="b"/>
            <a:pathLst>
              <a:path w="841375" h="5664835">
                <a:moveTo>
                  <a:pt x="841248" y="0"/>
                </a:moveTo>
                <a:lnTo>
                  <a:pt x="0" y="0"/>
                </a:lnTo>
                <a:lnTo>
                  <a:pt x="0" y="5664708"/>
                </a:lnTo>
                <a:lnTo>
                  <a:pt x="841248" y="0"/>
                </a:lnTo>
                <a:close/>
              </a:path>
            </a:pathLst>
          </a:custGeom>
          <a:solidFill>
            <a:srgbClr val="90C225">
              <a:alpha val="85096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343400" y="1307591"/>
            <a:ext cx="6771132" cy="4242816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410844" rIns="0" bIns="0" rtlCol="0">
            <a:spAutoFit/>
          </a:bodyPr>
          <a:lstStyle/>
          <a:p>
            <a:pPr marL="3474085">
              <a:lnSpc>
                <a:spcPct val="100000"/>
              </a:lnSpc>
              <a:spcBef>
                <a:spcPts val="115"/>
              </a:spcBef>
            </a:pPr>
            <a:r>
              <a:rPr sz="2400" dirty="0">
                <a:solidFill>
                  <a:srgbClr val="539F20"/>
                </a:solidFill>
                <a:latin typeface="Trebuchet MS"/>
                <a:cs typeface="Trebuchet MS"/>
              </a:rPr>
              <a:t>Губа</a:t>
            </a:r>
            <a:r>
              <a:rPr sz="2400" spc="-25" dirty="0">
                <a:solidFill>
                  <a:srgbClr val="539F20"/>
                </a:solidFill>
                <a:latin typeface="Trebuchet MS"/>
                <a:cs typeface="Trebuchet MS"/>
              </a:rPr>
              <a:t> </a:t>
            </a:r>
            <a:r>
              <a:rPr sz="2400" dirty="0">
                <a:solidFill>
                  <a:srgbClr val="539F20"/>
                </a:solidFill>
                <a:latin typeface="Trebuchet MS"/>
                <a:cs typeface="Trebuchet MS"/>
              </a:rPr>
              <a:t>продовжний</a:t>
            </a:r>
            <a:r>
              <a:rPr sz="2400" spc="-105" dirty="0">
                <a:solidFill>
                  <a:srgbClr val="539F20"/>
                </a:solidFill>
                <a:latin typeface="Trebuchet MS"/>
                <a:cs typeface="Trebuchet MS"/>
              </a:rPr>
              <a:t> </a:t>
            </a:r>
            <a:r>
              <a:rPr sz="2400" spc="-20" dirty="0">
                <a:solidFill>
                  <a:srgbClr val="539F20"/>
                </a:solidFill>
                <a:latin typeface="Trebuchet MS"/>
                <a:cs typeface="Trebuchet MS"/>
              </a:rPr>
              <a:t>зріз</a:t>
            </a:r>
            <a:endParaRPr sz="2400">
              <a:latin typeface="Trebuchet MS"/>
              <a:cs typeface="Trebuchet M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0993628" y="1772793"/>
            <a:ext cx="280035" cy="180593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45720">
              <a:lnSpc>
                <a:spcPct val="100000"/>
              </a:lnSpc>
              <a:spcBef>
                <a:spcPts val="105"/>
              </a:spcBef>
            </a:pPr>
            <a:r>
              <a:rPr sz="1400" spc="-25" dirty="0">
                <a:latin typeface="Trebuchet MS"/>
                <a:cs typeface="Trebuchet MS"/>
              </a:rPr>
              <a:t>10</a:t>
            </a:r>
            <a:endParaRPr sz="1400">
              <a:latin typeface="Trebuchet MS"/>
              <a:cs typeface="Trebuchet MS"/>
            </a:endParaRPr>
          </a:p>
          <a:p>
            <a:pPr marL="45720">
              <a:lnSpc>
                <a:spcPct val="100000"/>
              </a:lnSpc>
              <a:spcBef>
                <a:spcPts val="1215"/>
              </a:spcBef>
            </a:pPr>
            <a:r>
              <a:rPr sz="1400" spc="-25" dirty="0">
                <a:latin typeface="Trebuchet MS"/>
                <a:cs typeface="Trebuchet MS"/>
              </a:rPr>
              <a:t>11</a:t>
            </a:r>
            <a:endParaRPr sz="14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745"/>
              </a:spcBef>
            </a:pPr>
            <a:r>
              <a:rPr sz="1400" spc="-25" dirty="0">
                <a:latin typeface="Trebuchet MS"/>
                <a:cs typeface="Trebuchet MS"/>
              </a:rPr>
              <a:t>12</a:t>
            </a:r>
            <a:endParaRPr sz="1400">
              <a:latin typeface="Trebuchet MS"/>
              <a:cs typeface="Trebuchet MS"/>
            </a:endParaRPr>
          </a:p>
          <a:p>
            <a:pPr marL="17145">
              <a:lnSpc>
                <a:spcPts val="1675"/>
              </a:lnSpc>
              <a:spcBef>
                <a:spcPts val="5"/>
              </a:spcBef>
            </a:pPr>
            <a:r>
              <a:rPr sz="1400" spc="-25" dirty="0">
                <a:latin typeface="Trebuchet MS"/>
                <a:cs typeface="Trebuchet MS"/>
              </a:rPr>
              <a:t>13</a:t>
            </a:r>
            <a:endParaRPr sz="1400">
              <a:latin typeface="Trebuchet MS"/>
              <a:cs typeface="Trebuchet MS"/>
            </a:endParaRPr>
          </a:p>
          <a:p>
            <a:pPr marL="45720">
              <a:lnSpc>
                <a:spcPts val="1680"/>
              </a:lnSpc>
            </a:pPr>
            <a:r>
              <a:rPr sz="1400" spc="-25" dirty="0">
                <a:latin typeface="Trebuchet MS"/>
                <a:cs typeface="Trebuchet MS"/>
              </a:rPr>
              <a:t>14</a:t>
            </a:r>
            <a:endParaRPr sz="1400">
              <a:latin typeface="Trebuchet MS"/>
              <a:cs typeface="Trebuchet MS"/>
            </a:endParaRPr>
          </a:p>
          <a:p>
            <a:pPr marL="36195">
              <a:lnSpc>
                <a:spcPct val="100000"/>
              </a:lnSpc>
              <a:spcBef>
                <a:spcPts val="70"/>
              </a:spcBef>
            </a:pPr>
            <a:r>
              <a:rPr sz="1400" spc="-25" dirty="0">
                <a:latin typeface="Trebuchet MS"/>
                <a:cs typeface="Trebuchet MS"/>
              </a:rPr>
              <a:t>15</a:t>
            </a:r>
            <a:endParaRPr sz="1400">
              <a:latin typeface="Trebuchet MS"/>
              <a:cs typeface="Trebuchet MS"/>
            </a:endParaRPr>
          </a:p>
          <a:p>
            <a:pPr marL="83820">
              <a:lnSpc>
                <a:spcPct val="100000"/>
              </a:lnSpc>
              <a:spcBef>
                <a:spcPts val="219"/>
              </a:spcBef>
            </a:pPr>
            <a:r>
              <a:rPr sz="1400" spc="-25" dirty="0">
                <a:latin typeface="Trebuchet MS"/>
                <a:cs typeface="Trebuchet MS"/>
              </a:rPr>
              <a:t>16</a:t>
            </a:r>
            <a:endParaRPr sz="1400">
              <a:latin typeface="Trebuchet MS"/>
              <a:cs typeface="Trebuchet M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1027156" y="4074363"/>
            <a:ext cx="208279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spc="-25" dirty="0">
                <a:latin typeface="Trebuchet MS"/>
                <a:cs typeface="Trebuchet MS"/>
              </a:rPr>
              <a:t>17</a:t>
            </a:r>
            <a:endParaRPr sz="1400">
              <a:latin typeface="Trebuchet MS"/>
              <a:cs typeface="Trebuchet M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1027156" y="4562347"/>
            <a:ext cx="208279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25" dirty="0">
                <a:latin typeface="Trebuchet MS"/>
                <a:cs typeface="Trebuchet MS"/>
              </a:rPr>
              <a:t>18</a:t>
            </a:r>
            <a:endParaRPr sz="1400">
              <a:latin typeface="Trebuchet MS"/>
              <a:cs typeface="Trebuchet M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223765" y="1536504"/>
            <a:ext cx="170815" cy="640715"/>
          </a:xfrm>
          <a:prstGeom prst="rect">
            <a:avLst/>
          </a:prstGeom>
        </p:spPr>
        <p:txBody>
          <a:bodyPr vert="horz" wrap="square" lIns="0" tIns="1066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40"/>
              </a:spcBef>
            </a:pPr>
            <a:r>
              <a:rPr sz="1400" spc="-50" dirty="0">
                <a:latin typeface="Trebuchet MS"/>
                <a:cs typeface="Trebuchet MS"/>
              </a:rPr>
              <a:t>1</a:t>
            </a:r>
            <a:endParaRPr sz="1400">
              <a:latin typeface="Trebuchet MS"/>
              <a:cs typeface="Trebuchet MS"/>
            </a:endParaRPr>
          </a:p>
          <a:p>
            <a:pPr marL="64135">
              <a:lnSpc>
                <a:spcPct val="100000"/>
              </a:lnSpc>
              <a:spcBef>
                <a:spcPts val="740"/>
              </a:spcBef>
            </a:pPr>
            <a:r>
              <a:rPr sz="1400" spc="-50" dirty="0">
                <a:latin typeface="Trebuchet MS"/>
                <a:cs typeface="Trebuchet MS"/>
              </a:rPr>
              <a:t>2</a:t>
            </a:r>
            <a:endParaRPr sz="1400">
              <a:latin typeface="Trebuchet MS"/>
              <a:cs typeface="Trebuchet MS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242561" y="2442057"/>
            <a:ext cx="147320" cy="796925"/>
          </a:xfrm>
          <a:prstGeom prst="rect">
            <a:avLst/>
          </a:prstGeom>
        </p:spPr>
        <p:txBody>
          <a:bodyPr vert="horz" wrap="square" lIns="0" tIns="800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30"/>
              </a:spcBef>
            </a:pPr>
            <a:r>
              <a:rPr sz="1400" spc="-50" dirty="0">
                <a:latin typeface="Trebuchet MS"/>
                <a:cs typeface="Trebuchet MS"/>
              </a:rPr>
              <a:t>3</a:t>
            </a:r>
            <a:endParaRPr sz="1400">
              <a:latin typeface="Trebuchet MS"/>
              <a:cs typeface="Trebuchet MS"/>
            </a:endParaRPr>
          </a:p>
          <a:p>
            <a:pPr marL="12700">
              <a:lnSpc>
                <a:spcPts val="1664"/>
              </a:lnSpc>
              <a:spcBef>
                <a:spcPts val="530"/>
              </a:spcBef>
            </a:pPr>
            <a:r>
              <a:rPr sz="1400" spc="-50" dirty="0">
                <a:latin typeface="Trebuchet MS"/>
                <a:cs typeface="Trebuchet MS"/>
              </a:rPr>
              <a:t>4</a:t>
            </a:r>
            <a:endParaRPr sz="1400">
              <a:latin typeface="Trebuchet MS"/>
              <a:cs typeface="Trebuchet MS"/>
            </a:endParaRPr>
          </a:p>
          <a:p>
            <a:pPr marL="40005">
              <a:lnSpc>
                <a:spcPts val="1664"/>
              </a:lnSpc>
            </a:pPr>
            <a:r>
              <a:rPr sz="1400" spc="-50" dirty="0">
                <a:latin typeface="Trebuchet MS"/>
                <a:cs typeface="Trebuchet MS"/>
              </a:rPr>
              <a:t>5</a:t>
            </a:r>
            <a:endParaRPr sz="1400">
              <a:latin typeface="Trebuchet MS"/>
              <a:cs typeface="Trebuchet MS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275201" y="3448303"/>
            <a:ext cx="119380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spc="-50" dirty="0">
                <a:latin typeface="Trebuchet MS"/>
                <a:cs typeface="Trebuchet MS"/>
              </a:rPr>
              <a:t>6</a:t>
            </a:r>
            <a:endParaRPr sz="1400">
              <a:latin typeface="Trebuchet MS"/>
              <a:cs typeface="Trebuchet MS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233164" y="3894582"/>
            <a:ext cx="184785" cy="670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8105">
              <a:lnSpc>
                <a:spcPts val="1660"/>
              </a:lnSpc>
              <a:spcBef>
                <a:spcPts val="100"/>
              </a:spcBef>
            </a:pPr>
            <a:r>
              <a:rPr sz="1400" spc="-50" dirty="0">
                <a:latin typeface="Trebuchet MS"/>
                <a:cs typeface="Trebuchet MS"/>
              </a:rPr>
              <a:t>7</a:t>
            </a:r>
            <a:endParaRPr sz="1400">
              <a:latin typeface="Trebuchet MS"/>
              <a:cs typeface="Trebuchet MS"/>
            </a:endParaRPr>
          </a:p>
          <a:p>
            <a:pPr marL="12700">
              <a:lnSpc>
                <a:spcPts val="1660"/>
              </a:lnSpc>
            </a:pPr>
            <a:r>
              <a:rPr sz="1400" spc="-50" dirty="0">
                <a:latin typeface="Trebuchet MS"/>
                <a:cs typeface="Trebuchet MS"/>
              </a:rPr>
              <a:t>8</a:t>
            </a:r>
            <a:endParaRPr sz="1400">
              <a:latin typeface="Trebuchet MS"/>
              <a:cs typeface="Trebuchet MS"/>
            </a:endParaRPr>
          </a:p>
          <a:p>
            <a:pPr marL="75565">
              <a:lnSpc>
                <a:spcPct val="100000"/>
              </a:lnSpc>
              <a:spcBef>
                <a:spcPts val="70"/>
              </a:spcBef>
            </a:pPr>
            <a:r>
              <a:rPr sz="1400" spc="-50" dirty="0">
                <a:latin typeface="Trebuchet MS"/>
                <a:cs typeface="Trebuchet MS"/>
              </a:rPr>
              <a:t>9</a:t>
            </a:r>
            <a:endParaRPr sz="1400">
              <a:latin typeface="Trebuchet MS"/>
              <a:cs typeface="Trebuchet MS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8739" y="1076071"/>
            <a:ext cx="3442970" cy="49663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00"/>
              </a:spcBef>
              <a:buAutoNum type="arabicPeriod"/>
              <a:tabLst>
                <a:tab pos="355600" algn="l"/>
              </a:tabLst>
            </a:pPr>
            <a:r>
              <a:rPr sz="1800" dirty="0">
                <a:latin typeface="Trebuchet MS"/>
                <a:cs typeface="Trebuchet MS"/>
              </a:rPr>
              <a:t>Перехідна</a:t>
            </a:r>
            <a:r>
              <a:rPr sz="1800" spc="-105" dirty="0">
                <a:latin typeface="Trebuchet MS"/>
                <a:cs typeface="Trebuchet MS"/>
              </a:rPr>
              <a:t> </a:t>
            </a:r>
            <a:r>
              <a:rPr sz="1800" spc="-20" dirty="0">
                <a:latin typeface="Trebuchet MS"/>
                <a:cs typeface="Trebuchet MS"/>
              </a:rPr>
              <a:t>зона;</a:t>
            </a:r>
            <a:endParaRPr sz="1800">
              <a:latin typeface="Trebuchet MS"/>
              <a:cs typeface="Trebuchet MS"/>
            </a:endParaRPr>
          </a:p>
          <a:p>
            <a:pPr marL="355600" indent="-342900">
              <a:lnSpc>
                <a:spcPct val="100000"/>
              </a:lnSpc>
              <a:buAutoNum type="arabicPeriod"/>
              <a:tabLst>
                <a:tab pos="355600" algn="l"/>
              </a:tabLst>
            </a:pPr>
            <a:r>
              <a:rPr sz="1800" dirty="0">
                <a:latin typeface="Trebuchet MS"/>
                <a:cs typeface="Trebuchet MS"/>
              </a:rPr>
              <a:t>Сальні</a:t>
            </a:r>
            <a:r>
              <a:rPr sz="1800" spc="-65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залози;</a:t>
            </a:r>
            <a:endParaRPr sz="1800">
              <a:latin typeface="Trebuchet MS"/>
              <a:cs typeface="Trebuchet MS"/>
            </a:endParaRPr>
          </a:p>
          <a:p>
            <a:pPr marL="355600" indent="-342900">
              <a:lnSpc>
                <a:spcPct val="100000"/>
              </a:lnSpc>
              <a:buAutoNum type="arabicPeriod"/>
              <a:tabLst>
                <a:tab pos="355600" algn="l"/>
              </a:tabLst>
            </a:pPr>
            <a:r>
              <a:rPr sz="1800" dirty="0">
                <a:latin typeface="Trebuchet MS"/>
                <a:cs typeface="Trebuchet MS"/>
              </a:rPr>
              <a:t>М’яз,</a:t>
            </a:r>
            <a:r>
              <a:rPr sz="1800" spc="-2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що</a:t>
            </a:r>
            <a:r>
              <a:rPr sz="1800" spc="-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виводить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волоски;</a:t>
            </a:r>
            <a:endParaRPr sz="1800">
              <a:latin typeface="Trebuchet MS"/>
              <a:cs typeface="Trebuchet MS"/>
            </a:endParaRPr>
          </a:p>
          <a:p>
            <a:pPr marL="355600" indent="-342900">
              <a:lnSpc>
                <a:spcPct val="100000"/>
              </a:lnSpc>
              <a:buAutoNum type="arabicPeriod"/>
              <a:tabLst>
                <a:tab pos="355600" algn="l"/>
              </a:tabLst>
            </a:pPr>
            <a:r>
              <a:rPr sz="1800" dirty="0">
                <a:latin typeface="Trebuchet MS"/>
                <a:cs typeface="Trebuchet MS"/>
              </a:rPr>
              <a:t>Волосяний</a:t>
            </a:r>
            <a:r>
              <a:rPr sz="1800" spc="-80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фолікул;</a:t>
            </a:r>
            <a:endParaRPr sz="1800">
              <a:latin typeface="Trebuchet MS"/>
              <a:cs typeface="Trebuchet MS"/>
            </a:endParaRPr>
          </a:p>
          <a:p>
            <a:pPr marL="355600" indent="-342900">
              <a:lnSpc>
                <a:spcPct val="100000"/>
              </a:lnSpc>
              <a:spcBef>
                <a:spcPts val="5"/>
              </a:spcBef>
              <a:buAutoNum type="arabicPeriod"/>
              <a:tabLst>
                <a:tab pos="355600" algn="l"/>
              </a:tabLst>
            </a:pPr>
            <a:r>
              <a:rPr sz="1800" dirty="0">
                <a:latin typeface="Trebuchet MS"/>
                <a:cs typeface="Trebuchet MS"/>
              </a:rPr>
              <a:t>Круговий</a:t>
            </a:r>
            <a:r>
              <a:rPr sz="1800" spc="-11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м’яз</a:t>
            </a:r>
            <a:r>
              <a:rPr sz="1800" spc="-5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рота;</a:t>
            </a:r>
            <a:endParaRPr sz="1800">
              <a:latin typeface="Trebuchet MS"/>
              <a:cs typeface="Trebuchet MS"/>
            </a:endParaRPr>
          </a:p>
          <a:p>
            <a:pPr marL="355600" indent="-342900">
              <a:lnSpc>
                <a:spcPct val="100000"/>
              </a:lnSpc>
              <a:buAutoNum type="arabicPeriod"/>
              <a:tabLst>
                <a:tab pos="355600" algn="l"/>
              </a:tabLst>
            </a:pPr>
            <a:r>
              <a:rPr sz="1800" dirty="0">
                <a:latin typeface="Trebuchet MS"/>
                <a:cs typeface="Trebuchet MS"/>
              </a:rPr>
              <a:t>Кровоносні</a:t>
            </a:r>
            <a:r>
              <a:rPr sz="1800" spc="-75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судини;</a:t>
            </a:r>
            <a:endParaRPr sz="1800">
              <a:latin typeface="Trebuchet MS"/>
              <a:cs typeface="Trebuchet MS"/>
            </a:endParaRPr>
          </a:p>
          <a:p>
            <a:pPr marL="355600" indent="-342900">
              <a:lnSpc>
                <a:spcPct val="100000"/>
              </a:lnSpc>
              <a:buAutoNum type="arabicPeriod"/>
              <a:tabLst>
                <a:tab pos="355600" algn="l"/>
              </a:tabLst>
            </a:pPr>
            <a:r>
              <a:rPr sz="1800" dirty="0">
                <a:latin typeface="Trebuchet MS"/>
                <a:cs typeface="Trebuchet MS"/>
              </a:rPr>
              <a:t>Жирові</a:t>
            </a:r>
            <a:r>
              <a:rPr sz="1800" spc="-55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клітини;</a:t>
            </a:r>
            <a:endParaRPr sz="1800">
              <a:latin typeface="Trebuchet MS"/>
              <a:cs typeface="Trebuchet MS"/>
            </a:endParaRPr>
          </a:p>
          <a:p>
            <a:pPr marL="355600" indent="-342900">
              <a:lnSpc>
                <a:spcPct val="100000"/>
              </a:lnSpc>
              <a:buAutoNum type="arabicPeriod"/>
              <a:tabLst>
                <a:tab pos="355600" algn="l"/>
              </a:tabLst>
            </a:pPr>
            <a:r>
              <a:rPr sz="1800" dirty="0">
                <a:latin typeface="Trebuchet MS"/>
                <a:cs typeface="Trebuchet MS"/>
              </a:rPr>
              <a:t>Епітелій</a:t>
            </a:r>
            <a:r>
              <a:rPr sz="1800" spc="-1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ротової</a:t>
            </a:r>
            <a:r>
              <a:rPr sz="1800" spc="-120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порожнини;</a:t>
            </a:r>
            <a:endParaRPr sz="1800">
              <a:latin typeface="Trebuchet MS"/>
              <a:cs typeface="Trebuchet MS"/>
            </a:endParaRPr>
          </a:p>
          <a:p>
            <a:pPr marL="355600" indent="-342900">
              <a:lnSpc>
                <a:spcPct val="100000"/>
              </a:lnSpc>
              <a:buAutoNum type="arabicPeriod"/>
              <a:tabLst>
                <a:tab pos="355600" algn="l"/>
              </a:tabLst>
            </a:pPr>
            <a:r>
              <a:rPr sz="1800" dirty="0">
                <a:latin typeface="Trebuchet MS"/>
                <a:cs typeface="Trebuchet MS"/>
              </a:rPr>
              <a:t>Слизовивідні</a:t>
            </a:r>
            <a:r>
              <a:rPr sz="1800" spc="-7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губні</a:t>
            </a:r>
            <a:r>
              <a:rPr sz="1800" spc="-75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залози;</a:t>
            </a:r>
            <a:endParaRPr sz="1800">
              <a:latin typeface="Trebuchet MS"/>
              <a:cs typeface="Trebuchet MS"/>
            </a:endParaRPr>
          </a:p>
          <a:p>
            <a:pPr marL="354330" indent="-341630">
              <a:lnSpc>
                <a:spcPct val="100000"/>
              </a:lnSpc>
              <a:spcBef>
                <a:spcPts val="5"/>
              </a:spcBef>
              <a:buAutoNum type="arabicPeriod"/>
              <a:tabLst>
                <a:tab pos="354330" algn="l"/>
              </a:tabLst>
            </a:pPr>
            <a:r>
              <a:rPr sz="1800" dirty="0">
                <a:latin typeface="Trebuchet MS"/>
                <a:cs typeface="Trebuchet MS"/>
              </a:rPr>
              <a:t>Ороговілі</a:t>
            </a:r>
            <a:r>
              <a:rPr sz="1800" spc="-8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повехневі</a:t>
            </a:r>
            <a:r>
              <a:rPr sz="1800" spc="-25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клітини;</a:t>
            </a:r>
            <a:endParaRPr sz="1800">
              <a:latin typeface="Trebuchet MS"/>
              <a:cs typeface="Trebuchet MS"/>
            </a:endParaRPr>
          </a:p>
          <a:p>
            <a:pPr marL="354330" indent="-341630">
              <a:lnSpc>
                <a:spcPct val="100000"/>
              </a:lnSpc>
              <a:buAutoNum type="arabicPeriod"/>
              <a:tabLst>
                <a:tab pos="354330" algn="l"/>
              </a:tabLst>
            </a:pPr>
            <a:r>
              <a:rPr sz="1800" spc="-10" dirty="0">
                <a:latin typeface="Trebuchet MS"/>
                <a:cs typeface="Trebuchet MS"/>
              </a:rPr>
              <a:t>Епідерміс;</a:t>
            </a:r>
            <a:endParaRPr sz="1800">
              <a:latin typeface="Trebuchet MS"/>
              <a:cs typeface="Trebuchet MS"/>
            </a:endParaRPr>
          </a:p>
          <a:p>
            <a:pPr marL="354330" indent="-341630">
              <a:lnSpc>
                <a:spcPct val="100000"/>
              </a:lnSpc>
              <a:buAutoNum type="arabicPeriod"/>
              <a:tabLst>
                <a:tab pos="354330" algn="l"/>
              </a:tabLst>
            </a:pPr>
            <a:r>
              <a:rPr sz="1800" dirty="0">
                <a:latin typeface="Trebuchet MS"/>
                <a:cs typeface="Trebuchet MS"/>
              </a:rPr>
              <a:t>Сальні</a:t>
            </a:r>
            <a:r>
              <a:rPr sz="1800" spc="-65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залози;</a:t>
            </a:r>
            <a:endParaRPr sz="1800">
              <a:latin typeface="Trebuchet MS"/>
              <a:cs typeface="Trebuchet MS"/>
            </a:endParaRPr>
          </a:p>
          <a:p>
            <a:pPr marL="354330" indent="-341630">
              <a:lnSpc>
                <a:spcPct val="100000"/>
              </a:lnSpc>
              <a:spcBef>
                <a:spcPts val="5"/>
              </a:spcBef>
              <a:buAutoNum type="arabicPeriod"/>
              <a:tabLst>
                <a:tab pos="354330" algn="l"/>
              </a:tabLst>
            </a:pPr>
            <a:r>
              <a:rPr sz="1800" dirty="0">
                <a:latin typeface="Trebuchet MS"/>
                <a:cs typeface="Trebuchet MS"/>
              </a:rPr>
              <a:t>м’яз,</a:t>
            </a:r>
            <a:r>
              <a:rPr sz="1800" spc="-1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що виводить</a:t>
            </a:r>
            <a:r>
              <a:rPr sz="1800" spc="-125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волоски;</a:t>
            </a:r>
            <a:endParaRPr sz="1800">
              <a:latin typeface="Trebuchet MS"/>
              <a:cs typeface="Trebuchet MS"/>
            </a:endParaRPr>
          </a:p>
          <a:p>
            <a:pPr marL="354330" indent="-341630">
              <a:lnSpc>
                <a:spcPct val="100000"/>
              </a:lnSpc>
              <a:buAutoNum type="arabicPeriod"/>
              <a:tabLst>
                <a:tab pos="354330" algn="l"/>
              </a:tabLst>
            </a:pPr>
            <a:r>
              <a:rPr sz="1800" spc="-10" dirty="0">
                <a:latin typeface="Trebuchet MS"/>
                <a:cs typeface="Trebuchet MS"/>
              </a:rPr>
              <a:t>Дерма;</a:t>
            </a:r>
            <a:endParaRPr sz="1800">
              <a:latin typeface="Trebuchet MS"/>
              <a:cs typeface="Trebuchet MS"/>
            </a:endParaRPr>
          </a:p>
          <a:p>
            <a:pPr marL="354330" indent="-341630">
              <a:lnSpc>
                <a:spcPct val="100000"/>
              </a:lnSpc>
              <a:buAutoNum type="arabicPeriod"/>
              <a:tabLst>
                <a:tab pos="354330" algn="l"/>
              </a:tabLst>
            </a:pPr>
            <a:r>
              <a:rPr sz="1800" dirty="0">
                <a:latin typeface="Trebuchet MS"/>
                <a:cs typeface="Trebuchet MS"/>
              </a:rPr>
              <a:t>Волосяний</a:t>
            </a:r>
            <a:r>
              <a:rPr sz="1800" spc="-95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фолікул;</a:t>
            </a:r>
            <a:endParaRPr sz="1800">
              <a:latin typeface="Trebuchet MS"/>
              <a:cs typeface="Trebuchet MS"/>
            </a:endParaRPr>
          </a:p>
          <a:p>
            <a:pPr marL="354330" indent="-341630">
              <a:lnSpc>
                <a:spcPct val="100000"/>
              </a:lnSpc>
              <a:spcBef>
                <a:spcPts val="5"/>
              </a:spcBef>
              <a:buAutoNum type="arabicPeriod"/>
              <a:tabLst>
                <a:tab pos="354330" algn="l"/>
              </a:tabLst>
            </a:pPr>
            <a:r>
              <a:rPr sz="1800" dirty="0">
                <a:latin typeface="Trebuchet MS"/>
                <a:cs typeface="Trebuchet MS"/>
              </a:rPr>
              <a:t>Потова</a:t>
            </a:r>
            <a:r>
              <a:rPr sz="1800" spc="-55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залоза;</a:t>
            </a:r>
            <a:endParaRPr sz="1800">
              <a:latin typeface="Trebuchet MS"/>
              <a:cs typeface="Trebuchet MS"/>
            </a:endParaRPr>
          </a:p>
          <a:p>
            <a:pPr marL="354330" indent="-341630">
              <a:lnSpc>
                <a:spcPct val="100000"/>
              </a:lnSpc>
              <a:buAutoNum type="arabicPeriod"/>
              <a:tabLst>
                <a:tab pos="354330" algn="l"/>
              </a:tabLst>
            </a:pPr>
            <a:r>
              <a:rPr sz="1800" dirty="0">
                <a:latin typeface="Trebuchet MS"/>
                <a:cs typeface="Trebuchet MS"/>
              </a:rPr>
              <a:t>Круговий</a:t>
            </a:r>
            <a:r>
              <a:rPr sz="1800" spc="-10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м’яз </a:t>
            </a:r>
            <a:r>
              <a:rPr sz="1800" spc="-10" dirty="0">
                <a:latin typeface="Trebuchet MS"/>
                <a:cs typeface="Trebuchet MS"/>
              </a:rPr>
              <a:t>рота;</a:t>
            </a:r>
            <a:endParaRPr sz="1800">
              <a:latin typeface="Trebuchet MS"/>
              <a:cs typeface="Trebuchet MS"/>
            </a:endParaRPr>
          </a:p>
          <a:p>
            <a:pPr marL="354330" indent="-341630">
              <a:lnSpc>
                <a:spcPct val="100000"/>
              </a:lnSpc>
              <a:buAutoNum type="arabicPeriod"/>
              <a:tabLst>
                <a:tab pos="354330" algn="l"/>
              </a:tabLst>
            </a:pPr>
            <a:r>
              <a:rPr sz="1800" dirty="0">
                <a:latin typeface="Trebuchet MS"/>
                <a:cs typeface="Trebuchet MS"/>
              </a:rPr>
              <a:t>Слизовивідні</a:t>
            </a:r>
            <a:r>
              <a:rPr sz="1800" spc="-6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губні</a:t>
            </a:r>
            <a:r>
              <a:rPr sz="1800" spc="-75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залози.</a:t>
            </a:r>
            <a:endParaRPr sz="1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4014215"/>
            <a:ext cx="448309" cy="2844165"/>
          </a:xfrm>
          <a:custGeom>
            <a:avLst/>
            <a:gdLst/>
            <a:ahLst/>
            <a:cxnLst/>
            <a:rect l="l" t="t" r="r" b="b"/>
            <a:pathLst>
              <a:path w="448309" h="2844165">
                <a:moveTo>
                  <a:pt x="0" y="0"/>
                </a:moveTo>
                <a:lnTo>
                  <a:pt x="0" y="2843783"/>
                </a:lnTo>
                <a:lnTo>
                  <a:pt x="448056" y="2843783"/>
                </a:lnTo>
                <a:lnTo>
                  <a:pt x="0" y="0"/>
                </a:lnTo>
                <a:close/>
              </a:path>
            </a:pathLst>
          </a:custGeom>
          <a:solidFill>
            <a:srgbClr val="90C225">
              <a:alpha val="85096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39522" rIns="0" bIns="0" rtlCol="0">
            <a:spAutoFit/>
          </a:bodyPr>
          <a:lstStyle/>
          <a:p>
            <a:pPr marL="4090035">
              <a:lnSpc>
                <a:spcPct val="100000"/>
              </a:lnSpc>
              <a:spcBef>
                <a:spcPts val="105"/>
              </a:spcBef>
            </a:pPr>
            <a:r>
              <a:rPr spc="-20" dirty="0">
                <a:latin typeface="Trebuchet MS"/>
                <a:cs typeface="Trebuchet MS"/>
              </a:rPr>
              <a:t>ЩОКИ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756310" y="1186941"/>
            <a:ext cx="4817745" cy="45916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Щоки</a:t>
            </a:r>
            <a:r>
              <a:rPr sz="1800" spc="37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–</a:t>
            </a:r>
            <a:r>
              <a:rPr sz="1800" spc="32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це</a:t>
            </a:r>
            <a:r>
              <a:rPr sz="1800" spc="31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м’язові</a:t>
            </a:r>
            <a:r>
              <a:rPr sz="1800" spc="33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утворення,</a:t>
            </a:r>
            <a:r>
              <a:rPr sz="1800" spc="35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які</a:t>
            </a:r>
            <a:r>
              <a:rPr sz="1800" spc="29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зовні</a:t>
            </a:r>
            <a:r>
              <a:rPr sz="1800" spc="30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вкриті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шкірою,</a:t>
            </a:r>
            <a:r>
              <a:rPr sz="1800" spc="1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середині</a:t>
            </a:r>
            <a:r>
              <a:rPr sz="1800" spc="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слизовою</a:t>
            </a:r>
            <a:r>
              <a:rPr sz="1800" spc="-10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оболонкою.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010"/>
              </a:spcBef>
            </a:pPr>
            <a:r>
              <a:rPr sz="1800" b="1" dirty="0">
                <a:solidFill>
                  <a:srgbClr val="404040"/>
                </a:solidFill>
                <a:latin typeface="Times New Roman"/>
                <a:cs typeface="Times New Roman"/>
              </a:rPr>
              <a:t>Шари</a:t>
            </a:r>
            <a:r>
              <a:rPr sz="1800" b="1" spc="-20" dirty="0">
                <a:solidFill>
                  <a:srgbClr val="404040"/>
                </a:solidFill>
                <a:latin typeface="Times New Roman"/>
                <a:cs typeface="Times New Roman"/>
              </a:rPr>
              <a:t> щоки:</a:t>
            </a:r>
            <a:endParaRPr sz="1800">
              <a:latin typeface="Times New Roman"/>
              <a:cs typeface="Times New Roman"/>
            </a:endParaRPr>
          </a:p>
          <a:p>
            <a:pPr marL="240029" indent="-227329">
              <a:lnSpc>
                <a:spcPct val="100000"/>
              </a:lnSpc>
              <a:spcBef>
                <a:spcPts val="1010"/>
              </a:spcBef>
              <a:buAutoNum type="arabicPeriod"/>
              <a:tabLst>
                <a:tab pos="240029" algn="l"/>
              </a:tabLst>
            </a:pP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Шкіра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та</a:t>
            </a:r>
            <a:r>
              <a:rPr sz="1800" spc="-7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підшкірна</a:t>
            </a:r>
            <a:r>
              <a:rPr sz="1800" spc="8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жирова</a:t>
            </a:r>
            <a:r>
              <a:rPr sz="1800" spc="-11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клітковина</a:t>
            </a:r>
            <a:endParaRPr sz="1800">
              <a:latin typeface="Times New Roman"/>
              <a:cs typeface="Times New Roman"/>
            </a:endParaRPr>
          </a:p>
          <a:p>
            <a:pPr marL="241300" indent="-228600">
              <a:lnSpc>
                <a:spcPct val="100000"/>
              </a:lnSpc>
              <a:spcBef>
                <a:spcPts val="1010"/>
              </a:spcBef>
              <a:buAutoNum type="arabicPeriod"/>
              <a:tabLst>
                <a:tab pos="241300" algn="l"/>
              </a:tabLst>
            </a:pPr>
            <a:r>
              <a:rPr sz="1800" spc="-20" dirty="0">
                <a:solidFill>
                  <a:srgbClr val="404040"/>
                </a:solidFill>
                <a:latin typeface="Times New Roman"/>
                <a:cs typeface="Times New Roman"/>
              </a:rPr>
              <a:t>М’яз</a:t>
            </a:r>
            <a:endParaRPr sz="1800">
              <a:latin typeface="Times New Roman"/>
              <a:cs typeface="Times New Roman"/>
            </a:endParaRPr>
          </a:p>
          <a:p>
            <a:pPr marL="241300" indent="-228600">
              <a:lnSpc>
                <a:spcPct val="100000"/>
              </a:lnSpc>
              <a:spcBef>
                <a:spcPts val="975"/>
              </a:spcBef>
              <a:buAutoNum type="arabicPeriod"/>
              <a:tabLst>
                <a:tab pos="241300" algn="l"/>
              </a:tabLst>
            </a:pP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Підслизова</a:t>
            </a:r>
            <a:r>
              <a:rPr sz="1800" spc="-3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основа</a:t>
            </a:r>
            <a:endParaRPr sz="1800">
              <a:latin typeface="Times New Roman"/>
              <a:cs typeface="Times New Roman"/>
            </a:endParaRPr>
          </a:p>
          <a:p>
            <a:pPr marL="241300" indent="-228600">
              <a:lnSpc>
                <a:spcPct val="100000"/>
              </a:lnSpc>
              <a:spcBef>
                <a:spcPts val="1010"/>
              </a:spcBef>
              <a:buAutoNum type="arabicPeriod"/>
              <a:tabLst>
                <a:tab pos="241300" algn="l"/>
              </a:tabLst>
            </a:pP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Слизова</a:t>
            </a:r>
            <a:r>
              <a:rPr sz="1800" spc="-10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оболонка</a:t>
            </a: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В</a:t>
            </a:r>
            <a:r>
              <a:rPr sz="1800" spc="3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слизової</a:t>
            </a:r>
            <a:r>
              <a:rPr sz="1800" spc="-10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оболонці</a:t>
            </a:r>
            <a:r>
              <a:rPr sz="1800" spc="-9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3</a:t>
            </a:r>
            <a:r>
              <a:rPr sz="1800" spc="5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20" dirty="0">
                <a:solidFill>
                  <a:srgbClr val="404040"/>
                </a:solidFill>
                <a:latin typeface="Times New Roman"/>
                <a:cs typeface="Times New Roman"/>
              </a:rPr>
              <a:t>зони: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010"/>
              </a:spcBef>
              <a:tabLst>
                <a:tab pos="355600" algn="l"/>
              </a:tabLst>
            </a:pPr>
            <a:r>
              <a:rPr sz="1450" spc="65" dirty="0">
                <a:solidFill>
                  <a:srgbClr val="90C225"/>
                </a:solidFill>
                <a:latin typeface="Lucida Sans Unicode"/>
                <a:cs typeface="Lucida Sans Unicode"/>
              </a:rPr>
              <a:t>▶</a:t>
            </a:r>
            <a:r>
              <a:rPr sz="1450" dirty="0">
                <a:solidFill>
                  <a:srgbClr val="90C225"/>
                </a:solidFill>
                <a:latin typeface="Lucida Sans Unicode"/>
                <a:cs typeface="Lucida Sans Unicode"/>
              </a:rPr>
              <a:t>	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Верхня або</a:t>
            </a:r>
            <a:r>
              <a:rPr sz="1800" spc="-3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максилярна;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975"/>
              </a:spcBef>
              <a:tabLst>
                <a:tab pos="355600" algn="l"/>
              </a:tabLst>
            </a:pPr>
            <a:r>
              <a:rPr sz="1450" spc="65" dirty="0">
                <a:solidFill>
                  <a:srgbClr val="90C225"/>
                </a:solidFill>
                <a:latin typeface="Lucida Sans Unicode"/>
                <a:cs typeface="Lucida Sans Unicode"/>
              </a:rPr>
              <a:t>▶</a:t>
            </a:r>
            <a:r>
              <a:rPr sz="1450" dirty="0">
                <a:solidFill>
                  <a:srgbClr val="90C225"/>
                </a:solidFill>
                <a:latin typeface="Lucida Sans Unicode"/>
                <a:cs typeface="Lucida Sans Unicode"/>
              </a:rPr>
              <a:t>	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Нижня</a:t>
            </a:r>
            <a:r>
              <a:rPr sz="1800" spc="-7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або</a:t>
            </a:r>
            <a:r>
              <a:rPr sz="1800" spc="-1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20" dirty="0">
                <a:solidFill>
                  <a:srgbClr val="404040"/>
                </a:solidFill>
                <a:latin typeface="Times New Roman"/>
                <a:cs typeface="Times New Roman"/>
              </a:rPr>
              <a:t>мандибулярна</a:t>
            </a:r>
            <a:r>
              <a:rPr sz="1800" spc="3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зона;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010"/>
              </a:spcBef>
              <a:tabLst>
                <a:tab pos="355600" algn="l"/>
              </a:tabLst>
            </a:pPr>
            <a:r>
              <a:rPr sz="1450" spc="65" dirty="0">
                <a:solidFill>
                  <a:srgbClr val="90C225"/>
                </a:solidFill>
                <a:latin typeface="Lucida Sans Unicode"/>
                <a:cs typeface="Lucida Sans Unicode"/>
              </a:rPr>
              <a:t>▶</a:t>
            </a:r>
            <a:r>
              <a:rPr sz="1450" dirty="0">
                <a:solidFill>
                  <a:srgbClr val="90C225"/>
                </a:solidFill>
                <a:latin typeface="Lucida Sans Unicode"/>
                <a:cs typeface="Lucida Sans Unicode"/>
              </a:rPr>
              <a:t>	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Середня</a:t>
            </a:r>
            <a:r>
              <a:rPr sz="1800" spc="-3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або</a:t>
            </a:r>
            <a:r>
              <a:rPr sz="1800" spc="-3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проміжна</a:t>
            </a:r>
            <a:r>
              <a:rPr sz="1800" spc="-7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20" dirty="0">
                <a:solidFill>
                  <a:srgbClr val="404040"/>
                </a:solidFill>
                <a:latin typeface="Times New Roman"/>
                <a:cs typeface="Times New Roman"/>
              </a:rPr>
              <a:t>зона.</a:t>
            </a:r>
            <a:endParaRPr sz="1800">
              <a:latin typeface="Times New Roman"/>
              <a:cs typeface="Times New Roman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865876" y="114300"/>
            <a:ext cx="5774435" cy="6419088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841375" cy="5664835"/>
          </a:xfrm>
          <a:custGeom>
            <a:avLst/>
            <a:gdLst/>
            <a:ahLst/>
            <a:cxnLst/>
            <a:rect l="l" t="t" r="r" b="b"/>
            <a:pathLst>
              <a:path w="841375" h="5664835">
                <a:moveTo>
                  <a:pt x="841248" y="0"/>
                </a:moveTo>
                <a:lnTo>
                  <a:pt x="0" y="0"/>
                </a:lnTo>
                <a:lnTo>
                  <a:pt x="0" y="5664708"/>
                </a:lnTo>
                <a:lnTo>
                  <a:pt x="841248" y="0"/>
                </a:lnTo>
                <a:close/>
              </a:path>
            </a:pathLst>
          </a:custGeom>
          <a:solidFill>
            <a:srgbClr val="90C225">
              <a:alpha val="85096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645668" y="780110"/>
            <a:ext cx="5892800" cy="52412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330200">
              <a:lnSpc>
                <a:spcPct val="100000"/>
              </a:lnSpc>
              <a:spcBef>
                <a:spcPts val="100"/>
              </a:spcBef>
              <a:tabLst>
                <a:tab pos="1142365" algn="l"/>
              </a:tabLst>
            </a:pPr>
            <a:r>
              <a:rPr sz="1800" b="1" dirty="0">
                <a:latin typeface="Trebuchet MS"/>
                <a:cs typeface="Trebuchet MS"/>
              </a:rPr>
              <a:t>Слизова</a:t>
            </a:r>
            <a:r>
              <a:rPr sz="1800" b="1" spc="-50" dirty="0">
                <a:latin typeface="Trebuchet MS"/>
                <a:cs typeface="Trebuchet MS"/>
              </a:rPr>
              <a:t> </a:t>
            </a:r>
            <a:r>
              <a:rPr sz="1800" b="1" dirty="0">
                <a:latin typeface="Trebuchet MS"/>
                <a:cs typeface="Trebuchet MS"/>
              </a:rPr>
              <a:t>оболонка</a:t>
            </a:r>
            <a:r>
              <a:rPr sz="1800" b="1" spc="-30" dirty="0">
                <a:latin typeface="Trebuchet MS"/>
                <a:cs typeface="Trebuchet MS"/>
              </a:rPr>
              <a:t> </a:t>
            </a:r>
            <a:r>
              <a:rPr sz="1800" b="1" dirty="0">
                <a:latin typeface="Trebuchet MS"/>
                <a:cs typeface="Trebuchet MS"/>
              </a:rPr>
              <a:t>максилярної</a:t>
            </a:r>
            <a:r>
              <a:rPr sz="1800" b="1" spc="-55" dirty="0">
                <a:latin typeface="Trebuchet MS"/>
                <a:cs typeface="Trebuchet MS"/>
              </a:rPr>
              <a:t> </a:t>
            </a:r>
            <a:r>
              <a:rPr sz="1800" b="1" dirty="0">
                <a:latin typeface="Trebuchet MS"/>
                <a:cs typeface="Trebuchet MS"/>
              </a:rPr>
              <a:t>та</a:t>
            </a:r>
            <a:r>
              <a:rPr sz="1800" b="1" spc="-45" dirty="0">
                <a:latin typeface="Trebuchet MS"/>
                <a:cs typeface="Trebuchet MS"/>
              </a:rPr>
              <a:t> </a:t>
            </a:r>
            <a:r>
              <a:rPr sz="1800" b="1" spc="-10" dirty="0">
                <a:latin typeface="Trebuchet MS"/>
                <a:cs typeface="Trebuchet MS"/>
              </a:rPr>
              <a:t>мандибулярної </a:t>
            </a:r>
            <a:r>
              <a:rPr sz="1800" b="1" dirty="0">
                <a:latin typeface="Trebuchet MS"/>
                <a:cs typeface="Trebuchet MS"/>
              </a:rPr>
              <a:t>зон</a:t>
            </a:r>
            <a:r>
              <a:rPr sz="1800" b="1" spc="-30" dirty="0">
                <a:latin typeface="Trebuchet MS"/>
                <a:cs typeface="Trebuchet MS"/>
              </a:rPr>
              <a:t> </a:t>
            </a:r>
            <a:r>
              <a:rPr sz="1800" spc="-20" dirty="0">
                <a:latin typeface="Trebuchet MS"/>
                <a:cs typeface="Trebuchet MS"/>
              </a:rPr>
              <a:t>щоки</a:t>
            </a:r>
            <a:r>
              <a:rPr sz="1800" dirty="0">
                <a:latin typeface="Trebuchet MS"/>
                <a:cs typeface="Trebuchet MS"/>
              </a:rPr>
              <a:t>	покрита</a:t>
            </a:r>
            <a:r>
              <a:rPr sz="1800" spc="-7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незроговілим</a:t>
            </a:r>
            <a:r>
              <a:rPr sz="1800" spc="-85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баготошаровим </a:t>
            </a:r>
            <a:r>
              <a:rPr sz="1800" dirty="0">
                <a:latin typeface="Trebuchet MS"/>
                <a:cs typeface="Trebuchet MS"/>
              </a:rPr>
              <a:t>плоским</a:t>
            </a:r>
            <a:r>
              <a:rPr sz="1800" spc="-9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епітелієм,</a:t>
            </a:r>
            <a:r>
              <a:rPr sz="1800" spc="-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сосочки</a:t>
            </a:r>
            <a:r>
              <a:rPr sz="1800" spc="-10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власної</a:t>
            </a:r>
            <a:r>
              <a:rPr sz="1800" spc="-55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пластинки</a:t>
            </a:r>
            <a:endParaRPr sz="18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800" dirty="0">
                <a:latin typeface="Trebuchet MS"/>
                <a:cs typeface="Trebuchet MS"/>
              </a:rPr>
              <a:t>слизової</a:t>
            </a:r>
            <a:r>
              <a:rPr sz="1800" spc="-8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оболонки</a:t>
            </a:r>
            <a:r>
              <a:rPr sz="1800" spc="-8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маленьких</a:t>
            </a:r>
            <a:r>
              <a:rPr sz="1800" spc="1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розмірів.</a:t>
            </a:r>
            <a:r>
              <a:rPr sz="1800" spc="-70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Гарно</a:t>
            </a:r>
            <a:endParaRPr sz="18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800" dirty="0">
                <a:latin typeface="Trebuchet MS"/>
                <a:cs typeface="Trebuchet MS"/>
              </a:rPr>
              <a:t>розвинена</a:t>
            </a:r>
            <a:r>
              <a:rPr sz="1800" spc="-6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підслизова</a:t>
            </a:r>
            <a:r>
              <a:rPr sz="1800" spc="-9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післизова</a:t>
            </a:r>
            <a:r>
              <a:rPr sz="1800" spc="-6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основа,</a:t>
            </a:r>
            <a:r>
              <a:rPr sz="1800" spc="-95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містить</a:t>
            </a:r>
            <a:endParaRPr sz="18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</a:pPr>
            <a:r>
              <a:rPr sz="1800" dirty="0">
                <a:latin typeface="Trebuchet MS"/>
                <a:cs typeface="Trebuchet MS"/>
              </a:rPr>
              <a:t>жирову</a:t>
            </a:r>
            <a:r>
              <a:rPr sz="1800" spc="-8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тканину,</a:t>
            </a:r>
            <a:r>
              <a:rPr sz="1800" spc="-5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судини,</a:t>
            </a:r>
            <a:r>
              <a:rPr sz="1800" spc="-3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нерви</a:t>
            </a:r>
            <a:r>
              <a:rPr sz="1800" spc="-4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і</a:t>
            </a:r>
            <a:r>
              <a:rPr sz="1800" spc="-2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малі</a:t>
            </a:r>
            <a:r>
              <a:rPr sz="1800" spc="-2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слинні</a:t>
            </a:r>
            <a:r>
              <a:rPr sz="1800" spc="-20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залози.</a:t>
            </a:r>
            <a:endParaRPr sz="1800">
              <a:latin typeface="Trebuchet MS"/>
              <a:cs typeface="Trebuchet MS"/>
            </a:endParaRPr>
          </a:p>
          <a:p>
            <a:pPr marL="12700" marR="894080">
              <a:lnSpc>
                <a:spcPct val="100000"/>
              </a:lnSpc>
            </a:pPr>
            <a:r>
              <a:rPr sz="1800" dirty="0">
                <a:latin typeface="Trebuchet MS"/>
                <a:cs typeface="Trebuchet MS"/>
              </a:rPr>
              <a:t>Функція</a:t>
            </a:r>
            <a:r>
              <a:rPr sz="1800" spc="-9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рухомість</a:t>
            </a:r>
            <a:r>
              <a:rPr sz="1800" spc="-4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слизової.</a:t>
            </a:r>
            <a:r>
              <a:rPr sz="1800" spc="-8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Слизова</a:t>
            </a:r>
            <a:r>
              <a:rPr sz="1800" spc="-50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оболонка рухлива.</a:t>
            </a:r>
            <a:endParaRPr sz="18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800" b="1" dirty="0">
                <a:latin typeface="Trebuchet MS"/>
                <a:cs typeface="Trebuchet MS"/>
              </a:rPr>
              <a:t>Підслизова</a:t>
            </a:r>
            <a:r>
              <a:rPr sz="1800" b="1" spc="-20" dirty="0">
                <a:latin typeface="Trebuchet MS"/>
                <a:cs typeface="Trebuchet MS"/>
              </a:rPr>
              <a:t> </a:t>
            </a:r>
            <a:r>
              <a:rPr sz="1800" b="1" dirty="0">
                <a:latin typeface="Trebuchet MS"/>
                <a:cs typeface="Trebuchet MS"/>
              </a:rPr>
              <a:t>оболонка</a:t>
            </a:r>
            <a:r>
              <a:rPr sz="1800" b="1" spc="-2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присутня,</a:t>
            </a:r>
            <a:r>
              <a:rPr sz="1800" spc="-7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містить</a:t>
            </a:r>
            <a:r>
              <a:rPr sz="1800" spc="-100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жирову</a:t>
            </a:r>
            <a:endParaRPr sz="18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</a:pPr>
            <a:r>
              <a:rPr sz="1800" spc="-10" dirty="0">
                <a:latin typeface="Trebuchet MS"/>
                <a:cs typeface="Trebuchet MS"/>
              </a:rPr>
              <a:t>тканину.</a:t>
            </a:r>
            <a:endParaRPr sz="18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70"/>
              </a:spcBef>
            </a:pPr>
            <a:endParaRPr sz="1800">
              <a:latin typeface="Trebuchet MS"/>
              <a:cs typeface="Trebuchet MS"/>
            </a:endParaRPr>
          </a:p>
          <a:p>
            <a:pPr marL="12700" marR="5080">
              <a:lnSpc>
                <a:spcPct val="100000"/>
              </a:lnSpc>
              <a:spcBef>
                <a:spcPts val="5"/>
              </a:spcBef>
            </a:pPr>
            <a:r>
              <a:rPr sz="1800" b="1" dirty="0">
                <a:latin typeface="Trebuchet MS"/>
                <a:cs typeface="Trebuchet MS"/>
              </a:rPr>
              <a:t>Власна</a:t>
            </a:r>
            <a:r>
              <a:rPr sz="1800" b="1" spc="-114" dirty="0">
                <a:latin typeface="Trebuchet MS"/>
                <a:cs typeface="Trebuchet MS"/>
              </a:rPr>
              <a:t> </a:t>
            </a:r>
            <a:r>
              <a:rPr sz="1800" b="1" dirty="0">
                <a:latin typeface="Trebuchet MS"/>
                <a:cs typeface="Trebuchet MS"/>
              </a:rPr>
              <a:t>пластинка</a:t>
            </a:r>
            <a:r>
              <a:rPr sz="1800" b="1" spc="-45" dirty="0">
                <a:latin typeface="Trebuchet MS"/>
                <a:cs typeface="Trebuchet MS"/>
              </a:rPr>
              <a:t> </a:t>
            </a:r>
            <a:r>
              <a:rPr sz="1800" b="1" dirty="0">
                <a:latin typeface="Trebuchet MS"/>
                <a:cs typeface="Trebuchet MS"/>
              </a:rPr>
              <a:t>слизової</a:t>
            </a:r>
            <a:r>
              <a:rPr sz="1800" b="1" spc="-35" dirty="0">
                <a:latin typeface="Trebuchet MS"/>
                <a:cs typeface="Trebuchet MS"/>
              </a:rPr>
              <a:t> </a:t>
            </a:r>
            <a:r>
              <a:rPr sz="1800" b="1" dirty="0">
                <a:latin typeface="Trebuchet MS"/>
                <a:cs typeface="Trebuchet MS"/>
              </a:rPr>
              <a:t>оболонки</a:t>
            </a:r>
            <a:r>
              <a:rPr sz="1800" b="1" spc="-3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складається</a:t>
            </a:r>
            <a:r>
              <a:rPr sz="1800" spc="-90" dirty="0">
                <a:latin typeface="Trebuchet MS"/>
                <a:cs typeface="Trebuchet MS"/>
              </a:rPr>
              <a:t> </a:t>
            </a:r>
            <a:r>
              <a:rPr sz="1800" spc="-50" dirty="0">
                <a:latin typeface="Trebuchet MS"/>
                <a:cs typeface="Trebuchet MS"/>
              </a:rPr>
              <a:t>з </a:t>
            </a:r>
            <a:r>
              <a:rPr sz="1800" dirty="0">
                <a:latin typeface="Trebuchet MS"/>
                <a:cs typeface="Trebuchet MS"/>
              </a:rPr>
              <a:t>пухкої</a:t>
            </a:r>
            <a:r>
              <a:rPr sz="1800" spc="-4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сполучної</a:t>
            </a:r>
            <a:r>
              <a:rPr sz="1800" spc="-3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тканини</a:t>
            </a:r>
            <a:r>
              <a:rPr sz="1800" spc="-9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містить</a:t>
            </a:r>
            <a:r>
              <a:rPr sz="1800" spc="-7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кровиносні</a:t>
            </a:r>
            <a:r>
              <a:rPr sz="1800" spc="-60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судини, </a:t>
            </a:r>
            <a:r>
              <a:rPr sz="1800" dirty="0">
                <a:latin typeface="Trebuchet MS"/>
                <a:cs typeface="Trebuchet MS"/>
              </a:rPr>
              <a:t>нерви,</a:t>
            </a:r>
            <a:r>
              <a:rPr sz="1800" spc="-3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імунні</a:t>
            </a:r>
            <a:r>
              <a:rPr sz="1800" spc="2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клітини.</a:t>
            </a:r>
            <a:r>
              <a:rPr sz="1800" spc="-7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Формує</a:t>
            </a:r>
            <a:r>
              <a:rPr sz="1800" spc="-4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сосочки,</a:t>
            </a:r>
            <a:r>
              <a:rPr sz="1800" spc="-9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що</a:t>
            </a:r>
            <a:r>
              <a:rPr sz="1800" spc="-5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вдаються</a:t>
            </a:r>
            <a:r>
              <a:rPr sz="1800" spc="-15" dirty="0">
                <a:latin typeface="Trebuchet MS"/>
                <a:cs typeface="Trebuchet MS"/>
              </a:rPr>
              <a:t> </a:t>
            </a:r>
            <a:r>
              <a:rPr sz="1800" spc="-50" dirty="0">
                <a:latin typeface="Trebuchet MS"/>
                <a:cs typeface="Trebuchet MS"/>
              </a:rPr>
              <a:t>в </a:t>
            </a:r>
            <a:r>
              <a:rPr sz="1800" dirty="0">
                <a:latin typeface="Trebuchet MS"/>
                <a:cs typeface="Trebuchet MS"/>
              </a:rPr>
              <a:t>епітелій.</a:t>
            </a:r>
            <a:r>
              <a:rPr sz="1800" spc="-3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Функція,</a:t>
            </a:r>
            <a:r>
              <a:rPr sz="1800" spc="-6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забеспечує</a:t>
            </a:r>
            <a:r>
              <a:rPr sz="1800" spc="-7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трофіку</a:t>
            </a:r>
            <a:r>
              <a:rPr sz="1800" spc="-7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та</a:t>
            </a:r>
            <a:r>
              <a:rPr sz="1800" spc="-7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інервацію.</a:t>
            </a:r>
            <a:r>
              <a:rPr sz="1800" spc="-65" dirty="0">
                <a:latin typeface="Trebuchet MS"/>
                <a:cs typeface="Trebuchet MS"/>
              </a:rPr>
              <a:t> </a:t>
            </a:r>
            <a:r>
              <a:rPr sz="1800" spc="-50" dirty="0">
                <a:latin typeface="Trebuchet MS"/>
                <a:cs typeface="Trebuchet MS"/>
              </a:rPr>
              <a:t>У </a:t>
            </a:r>
            <a:r>
              <a:rPr sz="1800" dirty="0">
                <a:latin typeface="Trebuchet MS"/>
                <a:cs typeface="Trebuchet MS"/>
              </a:rPr>
              <a:t>власній</a:t>
            </a:r>
            <a:r>
              <a:rPr sz="1800" spc="-4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пластинці</a:t>
            </a:r>
            <a:r>
              <a:rPr sz="1800" spc="-5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та</a:t>
            </a:r>
            <a:r>
              <a:rPr sz="1800" spc="-5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підслизовій</a:t>
            </a:r>
            <a:r>
              <a:rPr sz="1800" spc="-4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розташовані</a:t>
            </a:r>
            <a:r>
              <a:rPr sz="1800" spc="-85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кінцеві </a:t>
            </a:r>
            <a:r>
              <a:rPr sz="1800" dirty="0">
                <a:latin typeface="Trebuchet MS"/>
                <a:cs typeface="Trebuchet MS"/>
              </a:rPr>
              <a:t>відділи</a:t>
            </a:r>
            <a:r>
              <a:rPr sz="1800" spc="-4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малих</a:t>
            </a:r>
            <a:r>
              <a:rPr sz="1800" spc="-3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слинних</a:t>
            </a:r>
            <a:r>
              <a:rPr sz="1800" spc="-35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залоз.</a:t>
            </a:r>
            <a:endParaRPr sz="18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800" b="1" dirty="0">
                <a:latin typeface="Trebuchet MS"/>
                <a:cs typeface="Trebuchet MS"/>
              </a:rPr>
              <a:t>Середня</a:t>
            </a:r>
            <a:r>
              <a:rPr sz="1800" b="1" spc="-55" dirty="0">
                <a:latin typeface="Trebuchet MS"/>
                <a:cs typeface="Trebuchet MS"/>
              </a:rPr>
              <a:t> </a:t>
            </a:r>
            <a:r>
              <a:rPr sz="1800" b="1" dirty="0">
                <a:latin typeface="Trebuchet MS"/>
                <a:cs typeface="Trebuchet MS"/>
              </a:rPr>
              <a:t>або</a:t>
            </a:r>
            <a:r>
              <a:rPr sz="1800" b="1" spc="-40" dirty="0">
                <a:latin typeface="Trebuchet MS"/>
                <a:cs typeface="Trebuchet MS"/>
              </a:rPr>
              <a:t> </a:t>
            </a:r>
            <a:r>
              <a:rPr sz="1800" b="1" dirty="0">
                <a:latin typeface="Trebuchet MS"/>
                <a:cs typeface="Trebuchet MS"/>
              </a:rPr>
              <a:t>проміжна</a:t>
            </a:r>
            <a:r>
              <a:rPr sz="1800" b="1" spc="-10" dirty="0">
                <a:latin typeface="Trebuchet MS"/>
                <a:cs typeface="Trebuchet MS"/>
              </a:rPr>
              <a:t> </a:t>
            </a:r>
            <a:r>
              <a:rPr sz="1800" b="1" dirty="0">
                <a:latin typeface="Trebuchet MS"/>
                <a:cs typeface="Trebuchet MS"/>
              </a:rPr>
              <a:t>зона</a:t>
            </a:r>
            <a:r>
              <a:rPr sz="1800" b="1" spc="-1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має</a:t>
            </a:r>
            <a:r>
              <a:rPr sz="1800" spc="-1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ширину</a:t>
            </a:r>
            <a:r>
              <a:rPr sz="1800" spc="-5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10</a:t>
            </a:r>
            <a:r>
              <a:rPr sz="1800" spc="-30" dirty="0">
                <a:latin typeface="Trebuchet MS"/>
                <a:cs typeface="Trebuchet MS"/>
              </a:rPr>
              <a:t> </a:t>
            </a:r>
            <a:r>
              <a:rPr sz="1800" spc="-25" dirty="0">
                <a:latin typeface="Trebuchet MS"/>
                <a:cs typeface="Trebuchet MS"/>
              </a:rPr>
              <a:t>мм.</a:t>
            </a:r>
            <a:endParaRPr sz="18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</a:pPr>
            <a:r>
              <a:rPr sz="1800" dirty="0">
                <a:latin typeface="Trebuchet MS"/>
                <a:cs typeface="Trebuchet MS"/>
              </a:rPr>
              <a:t>Сосочки</a:t>
            </a:r>
            <a:r>
              <a:rPr sz="1800" spc="-9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більші,</a:t>
            </a:r>
            <a:r>
              <a:rPr sz="1800" spc="-2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слинні</a:t>
            </a:r>
            <a:r>
              <a:rPr sz="1800" spc="-3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залози</a:t>
            </a:r>
            <a:r>
              <a:rPr sz="1800" spc="-80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відсутні.</a:t>
            </a:r>
            <a:endParaRPr sz="1800">
              <a:latin typeface="Trebuchet MS"/>
              <a:cs typeface="Trebuchet MS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903719" y="854963"/>
            <a:ext cx="4722876" cy="5458967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4014215"/>
            <a:ext cx="448309" cy="2844165"/>
          </a:xfrm>
          <a:custGeom>
            <a:avLst/>
            <a:gdLst/>
            <a:ahLst/>
            <a:cxnLst/>
            <a:rect l="l" t="t" r="r" b="b"/>
            <a:pathLst>
              <a:path w="448309" h="2844165">
                <a:moveTo>
                  <a:pt x="0" y="0"/>
                </a:moveTo>
                <a:lnTo>
                  <a:pt x="0" y="2843783"/>
                </a:lnTo>
                <a:lnTo>
                  <a:pt x="448056" y="2843783"/>
                </a:lnTo>
                <a:lnTo>
                  <a:pt x="0" y="0"/>
                </a:lnTo>
                <a:close/>
              </a:path>
            </a:pathLst>
          </a:custGeom>
          <a:solidFill>
            <a:srgbClr val="90C225">
              <a:alpha val="85096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923790" y="507568"/>
            <a:ext cx="119951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-20" dirty="0">
                <a:latin typeface="Trebuchet MS"/>
                <a:cs typeface="Trebuchet MS"/>
              </a:rPr>
              <a:t>ЯСНА</a:t>
            </a:r>
            <a:endParaRPr sz="3600">
              <a:latin typeface="Trebuchet MS"/>
              <a:cs typeface="Trebuchet M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60044" y="1114755"/>
            <a:ext cx="5915660" cy="1087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945"/>
              </a:lnSpc>
              <a:spcBef>
                <a:spcPts val="100"/>
              </a:spcBef>
            </a:pPr>
            <a:r>
              <a:rPr sz="1800" b="1" dirty="0">
                <a:solidFill>
                  <a:srgbClr val="404040"/>
                </a:solidFill>
                <a:latin typeface="Times New Roman"/>
                <a:cs typeface="Times New Roman"/>
              </a:rPr>
              <a:t>Ясна</a:t>
            </a:r>
            <a:r>
              <a:rPr sz="1800" b="1" spc="18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утворені</a:t>
            </a:r>
            <a:r>
              <a:rPr sz="1800" spc="9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слизовою</a:t>
            </a:r>
            <a:r>
              <a:rPr sz="1800" spc="13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оболонкою</a:t>
            </a:r>
            <a:r>
              <a:rPr sz="1800" spc="15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яка</a:t>
            </a:r>
            <a:r>
              <a:rPr sz="1800" spc="14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зрощена</a:t>
            </a:r>
            <a:r>
              <a:rPr sz="1800" spc="14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з</a:t>
            </a:r>
            <a:r>
              <a:rPr sz="1800" spc="12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окістям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ts val="1945"/>
              </a:lnSpc>
            </a:pP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верхньої і</a:t>
            </a:r>
            <a:r>
              <a:rPr sz="1800" spc="-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нижньої</a:t>
            </a:r>
            <a:r>
              <a:rPr sz="1800" spc="-6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щелепи.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ts val="1945"/>
              </a:lnSpc>
              <a:spcBef>
                <a:spcPts val="580"/>
              </a:spcBef>
            </a:pP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Слизова</a:t>
            </a:r>
            <a:r>
              <a:rPr sz="1800" spc="23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оболонка</a:t>
            </a:r>
            <a:r>
              <a:rPr sz="1800" spc="27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складається</a:t>
            </a:r>
            <a:r>
              <a:rPr sz="1800" spc="27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з</a:t>
            </a:r>
            <a:r>
              <a:rPr sz="1800" spc="28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багатошарового</a:t>
            </a:r>
            <a:r>
              <a:rPr sz="1800" spc="31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плоского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ts val="1945"/>
              </a:lnSpc>
            </a:pP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епітелію,</a:t>
            </a:r>
            <a:r>
              <a:rPr sz="1800" spc="-1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іноді</a:t>
            </a:r>
            <a:r>
              <a:rPr sz="1800" spc="-10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зроговілий.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60044" y="2249804"/>
            <a:ext cx="592328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995680" algn="l"/>
                <a:tab pos="1270000" algn="l"/>
                <a:tab pos="2902585" algn="l"/>
                <a:tab pos="3872229" algn="l"/>
                <a:tab pos="5080000" algn="l"/>
              </a:tabLst>
            </a:pP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Епітелій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	</a:t>
            </a:r>
            <a:r>
              <a:rPr sz="1800" spc="-50" dirty="0">
                <a:solidFill>
                  <a:srgbClr val="404040"/>
                </a:solidFill>
                <a:latin typeface="Times New Roman"/>
                <a:cs typeface="Times New Roman"/>
              </a:rPr>
              <a:t>–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	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багатошаровий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	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плоский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	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зроговілий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	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(шляхом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60044" y="2395788"/>
            <a:ext cx="3014345" cy="2107565"/>
          </a:xfrm>
          <a:prstGeom prst="rect">
            <a:avLst/>
          </a:prstGeom>
        </p:spPr>
        <p:txBody>
          <a:bodyPr vert="horz" wrap="square" lIns="0" tIns="857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75"/>
              </a:spcBef>
            </a:pP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паракератозу</a:t>
            </a:r>
            <a:r>
              <a:rPr sz="1800" spc="-2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та</a:t>
            </a:r>
            <a:r>
              <a:rPr sz="1800" spc="-3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ортокератозу).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80"/>
              </a:spcBef>
            </a:pPr>
            <a:r>
              <a:rPr sz="1800" b="1" dirty="0">
                <a:solidFill>
                  <a:srgbClr val="404040"/>
                </a:solidFill>
                <a:latin typeface="Times New Roman"/>
                <a:cs typeface="Times New Roman"/>
              </a:rPr>
              <a:t>Шари</a:t>
            </a:r>
            <a:r>
              <a:rPr sz="1800" b="1" spc="-2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b="1" spc="-10" dirty="0">
                <a:solidFill>
                  <a:srgbClr val="404040"/>
                </a:solidFill>
                <a:latin typeface="Times New Roman"/>
                <a:cs typeface="Times New Roman"/>
              </a:rPr>
              <a:t>епітелію:</a:t>
            </a:r>
            <a:endParaRPr sz="1800">
              <a:latin typeface="Times New Roman"/>
              <a:cs typeface="Times New Roman"/>
            </a:endParaRPr>
          </a:p>
          <a:p>
            <a:pPr marL="241300" indent="-228600">
              <a:lnSpc>
                <a:spcPct val="100000"/>
              </a:lnSpc>
              <a:spcBef>
                <a:spcPts val="545"/>
              </a:spcBef>
              <a:buAutoNum type="arabicPeriod"/>
              <a:tabLst>
                <a:tab pos="241300" algn="l"/>
              </a:tabLst>
            </a:pP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базальний;</a:t>
            </a:r>
            <a:endParaRPr sz="1800">
              <a:latin typeface="Times New Roman"/>
              <a:cs typeface="Times New Roman"/>
            </a:endParaRPr>
          </a:p>
          <a:p>
            <a:pPr marL="241300" indent="-228600">
              <a:lnSpc>
                <a:spcPct val="100000"/>
              </a:lnSpc>
              <a:spcBef>
                <a:spcPts val="575"/>
              </a:spcBef>
              <a:buAutoNum type="arabicPeriod"/>
              <a:tabLst>
                <a:tab pos="241300" algn="l"/>
              </a:tabLst>
            </a:pP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шипуватий;</a:t>
            </a:r>
            <a:endParaRPr sz="1800">
              <a:latin typeface="Times New Roman"/>
              <a:cs typeface="Times New Roman"/>
            </a:endParaRPr>
          </a:p>
          <a:p>
            <a:pPr marL="240029" indent="-227329">
              <a:lnSpc>
                <a:spcPct val="100000"/>
              </a:lnSpc>
              <a:spcBef>
                <a:spcPts val="575"/>
              </a:spcBef>
              <a:buAutoNum type="arabicPeriod"/>
              <a:tabLst>
                <a:tab pos="240029" algn="l"/>
              </a:tabLst>
            </a:pP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зернистий;</a:t>
            </a:r>
            <a:endParaRPr sz="1800">
              <a:latin typeface="Times New Roman"/>
              <a:cs typeface="Times New Roman"/>
            </a:endParaRPr>
          </a:p>
          <a:p>
            <a:pPr marL="240029" indent="-227329">
              <a:lnSpc>
                <a:spcPct val="100000"/>
              </a:lnSpc>
              <a:spcBef>
                <a:spcPts val="580"/>
              </a:spcBef>
              <a:buAutoNum type="arabicPeriod"/>
              <a:tabLst>
                <a:tab pos="240029" algn="l"/>
              </a:tabLst>
            </a:pP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роговий.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60044" y="4482084"/>
            <a:ext cx="5921375" cy="1499235"/>
          </a:xfrm>
          <a:prstGeom prst="rect">
            <a:avLst/>
          </a:prstGeom>
        </p:spPr>
        <p:txBody>
          <a:bodyPr vert="horz" wrap="square" lIns="0" tIns="81280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640"/>
              </a:spcBef>
            </a:pP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В</a:t>
            </a:r>
            <a:r>
              <a:rPr sz="1800" spc="-5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епітеліі</a:t>
            </a:r>
            <a:r>
              <a:rPr sz="1800" spc="5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розташовані</a:t>
            </a:r>
            <a:r>
              <a:rPr sz="1800" spc="-11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нервові</a:t>
            </a:r>
            <a:r>
              <a:rPr sz="1800" spc="-7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закінчення.</a:t>
            </a:r>
            <a:endParaRPr sz="1800">
              <a:latin typeface="Times New Roman"/>
              <a:cs typeface="Times New Roman"/>
            </a:endParaRPr>
          </a:p>
          <a:p>
            <a:pPr marL="12700" marR="5080" algn="just">
              <a:lnSpc>
                <a:spcPts val="1730"/>
              </a:lnSpc>
              <a:spcBef>
                <a:spcPts val="960"/>
              </a:spcBef>
            </a:pP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Власна</a:t>
            </a:r>
            <a:r>
              <a:rPr sz="1800" spc="340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пластинка</a:t>
            </a:r>
            <a:r>
              <a:rPr sz="1800" spc="350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ЩСТ,</a:t>
            </a:r>
            <a:r>
              <a:rPr sz="1800" spc="340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зрощена</a:t>
            </a:r>
            <a:r>
              <a:rPr sz="1800" spc="330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із</a:t>
            </a:r>
            <a:r>
              <a:rPr sz="1800" spc="330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окістям,</a:t>
            </a:r>
            <a:r>
              <a:rPr sz="1800" spc="340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багато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калогенових</a:t>
            </a:r>
            <a:r>
              <a:rPr sz="1800" spc="-3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волокн,</a:t>
            </a:r>
            <a:r>
              <a:rPr sz="1800" spc="-2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тому</a:t>
            </a:r>
            <a:r>
              <a:rPr sz="1800" spc="-7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слизова</a:t>
            </a:r>
            <a:r>
              <a:rPr sz="1800" spc="-1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нерухома.</a:t>
            </a:r>
            <a:r>
              <a:rPr sz="1800" spc="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Сосочки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добре розвинені.</a:t>
            </a:r>
            <a:endParaRPr sz="1800">
              <a:latin typeface="Times New Roman"/>
              <a:cs typeface="Times New Roman"/>
            </a:endParaRPr>
          </a:p>
          <a:p>
            <a:pPr marL="12700" algn="just">
              <a:lnSpc>
                <a:spcPct val="100000"/>
              </a:lnSpc>
              <a:spcBef>
                <a:spcPts val="590"/>
              </a:spcBef>
            </a:pP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Підслизова</a:t>
            </a:r>
            <a:r>
              <a:rPr sz="1800" spc="-3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основа</a:t>
            </a:r>
            <a:r>
              <a:rPr sz="1800" spc="-9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відсутня.</a:t>
            </a:r>
            <a:endParaRPr sz="1800">
              <a:latin typeface="Times New Roman"/>
              <a:cs typeface="Times New Roman"/>
            </a:endParaRPr>
          </a:p>
        </p:txBody>
      </p:sp>
      <p:pic>
        <p:nvPicPr>
          <p:cNvPr id="8" name="object 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278623" y="818388"/>
            <a:ext cx="4219956" cy="5138928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4014215"/>
            <a:ext cx="448309" cy="2844165"/>
          </a:xfrm>
          <a:custGeom>
            <a:avLst/>
            <a:gdLst/>
            <a:ahLst/>
            <a:cxnLst/>
            <a:rect l="l" t="t" r="r" b="b"/>
            <a:pathLst>
              <a:path w="448309" h="2844165">
                <a:moveTo>
                  <a:pt x="0" y="0"/>
                </a:moveTo>
                <a:lnTo>
                  <a:pt x="0" y="2843783"/>
                </a:lnTo>
                <a:lnTo>
                  <a:pt x="448056" y="2843783"/>
                </a:lnTo>
                <a:lnTo>
                  <a:pt x="0" y="0"/>
                </a:lnTo>
                <a:close/>
              </a:path>
            </a:pathLst>
          </a:custGeom>
          <a:solidFill>
            <a:srgbClr val="90C225">
              <a:alpha val="85096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756310" y="668749"/>
            <a:ext cx="4599305" cy="4759960"/>
          </a:xfrm>
          <a:prstGeom prst="rect">
            <a:avLst/>
          </a:prstGeom>
        </p:spPr>
        <p:txBody>
          <a:bodyPr vert="horz" wrap="square" lIns="0" tIns="140335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1105"/>
              </a:spcBef>
            </a:pP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Ясна</a:t>
            </a:r>
            <a:r>
              <a:rPr sz="1800" spc="-4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включають</a:t>
            </a:r>
            <a:r>
              <a:rPr sz="1800" spc="1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три</a:t>
            </a:r>
            <a:r>
              <a:rPr sz="1800" spc="-6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20" dirty="0">
                <a:solidFill>
                  <a:srgbClr val="404040"/>
                </a:solidFill>
                <a:latin typeface="Times New Roman"/>
                <a:cs typeface="Times New Roman"/>
              </a:rPr>
              <a:t>зони:</a:t>
            </a:r>
            <a:endParaRPr sz="1800">
              <a:latin typeface="Times New Roman"/>
              <a:cs typeface="Times New Roman"/>
            </a:endParaRPr>
          </a:p>
          <a:p>
            <a:pPr marL="355600" marR="5080" indent="-343535" algn="just">
              <a:lnSpc>
                <a:spcPct val="100000"/>
              </a:lnSpc>
              <a:spcBef>
                <a:spcPts val="1005"/>
              </a:spcBef>
              <a:tabLst>
                <a:tab pos="1965325" algn="l"/>
                <a:tab pos="3419475" algn="l"/>
              </a:tabLst>
            </a:pPr>
            <a:r>
              <a:rPr sz="1450" spc="114" dirty="0">
                <a:solidFill>
                  <a:srgbClr val="90C225"/>
                </a:solidFill>
                <a:latin typeface="Lucida Sans Unicode"/>
                <a:cs typeface="Lucida Sans Unicode"/>
              </a:rPr>
              <a:t>▶</a:t>
            </a:r>
            <a:r>
              <a:rPr sz="1450" spc="220" dirty="0">
                <a:solidFill>
                  <a:srgbClr val="90C225"/>
                </a:solidFill>
                <a:latin typeface="Lucida Sans Unicode"/>
                <a:cs typeface="Lucida Sans Unicode"/>
              </a:rPr>
              <a:t>  </a:t>
            </a:r>
            <a:r>
              <a:rPr sz="1800" b="1" dirty="0">
                <a:solidFill>
                  <a:srgbClr val="404040"/>
                </a:solidFill>
                <a:latin typeface="Times New Roman"/>
                <a:cs typeface="Times New Roman"/>
              </a:rPr>
              <a:t>Альвеолярна зона</a:t>
            </a:r>
            <a:r>
              <a:rPr sz="1800" b="1" spc="-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–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покриває</a:t>
            </a:r>
            <a:r>
              <a:rPr sz="1800" spc="-2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альвеолярні відростки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	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щелепи.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	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сформована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прикріпленою слизовою,</a:t>
            </a:r>
            <a:r>
              <a:rPr sz="1800" spc="2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власна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пластинка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якої</a:t>
            </a:r>
            <a:r>
              <a:rPr sz="1800" spc="-7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зрощена</a:t>
            </a:r>
            <a:r>
              <a:rPr sz="1800" spc="-11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із</a:t>
            </a:r>
            <a:r>
              <a:rPr sz="1800" spc="-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окістям</a:t>
            </a:r>
            <a:r>
              <a:rPr sz="1800" spc="-2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підлеглої</a:t>
            </a:r>
            <a:r>
              <a:rPr sz="1800" spc="-5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кістки;</a:t>
            </a:r>
            <a:endParaRPr sz="1800">
              <a:latin typeface="Times New Roman"/>
              <a:cs typeface="Times New Roman"/>
            </a:endParaRPr>
          </a:p>
          <a:p>
            <a:pPr marL="355600" marR="5080" indent="-343535" algn="just">
              <a:lnSpc>
                <a:spcPct val="100000"/>
              </a:lnSpc>
              <a:spcBef>
                <a:spcPts val="1015"/>
              </a:spcBef>
            </a:pPr>
            <a:r>
              <a:rPr sz="1450" spc="114" dirty="0">
                <a:solidFill>
                  <a:srgbClr val="90C225"/>
                </a:solidFill>
                <a:latin typeface="Lucida Sans Unicode"/>
                <a:cs typeface="Lucida Sans Unicode"/>
              </a:rPr>
              <a:t>▶</a:t>
            </a:r>
            <a:r>
              <a:rPr sz="1450" spc="245" dirty="0">
                <a:solidFill>
                  <a:srgbClr val="90C225"/>
                </a:solidFill>
                <a:latin typeface="Lucida Sans Unicode"/>
                <a:cs typeface="Lucida Sans Unicode"/>
              </a:rPr>
              <a:t>  </a:t>
            </a:r>
            <a:r>
              <a:rPr sz="1800" b="1" dirty="0">
                <a:solidFill>
                  <a:srgbClr val="404040"/>
                </a:solidFill>
                <a:latin typeface="Times New Roman"/>
                <a:cs typeface="Times New Roman"/>
              </a:rPr>
              <a:t>Вільна</a:t>
            </a:r>
            <a:r>
              <a:rPr sz="1800" b="1" spc="140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800" b="1" dirty="0">
                <a:solidFill>
                  <a:srgbClr val="404040"/>
                </a:solidFill>
                <a:latin typeface="Times New Roman"/>
                <a:cs typeface="Times New Roman"/>
              </a:rPr>
              <a:t>слизова</a:t>
            </a:r>
            <a:r>
              <a:rPr sz="1800" b="1" spc="155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800" b="1" dirty="0">
                <a:solidFill>
                  <a:srgbClr val="404040"/>
                </a:solidFill>
                <a:latin typeface="Times New Roman"/>
                <a:cs typeface="Times New Roman"/>
              </a:rPr>
              <a:t>або</a:t>
            </a:r>
            <a:r>
              <a:rPr sz="1800" b="1" spc="150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800" b="1" dirty="0">
                <a:solidFill>
                  <a:srgbClr val="404040"/>
                </a:solidFill>
                <a:latin typeface="Times New Roman"/>
                <a:cs typeface="Times New Roman"/>
              </a:rPr>
              <a:t>маргінальна</a:t>
            </a:r>
            <a:r>
              <a:rPr sz="1800" b="1" spc="130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800" b="1" spc="-20" dirty="0">
                <a:solidFill>
                  <a:srgbClr val="404040"/>
                </a:solidFill>
                <a:latin typeface="Times New Roman"/>
                <a:cs typeface="Times New Roman"/>
              </a:rPr>
              <a:t>зона </a:t>
            </a:r>
            <a:r>
              <a:rPr sz="1800" b="1" dirty="0">
                <a:solidFill>
                  <a:srgbClr val="404040"/>
                </a:solidFill>
                <a:latin typeface="Times New Roman"/>
                <a:cs typeface="Times New Roman"/>
              </a:rPr>
              <a:t>(крайова)</a:t>
            </a:r>
            <a:r>
              <a:rPr sz="1800" b="1" spc="484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–</a:t>
            </a:r>
            <a:r>
              <a:rPr sz="1800" spc="185" dirty="0">
                <a:solidFill>
                  <a:srgbClr val="404040"/>
                </a:solidFill>
                <a:latin typeface="Times New Roman"/>
                <a:cs typeface="Times New Roman"/>
              </a:rPr>
              <a:t>  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утворює</a:t>
            </a:r>
            <a:r>
              <a:rPr sz="1800" spc="495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ясенний</a:t>
            </a:r>
            <a:r>
              <a:rPr sz="1800" spc="190" dirty="0">
                <a:solidFill>
                  <a:srgbClr val="404040"/>
                </a:solidFill>
                <a:latin typeface="Times New Roman"/>
                <a:cs typeface="Times New Roman"/>
              </a:rPr>
              <a:t>  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край, охоплює</a:t>
            </a:r>
            <a:r>
              <a:rPr sz="1800" spc="-7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шийку</a:t>
            </a:r>
            <a:r>
              <a:rPr sz="1800" spc="-6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20" dirty="0">
                <a:solidFill>
                  <a:srgbClr val="404040"/>
                </a:solidFill>
                <a:latin typeface="Times New Roman"/>
                <a:cs typeface="Times New Roman"/>
              </a:rPr>
              <a:t>зуба;</a:t>
            </a:r>
            <a:endParaRPr sz="1800">
              <a:latin typeface="Times New Roman"/>
              <a:cs typeface="Times New Roman"/>
            </a:endParaRPr>
          </a:p>
          <a:p>
            <a:pPr marL="12700" algn="just">
              <a:lnSpc>
                <a:spcPct val="100000"/>
              </a:lnSpc>
              <a:spcBef>
                <a:spcPts val="1015"/>
              </a:spcBef>
            </a:pPr>
            <a:r>
              <a:rPr sz="1450" spc="114" dirty="0">
                <a:solidFill>
                  <a:srgbClr val="90C225"/>
                </a:solidFill>
                <a:latin typeface="Lucida Sans Unicode"/>
                <a:cs typeface="Lucida Sans Unicode"/>
              </a:rPr>
              <a:t>▶</a:t>
            </a:r>
            <a:r>
              <a:rPr sz="1450" spc="225" dirty="0">
                <a:solidFill>
                  <a:srgbClr val="90C225"/>
                </a:solidFill>
                <a:latin typeface="Lucida Sans Unicode"/>
                <a:cs typeface="Lucida Sans Unicode"/>
              </a:rPr>
              <a:t>  </a:t>
            </a:r>
            <a:r>
              <a:rPr sz="1800" b="1" dirty="0">
                <a:solidFill>
                  <a:srgbClr val="404040"/>
                </a:solidFill>
                <a:latin typeface="Times New Roman"/>
                <a:cs typeface="Times New Roman"/>
              </a:rPr>
              <a:t>Міжзубні</a:t>
            </a:r>
            <a:r>
              <a:rPr sz="1800" b="1" spc="-2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b="1" spc="-10" dirty="0">
                <a:solidFill>
                  <a:srgbClr val="404040"/>
                </a:solidFill>
                <a:latin typeface="Times New Roman"/>
                <a:cs typeface="Times New Roman"/>
              </a:rPr>
              <a:t>сосочки.</a:t>
            </a:r>
            <a:endParaRPr sz="1800">
              <a:latin typeface="Times New Roman"/>
              <a:cs typeface="Times New Roman"/>
            </a:endParaRPr>
          </a:p>
          <a:p>
            <a:pPr marL="12700" algn="just">
              <a:lnSpc>
                <a:spcPct val="100000"/>
              </a:lnSpc>
              <a:spcBef>
                <a:spcPts val="975"/>
              </a:spcBef>
            </a:pP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Між</a:t>
            </a:r>
            <a:r>
              <a:rPr sz="1800" spc="9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вільним</a:t>
            </a:r>
            <a:r>
              <a:rPr sz="1800" spc="10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краєм</a:t>
            </a:r>
            <a:r>
              <a:rPr sz="1800" spc="9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ясен</a:t>
            </a:r>
            <a:r>
              <a:rPr sz="1800" spc="2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та</a:t>
            </a:r>
            <a:r>
              <a:rPr sz="1800" spc="3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зубом</a:t>
            </a:r>
            <a:r>
              <a:rPr sz="1800" spc="9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знаходиться</a:t>
            </a:r>
            <a:endParaRPr sz="1800">
              <a:latin typeface="Times New Roman"/>
              <a:cs typeface="Times New Roman"/>
            </a:endParaRPr>
          </a:p>
          <a:p>
            <a:pPr marL="12700" algn="just">
              <a:lnSpc>
                <a:spcPct val="100000"/>
              </a:lnSpc>
            </a:pP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ясенна</a:t>
            </a:r>
            <a:r>
              <a:rPr sz="1800" spc="-1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борозна.</a:t>
            </a:r>
            <a:endParaRPr sz="1800">
              <a:latin typeface="Times New Roman"/>
              <a:cs typeface="Times New Roman"/>
            </a:endParaRPr>
          </a:p>
          <a:p>
            <a:pPr marL="12700" algn="just">
              <a:lnSpc>
                <a:spcPct val="100000"/>
              </a:lnSpc>
              <a:spcBef>
                <a:spcPts val="1010"/>
              </a:spcBef>
            </a:pP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Зсередини</a:t>
            </a:r>
            <a:r>
              <a:rPr sz="1800" spc="440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борозна</a:t>
            </a:r>
            <a:r>
              <a:rPr sz="1800" spc="420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вислана</a:t>
            </a:r>
            <a:r>
              <a:rPr sz="1800" spc="440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800" spc="-25" dirty="0">
                <a:solidFill>
                  <a:srgbClr val="404040"/>
                </a:solidFill>
                <a:latin typeface="Times New Roman"/>
                <a:cs typeface="Times New Roman"/>
              </a:rPr>
              <a:t>зубо-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ясенним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епітелієм.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010"/>
              </a:spcBef>
            </a:pP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Ясенна</a:t>
            </a:r>
            <a:r>
              <a:rPr sz="1800" spc="2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борозна</a:t>
            </a:r>
            <a:r>
              <a:rPr sz="1800" spc="-8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заповнена</a:t>
            </a:r>
            <a:r>
              <a:rPr sz="1800" spc="-4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ясенною</a:t>
            </a:r>
            <a:r>
              <a:rPr sz="1800" spc="-3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рідиною.</a:t>
            </a:r>
            <a:endParaRPr sz="1800">
              <a:latin typeface="Times New Roman"/>
              <a:cs typeface="Times New Roman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638543" y="1024127"/>
            <a:ext cx="4183379" cy="5102352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841375" cy="5664835"/>
          </a:xfrm>
          <a:custGeom>
            <a:avLst/>
            <a:gdLst/>
            <a:ahLst/>
            <a:cxnLst/>
            <a:rect l="l" t="t" r="r" b="b"/>
            <a:pathLst>
              <a:path w="841375" h="5664835">
                <a:moveTo>
                  <a:pt x="841248" y="0"/>
                </a:moveTo>
                <a:lnTo>
                  <a:pt x="0" y="0"/>
                </a:lnTo>
                <a:lnTo>
                  <a:pt x="0" y="5664708"/>
                </a:lnTo>
                <a:lnTo>
                  <a:pt x="841248" y="0"/>
                </a:lnTo>
                <a:close/>
              </a:path>
            </a:pathLst>
          </a:custGeom>
          <a:solidFill>
            <a:srgbClr val="90C225">
              <a:alpha val="85096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5024628" y="182879"/>
            <a:ext cx="6506209" cy="6492240"/>
            <a:chOff x="5024628" y="182879"/>
            <a:chExt cx="6506209" cy="649224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024628" y="182879"/>
              <a:ext cx="6505956" cy="6492240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8023352" y="1966213"/>
              <a:ext cx="1807845" cy="337185"/>
            </a:xfrm>
            <a:custGeom>
              <a:avLst/>
              <a:gdLst/>
              <a:ahLst/>
              <a:cxnLst/>
              <a:rect l="l" t="t" r="r" b="b"/>
              <a:pathLst>
                <a:path w="1807845" h="337185">
                  <a:moveTo>
                    <a:pt x="1731263" y="30820"/>
                  </a:moveTo>
                  <a:lnTo>
                    <a:pt x="2540" y="323596"/>
                  </a:lnTo>
                  <a:lnTo>
                    <a:pt x="0" y="327151"/>
                  </a:lnTo>
                  <a:lnTo>
                    <a:pt x="1270" y="334518"/>
                  </a:lnTo>
                  <a:lnTo>
                    <a:pt x="4825" y="337058"/>
                  </a:lnTo>
                  <a:lnTo>
                    <a:pt x="1733558" y="44406"/>
                  </a:lnTo>
                  <a:lnTo>
                    <a:pt x="1731263" y="30820"/>
                  </a:lnTo>
                  <a:close/>
                </a:path>
                <a:path w="1807845" h="337185">
                  <a:moveTo>
                    <a:pt x="1803245" y="28066"/>
                  </a:moveTo>
                  <a:lnTo>
                    <a:pt x="1747520" y="28066"/>
                  </a:lnTo>
                  <a:lnTo>
                    <a:pt x="1751076" y="30607"/>
                  </a:lnTo>
                  <a:lnTo>
                    <a:pt x="1752346" y="38100"/>
                  </a:lnTo>
                  <a:lnTo>
                    <a:pt x="1749805" y="41656"/>
                  </a:lnTo>
                  <a:lnTo>
                    <a:pt x="1733558" y="44406"/>
                  </a:lnTo>
                  <a:lnTo>
                    <a:pt x="1738756" y="75184"/>
                  </a:lnTo>
                  <a:lnTo>
                    <a:pt x="1803245" y="28066"/>
                  </a:lnTo>
                  <a:close/>
                </a:path>
                <a:path w="1807845" h="337185">
                  <a:moveTo>
                    <a:pt x="1747520" y="28066"/>
                  </a:moveTo>
                  <a:lnTo>
                    <a:pt x="1731263" y="30820"/>
                  </a:lnTo>
                  <a:lnTo>
                    <a:pt x="1733558" y="44406"/>
                  </a:lnTo>
                  <a:lnTo>
                    <a:pt x="1749805" y="41656"/>
                  </a:lnTo>
                  <a:lnTo>
                    <a:pt x="1752346" y="38100"/>
                  </a:lnTo>
                  <a:lnTo>
                    <a:pt x="1751112" y="30820"/>
                  </a:lnTo>
                  <a:lnTo>
                    <a:pt x="1751076" y="30607"/>
                  </a:lnTo>
                  <a:lnTo>
                    <a:pt x="1747520" y="28066"/>
                  </a:lnTo>
                  <a:close/>
                </a:path>
                <a:path w="1807845" h="337185">
                  <a:moveTo>
                    <a:pt x="1726056" y="0"/>
                  </a:moveTo>
                  <a:lnTo>
                    <a:pt x="1731227" y="30607"/>
                  </a:lnTo>
                  <a:lnTo>
                    <a:pt x="1731263" y="30820"/>
                  </a:lnTo>
                  <a:lnTo>
                    <a:pt x="1747520" y="28066"/>
                  </a:lnTo>
                  <a:lnTo>
                    <a:pt x="1803245" y="28066"/>
                  </a:lnTo>
                  <a:lnTo>
                    <a:pt x="1807591" y="24891"/>
                  </a:lnTo>
                  <a:lnTo>
                    <a:pt x="172605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425602" y="613664"/>
            <a:ext cx="3872865" cy="4169410"/>
          </a:xfrm>
          <a:prstGeom prst="rect">
            <a:avLst/>
          </a:prstGeom>
        </p:spPr>
        <p:txBody>
          <a:bodyPr vert="horz" wrap="square" lIns="0" tIns="8890" rIns="0" bIns="0" rtlCol="0">
            <a:spAutoFit/>
          </a:bodyPr>
          <a:lstStyle/>
          <a:p>
            <a:pPr marL="12700" marR="10160" algn="just">
              <a:lnSpc>
                <a:spcPct val="103299"/>
              </a:lnSpc>
              <a:spcBef>
                <a:spcPts val="70"/>
              </a:spcBef>
            </a:pPr>
            <a:r>
              <a:rPr sz="1550" b="1" dirty="0">
                <a:latin typeface="Times New Roman"/>
                <a:cs typeface="Times New Roman"/>
              </a:rPr>
              <a:t>Крайова</a:t>
            </a:r>
            <a:r>
              <a:rPr sz="1550" b="1" spc="180" dirty="0">
                <a:latin typeface="Times New Roman"/>
                <a:cs typeface="Times New Roman"/>
              </a:rPr>
              <a:t>  </a:t>
            </a:r>
            <a:r>
              <a:rPr sz="1550" b="1" dirty="0">
                <a:latin typeface="Times New Roman"/>
                <a:cs typeface="Times New Roman"/>
              </a:rPr>
              <a:t>борозна</a:t>
            </a:r>
            <a:r>
              <a:rPr sz="1550" b="1" spc="160" dirty="0">
                <a:latin typeface="Times New Roman"/>
                <a:cs typeface="Times New Roman"/>
              </a:rPr>
              <a:t>  </a:t>
            </a:r>
            <a:r>
              <a:rPr sz="1550" b="1" dirty="0">
                <a:latin typeface="Times New Roman"/>
                <a:cs typeface="Times New Roman"/>
              </a:rPr>
              <a:t>ясен</a:t>
            </a:r>
            <a:r>
              <a:rPr sz="1550" b="1" spc="175" dirty="0">
                <a:latin typeface="Times New Roman"/>
                <a:cs typeface="Times New Roman"/>
              </a:rPr>
              <a:t>  </a:t>
            </a:r>
            <a:r>
              <a:rPr sz="1550" dirty="0">
                <a:latin typeface="Times New Roman"/>
                <a:cs typeface="Times New Roman"/>
              </a:rPr>
              <a:t>—</a:t>
            </a:r>
            <a:r>
              <a:rPr sz="1550" spc="160" dirty="0">
                <a:latin typeface="Times New Roman"/>
                <a:cs typeface="Times New Roman"/>
              </a:rPr>
              <a:t>  </a:t>
            </a:r>
            <a:r>
              <a:rPr sz="1550" dirty="0">
                <a:latin typeface="Times New Roman"/>
                <a:cs typeface="Times New Roman"/>
              </a:rPr>
              <a:t>це</a:t>
            </a:r>
            <a:r>
              <a:rPr sz="1550" spc="145" dirty="0">
                <a:latin typeface="Times New Roman"/>
                <a:cs typeface="Times New Roman"/>
              </a:rPr>
              <a:t>  </a:t>
            </a:r>
            <a:r>
              <a:rPr sz="1550" spc="-10" dirty="0">
                <a:latin typeface="Times New Roman"/>
                <a:cs typeface="Times New Roman"/>
              </a:rPr>
              <a:t>неглибока </a:t>
            </a:r>
            <a:r>
              <a:rPr sz="1550" dirty="0">
                <a:latin typeface="Times New Roman"/>
                <a:cs typeface="Times New Roman"/>
              </a:rPr>
              <a:t>лінійна</a:t>
            </a:r>
            <a:r>
              <a:rPr sz="1550" spc="365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депресія</a:t>
            </a:r>
            <a:r>
              <a:rPr sz="1550" spc="305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(заглиблення)</a:t>
            </a:r>
            <a:r>
              <a:rPr sz="1550" spc="335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на</a:t>
            </a:r>
            <a:r>
              <a:rPr sz="1550" spc="330" dirty="0">
                <a:latin typeface="Times New Roman"/>
                <a:cs typeface="Times New Roman"/>
              </a:rPr>
              <a:t> </a:t>
            </a:r>
            <a:r>
              <a:rPr sz="1550" spc="-10" dirty="0">
                <a:latin typeface="Times New Roman"/>
                <a:cs typeface="Times New Roman"/>
              </a:rPr>
              <a:t>поверхні </a:t>
            </a:r>
            <a:r>
              <a:rPr sz="1550" dirty="0">
                <a:latin typeface="Times New Roman"/>
                <a:cs typeface="Times New Roman"/>
              </a:rPr>
              <a:t>ясен,</a:t>
            </a:r>
            <a:r>
              <a:rPr sz="1550" spc="275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яка</a:t>
            </a:r>
            <a:r>
              <a:rPr sz="1550" spc="250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відмежовує</a:t>
            </a:r>
            <a:r>
              <a:rPr sz="1550" spc="245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вільну</a:t>
            </a:r>
            <a:r>
              <a:rPr sz="1550" spc="235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(крайову)</a:t>
            </a:r>
            <a:r>
              <a:rPr sz="1550" spc="295" dirty="0">
                <a:latin typeface="Times New Roman"/>
                <a:cs typeface="Times New Roman"/>
              </a:rPr>
              <a:t> </a:t>
            </a:r>
            <a:r>
              <a:rPr sz="1550" spc="-20" dirty="0">
                <a:latin typeface="Times New Roman"/>
                <a:cs typeface="Times New Roman"/>
              </a:rPr>
              <a:t>ясну </a:t>
            </a:r>
            <a:r>
              <a:rPr sz="1550" dirty="0">
                <a:latin typeface="Times New Roman"/>
                <a:cs typeface="Times New Roman"/>
              </a:rPr>
              <a:t>від</a:t>
            </a:r>
            <a:r>
              <a:rPr sz="1550" spc="60" dirty="0">
                <a:latin typeface="Times New Roman"/>
                <a:cs typeface="Times New Roman"/>
              </a:rPr>
              <a:t> </a:t>
            </a:r>
            <a:r>
              <a:rPr sz="1550" spc="-10" dirty="0">
                <a:latin typeface="Times New Roman"/>
                <a:cs typeface="Times New Roman"/>
              </a:rPr>
              <a:t>прикріпленої.</a:t>
            </a:r>
            <a:endParaRPr sz="1550">
              <a:latin typeface="Times New Roman"/>
              <a:cs typeface="Times New Roman"/>
            </a:endParaRPr>
          </a:p>
          <a:p>
            <a:pPr marL="12700" algn="just">
              <a:lnSpc>
                <a:spcPct val="100000"/>
              </a:lnSpc>
              <a:spcBef>
                <a:spcPts val="50"/>
              </a:spcBef>
            </a:pPr>
            <a:r>
              <a:rPr sz="1550" b="1" dirty="0">
                <a:latin typeface="Times New Roman"/>
                <a:cs typeface="Times New Roman"/>
              </a:rPr>
              <a:t>Вільна</a:t>
            </a:r>
            <a:r>
              <a:rPr sz="1550" b="1" spc="450" dirty="0">
                <a:latin typeface="Times New Roman"/>
                <a:cs typeface="Times New Roman"/>
              </a:rPr>
              <a:t> </a:t>
            </a:r>
            <a:r>
              <a:rPr sz="1550" b="1" dirty="0">
                <a:latin typeface="Times New Roman"/>
                <a:cs typeface="Times New Roman"/>
              </a:rPr>
              <a:t>(прикріплена)</a:t>
            </a:r>
            <a:r>
              <a:rPr sz="1550" b="1" spc="480" dirty="0">
                <a:latin typeface="Times New Roman"/>
                <a:cs typeface="Times New Roman"/>
              </a:rPr>
              <a:t> </a:t>
            </a:r>
            <a:r>
              <a:rPr sz="1550" b="1" dirty="0">
                <a:latin typeface="Times New Roman"/>
                <a:cs typeface="Times New Roman"/>
              </a:rPr>
              <a:t>ясенна</a:t>
            </a:r>
            <a:r>
              <a:rPr sz="1550" b="1" spc="55" dirty="0">
                <a:latin typeface="Times New Roman"/>
                <a:cs typeface="Times New Roman"/>
              </a:rPr>
              <a:t>  </a:t>
            </a:r>
            <a:r>
              <a:rPr sz="1550" b="1" dirty="0">
                <a:latin typeface="Times New Roman"/>
                <a:cs typeface="Times New Roman"/>
              </a:rPr>
              <a:t>борозна</a:t>
            </a:r>
            <a:r>
              <a:rPr sz="1550" b="1" spc="440" dirty="0">
                <a:latin typeface="Times New Roman"/>
                <a:cs typeface="Times New Roman"/>
              </a:rPr>
              <a:t> </a:t>
            </a:r>
            <a:r>
              <a:rPr sz="1550" spc="-50" dirty="0">
                <a:latin typeface="Times New Roman"/>
                <a:cs typeface="Times New Roman"/>
              </a:rPr>
              <a:t>—</a:t>
            </a:r>
            <a:endParaRPr sz="1550">
              <a:latin typeface="Times New Roman"/>
              <a:cs typeface="Times New Roman"/>
            </a:endParaRPr>
          </a:p>
          <a:p>
            <a:pPr marL="12700" marR="17145" algn="just">
              <a:lnSpc>
                <a:spcPct val="103299"/>
              </a:lnSpc>
              <a:spcBef>
                <a:spcPts val="25"/>
              </a:spcBef>
            </a:pPr>
            <a:r>
              <a:rPr sz="1550" dirty="0">
                <a:latin typeface="Times New Roman"/>
                <a:cs typeface="Times New Roman"/>
              </a:rPr>
              <a:t>це</a:t>
            </a:r>
            <a:r>
              <a:rPr sz="1550" spc="270" dirty="0">
                <a:latin typeface="Times New Roman"/>
                <a:cs typeface="Times New Roman"/>
              </a:rPr>
              <a:t>  </a:t>
            </a:r>
            <a:r>
              <a:rPr sz="1550" dirty="0">
                <a:latin typeface="Times New Roman"/>
                <a:cs typeface="Times New Roman"/>
              </a:rPr>
              <a:t>тонка,</a:t>
            </a:r>
            <a:r>
              <a:rPr sz="1550" spc="265" dirty="0">
                <a:latin typeface="Times New Roman"/>
                <a:cs typeface="Times New Roman"/>
              </a:rPr>
              <a:t>  </a:t>
            </a:r>
            <a:r>
              <a:rPr sz="1550" dirty="0">
                <a:latin typeface="Times New Roman"/>
                <a:cs typeface="Times New Roman"/>
              </a:rPr>
              <a:t>поверхнева</a:t>
            </a:r>
            <a:r>
              <a:rPr sz="1550" spc="280" dirty="0">
                <a:latin typeface="Times New Roman"/>
                <a:cs typeface="Times New Roman"/>
              </a:rPr>
              <a:t>  </a:t>
            </a:r>
            <a:r>
              <a:rPr sz="1550" dirty="0">
                <a:latin typeface="Times New Roman"/>
                <a:cs typeface="Times New Roman"/>
              </a:rPr>
              <a:t>лінійна</a:t>
            </a:r>
            <a:r>
              <a:rPr sz="1550" spc="295" dirty="0">
                <a:latin typeface="Times New Roman"/>
                <a:cs typeface="Times New Roman"/>
              </a:rPr>
              <a:t>  </a:t>
            </a:r>
            <a:r>
              <a:rPr sz="1550" spc="-10" dirty="0">
                <a:latin typeface="Times New Roman"/>
                <a:cs typeface="Times New Roman"/>
              </a:rPr>
              <a:t>заглибина </a:t>
            </a:r>
            <a:r>
              <a:rPr sz="1550" dirty="0">
                <a:latin typeface="Times New Roman"/>
                <a:cs typeface="Times New Roman"/>
              </a:rPr>
              <a:t>(борозенка),</a:t>
            </a:r>
            <a:r>
              <a:rPr sz="1550" spc="430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що</a:t>
            </a:r>
            <a:r>
              <a:rPr sz="1550" spc="375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розташована</a:t>
            </a:r>
            <a:r>
              <a:rPr sz="1550" spc="415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на</a:t>
            </a:r>
            <a:r>
              <a:rPr sz="1550" spc="440" dirty="0">
                <a:latin typeface="Times New Roman"/>
                <a:cs typeface="Times New Roman"/>
              </a:rPr>
              <a:t> </a:t>
            </a:r>
            <a:r>
              <a:rPr sz="1550" spc="-10" dirty="0">
                <a:latin typeface="Times New Roman"/>
                <a:cs typeface="Times New Roman"/>
              </a:rPr>
              <a:t>зовнішній </a:t>
            </a:r>
            <a:r>
              <a:rPr sz="1550" dirty="0">
                <a:latin typeface="Times New Roman"/>
                <a:cs typeface="Times New Roman"/>
              </a:rPr>
              <a:t>поверхні</a:t>
            </a:r>
            <a:r>
              <a:rPr sz="1550" spc="105" dirty="0">
                <a:latin typeface="Times New Roman"/>
                <a:cs typeface="Times New Roman"/>
              </a:rPr>
              <a:t>  </a:t>
            </a:r>
            <a:r>
              <a:rPr sz="1550" dirty="0">
                <a:latin typeface="Times New Roman"/>
                <a:cs typeface="Times New Roman"/>
              </a:rPr>
              <a:t>ясен</a:t>
            </a:r>
            <a:r>
              <a:rPr sz="1550" spc="100" dirty="0">
                <a:latin typeface="Times New Roman"/>
                <a:cs typeface="Times New Roman"/>
              </a:rPr>
              <a:t>  </a:t>
            </a:r>
            <a:r>
              <a:rPr sz="1550" dirty="0">
                <a:latin typeface="Times New Roman"/>
                <a:cs typeface="Times New Roman"/>
              </a:rPr>
              <a:t>і</a:t>
            </a:r>
            <a:r>
              <a:rPr sz="1550" spc="85" dirty="0">
                <a:latin typeface="Times New Roman"/>
                <a:cs typeface="Times New Roman"/>
              </a:rPr>
              <a:t>  </a:t>
            </a:r>
            <a:r>
              <a:rPr sz="1550" dirty="0">
                <a:latin typeface="Times New Roman"/>
                <a:cs typeface="Times New Roman"/>
              </a:rPr>
              <a:t>відділяє</a:t>
            </a:r>
            <a:r>
              <a:rPr sz="1550" spc="95" dirty="0">
                <a:latin typeface="Times New Roman"/>
                <a:cs typeface="Times New Roman"/>
              </a:rPr>
              <a:t>  </a:t>
            </a:r>
            <a:r>
              <a:rPr sz="1550" dirty="0">
                <a:latin typeface="Times New Roman"/>
                <a:cs typeface="Times New Roman"/>
              </a:rPr>
              <a:t>вільну</a:t>
            </a:r>
            <a:r>
              <a:rPr sz="1550" spc="75" dirty="0">
                <a:latin typeface="Times New Roman"/>
                <a:cs typeface="Times New Roman"/>
              </a:rPr>
              <a:t>  </a:t>
            </a:r>
            <a:r>
              <a:rPr sz="1550" spc="-10" dirty="0">
                <a:latin typeface="Times New Roman"/>
                <a:cs typeface="Times New Roman"/>
              </a:rPr>
              <a:t>(крайову) </a:t>
            </a:r>
            <a:r>
              <a:rPr sz="1550" dirty="0">
                <a:latin typeface="Times New Roman"/>
                <a:cs typeface="Times New Roman"/>
              </a:rPr>
              <a:t>ясну</a:t>
            </a:r>
            <a:r>
              <a:rPr sz="1550" spc="114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від</a:t>
            </a:r>
            <a:r>
              <a:rPr sz="1550" spc="65" dirty="0">
                <a:latin typeface="Times New Roman"/>
                <a:cs typeface="Times New Roman"/>
              </a:rPr>
              <a:t> </a:t>
            </a:r>
            <a:r>
              <a:rPr sz="1550" spc="-10" dirty="0">
                <a:latin typeface="Times New Roman"/>
                <a:cs typeface="Times New Roman"/>
              </a:rPr>
              <a:t>прикріпленої.</a:t>
            </a:r>
            <a:endParaRPr sz="1550">
              <a:latin typeface="Times New Roman"/>
              <a:cs typeface="Times New Roman"/>
            </a:endParaRPr>
          </a:p>
          <a:p>
            <a:pPr marL="12700" algn="just">
              <a:lnSpc>
                <a:spcPct val="100000"/>
              </a:lnSpc>
              <a:spcBef>
                <a:spcPts val="50"/>
              </a:spcBef>
            </a:pPr>
            <a:r>
              <a:rPr sz="1550" b="1" dirty="0">
                <a:latin typeface="Times New Roman"/>
                <a:cs typeface="Times New Roman"/>
              </a:rPr>
              <a:t>Пародонтальна</a:t>
            </a:r>
            <a:r>
              <a:rPr sz="1550" b="1" spc="370" dirty="0">
                <a:latin typeface="Times New Roman"/>
                <a:cs typeface="Times New Roman"/>
              </a:rPr>
              <a:t> </a:t>
            </a:r>
            <a:r>
              <a:rPr sz="1550" b="1" dirty="0">
                <a:latin typeface="Times New Roman"/>
                <a:cs typeface="Times New Roman"/>
              </a:rPr>
              <a:t>зв'язка</a:t>
            </a:r>
            <a:r>
              <a:rPr sz="1550" b="1" spc="375" dirty="0">
                <a:latin typeface="Times New Roman"/>
                <a:cs typeface="Times New Roman"/>
              </a:rPr>
              <a:t> </a:t>
            </a:r>
            <a:r>
              <a:rPr sz="1550" b="1" dirty="0">
                <a:latin typeface="Times New Roman"/>
                <a:cs typeface="Times New Roman"/>
              </a:rPr>
              <a:t>(періодонт)</a:t>
            </a:r>
            <a:r>
              <a:rPr sz="1550" b="1" spc="375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—</a:t>
            </a:r>
            <a:r>
              <a:rPr sz="1550" spc="360" dirty="0">
                <a:latin typeface="Times New Roman"/>
                <a:cs typeface="Times New Roman"/>
              </a:rPr>
              <a:t> </a:t>
            </a:r>
            <a:r>
              <a:rPr sz="1550" spc="40" dirty="0">
                <a:latin typeface="Times New Roman"/>
                <a:cs typeface="Times New Roman"/>
              </a:rPr>
              <a:t>це</a:t>
            </a:r>
            <a:endParaRPr sz="1550">
              <a:latin typeface="Times New Roman"/>
              <a:cs typeface="Times New Roman"/>
            </a:endParaRPr>
          </a:p>
          <a:p>
            <a:pPr marL="12700" algn="just">
              <a:lnSpc>
                <a:spcPct val="100000"/>
              </a:lnSpc>
              <a:spcBef>
                <a:spcPts val="50"/>
              </a:spcBef>
            </a:pPr>
            <a:r>
              <a:rPr sz="1550" dirty="0">
                <a:latin typeface="Times New Roman"/>
                <a:cs typeface="Times New Roman"/>
              </a:rPr>
              <a:t>щільна</a:t>
            </a:r>
            <a:r>
              <a:rPr sz="1550" spc="385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сполучна</a:t>
            </a:r>
            <a:r>
              <a:rPr sz="1550" spc="385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тканина,</a:t>
            </a:r>
            <a:r>
              <a:rPr sz="1550" spc="330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що</a:t>
            </a:r>
            <a:r>
              <a:rPr sz="1550" spc="355" dirty="0">
                <a:latin typeface="Times New Roman"/>
                <a:cs typeface="Times New Roman"/>
              </a:rPr>
              <a:t> </a:t>
            </a:r>
            <a:r>
              <a:rPr sz="1550" spc="-10" dirty="0">
                <a:latin typeface="Times New Roman"/>
                <a:cs typeface="Times New Roman"/>
              </a:rPr>
              <a:t>розташована</a:t>
            </a:r>
            <a:endParaRPr sz="1550">
              <a:latin typeface="Times New Roman"/>
              <a:cs typeface="Times New Roman"/>
            </a:endParaRPr>
          </a:p>
          <a:p>
            <a:pPr marL="12700" marR="12065" algn="just">
              <a:lnSpc>
                <a:spcPct val="103099"/>
              </a:lnSpc>
              <a:spcBef>
                <a:spcPts val="25"/>
              </a:spcBef>
            </a:pPr>
            <a:r>
              <a:rPr sz="1550" dirty="0">
                <a:latin typeface="Times New Roman"/>
                <a:cs typeface="Times New Roman"/>
              </a:rPr>
              <a:t>між</a:t>
            </a:r>
            <a:r>
              <a:rPr sz="1550" spc="160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цементом</a:t>
            </a:r>
            <a:r>
              <a:rPr sz="1550" spc="140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кореня</a:t>
            </a:r>
            <a:r>
              <a:rPr sz="1550" spc="160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зуба</a:t>
            </a:r>
            <a:r>
              <a:rPr sz="1550" spc="185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та</a:t>
            </a:r>
            <a:r>
              <a:rPr sz="1550" spc="150" dirty="0">
                <a:latin typeface="Times New Roman"/>
                <a:cs typeface="Times New Roman"/>
              </a:rPr>
              <a:t> </a:t>
            </a:r>
            <a:r>
              <a:rPr sz="1550" spc="-10" dirty="0">
                <a:latin typeface="Times New Roman"/>
                <a:cs typeface="Times New Roman"/>
              </a:rPr>
              <a:t>альвеолярною </a:t>
            </a:r>
            <a:r>
              <a:rPr sz="1550" dirty="0">
                <a:latin typeface="Times New Roman"/>
                <a:cs typeface="Times New Roman"/>
              </a:rPr>
              <a:t>кісткою</a:t>
            </a:r>
            <a:r>
              <a:rPr sz="1550" spc="330" dirty="0">
                <a:latin typeface="Times New Roman"/>
                <a:cs typeface="Times New Roman"/>
              </a:rPr>
              <a:t>   </a:t>
            </a:r>
            <a:r>
              <a:rPr sz="1550" dirty="0">
                <a:latin typeface="Times New Roman"/>
                <a:cs typeface="Times New Roman"/>
              </a:rPr>
              <a:t>щелепи.</a:t>
            </a:r>
            <a:r>
              <a:rPr sz="1550" spc="320" dirty="0">
                <a:latin typeface="Times New Roman"/>
                <a:cs typeface="Times New Roman"/>
              </a:rPr>
              <a:t>   </a:t>
            </a:r>
            <a:r>
              <a:rPr sz="1550" dirty="0">
                <a:latin typeface="Times New Roman"/>
                <a:cs typeface="Times New Roman"/>
              </a:rPr>
              <a:t>Вона</a:t>
            </a:r>
            <a:r>
              <a:rPr sz="1550" spc="325" dirty="0">
                <a:latin typeface="Times New Roman"/>
                <a:cs typeface="Times New Roman"/>
              </a:rPr>
              <a:t>   </a:t>
            </a:r>
            <a:r>
              <a:rPr sz="1550" dirty="0">
                <a:latin typeface="Times New Roman"/>
                <a:cs typeface="Times New Roman"/>
              </a:rPr>
              <a:t>є</a:t>
            </a:r>
            <a:r>
              <a:rPr sz="1550" spc="335" dirty="0">
                <a:latin typeface="Times New Roman"/>
                <a:cs typeface="Times New Roman"/>
              </a:rPr>
              <a:t>   </a:t>
            </a:r>
            <a:r>
              <a:rPr sz="1550" spc="-10" dirty="0">
                <a:latin typeface="Times New Roman"/>
                <a:cs typeface="Times New Roman"/>
              </a:rPr>
              <a:t>ключовим </a:t>
            </a:r>
            <a:r>
              <a:rPr sz="1550" dirty="0">
                <a:latin typeface="Times New Roman"/>
                <a:cs typeface="Times New Roman"/>
              </a:rPr>
              <a:t>компонентом</a:t>
            </a:r>
            <a:r>
              <a:rPr sz="1550" spc="375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пародонту,</a:t>
            </a:r>
            <a:r>
              <a:rPr sz="1550" spc="370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який</a:t>
            </a:r>
            <a:r>
              <a:rPr sz="1550" spc="430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утримує</a:t>
            </a:r>
            <a:r>
              <a:rPr sz="1550" spc="395" dirty="0">
                <a:latin typeface="Times New Roman"/>
                <a:cs typeface="Times New Roman"/>
              </a:rPr>
              <a:t> </a:t>
            </a:r>
            <a:r>
              <a:rPr sz="1550" spc="-25" dirty="0">
                <a:latin typeface="Times New Roman"/>
                <a:cs typeface="Times New Roman"/>
              </a:rPr>
              <a:t>зуб </a:t>
            </a:r>
            <a:r>
              <a:rPr sz="1550" dirty="0">
                <a:latin typeface="Times New Roman"/>
                <a:cs typeface="Times New Roman"/>
              </a:rPr>
              <a:t>у</a:t>
            </a:r>
            <a:r>
              <a:rPr sz="1550" spc="105" dirty="0">
                <a:latin typeface="Times New Roman"/>
                <a:cs typeface="Times New Roman"/>
              </a:rPr>
              <a:t>  </a:t>
            </a:r>
            <a:r>
              <a:rPr sz="1550" dirty="0">
                <a:latin typeface="Times New Roman"/>
                <a:cs typeface="Times New Roman"/>
              </a:rPr>
              <a:t>лунці,</a:t>
            </a:r>
            <a:r>
              <a:rPr sz="1550" spc="160" dirty="0">
                <a:latin typeface="Times New Roman"/>
                <a:cs typeface="Times New Roman"/>
              </a:rPr>
              <a:t>  </a:t>
            </a:r>
            <a:r>
              <a:rPr sz="1550" dirty="0">
                <a:latin typeface="Times New Roman"/>
                <a:cs typeface="Times New Roman"/>
              </a:rPr>
              <a:t>забезпечує</a:t>
            </a:r>
            <a:r>
              <a:rPr sz="1550" spc="135" dirty="0">
                <a:latin typeface="Times New Roman"/>
                <a:cs typeface="Times New Roman"/>
              </a:rPr>
              <a:t>  </a:t>
            </a:r>
            <a:r>
              <a:rPr sz="1550" dirty="0">
                <a:latin typeface="Times New Roman"/>
                <a:cs typeface="Times New Roman"/>
              </a:rPr>
              <a:t>його</a:t>
            </a:r>
            <a:r>
              <a:rPr sz="1550" spc="130" dirty="0">
                <a:latin typeface="Times New Roman"/>
                <a:cs typeface="Times New Roman"/>
              </a:rPr>
              <a:t>  </a:t>
            </a:r>
            <a:r>
              <a:rPr sz="1550" dirty="0">
                <a:latin typeface="Times New Roman"/>
                <a:cs typeface="Times New Roman"/>
              </a:rPr>
              <a:t>амортизацію</a:t>
            </a:r>
            <a:r>
              <a:rPr sz="1550" spc="135" dirty="0">
                <a:latin typeface="Times New Roman"/>
                <a:cs typeface="Times New Roman"/>
              </a:rPr>
              <a:t>  </a:t>
            </a:r>
            <a:r>
              <a:rPr sz="1550" spc="-25" dirty="0">
                <a:latin typeface="Times New Roman"/>
                <a:cs typeface="Times New Roman"/>
              </a:rPr>
              <a:t>та </a:t>
            </a:r>
            <a:r>
              <a:rPr sz="1550" spc="-10" dirty="0">
                <a:latin typeface="Times New Roman"/>
                <a:cs typeface="Times New Roman"/>
              </a:rPr>
              <a:t>живлення.</a:t>
            </a:r>
            <a:endParaRPr sz="1550">
              <a:latin typeface="Times New Roman"/>
              <a:cs typeface="Times New Roman"/>
            </a:endParaRPr>
          </a:p>
          <a:p>
            <a:pPr marL="12700" algn="just">
              <a:lnSpc>
                <a:spcPct val="100000"/>
              </a:lnSpc>
              <a:spcBef>
                <a:spcPts val="50"/>
              </a:spcBef>
            </a:pPr>
            <a:r>
              <a:rPr sz="1550" b="1" dirty="0">
                <a:latin typeface="Times New Roman"/>
                <a:cs typeface="Times New Roman"/>
              </a:rPr>
              <a:t>Ясенева</a:t>
            </a:r>
            <a:r>
              <a:rPr sz="1550" b="1" spc="455" dirty="0">
                <a:latin typeface="Times New Roman"/>
                <a:cs typeface="Times New Roman"/>
              </a:rPr>
              <a:t> </a:t>
            </a:r>
            <a:r>
              <a:rPr sz="1550" b="1" dirty="0">
                <a:latin typeface="Times New Roman"/>
                <a:cs typeface="Times New Roman"/>
              </a:rPr>
              <a:t>борозна</a:t>
            </a:r>
            <a:r>
              <a:rPr sz="1550" b="1" spc="490" dirty="0">
                <a:latin typeface="Times New Roman"/>
                <a:cs typeface="Times New Roman"/>
              </a:rPr>
              <a:t> </a:t>
            </a:r>
            <a:r>
              <a:rPr sz="1550" b="1" dirty="0">
                <a:latin typeface="Times New Roman"/>
                <a:cs typeface="Times New Roman"/>
              </a:rPr>
              <a:t>—</a:t>
            </a:r>
            <a:r>
              <a:rPr sz="1550" b="1" spc="470" dirty="0">
                <a:latin typeface="Times New Roman"/>
                <a:cs typeface="Times New Roman"/>
              </a:rPr>
              <a:t>  </a:t>
            </a:r>
            <a:r>
              <a:rPr sz="1550" dirty="0">
                <a:latin typeface="Times New Roman"/>
                <a:cs typeface="Times New Roman"/>
              </a:rPr>
              <a:t>це</a:t>
            </a:r>
            <a:r>
              <a:rPr sz="1550" spc="470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невидиме</a:t>
            </a:r>
            <a:r>
              <a:rPr sz="1550" spc="480" dirty="0">
                <a:latin typeface="Times New Roman"/>
                <a:cs typeface="Times New Roman"/>
              </a:rPr>
              <a:t> </a:t>
            </a:r>
            <a:r>
              <a:rPr sz="1550" spc="-10" dirty="0">
                <a:latin typeface="Times New Roman"/>
                <a:cs typeface="Times New Roman"/>
              </a:rPr>
              <a:t>вузьке</a:t>
            </a:r>
            <a:endParaRPr sz="155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25602" y="4763261"/>
            <a:ext cx="2981960" cy="50927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  <a:tabLst>
                <a:tab pos="1311275" algn="l"/>
                <a:tab pos="1841500" algn="l"/>
              </a:tabLst>
            </a:pPr>
            <a:r>
              <a:rPr sz="1550" spc="-10" dirty="0">
                <a:latin typeface="Times New Roman"/>
                <a:cs typeface="Times New Roman"/>
              </a:rPr>
              <a:t>поглиблення</a:t>
            </a:r>
            <a:r>
              <a:rPr sz="1550" dirty="0">
                <a:latin typeface="Times New Roman"/>
                <a:cs typeface="Times New Roman"/>
              </a:rPr>
              <a:t>	</a:t>
            </a:r>
            <a:r>
              <a:rPr sz="1550" spc="-25" dirty="0">
                <a:latin typeface="Times New Roman"/>
                <a:cs typeface="Times New Roman"/>
              </a:rPr>
              <a:t>між</a:t>
            </a:r>
            <a:r>
              <a:rPr sz="1550" dirty="0">
                <a:latin typeface="Times New Roman"/>
                <a:cs typeface="Times New Roman"/>
              </a:rPr>
              <a:t>	</a:t>
            </a:r>
            <a:r>
              <a:rPr sz="1550" spc="-10" dirty="0">
                <a:latin typeface="Times New Roman"/>
                <a:cs typeface="Times New Roman"/>
              </a:rPr>
              <a:t>поверхнею</a:t>
            </a:r>
            <a:endParaRPr sz="15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45"/>
              </a:spcBef>
              <a:tabLst>
                <a:tab pos="1439545" algn="l"/>
                <a:tab pos="2272030" algn="l"/>
              </a:tabLst>
            </a:pPr>
            <a:r>
              <a:rPr sz="1550" spc="-10" dirty="0">
                <a:latin typeface="Times New Roman"/>
                <a:cs typeface="Times New Roman"/>
              </a:rPr>
              <a:t>безпосередньо</a:t>
            </a:r>
            <a:r>
              <a:rPr sz="1550" dirty="0">
                <a:latin typeface="Times New Roman"/>
                <a:cs typeface="Times New Roman"/>
              </a:rPr>
              <a:t>	</a:t>
            </a:r>
            <a:r>
              <a:rPr sz="1550" spc="-10" dirty="0">
                <a:latin typeface="Times New Roman"/>
                <a:cs typeface="Times New Roman"/>
              </a:rPr>
              <a:t>яснами,</a:t>
            </a:r>
            <a:r>
              <a:rPr sz="1550" dirty="0">
                <a:latin typeface="Times New Roman"/>
                <a:cs typeface="Times New Roman"/>
              </a:rPr>
              <a:t>	</a:t>
            </a:r>
            <a:r>
              <a:rPr sz="1550" spc="-10" dirty="0">
                <a:latin typeface="Times New Roman"/>
                <a:cs typeface="Times New Roman"/>
              </a:rPr>
              <a:t>глибина</a:t>
            </a:r>
            <a:endParaRPr sz="155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412363" y="4763261"/>
            <a:ext cx="878205" cy="50927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135"/>
              </a:spcBef>
              <a:tabLst>
                <a:tab pos="667385" algn="l"/>
              </a:tabLst>
            </a:pPr>
            <a:r>
              <a:rPr sz="1550" spc="-10" dirty="0">
                <a:latin typeface="Times New Roman"/>
                <a:cs typeface="Times New Roman"/>
              </a:rPr>
              <a:t>емалі</a:t>
            </a:r>
            <a:r>
              <a:rPr sz="1550" dirty="0">
                <a:latin typeface="Times New Roman"/>
                <a:cs typeface="Times New Roman"/>
              </a:rPr>
              <a:t>	</a:t>
            </a:r>
            <a:r>
              <a:rPr sz="1550" spc="-25" dirty="0">
                <a:latin typeface="Times New Roman"/>
                <a:cs typeface="Times New Roman"/>
              </a:rPr>
              <a:t>та</a:t>
            </a:r>
            <a:endParaRPr sz="1550">
              <a:latin typeface="Times New Roman"/>
              <a:cs typeface="Times New Roman"/>
            </a:endParaRPr>
          </a:p>
          <a:p>
            <a:pPr marR="7620" algn="r">
              <a:lnSpc>
                <a:spcPct val="100000"/>
              </a:lnSpc>
              <a:spcBef>
                <a:spcPts val="45"/>
              </a:spcBef>
              <a:tabLst>
                <a:tab pos="621665" algn="l"/>
              </a:tabLst>
            </a:pPr>
            <a:r>
              <a:rPr sz="1550" spc="-10" dirty="0">
                <a:latin typeface="Times New Roman"/>
                <a:cs typeface="Times New Roman"/>
              </a:rPr>
              <a:t>якого</a:t>
            </a:r>
            <a:r>
              <a:rPr sz="1550" dirty="0">
                <a:latin typeface="Times New Roman"/>
                <a:cs typeface="Times New Roman"/>
              </a:rPr>
              <a:t>	</a:t>
            </a:r>
            <a:r>
              <a:rPr sz="1550" spc="-50" dirty="0">
                <a:latin typeface="Times New Roman"/>
                <a:cs typeface="Times New Roman"/>
              </a:rPr>
              <a:t>в</a:t>
            </a:r>
            <a:endParaRPr sz="155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25602" y="5248147"/>
            <a:ext cx="2207260" cy="26733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550" dirty="0">
                <a:latin typeface="Times New Roman"/>
                <a:cs typeface="Times New Roman"/>
              </a:rPr>
              <a:t>нормі</a:t>
            </a:r>
            <a:r>
              <a:rPr sz="1550" spc="145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становить</a:t>
            </a:r>
            <a:r>
              <a:rPr sz="1550" spc="155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до</a:t>
            </a:r>
            <a:r>
              <a:rPr sz="1550" spc="65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3</a:t>
            </a:r>
            <a:r>
              <a:rPr sz="1550" spc="30" dirty="0">
                <a:latin typeface="Times New Roman"/>
                <a:cs typeface="Times New Roman"/>
              </a:rPr>
              <a:t> </a:t>
            </a:r>
            <a:r>
              <a:rPr sz="1550" spc="-25" dirty="0">
                <a:latin typeface="Times New Roman"/>
                <a:cs typeface="Times New Roman"/>
              </a:rPr>
              <a:t>мм.</a:t>
            </a:r>
            <a:endParaRPr sz="155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9712197" y="1210437"/>
            <a:ext cx="1704975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latin typeface="Trebuchet MS"/>
                <a:cs typeface="Trebuchet MS"/>
              </a:rPr>
              <a:t>Борозковий</a:t>
            </a:r>
            <a:r>
              <a:rPr sz="1400" spc="-75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епітелій</a:t>
            </a:r>
            <a:endParaRPr sz="1400">
              <a:latin typeface="Trebuchet MS"/>
              <a:cs typeface="Trebuchet MS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8425688" y="638682"/>
            <a:ext cx="808990" cy="4502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ts val="1670"/>
              </a:lnSpc>
              <a:spcBef>
                <a:spcPts val="105"/>
              </a:spcBef>
            </a:pPr>
            <a:r>
              <a:rPr sz="1400" spc="-10" dirty="0">
                <a:latin typeface="Trebuchet MS"/>
                <a:cs typeface="Trebuchet MS"/>
              </a:rPr>
              <a:t>Поверхня</a:t>
            </a:r>
            <a:endParaRPr sz="1400">
              <a:latin typeface="Trebuchet MS"/>
              <a:cs typeface="Trebuchet MS"/>
            </a:endParaRPr>
          </a:p>
          <a:p>
            <a:pPr marL="12700">
              <a:lnSpc>
                <a:spcPts val="1670"/>
              </a:lnSpc>
            </a:pPr>
            <a:r>
              <a:rPr sz="1400" spc="-20" dirty="0">
                <a:latin typeface="Trebuchet MS"/>
                <a:cs typeface="Trebuchet MS"/>
              </a:rPr>
              <a:t>зуба</a:t>
            </a:r>
            <a:endParaRPr sz="1400">
              <a:latin typeface="Trebuchet MS"/>
              <a:cs typeface="Trebuchet MS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5877305" y="1158747"/>
            <a:ext cx="1617345" cy="338455"/>
          </a:xfrm>
          <a:custGeom>
            <a:avLst/>
            <a:gdLst/>
            <a:ahLst/>
            <a:cxnLst/>
            <a:rect l="l" t="t" r="r" b="b"/>
            <a:pathLst>
              <a:path w="1617345" h="338455">
                <a:moveTo>
                  <a:pt x="76149" y="30714"/>
                </a:moveTo>
                <a:lnTo>
                  <a:pt x="73568" y="44168"/>
                </a:lnTo>
                <a:lnTo>
                  <a:pt x="1608454" y="337565"/>
                </a:lnTo>
                <a:lnTo>
                  <a:pt x="1612138" y="338327"/>
                </a:lnTo>
                <a:lnTo>
                  <a:pt x="1615694" y="335914"/>
                </a:lnTo>
                <a:lnTo>
                  <a:pt x="1617218" y="328422"/>
                </a:lnTo>
                <a:lnTo>
                  <a:pt x="1614677" y="324865"/>
                </a:lnTo>
                <a:lnTo>
                  <a:pt x="1610995" y="324103"/>
                </a:lnTo>
                <a:lnTo>
                  <a:pt x="76149" y="30714"/>
                </a:lnTo>
                <a:close/>
              </a:path>
              <a:path w="1617345" h="338455">
                <a:moveTo>
                  <a:pt x="82042" y="0"/>
                </a:moveTo>
                <a:lnTo>
                  <a:pt x="0" y="23113"/>
                </a:lnTo>
                <a:lnTo>
                  <a:pt x="67691" y="74802"/>
                </a:lnTo>
                <a:lnTo>
                  <a:pt x="73568" y="44168"/>
                </a:lnTo>
                <a:lnTo>
                  <a:pt x="61087" y="41782"/>
                </a:lnTo>
                <a:lnTo>
                  <a:pt x="57404" y="41021"/>
                </a:lnTo>
                <a:lnTo>
                  <a:pt x="54864" y="37464"/>
                </a:lnTo>
                <a:lnTo>
                  <a:pt x="56388" y="29972"/>
                </a:lnTo>
                <a:lnTo>
                  <a:pt x="59944" y="27559"/>
                </a:lnTo>
                <a:lnTo>
                  <a:pt x="76754" y="27559"/>
                </a:lnTo>
                <a:lnTo>
                  <a:pt x="82042" y="0"/>
                </a:lnTo>
                <a:close/>
              </a:path>
              <a:path w="1617345" h="338455">
                <a:moveTo>
                  <a:pt x="59944" y="27559"/>
                </a:moveTo>
                <a:lnTo>
                  <a:pt x="56388" y="29972"/>
                </a:lnTo>
                <a:lnTo>
                  <a:pt x="54864" y="37464"/>
                </a:lnTo>
                <a:lnTo>
                  <a:pt x="57404" y="41021"/>
                </a:lnTo>
                <a:lnTo>
                  <a:pt x="61087" y="41782"/>
                </a:lnTo>
                <a:lnTo>
                  <a:pt x="73568" y="44168"/>
                </a:lnTo>
                <a:lnTo>
                  <a:pt x="76149" y="30714"/>
                </a:lnTo>
                <a:lnTo>
                  <a:pt x="63627" y="28321"/>
                </a:lnTo>
                <a:lnTo>
                  <a:pt x="59944" y="27559"/>
                </a:lnTo>
                <a:close/>
              </a:path>
              <a:path w="1617345" h="338455">
                <a:moveTo>
                  <a:pt x="76754" y="27559"/>
                </a:moveTo>
                <a:lnTo>
                  <a:pt x="59944" y="27559"/>
                </a:lnTo>
                <a:lnTo>
                  <a:pt x="63627" y="28321"/>
                </a:lnTo>
                <a:lnTo>
                  <a:pt x="76149" y="30714"/>
                </a:lnTo>
                <a:lnTo>
                  <a:pt x="76754" y="2755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7072630" y="1048638"/>
            <a:ext cx="723900" cy="450215"/>
          </a:xfrm>
          <a:prstGeom prst="rect">
            <a:avLst/>
          </a:prstGeom>
        </p:spPr>
        <p:txBody>
          <a:bodyPr vert="horz" wrap="square" lIns="0" tIns="22225" rIns="0" bIns="0" rtlCol="0">
            <a:spAutoFit/>
          </a:bodyPr>
          <a:lstStyle/>
          <a:p>
            <a:pPr marL="12700" marR="5080">
              <a:lnSpc>
                <a:spcPts val="1660"/>
              </a:lnSpc>
              <a:spcBef>
                <a:spcPts val="175"/>
              </a:spcBef>
            </a:pPr>
            <a:r>
              <a:rPr sz="1400" b="1" spc="-10" dirty="0">
                <a:latin typeface="Trebuchet MS"/>
                <a:cs typeface="Trebuchet MS"/>
              </a:rPr>
              <a:t>Ясенна борозна</a:t>
            </a:r>
            <a:endParaRPr sz="1400">
              <a:latin typeface="Trebuchet MS"/>
              <a:cs typeface="Trebuchet MS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9810750" y="4208526"/>
            <a:ext cx="1635125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latin typeface="Trebuchet MS"/>
                <a:cs typeface="Trebuchet MS"/>
              </a:rPr>
              <a:t>Сполучний</a:t>
            </a:r>
            <a:r>
              <a:rPr sz="1400" spc="-45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епітелій</a:t>
            </a:r>
            <a:endParaRPr sz="1400">
              <a:latin typeface="Trebuchet MS"/>
              <a:cs typeface="Trebuchet MS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8405621" y="3019805"/>
            <a:ext cx="1665605" cy="1722755"/>
          </a:xfrm>
          <a:custGeom>
            <a:avLst/>
            <a:gdLst/>
            <a:ahLst/>
            <a:cxnLst/>
            <a:rect l="l" t="t" r="r" b="b"/>
            <a:pathLst>
              <a:path w="1665604" h="1722754">
                <a:moveTo>
                  <a:pt x="1665477" y="95250"/>
                </a:moveTo>
                <a:lnTo>
                  <a:pt x="0" y="0"/>
                </a:lnTo>
              </a:path>
              <a:path w="1665604" h="1722754">
                <a:moveTo>
                  <a:pt x="342900" y="992124"/>
                </a:moveTo>
                <a:lnTo>
                  <a:pt x="1495425" y="1722501"/>
                </a:lnTo>
              </a:path>
            </a:pathLst>
          </a:custGeom>
          <a:ln w="1371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9874122" y="4630292"/>
            <a:ext cx="194310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latin typeface="Trebuchet MS"/>
                <a:cs typeface="Trebuchet MS"/>
              </a:rPr>
              <a:t>Група</a:t>
            </a:r>
            <a:r>
              <a:rPr sz="1400" spc="-5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ясенних</a:t>
            </a:r>
            <a:r>
              <a:rPr sz="1400" spc="-15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волокон</a:t>
            </a:r>
            <a:endParaRPr sz="1400">
              <a:latin typeface="Trebuchet MS"/>
              <a:cs typeface="Trebuchet MS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8497061" y="5127497"/>
            <a:ext cx="1733550" cy="417195"/>
          </a:xfrm>
          <a:custGeom>
            <a:avLst/>
            <a:gdLst/>
            <a:ahLst/>
            <a:cxnLst/>
            <a:rect l="l" t="t" r="r" b="b"/>
            <a:pathLst>
              <a:path w="1733550" h="417195">
                <a:moveTo>
                  <a:pt x="0" y="0"/>
                </a:moveTo>
                <a:lnTo>
                  <a:pt x="1733550" y="171449"/>
                </a:lnTo>
              </a:path>
              <a:path w="1733550" h="417195">
                <a:moveTo>
                  <a:pt x="146304" y="416813"/>
                </a:moveTo>
                <a:lnTo>
                  <a:pt x="1668907" y="169163"/>
                </a:lnTo>
              </a:path>
            </a:pathLst>
          </a:custGeom>
          <a:ln w="1371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10188067" y="5174107"/>
            <a:ext cx="1926589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latin typeface="Trebuchet MS"/>
                <a:cs typeface="Trebuchet MS"/>
              </a:rPr>
              <a:t>Породонтальна</a:t>
            </a:r>
            <a:r>
              <a:rPr sz="1400" spc="-65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зв’язка</a:t>
            </a:r>
            <a:endParaRPr sz="1400">
              <a:latin typeface="Trebuchet MS"/>
              <a:cs typeface="Trebuchet MS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9041130" y="6270497"/>
            <a:ext cx="1190625" cy="0"/>
          </a:xfrm>
          <a:custGeom>
            <a:avLst/>
            <a:gdLst/>
            <a:ahLst/>
            <a:cxnLst/>
            <a:rect l="l" t="t" r="r" b="b"/>
            <a:pathLst>
              <a:path w="1190625">
                <a:moveTo>
                  <a:pt x="0" y="0"/>
                </a:moveTo>
                <a:lnTo>
                  <a:pt x="1190625" y="0"/>
                </a:lnTo>
              </a:path>
            </a:pathLst>
          </a:custGeom>
          <a:ln w="1371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 txBox="1"/>
          <p:nvPr/>
        </p:nvSpPr>
        <p:spPr>
          <a:xfrm>
            <a:off x="10247503" y="6095187"/>
            <a:ext cx="636905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spc="-10" dirty="0">
                <a:latin typeface="Trebuchet MS"/>
                <a:cs typeface="Trebuchet MS"/>
              </a:rPr>
              <a:t>Цемент</a:t>
            </a:r>
            <a:endParaRPr sz="1400">
              <a:latin typeface="Trebuchet MS"/>
              <a:cs typeface="Trebuchet MS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4924425" y="2935935"/>
            <a:ext cx="1588770" cy="4508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ts val="1670"/>
              </a:lnSpc>
              <a:spcBef>
                <a:spcPts val="105"/>
              </a:spcBef>
              <a:tabLst>
                <a:tab pos="1575435" algn="l"/>
              </a:tabLst>
            </a:pPr>
            <a:r>
              <a:rPr sz="1400" dirty="0">
                <a:latin typeface="Trebuchet MS"/>
                <a:cs typeface="Trebuchet MS"/>
              </a:rPr>
              <a:t>Вільна</a:t>
            </a:r>
            <a:r>
              <a:rPr sz="1400" spc="-45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ясенна</a:t>
            </a:r>
            <a:r>
              <a:rPr sz="1400" u="heavy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endParaRPr sz="1400">
              <a:latin typeface="Times New Roman"/>
              <a:cs typeface="Times New Roman"/>
            </a:endParaRPr>
          </a:p>
          <a:p>
            <a:pPr marL="12700">
              <a:lnSpc>
                <a:spcPts val="1670"/>
              </a:lnSpc>
            </a:pPr>
            <a:r>
              <a:rPr sz="1400" spc="-10" dirty="0">
                <a:latin typeface="Trebuchet MS"/>
                <a:cs typeface="Trebuchet MS"/>
              </a:rPr>
              <a:t>борозна</a:t>
            </a:r>
            <a:endParaRPr sz="1400">
              <a:latin typeface="Trebuchet MS"/>
              <a:cs typeface="Trebuchet MS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4924425" y="2465577"/>
            <a:ext cx="1419225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latin typeface="Trebuchet MS"/>
                <a:cs typeface="Trebuchet MS"/>
              </a:rPr>
              <a:t>Крайова</a:t>
            </a:r>
            <a:r>
              <a:rPr sz="1400" spc="-60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борозна</a:t>
            </a:r>
            <a:endParaRPr sz="1400">
              <a:latin typeface="Trebuchet MS"/>
              <a:cs typeface="Trebuchet MS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5955029" y="5612129"/>
            <a:ext cx="323850" cy="0"/>
          </a:xfrm>
          <a:custGeom>
            <a:avLst/>
            <a:gdLst/>
            <a:ahLst/>
            <a:cxnLst/>
            <a:rect l="l" t="t" r="r" b="b"/>
            <a:pathLst>
              <a:path w="323850">
                <a:moveTo>
                  <a:pt x="323850" y="0"/>
                </a:moveTo>
                <a:lnTo>
                  <a:pt x="0" y="0"/>
                </a:lnTo>
              </a:path>
            </a:pathLst>
          </a:custGeom>
          <a:ln w="1371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 txBox="1"/>
          <p:nvPr/>
        </p:nvSpPr>
        <p:spPr>
          <a:xfrm>
            <a:off x="4469129" y="5481624"/>
            <a:ext cx="1511300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latin typeface="Trebuchet MS"/>
                <a:cs typeface="Trebuchet MS"/>
              </a:rPr>
              <a:t>Слизова</a:t>
            </a:r>
            <a:r>
              <a:rPr sz="1400" spc="-50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оболонка</a:t>
            </a:r>
            <a:endParaRPr sz="1400">
              <a:latin typeface="Trebuchet MS"/>
              <a:cs typeface="Trebuchet MS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5726429" y="3070098"/>
            <a:ext cx="5015865" cy="838835"/>
          </a:xfrm>
          <a:custGeom>
            <a:avLst/>
            <a:gdLst/>
            <a:ahLst/>
            <a:cxnLst/>
            <a:rect l="l" t="t" r="r" b="b"/>
            <a:pathLst>
              <a:path w="5015865" h="838835">
                <a:moveTo>
                  <a:pt x="722249" y="100584"/>
                </a:moveTo>
                <a:lnTo>
                  <a:pt x="0" y="838453"/>
                </a:lnTo>
              </a:path>
              <a:path w="5015865" h="838835">
                <a:moveTo>
                  <a:pt x="4668012" y="0"/>
                </a:moveTo>
                <a:lnTo>
                  <a:pt x="5015611" y="0"/>
                </a:lnTo>
              </a:path>
            </a:pathLst>
          </a:custGeom>
          <a:ln w="1371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 txBox="1"/>
          <p:nvPr/>
        </p:nvSpPr>
        <p:spPr>
          <a:xfrm>
            <a:off x="10725150" y="2700655"/>
            <a:ext cx="876935" cy="4502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ts val="1670"/>
              </a:lnSpc>
              <a:spcBef>
                <a:spcPts val="105"/>
              </a:spcBef>
            </a:pPr>
            <a:r>
              <a:rPr sz="1400" spc="-10" dirty="0">
                <a:latin typeface="Trebuchet MS"/>
                <a:cs typeface="Trebuchet MS"/>
              </a:rPr>
              <a:t>Внутрішня</a:t>
            </a:r>
            <a:endParaRPr sz="1400">
              <a:latin typeface="Trebuchet MS"/>
              <a:cs typeface="Trebuchet MS"/>
            </a:endParaRPr>
          </a:p>
          <a:p>
            <a:pPr marL="12700">
              <a:lnSpc>
                <a:spcPts val="1670"/>
              </a:lnSpc>
            </a:pPr>
            <a:r>
              <a:rPr sz="1400" spc="-10" dirty="0">
                <a:latin typeface="Trebuchet MS"/>
                <a:cs typeface="Trebuchet MS"/>
              </a:rPr>
              <a:t>базальна</a:t>
            </a:r>
            <a:endParaRPr sz="1400">
              <a:latin typeface="Trebuchet MS"/>
              <a:cs typeface="Trebuchet MS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0725150" y="3126105"/>
            <a:ext cx="790575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spc="-10" dirty="0">
                <a:latin typeface="Trebuchet MS"/>
                <a:cs typeface="Trebuchet MS"/>
              </a:rPr>
              <a:t>поверхня</a:t>
            </a:r>
            <a:endParaRPr sz="14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841375" cy="5664835"/>
          </a:xfrm>
          <a:custGeom>
            <a:avLst/>
            <a:gdLst/>
            <a:ahLst/>
            <a:cxnLst/>
            <a:rect l="l" t="t" r="r" b="b"/>
            <a:pathLst>
              <a:path w="841375" h="5664835">
                <a:moveTo>
                  <a:pt x="841248" y="0"/>
                </a:moveTo>
                <a:lnTo>
                  <a:pt x="0" y="0"/>
                </a:lnTo>
                <a:lnTo>
                  <a:pt x="0" y="5664708"/>
                </a:lnTo>
                <a:lnTo>
                  <a:pt x="841248" y="0"/>
                </a:lnTo>
                <a:close/>
              </a:path>
            </a:pathLst>
          </a:custGeom>
          <a:solidFill>
            <a:srgbClr val="90C225">
              <a:alpha val="85096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05105" rIns="0" bIns="0" rtlCol="0">
            <a:spAutoFit/>
          </a:bodyPr>
          <a:lstStyle/>
          <a:p>
            <a:pPr marL="3642360">
              <a:lnSpc>
                <a:spcPct val="100000"/>
              </a:lnSpc>
              <a:spcBef>
                <a:spcPts val="105"/>
              </a:spcBef>
            </a:pPr>
            <a:r>
              <a:rPr spc="-10" dirty="0">
                <a:solidFill>
                  <a:srgbClr val="539F20"/>
                </a:solidFill>
              </a:rPr>
              <a:t>Тверде</a:t>
            </a:r>
            <a:r>
              <a:rPr spc="-180" dirty="0">
                <a:solidFill>
                  <a:srgbClr val="539F20"/>
                </a:solidFill>
              </a:rPr>
              <a:t> </a:t>
            </a:r>
            <a:r>
              <a:rPr spc="-10" dirty="0">
                <a:solidFill>
                  <a:srgbClr val="539F20"/>
                </a:solidFill>
              </a:rPr>
              <a:t>піднебіння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70051" y="1058926"/>
            <a:ext cx="6419215" cy="1856739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ts val="2390"/>
              </a:lnSpc>
              <a:spcBef>
                <a:spcPts val="114"/>
              </a:spcBef>
            </a:pPr>
            <a:r>
              <a:rPr sz="2000" spc="-10" dirty="0">
                <a:latin typeface="Times New Roman"/>
                <a:cs typeface="Times New Roman"/>
              </a:rPr>
              <a:t>Включає</a:t>
            </a:r>
            <a:r>
              <a:rPr sz="2000" spc="-7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чотири</a:t>
            </a:r>
            <a:r>
              <a:rPr sz="2000" spc="-7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зони:</a:t>
            </a:r>
            <a:endParaRPr sz="2000">
              <a:latin typeface="Times New Roman"/>
              <a:cs typeface="Times New Roman"/>
            </a:endParaRPr>
          </a:p>
          <a:p>
            <a:pPr marL="355600" indent="-342900">
              <a:lnSpc>
                <a:spcPts val="2390"/>
              </a:lnSpc>
              <a:buAutoNum type="arabicPeriod"/>
              <a:tabLst>
                <a:tab pos="355600" algn="l"/>
              </a:tabLst>
            </a:pPr>
            <a:r>
              <a:rPr sz="2000" spc="-10" dirty="0">
                <a:latin typeface="Times New Roman"/>
                <a:cs typeface="Times New Roman"/>
              </a:rPr>
              <a:t>Жирова</a:t>
            </a:r>
            <a:endParaRPr sz="200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spcBef>
                <a:spcPts val="15"/>
              </a:spcBef>
              <a:buAutoNum type="arabicPeriod"/>
              <a:tabLst>
                <a:tab pos="355600" algn="l"/>
              </a:tabLst>
            </a:pPr>
            <a:r>
              <a:rPr sz="2000" spc="-10" dirty="0">
                <a:latin typeface="Times New Roman"/>
                <a:cs typeface="Times New Roman"/>
              </a:rPr>
              <a:t>Залозиста</a:t>
            </a:r>
            <a:endParaRPr sz="2000">
              <a:latin typeface="Times New Roman"/>
              <a:cs typeface="Times New Roman"/>
            </a:endParaRPr>
          </a:p>
          <a:p>
            <a:pPr marL="355600" indent="-342900">
              <a:lnSpc>
                <a:spcPts val="2390"/>
              </a:lnSpc>
              <a:spcBef>
                <a:spcPts val="15"/>
              </a:spcBef>
              <a:buAutoNum type="arabicPeriod"/>
              <a:tabLst>
                <a:tab pos="355600" algn="l"/>
              </a:tabLst>
            </a:pPr>
            <a:r>
              <a:rPr sz="2000" spc="-10" dirty="0">
                <a:latin typeface="Times New Roman"/>
                <a:cs typeface="Times New Roman"/>
              </a:rPr>
              <a:t>Крайова</a:t>
            </a:r>
            <a:endParaRPr sz="2000">
              <a:latin typeface="Times New Roman"/>
              <a:cs typeface="Times New Roman"/>
            </a:endParaRPr>
          </a:p>
          <a:p>
            <a:pPr marL="355600" indent="-342900">
              <a:lnSpc>
                <a:spcPts val="2390"/>
              </a:lnSpc>
              <a:buAutoNum type="arabicPeriod"/>
              <a:tabLst>
                <a:tab pos="355600" algn="l"/>
              </a:tabLst>
            </a:pPr>
            <a:r>
              <a:rPr sz="2000" dirty="0">
                <a:latin typeface="Times New Roman"/>
                <a:cs typeface="Times New Roman"/>
              </a:rPr>
              <a:t>Зона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піднебінного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spc="-20" dirty="0">
                <a:latin typeface="Times New Roman"/>
                <a:cs typeface="Times New Roman"/>
              </a:rPr>
              <a:t>шва.</a:t>
            </a:r>
            <a:endParaRPr sz="20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sz="2000" dirty="0">
                <a:latin typeface="Times New Roman"/>
                <a:cs typeface="Times New Roman"/>
              </a:rPr>
              <a:t>Тверде</a:t>
            </a:r>
            <a:r>
              <a:rPr sz="2000" spc="3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піднебіння</a:t>
            </a:r>
            <a:r>
              <a:rPr sz="2000" spc="3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складається</a:t>
            </a:r>
            <a:r>
              <a:rPr sz="2000" spc="3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з</a:t>
            </a:r>
            <a:r>
              <a:rPr sz="2000" spc="32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кісної</a:t>
            </a:r>
            <a:r>
              <a:rPr sz="2000" spc="32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основи,</a:t>
            </a:r>
            <a:r>
              <a:rPr sz="2000" spc="33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вкритою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70051" y="2888996"/>
            <a:ext cx="1386840" cy="63500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ts val="2390"/>
              </a:lnSpc>
              <a:spcBef>
                <a:spcPts val="114"/>
              </a:spcBef>
            </a:pPr>
            <a:r>
              <a:rPr sz="2000" spc="-10" dirty="0">
                <a:latin typeface="Times New Roman"/>
                <a:cs typeface="Times New Roman"/>
              </a:rPr>
              <a:t>слизовою</a:t>
            </a:r>
            <a:endParaRPr sz="2000">
              <a:latin typeface="Times New Roman"/>
              <a:cs typeface="Times New Roman"/>
            </a:endParaRPr>
          </a:p>
          <a:p>
            <a:pPr marL="12700">
              <a:lnSpc>
                <a:spcPts val="2390"/>
              </a:lnSpc>
            </a:pPr>
            <a:r>
              <a:rPr sz="2000" spc="-10" dirty="0">
                <a:latin typeface="Times New Roman"/>
                <a:cs typeface="Times New Roman"/>
              </a:rPr>
              <a:t>відбувається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056002" y="2888996"/>
            <a:ext cx="5029835" cy="63500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ts val="2390"/>
              </a:lnSpc>
              <a:spcBef>
                <a:spcPts val="114"/>
              </a:spcBef>
              <a:tabLst>
                <a:tab pos="1617980" algn="l"/>
                <a:tab pos="3172460" algn="l"/>
                <a:tab pos="4494530" algn="l"/>
              </a:tabLst>
            </a:pPr>
            <a:r>
              <a:rPr sz="2000" spc="-10" dirty="0">
                <a:latin typeface="Times New Roman"/>
                <a:cs typeface="Times New Roman"/>
              </a:rPr>
              <a:t>оболонкою.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Підслизова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відсутня,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20" dirty="0">
                <a:latin typeface="Times New Roman"/>
                <a:cs typeface="Times New Roman"/>
              </a:rPr>
              <a:t>тому</a:t>
            </a:r>
            <a:endParaRPr sz="2000">
              <a:latin typeface="Times New Roman"/>
              <a:cs typeface="Times New Roman"/>
            </a:endParaRPr>
          </a:p>
          <a:p>
            <a:pPr marL="163195">
              <a:lnSpc>
                <a:spcPts val="2390"/>
              </a:lnSpc>
              <a:tabLst>
                <a:tab pos="1635760" algn="l"/>
              </a:tabLst>
            </a:pPr>
            <a:r>
              <a:rPr sz="2000" spc="-10" dirty="0">
                <a:latin typeface="Times New Roman"/>
                <a:cs typeface="Times New Roman"/>
              </a:rPr>
              <a:t>зрощування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50" dirty="0">
                <a:latin typeface="Times New Roman"/>
                <a:cs typeface="Times New Roman"/>
              </a:rPr>
              <a:t>з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70051" y="3497021"/>
            <a:ext cx="1998980" cy="33337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  <a:tabLst>
                <a:tab pos="954405" algn="l"/>
              </a:tabLst>
            </a:pPr>
            <a:r>
              <a:rPr sz="2000" spc="-10" dirty="0">
                <a:latin typeface="Times New Roman"/>
                <a:cs typeface="Times New Roman"/>
              </a:rPr>
              <a:t>слиної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оболонки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870073" y="3190443"/>
            <a:ext cx="4218940" cy="64008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indent="1083945">
              <a:lnSpc>
                <a:spcPct val="100600"/>
              </a:lnSpc>
              <a:spcBef>
                <a:spcPts val="105"/>
              </a:spcBef>
              <a:tabLst>
                <a:tab pos="1151255" algn="l"/>
                <a:tab pos="2152650" algn="l"/>
                <a:tab pos="3099435" algn="l"/>
              </a:tabLst>
            </a:pPr>
            <a:r>
              <a:rPr sz="2000" spc="-10" dirty="0">
                <a:latin typeface="Times New Roman"/>
                <a:cs typeface="Times New Roman"/>
              </a:rPr>
              <a:t>окістям.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Власна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пластинка утворює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сосочки,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161534" y="3497021"/>
            <a:ext cx="1930400" cy="33337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  <a:tabLst>
                <a:tab pos="565785" algn="l"/>
                <a:tab pos="1795780" algn="l"/>
              </a:tabLst>
            </a:pPr>
            <a:r>
              <a:rPr sz="2000" spc="-25" dirty="0">
                <a:latin typeface="Times New Roman"/>
                <a:cs typeface="Times New Roman"/>
              </a:rPr>
              <a:t>що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вдаються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50" dirty="0">
                <a:latin typeface="Times New Roman"/>
                <a:cs typeface="Times New Roman"/>
              </a:rPr>
              <a:t>в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854835" y="3804030"/>
            <a:ext cx="5236210" cy="33274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  <a:tabLst>
                <a:tab pos="1022985" algn="l"/>
                <a:tab pos="2372360" algn="l"/>
                <a:tab pos="2994025" algn="l"/>
                <a:tab pos="3881120" algn="l"/>
              </a:tabLst>
            </a:pPr>
            <a:r>
              <a:rPr sz="2000" spc="-10" dirty="0">
                <a:latin typeface="Times New Roman"/>
                <a:cs typeface="Times New Roman"/>
              </a:rPr>
              <a:t>Власна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пластинка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25" dirty="0">
                <a:latin typeface="Times New Roman"/>
                <a:cs typeface="Times New Roman"/>
              </a:rPr>
              <a:t>має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пучки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колагенових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836547" y="4105478"/>
            <a:ext cx="5251450" cy="33337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  <a:tabLst>
                <a:tab pos="469265" algn="l"/>
                <a:tab pos="1539875" algn="l"/>
                <a:tab pos="2092960" algn="l"/>
                <a:tab pos="2929890" algn="l"/>
                <a:tab pos="3305175" algn="l"/>
                <a:tab pos="4330065" algn="l"/>
              </a:tabLst>
            </a:pPr>
            <a:r>
              <a:rPr sz="2000" spc="-25" dirty="0">
                <a:latin typeface="Times New Roman"/>
                <a:cs typeface="Times New Roman"/>
              </a:rPr>
              <a:t>які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сплетені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25" dirty="0">
                <a:latin typeface="Times New Roman"/>
                <a:cs typeface="Times New Roman"/>
              </a:rPr>
              <a:t>між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20" dirty="0">
                <a:latin typeface="Times New Roman"/>
                <a:cs typeface="Times New Roman"/>
              </a:rPr>
              <a:t>собою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25" dirty="0">
                <a:latin typeface="Times New Roman"/>
                <a:cs typeface="Times New Roman"/>
              </a:rPr>
              <a:t>та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окістям.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Середня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70051" y="3804030"/>
            <a:ext cx="967740" cy="941069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 marR="5080" algn="just">
              <a:lnSpc>
                <a:spcPct val="99800"/>
              </a:lnSpc>
              <a:spcBef>
                <a:spcPts val="120"/>
              </a:spcBef>
            </a:pPr>
            <a:r>
              <a:rPr sz="2000" spc="-10" dirty="0">
                <a:latin typeface="Times New Roman"/>
                <a:cs typeface="Times New Roman"/>
              </a:rPr>
              <a:t>епітелій. волокон частина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845691" y="4412056"/>
            <a:ext cx="5243830" cy="33337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  <a:tabLst>
                <a:tab pos="1283335" algn="l"/>
                <a:tab pos="2779395" algn="l"/>
                <a:tab pos="3479165" algn="l"/>
                <a:tab pos="4526280" algn="l"/>
              </a:tabLst>
            </a:pPr>
            <a:r>
              <a:rPr sz="2000" spc="-10" dirty="0">
                <a:latin typeface="Times New Roman"/>
                <a:cs typeface="Times New Roman"/>
              </a:rPr>
              <a:t>твердого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піднебіння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25" dirty="0">
                <a:latin typeface="Times New Roman"/>
                <a:cs typeface="Times New Roman"/>
              </a:rPr>
              <a:t>має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слинні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залози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70051" y="4719066"/>
            <a:ext cx="4478655" cy="155003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ts val="2390"/>
              </a:lnSpc>
              <a:spcBef>
                <a:spcPts val="114"/>
              </a:spcBef>
            </a:pPr>
            <a:r>
              <a:rPr sz="2000" spc="-10" dirty="0">
                <a:latin typeface="Times New Roman"/>
                <a:cs typeface="Times New Roman"/>
              </a:rPr>
              <a:t>(альвеолярно-</a:t>
            </a:r>
            <a:r>
              <a:rPr sz="2000" spc="-30" dirty="0">
                <a:latin typeface="Times New Roman"/>
                <a:cs typeface="Times New Roman"/>
              </a:rPr>
              <a:t>трубчаті,</a:t>
            </a:r>
            <a:r>
              <a:rPr sz="2000" spc="5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разгалуджені).</a:t>
            </a:r>
            <a:endParaRPr sz="2000">
              <a:latin typeface="Times New Roman"/>
              <a:cs typeface="Times New Roman"/>
            </a:endParaRPr>
          </a:p>
          <a:p>
            <a:pPr marL="12700">
              <a:lnSpc>
                <a:spcPts val="2390"/>
              </a:lnSpc>
            </a:pPr>
            <a:r>
              <a:rPr sz="2000" spc="-30" dirty="0">
                <a:latin typeface="Times New Roman"/>
                <a:cs typeface="Times New Roman"/>
              </a:rPr>
              <a:t>Будова</a:t>
            </a:r>
            <a:r>
              <a:rPr sz="2000" spc="-6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твердого</a:t>
            </a:r>
            <a:r>
              <a:rPr sz="2000" spc="-9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піднебіння:</a:t>
            </a:r>
            <a:endParaRPr sz="20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sz="2000" dirty="0">
                <a:latin typeface="Times New Roman"/>
                <a:cs typeface="Times New Roman"/>
              </a:rPr>
              <a:t>1.</a:t>
            </a:r>
            <a:r>
              <a:rPr sz="2000" spc="-7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Слизова</a:t>
            </a:r>
            <a:r>
              <a:rPr sz="2000" spc="-9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оболонка</a:t>
            </a:r>
            <a:r>
              <a:rPr sz="2000" spc="-10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ротової</a:t>
            </a:r>
            <a:r>
              <a:rPr sz="2000" spc="-8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порожнини;</a:t>
            </a:r>
            <a:endParaRPr sz="2000">
              <a:latin typeface="Times New Roman"/>
              <a:cs typeface="Times New Roman"/>
            </a:endParaRPr>
          </a:p>
          <a:p>
            <a:pPr marL="12700">
              <a:lnSpc>
                <a:spcPts val="2390"/>
              </a:lnSpc>
              <a:spcBef>
                <a:spcPts val="15"/>
              </a:spcBef>
            </a:pPr>
            <a:r>
              <a:rPr sz="2000" dirty="0">
                <a:latin typeface="Times New Roman"/>
                <a:cs typeface="Times New Roman"/>
              </a:rPr>
              <a:t>3.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Кістка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твердого</a:t>
            </a:r>
            <a:r>
              <a:rPr sz="2000" spc="-8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піднебіння;</a:t>
            </a:r>
            <a:endParaRPr sz="2000">
              <a:latin typeface="Times New Roman"/>
              <a:cs typeface="Times New Roman"/>
            </a:endParaRPr>
          </a:p>
          <a:p>
            <a:pPr marL="12700">
              <a:lnSpc>
                <a:spcPts val="2390"/>
              </a:lnSpc>
            </a:pPr>
            <a:r>
              <a:rPr sz="2000" dirty="0">
                <a:latin typeface="Times New Roman"/>
                <a:cs typeface="Times New Roman"/>
              </a:rPr>
              <a:t>4.</a:t>
            </a:r>
            <a:r>
              <a:rPr sz="2000" spc="-6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Слизова</a:t>
            </a:r>
            <a:r>
              <a:rPr sz="2000" spc="-8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оболонка</a:t>
            </a:r>
            <a:r>
              <a:rPr sz="2000" spc="-9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порожнини</a:t>
            </a:r>
            <a:r>
              <a:rPr sz="2000" spc="-12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носа.</a:t>
            </a:r>
            <a:endParaRPr sz="2000">
              <a:latin typeface="Times New Roman"/>
              <a:cs typeface="Times New Roman"/>
            </a:endParaRPr>
          </a:p>
        </p:txBody>
      </p:sp>
      <p:pic>
        <p:nvPicPr>
          <p:cNvPr id="15" name="object 1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365492" y="854963"/>
            <a:ext cx="4453128" cy="5148072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841375" cy="5664835"/>
          </a:xfrm>
          <a:custGeom>
            <a:avLst/>
            <a:gdLst/>
            <a:ahLst/>
            <a:cxnLst/>
            <a:rect l="l" t="t" r="r" b="b"/>
            <a:pathLst>
              <a:path w="841375" h="5664835">
                <a:moveTo>
                  <a:pt x="841248" y="0"/>
                </a:moveTo>
                <a:lnTo>
                  <a:pt x="0" y="0"/>
                </a:lnTo>
                <a:lnTo>
                  <a:pt x="0" y="5664708"/>
                </a:lnTo>
                <a:lnTo>
                  <a:pt x="841248" y="0"/>
                </a:lnTo>
                <a:close/>
              </a:path>
            </a:pathLst>
          </a:custGeom>
          <a:solidFill>
            <a:srgbClr val="90C225">
              <a:alpha val="85096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973952" y="238168"/>
            <a:ext cx="3344934" cy="372520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466344" y="658368"/>
            <a:ext cx="5372100" cy="5998845"/>
            <a:chOff x="466344" y="658368"/>
            <a:chExt cx="5372100" cy="5998845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66344" y="658368"/>
              <a:ext cx="5372100" cy="5998464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3156966" y="1117854"/>
              <a:ext cx="0" cy="1209675"/>
            </a:xfrm>
            <a:custGeom>
              <a:avLst/>
              <a:gdLst/>
              <a:ahLst/>
              <a:cxnLst/>
              <a:rect l="l" t="t" r="r" b="b"/>
              <a:pathLst>
                <a:path h="1209675">
                  <a:moveTo>
                    <a:pt x="0" y="1209675"/>
                  </a:moveTo>
                  <a:lnTo>
                    <a:pt x="0" y="0"/>
                  </a:lnTo>
                </a:path>
              </a:pathLst>
            </a:custGeom>
            <a:ln w="1371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2369566" y="895857"/>
            <a:ext cx="1451610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latin typeface="Trebuchet MS"/>
                <a:cs typeface="Trebuchet MS"/>
              </a:rPr>
              <a:t>Різцевий</a:t>
            </a:r>
            <a:r>
              <a:rPr sz="1400" spc="-55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сосочок</a:t>
            </a:r>
            <a:endParaRPr sz="1400">
              <a:latin typeface="Trebuchet MS"/>
              <a:cs typeface="Trebuchet MS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3728465" y="1721357"/>
            <a:ext cx="215900" cy="1100455"/>
          </a:xfrm>
          <a:custGeom>
            <a:avLst/>
            <a:gdLst/>
            <a:ahLst/>
            <a:cxnLst/>
            <a:rect l="l" t="t" r="r" b="b"/>
            <a:pathLst>
              <a:path w="215900" h="1100455">
                <a:moveTo>
                  <a:pt x="0" y="1100201"/>
                </a:moveTo>
                <a:lnTo>
                  <a:pt x="215392" y="0"/>
                </a:lnTo>
              </a:path>
            </a:pathLst>
          </a:custGeom>
          <a:ln w="1371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3256534" y="1525015"/>
            <a:ext cx="1511300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latin typeface="Trebuchet MS"/>
                <a:cs typeface="Trebuchet MS"/>
              </a:rPr>
              <a:t>Слизова</a:t>
            </a:r>
            <a:r>
              <a:rPr sz="1400" spc="-45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оболонка</a:t>
            </a:r>
            <a:endParaRPr sz="1400">
              <a:latin typeface="Trebuchet MS"/>
              <a:cs typeface="Trebuchet MS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3947921" y="2411729"/>
            <a:ext cx="638175" cy="409575"/>
          </a:xfrm>
          <a:custGeom>
            <a:avLst/>
            <a:gdLst/>
            <a:ahLst/>
            <a:cxnLst/>
            <a:rect l="l" t="t" r="r" b="b"/>
            <a:pathLst>
              <a:path w="638175" h="409575">
                <a:moveTo>
                  <a:pt x="0" y="409575"/>
                </a:moveTo>
                <a:lnTo>
                  <a:pt x="638175" y="0"/>
                </a:lnTo>
              </a:path>
            </a:pathLst>
          </a:custGeom>
          <a:ln w="1371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4450841" y="2205989"/>
            <a:ext cx="409575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spc="-20" dirty="0">
                <a:latin typeface="Trebuchet MS"/>
                <a:cs typeface="Trebuchet MS"/>
              </a:rPr>
              <a:t>Ясна</a:t>
            </a:r>
            <a:endParaRPr sz="1400">
              <a:latin typeface="Trebuchet MS"/>
              <a:cs typeface="Trebuchet MS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3518153" y="2928366"/>
            <a:ext cx="1447800" cy="504825"/>
          </a:xfrm>
          <a:custGeom>
            <a:avLst/>
            <a:gdLst/>
            <a:ahLst/>
            <a:cxnLst/>
            <a:rect l="l" t="t" r="r" b="b"/>
            <a:pathLst>
              <a:path w="1447800" h="504825">
                <a:moveTo>
                  <a:pt x="0" y="504825"/>
                </a:moveTo>
                <a:lnTo>
                  <a:pt x="1447800" y="0"/>
                </a:lnTo>
              </a:path>
            </a:pathLst>
          </a:custGeom>
          <a:ln w="1371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4925059" y="2659202"/>
            <a:ext cx="913765" cy="4508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ts val="1670"/>
              </a:lnSpc>
              <a:spcBef>
                <a:spcPts val="105"/>
              </a:spcBef>
            </a:pPr>
            <a:r>
              <a:rPr sz="1400" spc="-10" dirty="0">
                <a:latin typeface="Trebuchet MS"/>
                <a:cs typeface="Trebuchet MS"/>
              </a:rPr>
              <a:t>Тверде</a:t>
            </a:r>
            <a:endParaRPr sz="1400">
              <a:latin typeface="Trebuchet MS"/>
              <a:cs typeface="Trebuchet MS"/>
            </a:endParaRPr>
          </a:p>
          <a:p>
            <a:pPr marL="12700">
              <a:lnSpc>
                <a:spcPts val="1670"/>
              </a:lnSpc>
            </a:pPr>
            <a:r>
              <a:rPr sz="1400" spc="-10" dirty="0">
                <a:latin typeface="Trebuchet MS"/>
                <a:cs typeface="Trebuchet MS"/>
              </a:rPr>
              <a:t>піднебіння</a:t>
            </a:r>
            <a:endParaRPr sz="1400">
              <a:latin typeface="Trebuchet MS"/>
              <a:cs typeface="Trebuchet MS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3097529" y="3659885"/>
            <a:ext cx="2062480" cy="0"/>
          </a:xfrm>
          <a:custGeom>
            <a:avLst/>
            <a:gdLst/>
            <a:ahLst/>
            <a:cxnLst/>
            <a:rect l="l" t="t" r="r" b="b"/>
            <a:pathLst>
              <a:path w="2062479">
                <a:moveTo>
                  <a:pt x="0" y="0"/>
                </a:moveTo>
                <a:lnTo>
                  <a:pt x="2062225" y="0"/>
                </a:lnTo>
              </a:path>
            </a:pathLst>
          </a:custGeom>
          <a:ln w="1371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5161279" y="3534232"/>
            <a:ext cx="373380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spc="-25" dirty="0">
                <a:latin typeface="Trebuchet MS"/>
                <a:cs typeface="Trebuchet MS"/>
              </a:rPr>
              <a:t>Шов</a:t>
            </a:r>
            <a:endParaRPr sz="1400">
              <a:latin typeface="Trebuchet MS"/>
              <a:cs typeface="Trebuchet MS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1488186" y="2324861"/>
            <a:ext cx="1285875" cy="600075"/>
          </a:xfrm>
          <a:custGeom>
            <a:avLst/>
            <a:gdLst/>
            <a:ahLst/>
            <a:cxnLst/>
            <a:rect l="l" t="t" r="r" b="b"/>
            <a:pathLst>
              <a:path w="1285875" h="600075">
                <a:moveTo>
                  <a:pt x="1285875" y="600075"/>
                </a:moveTo>
                <a:lnTo>
                  <a:pt x="0" y="0"/>
                </a:lnTo>
              </a:path>
            </a:pathLst>
          </a:custGeom>
          <a:ln w="1371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841044" y="2145614"/>
            <a:ext cx="665480" cy="4508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ts val="1670"/>
              </a:lnSpc>
              <a:spcBef>
                <a:spcPts val="105"/>
              </a:spcBef>
            </a:pPr>
            <a:r>
              <a:rPr sz="1400" spc="-10" dirty="0">
                <a:latin typeface="Trebuchet MS"/>
                <a:cs typeface="Trebuchet MS"/>
              </a:rPr>
              <a:t>Жирова</a:t>
            </a:r>
            <a:endParaRPr sz="1400">
              <a:latin typeface="Trebuchet MS"/>
              <a:cs typeface="Trebuchet MS"/>
            </a:endParaRPr>
          </a:p>
          <a:p>
            <a:pPr marL="12700">
              <a:lnSpc>
                <a:spcPts val="1670"/>
              </a:lnSpc>
            </a:pPr>
            <a:r>
              <a:rPr sz="1400" spc="-20" dirty="0">
                <a:latin typeface="Trebuchet MS"/>
                <a:cs typeface="Trebuchet MS"/>
              </a:rPr>
              <a:t>зона</a:t>
            </a:r>
            <a:endParaRPr sz="1400">
              <a:latin typeface="Trebuchet MS"/>
              <a:cs typeface="Trebuchet MS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36905" y="3615309"/>
            <a:ext cx="2242185" cy="4502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670"/>
              </a:lnSpc>
              <a:spcBef>
                <a:spcPts val="100"/>
              </a:spcBef>
              <a:tabLst>
                <a:tab pos="2228850" algn="l"/>
              </a:tabLst>
            </a:pPr>
            <a:r>
              <a:rPr sz="1400" dirty="0">
                <a:latin typeface="Trebuchet MS"/>
                <a:cs typeface="Trebuchet MS"/>
              </a:rPr>
              <a:t>Залозиста</a:t>
            </a:r>
            <a:r>
              <a:rPr sz="1400" spc="-275" dirty="0">
                <a:latin typeface="Trebuchet MS"/>
                <a:cs typeface="Trebuchet MS"/>
              </a:rPr>
              <a:t> </a:t>
            </a:r>
            <a:r>
              <a:rPr sz="1400" u="heavy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endParaRPr sz="1400">
              <a:latin typeface="Times New Roman"/>
              <a:cs typeface="Times New Roman"/>
            </a:endParaRPr>
          </a:p>
          <a:p>
            <a:pPr marL="12700">
              <a:lnSpc>
                <a:spcPts val="1670"/>
              </a:lnSpc>
            </a:pPr>
            <a:r>
              <a:rPr sz="1400" spc="-20" dirty="0">
                <a:latin typeface="Trebuchet MS"/>
                <a:cs typeface="Trebuchet MS"/>
              </a:rPr>
              <a:t>зона</a:t>
            </a:r>
            <a:endParaRPr sz="1400">
              <a:latin typeface="Trebuchet MS"/>
              <a:cs typeface="Trebuchet MS"/>
            </a:endParaRPr>
          </a:p>
        </p:txBody>
      </p:sp>
      <p:grpSp>
        <p:nvGrpSpPr>
          <p:cNvPr id="19" name="object 19"/>
          <p:cNvGrpSpPr/>
          <p:nvPr/>
        </p:nvGrpSpPr>
        <p:grpSpPr>
          <a:xfrm>
            <a:off x="6501384" y="658368"/>
            <a:ext cx="4572000" cy="4538980"/>
            <a:chOff x="6501384" y="658368"/>
            <a:chExt cx="4572000" cy="4538980"/>
          </a:xfrm>
        </p:grpSpPr>
        <p:pic>
          <p:nvPicPr>
            <p:cNvPr id="20" name="object 2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501384" y="658368"/>
              <a:ext cx="4572000" cy="4530852"/>
            </a:xfrm>
            <a:prstGeom prst="rect">
              <a:avLst/>
            </a:prstGeom>
          </p:spPr>
        </p:pic>
        <p:sp>
          <p:nvSpPr>
            <p:cNvPr id="21" name="object 21"/>
            <p:cNvSpPr/>
            <p:nvPr/>
          </p:nvSpPr>
          <p:spPr>
            <a:xfrm>
              <a:off x="8789670" y="1817370"/>
              <a:ext cx="8890" cy="3373120"/>
            </a:xfrm>
            <a:custGeom>
              <a:avLst/>
              <a:gdLst/>
              <a:ahLst/>
              <a:cxnLst/>
              <a:rect l="l" t="t" r="r" b="b"/>
              <a:pathLst>
                <a:path w="8890" h="3373120">
                  <a:moveTo>
                    <a:pt x="8762" y="0"/>
                  </a:moveTo>
                  <a:lnTo>
                    <a:pt x="0" y="3372866"/>
                  </a:lnTo>
                </a:path>
              </a:pathLst>
            </a:custGeom>
            <a:ln w="1371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2" name="object 22"/>
          <p:cNvSpPr txBox="1"/>
          <p:nvPr/>
        </p:nvSpPr>
        <p:spPr>
          <a:xfrm>
            <a:off x="6831583" y="959941"/>
            <a:ext cx="136207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Trebuchet MS"/>
                <a:cs typeface="Trebuchet MS"/>
              </a:rPr>
              <a:t>Паракеротоз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23" name="object 23"/>
          <p:cNvSpPr txBox="1">
            <a:spLocks noGrp="1"/>
          </p:cNvSpPr>
          <p:nvPr>
            <p:ph type="title"/>
          </p:nvPr>
        </p:nvSpPr>
        <p:spPr>
          <a:xfrm>
            <a:off x="9203563" y="922782"/>
            <a:ext cx="135763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0" spc="-10" dirty="0">
                <a:solidFill>
                  <a:srgbClr val="000000"/>
                </a:solidFill>
                <a:latin typeface="Trebuchet MS"/>
                <a:cs typeface="Trebuchet MS"/>
              </a:rPr>
              <a:t>Ортокератоз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3610609" y="4618482"/>
            <a:ext cx="7828280" cy="180911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670"/>
              </a:lnSpc>
              <a:spcBef>
                <a:spcPts val="100"/>
              </a:spcBef>
              <a:tabLst>
                <a:tab pos="1275715" algn="l"/>
              </a:tabLst>
            </a:pPr>
            <a:r>
              <a:rPr sz="1400" u="heavy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1400" spc="-20" dirty="0">
                <a:latin typeface="Trebuchet MS"/>
                <a:cs typeface="Trebuchet MS"/>
              </a:rPr>
              <a:t>м’яке</a:t>
            </a:r>
            <a:endParaRPr sz="1400">
              <a:latin typeface="Trebuchet MS"/>
              <a:cs typeface="Trebuchet MS"/>
            </a:endParaRPr>
          </a:p>
          <a:p>
            <a:pPr marL="1275715">
              <a:lnSpc>
                <a:spcPts val="1670"/>
              </a:lnSpc>
            </a:pPr>
            <a:r>
              <a:rPr sz="1400" spc="-10" dirty="0">
                <a:latin typeface="Trebuchet MS"/>
                <a:cs typeface="Trebuchet MS"/>
              </a:rPr>
              <a:t>піднебіння</a:t>
            </a:r>
            <a:endParaRPr sz="14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700"/>
              </a:spcBef>
            </a:pPr>
            <a:endParaRPr sz="1400">
              <a:latin typeface="Trebuchet MS"/>
              <a:cs typeface="Trebuchet MS"/>
            </a:endParaRPr>
          </a:p>
          <a:p>
            <a:pPr marL="1981200">
              <a:lnSpc>
                <a:spcPts val="1670"/>
              </a:lnSpc>
            </a:pPr>
            <a:r>
              <a:rPr sz="1400" spc="-20" dirty="0">
                <a:latin typeface="Times New Roman"/>
                <a:cs typeface="Times New Roman"/>
              </a:rPr>
              <a:t>Паракератоз</a:t>
            </a:r>
            <a:r>
              <a:rPr sz="1400" spc="9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і</a:t>
            </a:r>
            <a:r>
              <a:rPr sz="1400" spc="-20" dirty="0">
                <a:latin typeface="Times New Roman"/>
                <a:cs typeface="Times New Roman"/>
              </a:rPr>
              <a:t> ортокератоз</a:t>
            </a:r>
            <a:r>
              <a:rPr sz="1400" spc="9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—</a:t>
            </a:r>
            <a:r>
              <a:rPr sz="1400" spc="-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це</a:t>
            </a:r>
            <a:r>
              <a:rPr sz="1400" spc="-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типи</a:t>
            </a:r>
            <a:r>
              <a:rPr sz="1400" spc="-2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зроговіння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епітелію</a:t>
            </a:r>
            <a:r>
              <a:rPr sz="1400" spc="-3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твердого</a:t>
            </a:r>
            <a:endParaRPr sz="1400">
              <a:latin typeface="Times New Roman"/>
              <a:cs typeface="Times New Roman"/>
            </a:endParaRPr>
          </a:p>
          <a:p>
            <a:pPr marL="1981200">
              <a:lnSpc>
                <a:spcPts val="1670"/>
              </a:lnSpc>
            </a:pPr>
            <a:r>
              <a:rPr sz="1400" dirty="0">
                <a:latin typeface="Times New Roman"/>
                <a:cs typeface="Times New Roman"/>
              </a:rPr>
              <a:t>піднебіння.</a:t>
            </a:r>
            <a:r>
              <a:rPr sz="1400" spc="-100" dirty="0">
                <a:latin typeface="Times New Roman"/>
                <a:cs typeface="Times New Roman"/>
              </a:rPr>
              <a:t> </a:t>
            </a:r>
            <a:r>
              <a:rPr sz="1400" spc="-20" dirty="0">
                <a:latin typeface="Times New Roman"/>
                <a:cs typeface="Times New Roman"/>
              </a:rPr>
              <a:t>Ортокератоз:</a:t>
            </a:r>
            <a:r>
              <a:rPr sz="1400" spc="5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Характеризується</a:t>
            </a:r>
            <a:r>
              <a:rPr sz="1400" spc="7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нормальним</a:t>
            </a:r>
            <a:r>
              <a:rPr sz="1400" spc="-4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дозріванням</a:t>
            </a:r>
            <a:endParaRPr sz="1400">
              <a:latin typeface="Times New Roman"/>
              <a:cs typeface="Times New Roman"/>
            </a:endParaRPr>
          </a:p>
          <a:p>
            <a:pPr marL="1981200" marR="5080">
              <a:lnSpc>
                <a:spcPct val="99700"/>
              </a:lnSpc>
              <a:spcBef>
                <a:spcPts val="20"/>
              </a:spcBef>
            </a:pPr>
            <a:r>
              <a:rPr sz="1400" dirty="0">
                <a:latin typeface="Times New Roman"/>
                <a:cs typeface="Times New Roman"/>
              </a:rPr>
              <a:t>епітелію,</a:t>
            </a:r>
            <a:r>
              <a:rPr sz="1400" spc="-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при</a:t>
            </a:r>
            <a:r>
              <a:rPr sz="1400" spc="-4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якому</a:t>
            </a:r>
            <a:r>
              <a:rPr sz="1400" spc="-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клітини</a:t>
            </a:r>
            <a:r>
              <a:rPr sz="1400" spc="-4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поверхневого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шару</a:t>
            </a:r>
            <a:r>
              <a:rPr sz="1400" spc="-10" dirty="0">
                <a:latin typeface="Times New Roman"/>
                <a:cs typeface="Times New Roman"/>
              </a:rPr>
              <a:t> втрачають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20" dirty="0">
                <a:latin typeface="Times New Roman"/>
                <a:cs typeface="Times New Roman"/>
              </a:rPr>
              <a:t>ядра </a:t>
            </a:r>
            <a:r>
              <a:rPr sz="1400" spc="-10" dirty="0">
                <a:latin typeface="Times New Roman"/>
                <a:cs typeface="Times New Roman"/>
              </a:rPr>
              <a:t>(кератинізований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шар</a:t>
            </a:r>
            <a:r>
              <a:rPr sz="1400" spc="-2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без'ядерний).</a:t>
            </a:r>
            <a:r>
              <a:rPr sz="1400" spc="25" dirty="0">
                <a:latin typeface="Times New Roman"/>
                <a:cs typeface="Times New Roman"/>
              </a:rPr>
              <a:t> </a:t>
            </a:r>
            <a:r>
              <a:rPr sz="1400" spc="-20" dirty="0">
                <a:latin typeface="Times New Roman"/>
                <a:cs typeface="Times New Roman"/>
              </a:rPr>
              <a:t>Паракератоз:</a:t>
            </a:r>
            <a:r>
              <a:rPr sz="1400" spc="9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Потовщений</a:t>
            </a:r>
            <a:r>
              <a:rPr sz="1400" spc="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шар</a:t>
            </a:r>
            <a:r>
              <a:rPr sz="1400" spc="-2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кератину, </a:t>
            </a:r>
            <a:r>
              <a:rPr sz="1400" dirty="0">
                <a:latin typeface="Times New Roman"/>
                <a:cs typeface="Times New Roman"/>
              </a:rPr>
              <a:t>у</a:t>
            </a:r>
            <a:r>
              <a:rPr sz="1400" spc="-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якому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клітини</a:t>
            </a:r>
            <a:r>
              <a:rPr sz="1400" spc="-6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зберігають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ядра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(патологія).</a:t>
            </a:r>
            <a:endParaRPr sz="1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841375" cy="5664835"/>
          </a:xfrm>
          <a:custGeom>
            <a:avLst/>
            <a:gdLst/>
            <a:ahLst/>
            <a:cxnLst/>
            <a:rect l="l" t="t" r="r" b="b"/>
            <a:pathLst>
              <a:path w="841375" h="5664835">
                <a:moveTo>
                  <a:pt x="841248" y="0"/>
                </a:moveTo>
                <a:lnTo>
                  <a:pt x="0" y="0"/>
                </a:lnTo>
                <a:lnTo>
                  <a:pt x="0" y="5664708"/>
                </a:lnTo>
                <a:lnTo>
                  <a:pt x="841248" y="0"/>
                </a:lnTo>
                <a:close/>
              </a:path>
            </a:pathLst>
          </a:custGeom>
          <a:solidFill>
            <a:srgbClr val="90C225">
              <a:alpha val="85096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755395" y="1191209"/>
            <a:ext cx="4200525" cy="5753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771525" algn="l"/>
                <a:tab pos="1549400" algn="l"/>
                <a:tab pos="1997075" algn="l"/>
                <a:tab pos="2399665" algn="l"/>
                <a:tab pos="2482215" algn="l"/>
                <a:tab pos="2797810" algn="l"/>
                <a:tab pos="3653154" algn="l"/>
                <a:tab pos="3863340" algn="l"/>
              </a:tabLst>
            </a:pPr>
            <a:r>
              <a:rPr sz="1800" spc="-10" dirty="0">
                <a:latin typeface="Times New Roman"/>
                <a:cs typeface="Times New Roman"/>
              </a:rPr>
              <a:t>М’яке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піднебіння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50" dirty="0">
                <a:latin typeface="Times New Roman"/>
                <a:cs typeface="Times New Roman"/>
              </a:rPr>
              <a:t>—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5" dirty="0">
                <a:latin typeface="Times New Roman"/>
                <a:cs typeface="Times New Roman"/>
              </a:rPr>
              <a:t>це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рухома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задня відокремлює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ротову</a:t>
            </a:r>
            <a:r>
              <a:rPr sz="1800" dirty="0">
                <a:latin typeface="Times New Roman"/>
                <a:cs typeface="Times New Roman"/>
              </a:rPr>
              <a:t>		</a:t>
            </a:r>
            <a:r>
              <a:rPr sz="1800" spc="-10" dirty="0">
                <a:latin typeface="Times New Roman"/>
                <a:cs typeface="Times New Roman"/>
              </a:rPr>
              <a:t>порожнину</a:t>
            </a:r>
            <a:r>
              <a:rPr sz="1800" dirty="0">
                <a:latin typeface="Times New Roman"/>
                <a:cs typeface="Times New Roman"/>
              </a:rPr>
              <a:t>		</a:t>
            </a:r>
            <a:r>
              <a:rPr sz="1800" spc="-25" dirty="0">
                <a:latin typeface="Times New Roman"/>
                <a:cs typeface="Times New Roman"/>
              </a:rPr>
              <a:t>від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100320" y="1191209"/>
            <a:ext cx="2531745" cy="5753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90170" marR="5080" indent="-78105">
              <a:lnSpc>
                <a:spcPct val="100000"/>
              </a:lnSpc>
              <a:spcBef>
                <a:spcPts val="100"/>
              </a:spcBef>
              <a:tabLst>
                <a:tab pos="949960" algn="l"/>
                <a:tab pos="1073150" algn="l"/>
                <a:tab pos="1859914" algn="l"/>
                <a:tab pos="2226310" algn="l"/>
              </a:tabLst>
            </a:pPr>
            <a:r>
              <a:rPr sz="1800" spc="-10" dirty="0">
                <a:latin typeface="Times New Roman"/>
                <a:cs typeface="Times New Roman"/>
              </a:rPr>
              <a:t>частина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піднебіння,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5" dirty="0">
                <a:latin typeface="Times New Roman"/>
                <a:cs typeface="Times New Roman"/>
              </a:rPr>
              <a:t>що </a:t>
            </a:r>
            <a:r>
              <a:rPr sz="1800" spc="-10" dirty="0">
                <a:latin typeface="Times New Roman"/>
                <a:cs typeface="Times New Roman"/>
              </a:rPr>
              <a:t>глотки.</a:t>
            </a:r>
            <a:r>
              <a:rPr sz="1800" dirty="0">
                <a:latin typeface="Times New Roman"/>
                <a:cs typeface="Times New Roman"/>
              </a:rPr>
              <a:t>		</a:t>
            </a:r>
            <a:r>
              <a:rPr sz="1800" spc="-20" dirty="0">
                <a:latin typeface="Times New Roman"/>
                <a:cs typeface="Times New Roman"/>
              </a:rPr>
              <a:t>Воно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вкрите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55395" y="1740789"/>
            <a:ext cx="6883400" cy="49663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Times New Roman"/>
                <a:cs typeface="Times New Roman"/>
              </a:rPr>
              <a:t>багатошаровим</a:t>
            </a:r>
            <a:r>
              <a:rPr sz="1800" spc="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плоским</a:t>
            </a:r>
            <a:r>
              <a:rPr sz="1800" spc="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незроговілим</a:t>
            </a:r>
            <a:r>
              <a:rPr sz="1800" spc="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епітелієм</a:t>
            </a:r>
            <a:r>
              <a:rPr sz="1800" spc="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</a:t>
            </a:r>
            <a:r>
              <a:rPr sz="1800" spc="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ротової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сторони</a:t>
            </a:r>
            <a:r>
              <a:rPr sz="1800" spc="30" dirty="0">
                <a:latin typeface="Times New Roman"/>
                <a:cs typeface="Times New Roman"/>
              </a:rPr>
              <a:t> </a:t>
            </a:r>
            <a:r>
              <a:rPr sz="1800" spc="-25" dirty="0">
                <a:latin typeface="Times New Roman"/>
                <a:cs typeface="Times New Roman"/>
              </a:rPr>
              <a:t>та </a:t>
            </a:r>
            <a:r>
              <a:rPr sz="1800" dirty="0">
                <a:latin typeface="Times New Roman"/>
                <a:cs typeface="Times New Roman"/>
              </a:rPr>
              <a:t>багаторядним</a:t>
            </a:r>
            <a:r>
              <a:rPr sz="1800" spc="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війчастим</a:t>
            </a:r>
            <a:r>
              <a:rPr sz="1800" spc="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епітелієм</a:t>
            </a:r>
            <a:r>
              <a:rPr sz="1800" spc="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</a:t>
            </a:r>
            <a:r>
              <a:rPr sz="1800" spc="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боку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носоглотки.</a:t>
            </a:r>
            <a:r>
              <a:rPr sz="1800" spc="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Основа</a:t>
            </a:r>
            <a:r>
              <a:rPr sz="1800" spc="2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містить </a:t>
            </a:r>
            <a:r>
              <a:rPr sz="1800" dirty="0">
                <a:latin typeface="Times New Roman"/>
                <a:cs typeface="Times New Roman"/>
              </a:rPr>
              <a:t>посмуговані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м'язи,</a:t>
            </a:r>
            <a:r>
              <a:rPr sz="1800" spc="45" dirty="0">
                <a:latin typeface="Times New Roman"/>
                <a:cs typeface="Times New Roman"/>
              </a:rPr>
              <a:t> </a:t>
            </a:r>
            <a:r>
              <a:rPr sz="1800" spc="-20" dirty="0">
                <a:latin typeface="Times New Roman"/>
                <a:cs typeface="Times New Roman"/>
              </a:rPr>
              <a:t>колагенові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волокна,</a:t>
            </a:r>
            <a:r>
              <a:rPr sz="1800" spc="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еластичні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волокна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та</a:t>
            </a:r>
            <a:r>
              <a:rPr sz="1800" spc="1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численні </a:t>
            </a:r>
            <a:r>
              <a:rPr sz="1800" dirty="0">
                <a:latin typeface="Times New Roman"/>
                <a:cs typeface="Times New Roman"/>
              </a:rPr>
              <a:t>слизові</a:t>
            </a:r>
            <a:r>
              <a:rPr sz="1800" spc="-6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залози.</a:t>
            </a:r>
            <a:endParaRPr sz="1800">
              <a:latin typeface="Times New Roman"/>
              <a:cs typeface="Times New Roman"/>
            </a:endParaRPr>
          </a:p>
          <a:p>
            <a:pPr marL="12700" algn="just">
              <a:lnSpc>
                <a:spcPct val="100000"/>
              </a:lnSpc>
              <a:spcBef>
                <a:spcPts val="5"/>
              </a:spcBef>
            </a:pPr>
            <a:r>
              <a:rPr sz="1800" dirty="0">
                <a:latin typeface="Times New Roman"/>
                <a:cs typeface="Times New Roman"/>
              </a:rPr>
              <a:t>Основні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гістологічні</a:t>
            </a:r>
            <a:r>
              <a:rPr sz="1800" spc="3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компоненти</a:t>
            </a:r>
            <a:r>
              <a:rPr sz="1800" spc="-65" dirty="0">
                <a:latin typeface="Times New Roman"/>
                <a:cs typeface="Times New Roman"/>
              </a:rPr>
              <a:t> </a:t>
            </a:r>
            <a:r>
              <a:rPr sz="1800" spc="-20" dirty="0">
                <a:latin typeface="Times New Roman"/>
                <a:cs typeface="Times New Roman"/>
              </a:rPr>
              <a:t>м'якого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піднебіння:</a:t>
            </a:r>
            <a:endParaRPr sz="1800">
              <a:latin typeface="Times New Roman"/>
              <a:cs typeface="Times New Roman"/>
            </a:endParaRPr>
          </a:p>
          <a:p>
            <a:pPr marL="12700" marR="12065" indent="337185" algn="just">
              <a:lnSpc>
                <a:spcPct val="100000"/>
              </a:lnSpc>
              <a:buFont typeface="Times New Roman"/>
              <a:buAutoNum type="arabicParenR"/>
              <a:tabLst>
                <a:tab pos="349885" algn="l"/>
              </a:tabLst>
            </a:pPr>
            <a:r>
              <a:rPr sz="1800" b="1" dirty="0">
                <a:latin typeface="Times New Roman"/>
                <a:cs typeface="Times New Roman"/>
              </a:rPr>
              <a:t>Слизова</a:t>
            </a:r>
            <a:r>
              <a:rPr sz="1800" b="1" spc="70" dirty="0">
                <a:latin typeface="Times New Roman"/>
                <a:cs typeface="Times New Roman"/>
              </a:rPr>
              <a:t>  </a:t>
            </a:r>
            <a:r>
              <a:rPr sz="1800" b="1" dirty="0">
                <a:latin typeface="Times New Roman"/>
                <a:cs typeface="Times New Roman"/>
              </a:rPr>
              <a:t>оболонка</a:t>
            </a:r>
            <a:r>
              <a:rPr sz="1800" b="1" spc="70" dirty="0">
                <a:latin typeface="Times New Roman"/>
                <a:cs typeface="Times New Roman"/>
              </a:rPr>
              <a:t>  </a:t>
            </a:r>
            <a:r>
              <a:rPr sz="1800" b="1" dirty="0">
                <a:latin typeface="Times New Roman"/>
                <a:cs typeface="Times New Roman"/>
              </a:rPr>
              <a:t>(ротова</a:t>
            </a:r>
            <a:r>
              <a:rPr sz="1800" b="1" spc="55" dirty="0">
                <a:latin typeface="Times New Roman"/>
                <a:cs typeface="Times New Roman"/>
              </a:rPr>
              <a:t>  </a:t>
            </a:r>
            <a:r>
              <a:rPr sz="1800" b="1" dirty="0">
                <a:latin typeface="Times New Roman"/>
                <a:cs typeface="Times New Roman"/>
              </a:rPr>
              <a:t>поверхня)</a:t>
            </a:r>
            <a:r>
              <a:rPr sz="1800" b="1" spc="7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вкрита</a:t>
            </a:r>
            <a:r>
              <a:rPr sz="1800" spc="70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багатошаровим </a:t>
            </a:r>
            <a:r>
              <a:rPr sz="1800" dirty="0">
                <a:latin typeface="Times New Roman"/>
                <a:cs typeface="Times New Roman"/>
              </a:rPr>
              <a:t>плоским</a:t>
            </a:r>
            <a:r>
              <a:rPr sz="1800" spc="36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незроговілим</a:t>
            </a:r>
            <a:r>
              <a:rPr sz="1800" spc="39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епітелієм</a:t>
            </a:r>
            <a:r>
              <a:rPr sz="1800" spc="38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(тип</a:t>
            </a:r>
            <a:r>
              <a:rPr sz="1800" spc="38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слизової</a:t>
            </a:r>
            <a:r>
              <a:rPr sz="1800" spc="34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оболонки,</a:t>
            </a:r>
            <a:r>
              <a:rPr sz="1800" spc="375" dirty="0">
                <a:latin typeface="Times New Roman"/>
                <a:cs typeface="Times New Roman"/>
              </a:rPr>
              <a:t>  </a:t>
            </a:r>
            <a:r>
              <a:rPr sz="1800" spc="-25" dirty="0">
                <a:latin typeface="Times New Roman"/>
                <a:cs typeface="Times New Roman"/>
              </a:rPr>
              <a:t>що </a:t>
            </a:r>
            <a:r>
              <a:rPr sz="1800" dirty="0">
                <a:latin typeface="Times New Roman"/>
                <a:cs typeface="Times New Roman"/>
              </a:rPr>
              <a:t>вистеляє),</a:t>
            </a:r>
            <a:r>
              <a:rPr sz="1800" spc="20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під</a:t>
            </a:r>
            <a:r>
              <a:rPr sz="1800" spc="20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яким</a:t>
            </a:r>
            <a:r>
              <a:rPr sz="1800" spc="2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знаходиться</a:t>
            </a:r>
            <a:r>
              <a:rPr sz="1800" spc="18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власна</a:t>
            </a:r>
            <a:r>
              <a:rPr sz="1800" spc="204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пластинка</a:t>
            </a:r>
            <a:r>
              <a:rPr sz="1800" spc="2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(lamina</a:t>
            </a:r>
            <a:r>
              <a:rPr sz="1800" spc="2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propria)</a:t>
            </a:r>
            <a:r>
              <a:rPr sz="1800" spc="229" dirty="0">
                <a:latin typeface="Times New Roman"/>
                <a:cs typeface="Times New Roman"/>
              </a:rPr>
              <a:t> </a:t>
            </a:r>
            <a:r>
              <a:rPr sz="1800" spc="-50" dirty="0">
                <a:latin typeface="Times New Roman"/>
                <a:cs typeface="Times New Roman"/>
              </a:rPr>
              <a:t>з </a:t>
            </a:r>
            <a:r>
              <a:rPr sz="1800" dirty="0">
                <a:latin typeface="Times New Roman"/>
                <a:cs typeface="Times New Roman"/>
              </a:rPr>
              <a:t>еластичними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волокнами.</a:t>
            </a:r>
            <a:endParaRPr sz="1800">
              <a:latin typeface="Times New Roman"/>
              <a:cs typeface="Times New Roman"/>
            </a:endParaRPr>
          </a:p>
          <a:p>
            <a:pPr marL="377190" indent="-364490" algn="just">
              <a:lnSpc>
                <a:spcPct val="100000"/>
              </a:lnSpc>
              <a:spcBef>
                <a:spcPts val="5"/>
              </a:spcBef>
              <a:buFont typeface="Times New Roman"/>
              <a:buAutoNum type="arabicParenR"/>
              <a:tabLst>
                <a:tab pos="377190" algn="l"/>
              </a:tabLst>
            </a:pPr>
            <a:r>
              <a:rPr sz="1800" b="1" dirty="0">
                <a:latin typeface="Times New Roman"/>
                <a:cs typeface="Times New Roman"/>
              </a:rPr>
              <a:t>Слизова</a:t>
            </a:r>
            <a:r>
              <a:rPr sz="1800" b="1" spc="180" dirty="0">
                <a:latin typeface="Times New Roman"/>
                <a:cs typeface="Times New Roman"/>
              </a:rPr>
              <a:t>  </a:t>
            </a:r>
            <a:r>
              <a:rPr sz="1800" b="1" dirty="0">
                <a:latin typeface="Times New Roman"/>
                <a:cs typeface="Times New Roman"/>
              </a:rPr>
              <a:t>оболонка</a:t>
            </a:r>
            <a:r>
              <a:rPr sz="1800" b="1" spc="195" dirty="0">
                <a:latin typeface="Times New Roman"/>
                <a:cs typeface="Times New Roman"/>
              </a:rPr>
              <a:t>  </a:t>
            </a:r>
            <a:r>
              <a:rPr sz="1800" b="1" dirty="0">
                <a:latin typeface="Times New Roman"/>
                <a:cs typeface="Times New Roman"/>
              </a:rPr>
              <a:t>(носова</a:t>
            </a:r>
            <a:r>
              <a:rPr sz="1800" b="1" spc="185" dirty="0">
                <a:latin typeface="Times New Roman"/>
                <a:cs typeface="Times New Roman"/>
              </a:rPr>
              <a:t>  </a:t>
            </a:r>
            <a:r>
              <a:rPr sz="1800" b="1" dirty="0">
                <a:latin typeface="Times New Roman"/>
                <a:cs typeface="Times New Roman"/>
              </a:rPr>
              <a:t>поверхня)</a:t>
            </a:r>
            <a:r>
              <a:rPr sz="1800" b="1" spc="19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вкрита</a:t>
            </a:r>
            <a:r>
              <a:rPr sz="1800" spc="170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одношаровим</a:t>
            </a:r>
            <a:endParaRPr sz="1800">
              <a:latin typeface="Times New Roman"/>
              <a:cs typeface="Times New Roman"/>
            </a:endParaRPr>
          </a:p>
          <a:p>
            <a:pPr marL="12700" algn="just">
              <a:lnSpc>
                <a:spcPct val="100000"/>
              </a:lnSpc>
              <a:spcBef>
                <a:spcPts val="5"/>
              </a:spcBef>
            </a:pPr>
            <a:r>
              <a:rPr sz="1800" spc="-10" dirty="0">
                <a:latin typeface="Times New Roman"/>
                <a:cs typeface="Times New Roman"/>
              </a:rPr>
              <a:t>багаторядним</a:t>
            </a:r>
            <a:r>
              <a:rPr sz="1800" spc="-7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війчастим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епітелієм.</a:t>
            </a:r>
            <a:endParaRPr sz="1800">
              <a:latin typeface="Times New Roman"/>
              <a:cs typeface="Times New Roman"/>
            </a:endParaRPr>
          </a:p>
          <a:p>
            <a:pPr marL="359410" indent="-346710" algn="just">
              <a:lnSpc>
                <a:spcPct val="100000"/>
              </a:lnSpc>
              <a:buFont typeface="Times New Roman"/>
              <a:buAutoNum type="arabicParenR" startAt="3"/>
              <a:tabLst>
                <a:tab pos="359410" algn="l"/>
              </a:tabLst>
            </a:pPr>
            <a:r>
              <a:rPr sz="1800" b="1" dirty="0">
                <a:latin typeface="Times New Roman"/>
                <a:cs typeface="Times New Roman"/>
              </a:rPr>
              <a:t>Підслизова</a:t>
            </a:r>
            <a:r>
              <a:rPr sz="1800" b="1" spc="125" dirty="0">
                <a:latin typeface="Times New Roman"/>
                <a:cs typeface="Times New Roman"/>
              </a:rPr>
              <a:t>  </a:t>
            </a:r>
            <a:r>
              <a:rPr sz="1800" b="1" dirty="0">
                <a:latin typeface="Times New Roman"/>
                <a:cs typeface="Times New Roman"/>
              </a:rPr>
              <a:t>основа</a:t>
            </a:r>
            <a:r>
              <a:rPr sz="1800" b="1" spc="12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містить</a:t>
            </a:r>
            <a:r>
              <a:rPr sz="1800" spc="13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багато</a:t>
            </a:r>
            <a:r>
              <a:rPr sz="1800" spc="14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слизових</a:t>
            </a:r>
            <a:r>
              <a:rPr sz="1800" spc="114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залоз</a:t>
            </a:r>
            <a:r>
              <a:rPr sz="1800" spc="130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(glandulae</a:t>
            </a:r>
            <a:endParaRPr sz="1800">
              <a:latin typeface="Times New Roman"/>
              <a:cs typeface="Times New Roman"/>
            </a:endParaRPr>
          </a:p>
          <a:p>
            <a:pPr marL="12700" algn="just">
              <a:lnSpc>
                <a:spcPct val="100000"/>
              </a:lnSpc>
            </a:pPr>
            <a:r>
              <a:rPr sz="1800" spc="-10" dirty="0">
                <a:latin typeface="Times New Roman"/>
                <a:cs typeface="Times New Roman"/>
              </a:rPr>
              <a:t>palatinae)</a:t>
            </a:r>
            <a:r>
              <a:rPr sz="1800" spc="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та</a:t>
            </a:r>
            <a:r>
              <a:rPr sz="1800" spc="-10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пухку</a:t>
            </a:r>
            <a:r>
              <a:rPr sz="1800" spc="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сполучну</a:t>
            </a:r>
            <a:r>
              <a:rPr sz="1800" spc="-60" dirty="0">
                <a:latin typeface="Times New Roman"/>
                <a:cs typeface="Times New Roman"/>
              </a:rPr>
              <a:t> </a:t>
            </a:r>
            <a:r>
              <a:rPr sz="1800" spc="-25" dirty="0">
                <a:latin typeface="Times New Roman"/>
                <a:cs typeface="Times New Roman"/>
              </a:rPr>
              <a:t>тканину,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що</a:t>
            </a:r>
            <a:r>
              <a:rPr sz="1800" spc="-9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забезпечує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рухливість.</a:t>
            </a:r>
            <a:endParaRPr sz="1800">
              <a:latin typeface="Times New Roman"/>
              <a:cs typeface="Times New Roman"/>
            </a:endParaRPr>
          </a:p>
          <a:p>
            <a:pPr marL="12700" marR="9525" indent="305435" algn="just">
              <a:lnSpc>
                <a:spcPct val="100000"/>
              </a:lnSpc>
              <a:buFont typeface="Times New Roman"/>
              <a:buAutoNum type="arabicParenR" startAt="4"/>
              <a:tabLst>
                <a:tab pos="318135" algn="l"/>
              </a:tabLst>
            </a:pPr>
            <a:r>
              <a:rPr sz="1800" b="1" dirty="0">
                <a:latin typeface="Times New Roman"/>
                <a:cs typeface="Times New Roman"/>
              </a:rPr>
              <a:t>М'язова</a:t>
            </a:r>
            <a:r>
              <a:rPr sz="1800" b="1" spc="37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основа</a:t>
            </a:r>
            <a:r>
              <a:rPr sz="1800" b="1" spc="40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складається</a:t>
            </a:r>
            <a:r>
              <a:rPr sz="1800" spc="4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</a:t>
            </a:r>
            <a:r>
              <a:rPr sz="1800" spc="409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посмугованих</a:t>
            </a:r>
            <a:r>
              <a:rPr sz="1800" spc="38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(скелетних)</a:t>
            </a:r>
            <a:r>
              <a:rPr sz="1800" spc="42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м'язів (піднебінно-</a:t>
            </a:r>
            <a:r>
              <a:rPr sz="1800" dirty="0">
                <a:latin typeface="Times New Roman"/>
                <a:cs typeface="Times New Roman"/>
              </a:rPr>
              <a:t>язиковий,</a:t>
            </a:r>
            <a:r>
              <a:rPr sz="1800" spc="405" dirty="0">
                <a:latin typeface="Times New Roman"/>
                <a:cs typeface="Times New Roman"/>
              </a:rPr>
              <a:t>   </a:t>
            </a:r>
            <a:r>
              <a:rPr sz="1800" spc="-10" dirty="0">
                <a:latin typeface="Times New Roman"/>
                <a:cs typeface="Times New Roman"/>
              </a:rPr>
              <a:t>піднебінно-</a:t>
            </a:r>
            <a:r>
              <a:rPr sz="1800" dirty="0">
                <a:latin typeface="Times New Roman"/>
                <a:cs typeface="Times New Roman"/>
              </a:rPr>
              <a:t>глотковий,</a:t>
            </a:r>
            <a:r>
              <a:rPr sz="1800" spc="405" dirty="0">
                <a:latin typeface="Times New Roman"/>
                <a:cs typeface="Times New Roman"/>
              </a:rPr>
              <a:t>   </a:t>
            </a:r>
            <a:r>
              <a:rPr sz="1800" spc="-10" dirty="0">
                <a:latin typeface="Times New Roman"/>
                <a:cs typeface="Times New Roman"/>
              </a:rPr>
              <a:t>м'яз-</a:t>
            </a:r>
            <a:r>
              <a:rPr sz="1800" dirty="0">
                <a:latin typeface="Times New Roman"/>
                <a:cs typeface="Times New Roman"/>
              </a:rPr>
              <a:t>піднімач</a:t>
            </a:r>
            <a:r>
              <a:rPr sz="1800" spc="405" dirty="0">
                <a:latin typeface="Times New Roman"/>
                <a:cs typeface="Times New Roman"/>
              </a:rPr>
              <a:t>   </a:t>
            </a:r>
            <a:r>
              <a:rPr sz="1800" spc="-25" dirty="0">
                <a:latin typeface="Times New Roman"/>
                <a:cs typeface="Times New Roman"/>
              </a:rPr>
              <a:t>та напружувач</a:t>
            </a:r>
            <a:r>
              <a:rPr sz="1800" spc="3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піднебіння).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800" dirty="0">
                <a:latin typeface="Times New Roman"/>
                <a:cs typeface="Times New Roman"/>
              </a:rPr>
              <a:t>М'яке</a:t>
            </a:r>
            <a:r>
              <a:rPr sz="1800" spc="3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піднебіння</a:t>
            </a:r>
            <a:r>
              <a:rPr sz="1800" spc="38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не</a:t>
            </a:r>
            <a:r>
              <a:rPr sz="1800" spc="3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має</a:t>
            </a:r>
            <a:r>
              <a:rPr sz="1800" spc="3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кісткової</a:t>
            </a:r>
            <a:r>
              <a:rPr sz="1800" spc="3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основи,</a:t>
            </a:r>
            <a:r>
              <a:rPr sz="1800" spc="3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на</a:t>
            </a:r>
            <a:r>
              <a:rPr sz="1800" spc="3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відміну</a:t>
            </a:r>
            <a:r>
              <a:rPr sz="1800" spc="3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від</a:t>
            </a:r>
            <a:r>
              <a:rPr sz="1800" spc="35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твердого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800" spc="-10" dirty="0">
                <a:latin typeface="Times New Roman"/>
                <a:cs typeface="Times New Roman"/>
              </a:rPr>
              <a:t>піднебіння.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28803" rIns="0" bIns="0" rtlCol="0">
            <a:spAutoFit/>
          </a:bodyPr>
          <a:lstStyle/>
          <a:p>
            <a:pPr marL="3342640">
              <a:lnSpc>
                <a:spcPct val="100000"/>
              </a:lnSpc>
              <a:spcBef>
                <a:spcPts val="105"/>
              </a:spcBef>
            </a:pPr>
            <a:r>
              <a:rPr dirty="0">
                <a:solidFill>
                  <a:srgbClr val="539F20"/>
                </a:solidFill>
              </a:rPr>
              <a:t>М’яке</a:t>
            </a:r>
            <a:r>
              <a:rPr spc="-105" dirty="0">
                <a:solidFill>
                  <a:srgbClr val="539F20"/>
                </a:solidFill>
              </a:rPr>
              <a:t> </a:t>
            </a:r>
            <a:r>
              <a:rPr spc="-10" dirty="0">
                <a:solidFill>
                  <a:srgbClr val="539F20"/>
                </a:solidFill>
              </a:rPr>
              <a:t>піднебіння</a:t>
            </a:r>
          </a:p>
        </p:txBody>
      </p:sp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991856" y="1600200"/>
            <a:ext cx="3616452" cy="3886200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841375" cy="5664835"/>
          </a:xfrm>
          <a:custGeom>
            <a:avLst/>
            <a:gdLst/>
            <a:ahLst/>
            <a:cxnLst/>
            <a:rect l="l" t="t" r="r" b="b"/>
            <a:pathLst>
              <a:path w="841375" h="5664835">
                <a:moveTo>
                  <a:pt x="841248" y="0"/>
                </a:moveTo>
                <a:lnTo>
                  <a:pt x="0" y="0"/>
                </a:lnTo>
                <a:lnTo>
                  <a:pt x="0" y="5664708"/>
                </a:lnTo>
                <a:lnTo>
                  <a:pt x="841248" y="0"/>
                </a:lnTo>
                <a:close/>
              </a:path>
            </a:pathLst>
          </a:custGeom>
          <a:solidFill>
            <a:srgbClr val="90C225">
              <a:alpha val="85096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6839711" y="658368"/>
            <a:ext cx="4375785" cy="5541645"/>
            <a:chOff x="6839711" y="658368"/>
            <a:chExt cx="4375785" cy="554164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839711" y="658368"/>
              <a:ext cx="4375404" cy="5541263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7861553" y="5616702"/>
              <a:ext cx="1419225" cy="318135"/>
            </a:xfrm>
            <a:custGeom>
              <a:avLst/>
              <a:gdLst/>
              <a:ahLst/>
              <a:cxnLst/>
              <a:rect l="l" t="t" r="r" b="b"/>
              <a:pathLst>
                <a:path w="1419225" h="318135">
                  <a:moveTo>
                    <a:pt x="1419225" y="318071"/>
                  </a:moveTo>
                  <a:lnTo>
                    <a:pt x="0" y="0"/>
                  </a:lnTo>
                </a:path>
              </a:pathLst>
            </a:custGeom>
            <a:ln w="1371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4633086" y="307289"/>
            <a:ext cx="951230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20" dirty="0">
                <a:solidFill>
                  <a:srgbClr val="539F20"/>
                </a:solidFill>
              </a:rPr>
              <a:t>Язик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709980" y="897382"/>
            <a:ext cx="5122545" cy="124777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2000" dirty="0">
                <a:latin typeface="Trebuchet MS"/>
                <a:cs typeface="Trebuchet MS"/>
              </a:rPr>
              <a:t>М’язовий</a:t>
            </a:r>
            <a:r>
              <a:rPr sz="2000" spc="-80" dirty="0">
                <a:latin typeface="Trebuchet MS"/>
                <a:cs typeface="Trebuchet MS"/>
              </a:rPr>
              <a:t> </a:t>
            </a:r>
            <a:r>
              <a:rPr sz="2000" dirty="0">
                <a:latin typeface="Trebuchet MS"/>
                <a:cs typeface="Trebuchet MS"/>
              </a:rPr>
              <a:t>орган,</a:t>
            </a:r>
            <a:r>
              <a:rPr sz="2000" spc="-50" dirty="0">
                <a:latin typeface="Trebuchet MS"/>
                <a:cs typeface="Trebuchet MS"/>
              </a:rPr>
              <a:t> </a:t>
            </a:r>
            <a:r>
              <a:rPr sz="2000" dirty="0">
                <a:latin typeface="Trebuchet MS"/>
                <a:cs typeface="Trebuchet MS"/>
              </a:rPr>
              <a:t>вкритий</a:t>
            </a:r>
            <a:r>
              <a:rPr sz="2000" spc="-80" dirty="0">
                <a:latin typeface="Trebuchet MS"/>
                <a:cs typeface="Trebuchet MS"/>
              </a:rPr>
              <a:t> </a:t>
            </a:r>
            <a:r>
              <a:rPr sz="2000" spc="-10" dirty="0">
                <a:latin typeface="Trebuchet MS"/>
                <a:cs typeface="Trebuchet MS"/>
              </a:rPr>
              <a:t>слизовою</a:t>
            </a:r>
            <a:endParaRPr sz="2000">
              <a:latin typeface="Trebuchet MS"/>
              <a:cs typeface="Trebuchet MS"/>
            </a:endParaRPr>
          </a:p>
          <a:p>
            <a:pPr marL="12700">
              <a:lnSpc>
                <a:spcPts val="2390"/>
              </a:lnSpc>
              <a:spcBef>
                <a:spcPts val="10"/>
              </a:spcBef>
            </a:pPr>
            <a:r>
              <a:rPr sz="2000" spc="-10" dirty="0">
                <a:latin typeface="Trebuchet MS"/>
                <a:cs typeface="Trebuchet MS"/>
              </a:rPr>
              <a:t>оболонкою.</a:t>
            </a:r>
            <a:endParaRPr sz="2000">
              <a:latin typeface="Trebuchet MS"/>
              <a:cs typeface="Trebuchet MS"/>
            </a:endParaRPr>
          </a:p>
          <a:p>
            <a:pPr marL="12700">
              <a:lnSpc>
                <a:spcPts val="2390"/>
              </a:lnSpc>
            </a:pPr>
            <a:r>
              <a:rPr sz="2000" dirty="0">
                <a:latin typeface="Trebuchet MS"/>
                <a:cs typeface="Trebuchet MS"/>
              </a:rPr>
              <a:t>Основу</a:t>
            </a:r>
            <a:r>
              <a:rPr sz="2000" spc="-50" dirty="0">
                <a:latin typeface="Trebuchet MS"/>
                <a:cs typeface="Trebuchet MS"/>
              </a:rPr>
              <a:t> </a:t>
            </a:r>
            <a:r>
              <a:rPr sz="2000" dirty="0">
                <a:latin typeface="Trebuchet MS"/>
                <a:cs typeface="Trebuchet MS"/>
              </a:rPr>
              <a:t>складає</a:t>
            </a:r>
            <a:r>
              <a:rPr sz="2000" spc="-55" dirty="0">
                <a:latin typeface="Trebuchet MS"/>
                <a:cs typeface="Trebuchet MS"/>
              </a:rPr>
              <a:t> </a:t>
            </a:r>
            <a:r>
              <a:rPr sz="2000" dirty="0">
                <a:latin typeface="Trebuchet MS"/>
                <a:cs typeface="Trebuchet MS"/>
              </a:rPr>
              <a:t>скелетна</a:t>
            </a:r>
            <a:r>
              <a:rPr sz="2000" spc="-80" dirty="0">
                <a:latin typeface="Trebuchet MS"/>
                <a:cs typeface="Trebuchet MS"/>
              </a:rPr>
              <a:t> </a:t>
            </a:r>
            <a:r>
              <a:rPr sz="2000" dirty="0">
                <a:latin typeface="Trebuchet MS"/>
                <a:cs typeface="Trebuchet MS"/>
              </a:rPr>
              <a:t>м’язова</a:t>
            </a:r>
            <a:r>
              <a:rPr sz="2000" spc="-15" dirty="0">
                <a:latin typeface="Trebuchet MS"/>
                <a:cs typeface="Trebuchet MS"/>
              </a:rPr>
              <a:t> </a:t>
            </a:r>
            <a:r>
              <a:rPr sz="2000" spc="-10" dirty="0">
                <a:latin typeface="Trebuchet MS"/>
                <a:cs typeface="Trebuchet MS"/>
              </a:rPr>
              <a:t>тканина.</a:t>
            </a:r>
            <a:endParaRPr sz="20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sz="2000" dirty="0">
                <a:latin typeface="Trebuchet MS"/>
                <a:cs typeface="Trebuchet MS"/>
              </a:rPr>
              <a:t>В</a:t>
            </a:r>
            <a:r>
              <a:rPr sz="2000" spc="-35" dirty="0">
                <a:latin typeface="Trebuchet MS"/>
                <a:cs typeface="Trebuchet MS"/>
              </a:rPr>
              <a:t> </a:t>
            </a:r>
            <a:r>
              <a:rPr sz="2000" dirty="0">
                <a:latin typeface="Trebuchet MS"/>
                <a:cs typeface="Trebuchet MS"/>
              </a:rPr>
              <a:t>язиці</a:t>
            </a:r>
            <a:r>
              <a:rPr sz="2000" spc="-35" dirty="0">
                <a:latin typeface="Trebuchet MS"/>
                <a:cs typeface="Trebuchet MS"/>
              </a:rPr>
              <a:t> </a:t>
            </a:r>
            <a:r>
              <a:rPr sz="2000" dirty="0">
                <a:latin typeface="Trebuchet MS"/>
                <a:cs typeface="Trebuchet MS"/>
              </a:rPr>
              <a:t>виділяють</a:t>
            </a:r>
            <a:r>
              <a:rPr sz="2000" spc="-45" dirty="0">
                <a:latin typeface="Trebuchet MS"/>
                <a:cs typeface="Trebuchet MS"/>
              </a:rPr>
              <a:t> </a:t>
            </a:r>
            <a:r>
              <a:rPr sz="2000" dirty="0">
                <a:latin typeface="Trebuchet MS"/>
                <a:cs typeface="Trebuchet MS"/>
              </a:rPr>
              <a:t>корінь,</a:t>
            </a:r>
            <a:r>
              <a:rPr sz="2000" spc="-25" dirty="0">
                <a:latin typeface="Trebuchet MS"/>
                <a:cs typeface="Trebuchet MS"/>
              </a:rPr>
              <a:t> </a:t>
            </a:r>
            <a:r>
              <a:rPr sz="2000" dirty="0">
                <a:latin typeface="Trebuchet MS"/>
                <a:cs typeface="Trebuchet MS"/>
              </a:rPr>
              <a:t>тіло</a:t>
            </a:r>
            <a:r>
              <a:rPr sz="2000" spc="-35" dirty="0">
                <a:latin typeface="Trebuchet MS"/>
                <a:cs typeface="Trebuchet MS"/>
              </a:rPr>
              <a:t> </a:t>
            </a:r>
            <a:r>
              <a:rPr sz="2000" dirty="0">
                <a:latin typeface="Trebuchet MS"/>
                <a:cs typeface="Trebuchet MS"/>
              </a:rPr>
              <a:t>і</a:t>
            </a:r>
            <a:r>
              <a:rPr sz="2000" spc="-35" dirty="0">
                <a:latin typeface="Trebuchet MS"/>
                <a:cs typeface="Trebuchet MS"/>
              </a:rPr>
              <a:t> </a:t>
            </a:r>
            <a:r>
              <a:rPr sz="2000" spc="-10" dirty="0">
                <a:latin typeface="Trebuchet MS"/>
                <a:cs typeface="Trebuchet MS"/>
              </a:rPr>
              <a:t>кінчик.</a:t>
            </a:r>
            <a:endParaRPr sz="2000">
              <a:latin typeface="Trebuchet MS"/>
              <a:cs typeface="Trebuchet M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09980" y="2420569"/>
            <a:ext cx="3394710" cy="155511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2000" b="1" spc="-10" dirty="0">
                <a:latin typeface="Trebuchet MS"/>
                <a:cs typeface="Trebuchet MS"/>
              </a:rPr>
              <a:t>Функції:</a:t>
            </a:r>
            <a:endParaRPr sz="2000">
              <a:latin typeface="Trebuchet MS"/>
              <a:cs typeface="Trebuchet MS"/>
            </a:endParaRPr>
          </a:p>
          <a:p>
            <a:pPr marL="354330" indent="-341630">
              <a:lnSpc>
                <a:spcPct val="100000"/>
              </a:lnSpc>
              <a:spcBef>
                <a:spcPts val="15"/>
              </a:spcBef>
              <a:buAutoNum type="arabicPeriod"/>
              <a:tabLst>
                <a:tab pos="354330" algn="l"/>
              </a:tabLst>
            </a:pPr>
            <a:r>
              <a:rPr sz="2000" dirty="0">
                <a:latin typeface="Trebuchet MS"/>
                <a:cs typeface="Trebuchet MS"/>
              </a:rPr>
              <a:t>Механічна</a:t>
            </a:r>
            <a:r>
              <a:rPr sz="2000" spc="-70" dirty="0">
                <a:latin typeface="Trebuchet MS"/>
                <a:cs typeface="Trebuchet MS"/>
              </a:rPr>
              <a:t> </a:t>
            </a:r>
            <a:r>
              <a:rPr sz="2000" dirty="0">
                <a:latin typeface="Trebuchet MS"/>
                <a:cs typeface="Trebuchet MS"/>
              </a:rPr>
              <a:t>переробка</a:t>
            </a:r>
            <a:r>
              <a:rPr sz="2000" spc="-105" dirty="0">
                <a:latin typeface="Trebuchet MS"/>
                <a:cs typeface="Trebuchet MS"/>
              </a:rPr>
              <a:t> </a:t>
            </a:r>
            <a:r>
              <a:rPr sz="2000" spc="-20" dirty="0">
                <a:latin typeface="Trebuchet MS"/>
                <a:cs typeface="Trebuchet MS"/>
              </a:rPr>
              <a:t>їжі;</a:t>
            </a:r>
            <a:endParaRPr sz="2000">
              <a:latin typeface="Trebuchet MS"/>
              <a:cs typeface="Trebuchet MS"/>
            </a:endParaRPr>
          </a:p>
          <a:p>
            <a:pPr marL="354330" indent="-341630">
              <a:lnSpc>
                <a:spcPts val="2390"/>
              </a:lnSpc>
              <a:spcBef>
                <a:spcPts val="15"/>
              </a:spcBef>
              <a:buAutoNum type="arabicPeriod"/>
              <a:tabLst>
                <a:tab pos="354330" algn="l"/>
              </a:tabLst>
            </a:pPr>
            <a:r>
              <a:rPr sz="2000" dirty="0">
                <a:latin typeface="Trebuchet MS"/>
                <a:cs typeface="Trebuchet MS"/>
              </a:rPr>
              <a:t>Участь</a:t>
            </a:r>
            <a:r>
              <a:rPr sz="2000" spc="-50" dirty="0">
                <a:latin typeface="Trebuchet MS"/>
                <a:cs typeface="Trebuchet MS"/>
              </a:rPr>
              <a:t> </a:t>
            </a:r>
            <a:r>
              <a:rPr sz="2000" dirty="0">
                <a:latin typeface="Trebuchet MS"/>
                <a:cs typeface="Trebuchet MS"/>
              </a:rPr>
              <a:t>в</a:t>
            </a:r>
            <a:r>
              <a:rPr sz="2000" spc="-20" dirty="0">
                <a:latin typeface="Trebuchet MS"/>
                <a:cs typeface="Trebuchet MS"/>
              </a:rPr>
              <a:t> </a:t>
            </a:r>
            <a:r>
              <a:rPr sz="2000" dirty="0">
                <a:latin typeface="Trebuchet MS"/>
                <a:cs typeface="Trebuchet MS"/>
              </a:rPr>
              <a:t>акті</a:t>
            </a:r>
            <a:r>
              <a:rPr sz="2000" spc="-15" dirty="0">
                <a:latin typeface="Trebuchet MS"/>
                <a:cs typeface="Trebuchet MS"/>
              </a:rPr>
              <a:t> </a:t>
            </a:r>
            <a:r>
              <a:rPr sz="2000" spc="-10" dirty="0">
                <a:latin typeface="Trebuchet MS"/>
                <a:cs typeface="Trebuchet MS"/>
              </a:rPr>
              <a:t>ковтання;</a:t>
            </a:r>
            <a:endParaRPr sz="2000">
              <a:latin typeface="Trebuchet MS"/>
              <a:cs typeface="Trebuchet MS"/>
            </a:endParaRPr>
          </a:p>
          <a:p>
            <a:pPr marL="354330" indent="-341630">
              <a:lnSpc>
                <a:spcPts val="2390"/>
              </a:lnSpc>
              <a:buAutoNum type="arabicPeriod"/>
              <a:tabLst>
                <a:tab pos="354330" algn="l"/>
              </a:tabLst>
            </a:pPr>
            <a:r>
              <a:rPr sz="2000" dirty="0">
                <a:latin typeface="Trebuchet MS"/>
                <a:cs typeface="Trebuchet MS"/>
              </a:rPr>
              <a:t>Смакове</a:t>
            </a:r>
            <a:r>
              <a:rPr sz="2000" spc="-25" dirty="0">
                <a:latin typeface="Trebuchet MS"/>
                <a:cs typeface="Trebuchet MS"/>
              </a:rPr>
              <a:t> </a:t>
            </a:r>
            <a:r>
              <a:rPr sz="2000" spc="-10" dirty="0">
                <a:latin typeface="Trebuchet MS"/>
                <a:cs typeface="Trebuchet MS"/>
              </a:rPr>
              <a:t>сприйняття;</a:t>
            </a:r>
            <a:endParaRPr sz="2000">
              <a:latin typeface="Trebuchet MS"/>
              <a:cs typeface="Trebuchet MS"/>
            </a:endParaRPr>
          </a:p>
          <a:p>
            <a:pPr marL="354330" indent="-341630">
              <a:lnSpc>
                <a:spcPct val="100000"/>
              </a:lnSpc>
              <a:spcBef>
                <a:spcPts val="15"/>
              </a:spcBef>
              <a:buAutoNum type="arabicPeriod"/>
              <a:tabLst>
                <a:tab pos="354330" algn="l"/>
              </a:tabLst>
            </a:pPr>
            <a:r>
              <a:rPr sz="2000" spc="-10" dirty="0">
                <a:latin typeface="Trebuchet MS"/>
                <a:cs typeface="Trebuchet MS"/>
              </a:rPr>
              <a:t>Мовоутворення.</a:t>
            </a:r>
            <a:endParaRPr sz="2000">
              <a:latin typeface="Trebuchet MS"/>
              <a:cs typeface="Trebuchet MS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09980" y="4250512"/>
            <a:ext cx="4103370" cy="124841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2000" b="1" dirty="0">
                <a:latin typeface="Trebuchet MS"/>
                <a:cs typeface="Trebuchet MS"/>
              </a:rPr>
              <a:t>Основні</a:t>
            </a:r>
            <a:r>
              <a:rPr sz="2000" b="1" spc="-50" dirty="0">
                <a:latin typeface="Trebuchet MS"/>
                <a:cs typeface="Trebuchet MS"/>
              </a:rPr>
              <a:t> </a:t>
            </a:r>
            <a:r>
              <a:rPr sz="2000" b="1" dirty="0">
                <a:latin typeface="Trebuchet MS"/>
                <a:cs typeface="Trebuchet MS"/>
              </a:rPr>
              <a:t>елементи</a:t>
            </a:r>
            <a:r>
              <a:rPr sz="2000" b="1" spc="-5" dirty="0">
                <a:latin typeface="Trebuchet MS"/>
                <a:cs typeface="Trebuchet MS"/>
              </a:rPr>
              <a:t> </a:t>
            </a:r>
            <a:r>
              <a:rPr sz="2000" b="1" dirty="0">
                <a:latin typeface="Trebuchet MS"/>
                <a:cs typeface="Trebuchet MS"/>
              </a:rPr>
              <a:t>будови</a:t>
            </a:r>
            <a:r>
              <a:rPr sz="2000" b="1" spc="-75" dirty="0">
                <a:latin typeface="Trebuchet MS"/>
                <a:cs typeface="Trebuchet MS"/>
              </a:rPr>
              <a:t> </a:t>
            </a:r>
            <a:r>
              <a:rPr sz="2000" b="1" spc="-10" dirty="0">
                <a:latin typeface="Trebuchet MS"/>
                <a:cs typeface="Trebuchet MS"/>
              </a:rPr>
              <a:t>язика:</a:t>
            </a:r>
            <a:endParaRPr sz="2000">
              <a:latin typeface="Trebuchet MS"/>
              <a:cs typeface="Trebuchet MS"/>
            </a:endParaRPr>
          </a:p>
          <a:p>
            <a:pPr marL="469900" indent="-457200">
              <a:lnSpc>
                <a:spcPct val="100000"/>
              </a:lnSpc>
              <a:spcBef>
                <a:spcPts val="15"/>
              </a:spcBef>
              <a:buAutoNum type="arabicPeriod"/>
              <a:tabLst>
                <a:tab pos="469900" algn="l"/>
              </a:tabLst>
            </a:pPr>
            <a:r>
              <a:rPr sz="2000" spc="-10" dirty="0">
                <a:latin typeface="Trebuchet MS"/>
                <a:cs typeface="Trebuchet MS"/>
              </a:rPr>
              <a:t>М’яз;</a:t>
            </a:r>
            <a:endParaRPr sz="2000">
              <a:latin typeface="Trebuchet MS"/>
              <a:cs typeface="Trebuchet MS"/>
            </a:endParaRPr>
          </a:p>
          <a:p>
            <a:pPr marL="469900" indent="-457200">
              <a:lnSpc>
                <a:spcPts val="2390"/>
              </a:lnSpc>
              <a:spcBef>
                <a:spcPts val="15"/>
              </a:spcBef>
              <a:buAutoNum type="arabicPeriod"/>
              <a:tabLst>
                <a:tab pos="469900" algn="l"/>
              </a:tabLst>
            </a:pPr>
            <a:r>
              <a:rPr sz="2000" dirty="0">
                <a:latin typeface="Trebuchet MS"/>
                <a:cs typeface="Trebuchet MS"/>
              </a:rPr>
              <a:t>Слизова</a:t>
            </a:r>
            <a:r>
              <a:rPr sz="2000" spc="-40" dirty="0">
                <a:latin typeface="Trebuchet MS"/>
                <a:cs typeface="Trebuchet MS"/>
              </a:rPr>
              <a:t> </a:t>
            </a:r>
            <a:r>
              <a:rPr sz="2000" spc="-10" dirty="0">
                <a:latin typeface="Trebuchet MS"/>
                <a:cs typeface="Trebuchet MS"/>
              </a:rPr>
              <a:t>оболонка;</a:t>
            </a:r>
            <a:endParaRPr sz="2000">
              <a:latin typeface="Trebuchet MS"/>
              <a:cs typeface="Trebuchet MS"/>
            </a:endParaRPr>
          </a:p>
          <a:p>
            <a:pPr marL="469900" indent="-457200">
              <a:lnSpc>
                <a:spcPts val="2390"/>
              </a:lnSpc>
              <a:buAutoNum type="arabicPeriod"/>
              <a:tabLst>
                <a:tab pos="469900" algn="l"/>
              </a:tabLst>
            </a:pPr>
            <a:r>
              <a:rPr sz="2000" dirty="0">
                <a:latin typeface="Trebuchet MS"/>
                <a:cs typeface="Trebuchet MS"/>
              </a:rPr>
              <a:t>Смакові</a:t>
            </a:r>
            <a:r>
              <a:rPr sz="2000" spc="-45" dirty="0">
                <a:latin typeface="Trebuchet MS"/>
                <a:cs typeface="Trebuchet MS"/>
              </a:rPr>
              <a:t> </a:t>
            </a:r>
            <a:r>
              <a:rPr sz="2000" spc="-10" dirty="0">
                <a:latin typeface="Trebuchet MS"/>
                <a:cs typeface="Trebuchet MS"/>
              </a:rPr>
              <a:t>сосочки.</a:t>
            </a:r>
            <a:endParaRPr sz="2000">
              <a:latin typeface="Trebuchet MS"/>
              <a:cs typeface="Trebuchet MS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672453" y="1639011"/>
            <a:ext cx="249174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478405" algn="l"/>
              </a:tabLst>
            </a:pPr>
            <a:r>
              <a:rPr sz="1800" spc="-10" dirty="0">
                <a:latin typeface="Trebuchet MS"/>
                <a:cs typeface="Trebuchet MS"/>
              </a:rPr>
              <a:t>корінь</a:t>
            </a:r>
            <a:r>
              <a:rPr sz="1800" u="heavy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148830" y="5463641"/>
            <a:ext cx="70993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Trebuchet MS"/>
                <a:cs typeface="Trebuchet MS"/>
              </a:rPr>
              <a:t>кінчик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7253478" y="3431285"/>
            <a:ext cx="1843405" cy="1000760"/>
          </a:xfrm>
          <a:custGeom>
            <a:avLst/>
            <a:gdLst/>
            <a:ahLst/>
            <a:cxnLst/>
            <a:rect l="l" t="t" r="r" b="b"/>
            <a:pathLst>
              <a:path w="1843404" h="1000760">
                <a:moveTo>
                  <a:pt x="1843024" y="0"/>
                </a:moveTo>
                <a:lnTo>
                  <a:pt x="0" y="333375"/>
                </a:lnTo>
              </a:path>
              <a:path w="1843404" h="1000760">
                <a:moveTo>
                  <a:pt x="1843024" y="1000506"/>
                </a:moveTo>
                <a:lnTo>
                  <a:pt x="0" y="333756"/>
                </a:lnTo>
              </a:path>
            </a:pathLst>
          </a:custGeom>
          <a:ln w="1371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6815455" y="3583940"/>
            <a:ext cx="44577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20" dirty="0">
                <a:latin typeface="Trebuchet MS"/>
                <a:cs typeface="Trebuchet MS"/>
              </a:rPr>
              <a:t>тіло</a:t>
            </a:r>
            <a:endParaRPr sz="1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841375" cy="5664835"/>
          </a:xfrm>
          <a:custGeom>
            <a:avLst/>
            <a:gdLst/>
            <a:ahLst/>
            <a:cxnLst/>
            <a:rect l="l" t="t" r="r" b="b"/>
            <a:pathLst>
              <a:path w="841375" h="5664835">
                <a:moveTo>
                  <a:pt x="841248" y="0"/>
                </a:moveTo>
                <a:lnTo>
                  <a:pt x="0" y="0"/>
                </a:lnTo>
                <a:lnTo>
                  <a:pt x="0" y="5664708"/>
                </a:lnTo>
                <a:lnTo>
                  <a:pt x="841248" y="0"/>
                </a:lnTo>
                <a:close/>
              </a:path>
            </a:pathLst>
          </a:custGeom>
          <a:solidFill>
            <a:srgbClr val="90C225">
              <a:alpha val="85096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554979" y="1467611"/>
            <a:ext cx="6185916" cy="4046220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74091" y="1826209"/>
            <a:ext cx="5396865" cy="39370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  <a:tabLst>
                <a:tab pos="478790" algn="l"/>
                <a:tab pos="1576705" algn="l"/>
                <a:tab pos="2541270" algn="l"/>
                <a:tab pos="3735704" algn="l"/>
              </a:tabLst>
            </a:pPr>
            <a:r>
              <a:rPr sz="2400" b="0" spc="-50" dirty="0">
                <a:solidFill>
                  <a:srgbClr val="000000"/>
                </a:solidFill>
                <a:latin typeface="Times New Roman"/>
                <a:cs typeface="Times New Roman"/>
              </a:rPr>
              <a:t>В</a:t>
            </a:r>
            <a:r>
              <a:rPr sz="2400" b="0" dirty="0">
                <a:solidFill>
                  <a:srgbClr val="000000"/>
                </a:solidFill>
                <a:latin typeface="Times New Roman"/>
                <a:cs typeface="Times New Roman"/>
              </a:rPr>
              <a:t>	</a:t>
            </a:r>
            <a:r>
              <a:rPr sz="2400" b="0" spc="-10" dirty="0">
                <a:solidFill>
                  <a:srgbClr val="000000"/>
                </a:solidFill>
                <a:latin typeface="Times New Roman"/>
                <a:cs typeface="Times New Roman"/>
              </a:rPr>
              <a:t>основі</a:t>
            </a:r>
            <a:r>
              <a:rPr sz="2400" b="0" dirty="0">
                <a:solidFill>
                  <a:srgbClr val="000000"/>
                </a:solidFill>
                <a:latin typeface="Times New Roman"/>
                <a:cs typeface="Times New Roman"/>
              </a:rPr>
              <a:t>	</a:t>
            </a:r>
            <a:r>
              <a:rPr sz="2400" b="0" spc="-20" dirty="0">
                <a:solidFill>
                  <a:srgbClr val="000000"/>
                </a:solidFill>
                <a:latin typeface="Times New Roman"/>
                <a:cs typeface="Times New Roman"/>
              </a:rPr>
              <a:t>язика</a:t>
            </a:r>
            <a:r>
              <a:rPr sz="2400" b="0" dirty="0">
                <a:solidFill>
                  <a:srgbClr val="000000"/>
                </a:solidFill>
                <a:latin typeface="Times New Roman"/>
                <a:cs typeface="Times New Roman"/>
              </a:rPr>
              <a:t>	</a:t>
            </a:r>
            <a:r>
              <a:rPr sz="2400" b="0" spc="-10" dirty="0">
                <a:solidFill>
                  <a:srgbClr val="000000"/>
                </a:solidFill>
                <a:latin typeface="Times New Roman"/>
                <a:cs typeface="Times New Roman"/>
              </a:rPr>
              <a:t>лежить</a:t>
            </a:r>
            <a:r>
              <a:rPr sz="2400" b="0" dirty="0">
                <a:solidFill>
                  <a:srgbClr val="000000"/>
                </a:solidFill>
                <a:latin typeface="Times New Roman"/>
                <a:cs typeface="Times New Roman"/>
              </a:rPr>
              <a:t>	</a:t>
            </a:r>
            <a:r>
              <a:rPr sz="2400" b="0" spc="-10" dirty="0">
                <a:solidFill>
                  <a:srgbClr val="000000"/>
                </a:solidFill>
                <a:latin typeface="Times New Roman"/>
                <a:cs typeface="Times New Roman"/>
              </a:rPr>
              <a:t>посмугована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74091" y="2192528"/>
            <a:ext cx="3413760" cy="39306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400" dirty="0">
                <a:latin typeface="Times New Roman"/>
                <a:cs typeface="Times New Roman"/>
              </a:rPr>
              <a:t>скелетна</a:t>
            </a:r>
            <a:r>
              <a:rPr sz="2400" spc="-10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м’язова</a:t>
            </a:r>
            <a:r>
              <a:rPr sz="2400" spc="-120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тканина.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74091" y="2557983"/>
            <a:ext cx="5402580" cy="75946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15"/>
              </a:spcBef>
              <a:tabLst>
                <a:tab pos="1238250" algn="l"/>
                <a:tab pos="2495550" algn="l"/>
                <a:tab pos="3410585" algn="l"/>
                <a:tab pos="5235575" algn="l"/>
              </a:tabLst>
            </a:pPr>
            <a:r>
              <a:rPr sz="2400" spc="-10" dirty="0">
                <a:latin typeface="Times New Roman"/>
                <a:cs typeface="Times New Roman"/>
              </a:rPr>
              <a:t>М’язові</a:t>
            </a:r>
            <a:r>
              <a:rPr sz="2400" dirty="0">
                <a:latin typeface="Times New Roman"/>
                <a:cs typeface="Times New Roman"/>
              </a:rPr>
              <a:t>	</a:t>
            </a:r>
            <a:r>
              <a:rPr sz="2400" spc="-10" dirty="0">
                <a:latin typeface="Times New Roman"/>
                <a:cs typeface="Times New Roman"/>
              </a:rPr>
              <a:t>волокна</a:t>
            </a:r>
            <a:r>
              <a:rPr sz="2400" dirty="0">
                <a:latin typeface="Times New Roman"/>
                <a:cs typeface="Times New Roman"/>
              </a:rPr>
              <a:t>	</a:t>
            </a:r>
            <a:r>
              <a:rPr sz="2400" spc="-20" dirty="0">
                <a:latin typeface="Times New Roman"/>
                <a:cs typeface="Times New Roman"/>
              </a:rPr>
              <a:t>язика</a:t>
            </a:r>
            <a:r>
              <a:rPr sz="2400" dirty="0">
                <a:latin typeface="Times New Roman"/>
                <a:cs typeface="Times New Roman"/>
              </a:rPr>
              <a:t>	</a:t>
            </a:r>
            <a:r>
              <a:rPr sz="2400" spc="-10" dirty="0">
                <a:latin typeface="Times New Roman"/>
                <a:cs typeface="Times New Roman"/>
              </a:rPr>
              <a:t>розташовані</a:t>
            </a:r>
            <a:r>
              <a:rPr sz="2400" dirty="0">
                <a:latin typeface="Times New Roman"/>
                <a:cs typeface="Times New Roman"/>
              </a:rPr>
              <a:t>	</a:t>
            </a:r>
            <a:r>
              <a:rPr sz="2400" spc="-50" dirty="0">
                <a:latin typeface="Times New Roman"/>
                <a:cs typeface="Times New Roman"/>
              </a:rPr>
              <a:t>у </a:t>
            </a:r>
            <a:r>
              <a:rPr sz="2400" spc="-10" dirty="0">
                <a:latin typeface="Times New Roman"/>
                <a:cs typeface="Times New Roman"/>
              </a:rPr>
              <a:t>трьох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686814" y="2923997"/>
            <a:ext cx="4088129" cy="39370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  <a:tabLst>
                <a:tab pos="1635760" algn="l"/>
              </a:tabLst>
            </a:pPr>
            <a:r>
              <a:rPr sz="2400" spc="-10" dirty="0">
                <a:latin typeface="Times New Roman"/>
                <a:cs typeface="Times New Roman"/>
              </a:rPr>
              <a:t>взаємно</a:t>
            </a:r>
            <a:r>
              <a:rPr sz="2400" dirty="0">
                <a:latin typeface="Times New Roman"/>
                <a:cs typeface="Times New Roman"/>
              </a:rPr>
              <a:t>	</a:t>
            </a:r>
            <a:r>
              <a:rPr sz="2400" spc="-10" dirty="0">
                <a:latin typeface="Times New Roman"/>
                <a:cs typeface="Times New Roman"/>
              </a:rPr>
              <a:t>перпендикулярних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74091" y="3290138"/>
            <a:ext cx="5243195" cy="2955925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2400" spc="-10" dirty="0">
                <a:latin typeface="Times New Roman"/>
                <a:cs typeface="Times New Roman"/>
              </a:rPr>
              <a:t>напрямках.</a:t>
            </a:r>
            <a:endParaRPr sz="2400">
              <a:latin typeface="Times New Roman"/>
              <a:cs typeface="Times New Roman"/>
            </a:endParaRPr>
          </a:p>
          <a:p>
            <a:pPr marL="12700" marR="814705">
              <a:lnSpc>
                <a:spcPct val="100000"/>
              </a:lnSpc>
            </a:pPr>
            <a:r>
              <a:rPr sz="2400" dirty="0">
                <a:latin typeface="Times New Roman"/>
                <a:cs typeface="Times New Roman"/>
              </a:rPr>
              <a:t>При</a:t>
            </a:r>
            <a:r>
              <a:rPr sz="2400" spc="-60" dirty="0">
                <a:latin typeface="Times New Roman"/>
                <a:cs typeface="Times New Roman"/>
              </a:rPr>
              <a:t> </a:t>
            </a:r>
            <a:r>
              <a:rPr sz="2400" spc="-20" dirty="0">
                <a:latin typeface="Times New Roman"/>
                <a:cs typeface="Times New Roman"/>
              </a:rPr>
              <a:t>скороченні</a:t>
            </a:r>
            <a:r>
              <a:rPr sz="2400" spc="-6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м'язів</a:t>
            </a:r>
            <a:r>
              <a:rPr sz="2400" spc="-5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його</a:t>
            </a:r>
            <a:r>
              <a:rPr sz="2400" spc="-45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форма змінюється.</a:t>
            </a:r>
            <a:endParaRPr sz="2400">
              <a:latin typeface="Times New Roman"/>
              <a:cs typeface="Times New Roman"/>
            </a:endParaRPr>
          </a:p>
          <a:p>
            <a:pPr marL="12700" marR="5080">
              <a:lnSpc>
                <a:spcPct val="100000"/>
              </a:lnSpc>
              <a:spcBef>
                <a:spcPts val="5"/>
              </a:spcBef>
            </a:pPr>
            <a:r>
              <a:rPr sz="2400" dirty="0">
                <a:latin typeface="Times New Roman"/>
                <a:cs typeface="Times New Roman"/>
              </a:rPr>
              <a:t>Нижня</a:t>
            </a:r>
            <a:r>
              <a:rPr sz="2400" spc="-3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поверхня</a:t>
            </a:r>
            <a:r>
              <a:rPr sz="2400" spc="-2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вкрита</a:t>
            </a:r>
            <a:r>
              <a:rPr sz="2400" spc="-80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багатошаровим </a:t>
            </a:r>
            <a:r>
              <a:rPr sz="2400" dirty="0">
                <a:latin typeface="Times New Roman"/>
                <a:cs typeface="Times New Roman"/>
              </a:rPr>
              <a:t>плоским</a:t>
            </a:r>
            <a:r>
              <a:rPr sz="2400" spc="-7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незроговілим</a:t>
            </a:r>
            <a:r>
              <a:rPr sz="2400" spc="-30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епітелієм.</a:t>
            </a:r>
            <a:endParaRPr sz="24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2400" dirty="0">
                <a:latin typeface="Times New Roman"/>
                <a:cs typeface="Times New Roman"/>
              </a:rPr>
              <a:t>Слизова</a:t>
            </a:r>
            <a:r>
              <a:rPr sz="2400" spc="-85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оболонка</a:t>
            </a:r>
            <a:r>
              <a:rPr sz="2400" spc="-80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рухома.</a:t>
            </a:r>
            <a:endParaRPr sz="2400">
              <a:latin typeface="Times New Roman"/>
              <a:cs typeface="Times New Roman"/>
            </a:endParaRPr>
          </a:p>
          <a:p>
            <a:pPr marL="12700" marR="92075">
              <a:lnSpc>
                <a:spcPct val="100000"/>
              </a:lnSpc>
              <a:spcBef>
                <a:spcPts val="5"/>
              </a:spcBef>
            </a:pPr>
            <a:r>
              <a:rPr sz="2400" dirty="0">
                <a:latin typeface="Times New Roman"/>
                <a:cs typeface="Times New Roman"/>
              </a:rPr>
              <a:t>Підслизова</a:t>
            </a:r>
            <a:r>
              <a:rPr sz="2400" spc="-55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оболонка</a:t>
            </a:r>
            <a:r>
              <a:rPr sz="2400" spc="-5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є,</a:t>
            </a:r>
            <a:r>
              <a:rPr sz="2400" spc="-6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містить</a:t>
            </a:r>
            <a:r>
              <a:rPr sz="2400" spc="-55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жирову </a:t>
            </a:r>
            <a:r>
              <a:rPr sz="2400" spc="-30" dirty="0">
                <a:latin typeface="Times New Roman"/>
                <a:cs typeface="Times New Roman"/>
              </a:rPr>
              <a:t>тканину,</a:t>
            </a:r>
            <a:r>
              <a:rPr sz="2400" spc="-6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слинні</a:t>
            </a:r>
            <a:r>
              <a:rPr sz="2400" spc="-85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залози.</a:t>
            </a:r>
            <a:endParaRPr sz="2400">
              <a:latin typeface="Times New Roman"/>
              <a:cs typeface="Times New Roman"/>
            </a:endParaRPr>
          </a:p>
        </p:txBody>
      </p:sp>
      <p:pic>
        <p:nvPicPr>
          <p:cNvPr id="9" name="object 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916568" y="600891"/>
            <a:ext cx="928919" cy="280916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6733158" y="1915490"/>
            <a:ext cx="3790950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spc="-10" dirty="0">
                <a:latin typeface="Trebuchet MS"/>
                <a:cs typeface="Trebuchet MS"/>
              </a:rPr>
              <a:t>поперечносмугаста</a:t>
            </a:r>
            <a:r>
              <a:rPr sz="1400" spc="-4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скелетна</a:t>
            </a:r>
            <a:r>
              <a:rPr sz="1400" spc="-1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м'язова</a:t>
            </a:r>
            <a:r>
              <a:rPr sz="1400" spc="-5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тканина</a:t>
            </a:r>
            <a:endParaRPr sz="1400">
              <a:latin typeface="Trebuchet MS"/>
              <a:cs typeface="Trebuchet MS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7070597" y="2196845"/>
            <a:ext cx="2752725" cy="1235710"/>
          </a:xfrm>
          <a:custGeom>
            <a:avLst/>
            <a:gdLst/>
            <a:ahLst/>
            <a:cxnLst/>
            <a:rect l="l" t="t" r="r" b="b"/>
            <a:pathLst>
              <a:path w="2752725" h="1235710">
                <a:moveTo>
                  <a:pt x="1449324" y="0"/>
                </a:moveTo>
                <a:lnTo>
                  <a:pt x="1449324" y="1235328"/>
                </a:lnTo>
              </a:path>
              <a:path w="2752725" h="1235710">
                <a:moveTo>
                  <a:pt x="2752344" y="0"/>
                </a:moveTo>
                <a:lnTo>
                  <a:pt x="2752344" y="1149603"/>
                </a:lnTo>
              </a:path>
              <a:path w="2752725" h="1235710">
                <a:moveTo>
                  <a:pt x="0" y="0"/>
                </a:moveTo>
                <a:lnTo>
                  <a:pt x="76200" y="1149603"/>
                </a:lnTo>
              </a:path>
            </a:pathLst>
          </a:custGeom>
          <a:ln w="1371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7964551" y="4584572"/>
            <a:ext cx="1561465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latin typeface="Trebuchet MS"/>
                <a:cs typeface="Trebuchet MS"/>
              </a:rPr>
              <a:t>Підслизова</a:t>
            </a:r>
            <a:r>
              <a:rPr sz="1400" spc="-40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основа</a:t>
            </a:r>
            <a:endParaRPr sz="14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841375" cy="5664835"/>
          </a:xfrm>
          <a:custGeom>
            <a:avLst/>
            <a:gdLst/>
            <a:ahLst/>
            <a:cxnLst/>
            <a:rect l="l" t="t" r="r" b="b"/>
            <a:pathLst>
              <a:path w="841375" h="5664835">
                <a:moveTo>
                  <a:pt x="841248" y="0"/>
                </a:moveTo>
                <a:lnTo>
                  <a:pt x="0" y="0"/>
                </a:lnTo>
                <a:lnTo>
                  <a:pt x="0" y="5664708"/>
                </a:lnTo>
                <a:lnTo>
                  <a:pt x="841248" y="0"/>
                </a:lnTo>
                <a:close/>
              </a:path>
            </a:pathLst>
          </a:custGeom>
          <a:solidFill>
            <a:srgbClr val="90C225">
              <a:alpha val="85096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166615" y="659021"/>
            <a:ext cx="933688" cy="279414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5564123" y="1536191"/>
            <a:ext cx="5560060" cy="4110354"/>
            <a:chOff x="5564123" y="1536191"/>
            <a:chExt cx="5560060" cy="4110354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64123" y="1536191"/>
              <a:ext cx="5559552" cy="4110228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6243065" y="2526030"/>
              <a:ext cx="110489" cy="85725"/>
            </a:xfrm>
            <a:custGeom>
              <a:avLst/>
              <a:gdLst/>
              <a:ahLst/>
              <a:cxnLst/>
              <a:rect l="l" t="t" r="r" b="b"/>
              <a:pathLst>
                <a:path w="110489" h="85725">
                  <a:moveTo>
                    <a:pt x="0" y="0"/>
                  </a:moveTo>
                  <a:lnTo>
                    <a:pt x="110109" y="85725"/>
                  </a:lnTo>
                </a:path>
              </a:pathLst>
            </a:custGeom>
            <a:ln w="13716">
              <a:solidFill>
                <a:srgbClr val="90C22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6352793" y="1849373"/>
              <a:ext cx="680720" cy="676275"/>
            </a:xfrm>
            <a:custGeom>
              <a:avLst/>
              <a:gdLst/>
              <a:ahLst/>
              <a:cxnLst/>
              <a:rect l="l" t="t" r="r" b="b"/>
              <a:pathLst>
                <a:path w="680720" h="676275">
                  <a:moveTo>
                    <a:pt x="680465" y="676275"/>
                  </a:moveTo>
                  <a:lnTo>
                    <a:pt x="0" y="0"/>
                  </a:lnTo>
                </a:path>
              </a:pathLst>
            </a:custGeom>
            <a:ln w="1371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6920230" y="2821000"/>
            <a:ext cx="14605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0" dirty="0">
                <a:latin typeface="Trebuchet MS"/>
                <a:cs typeface="Trebuchet MS"/>
              </a:rPr>
              <a:t>2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5639561" y="1927098"/>
            <a:ext cx="2440305" cy="2761615"/>
          </a:xfrm>
          <a:custGeom>
            <a:avLst/>
            <a:gdLst/>
            <a:ahLst/>
            <a:cxnLst/>
            <a:rect l="l" t="t" r="r" b="b"/>
            <a:pathLst>
              <a:path w="2440304" h="2761615">
                <a:moveTo>
                  <a:pt x="457200" y="260730"/>
                </a:moveTo>
                <a:lnTo>
                  <a:pt x="0" y="27431"/>
                </a:lnTo>
              </a:path>
              <a:path w="2440304" h="2761615">
                <a:moveTo>
                  <a:pt x="204215" y="381000"/>
                </a:moveTo>
                <a:lnTo>
                  <a:pt x="0" y="0"/>
                </a:lnTo>
              </a:path>
              <a:path w="2440304" h="2761615">
                <a:moveTo>
                  <a:pt x="2440305" y="2761488"/>
                </a:moveTo>
                <a:lnTo>
                  <a:pt x="525779" y="2647188"/>
                </a:lnTo>
              </a:path>
              <a:path w="2440304" h="2761615">
                <a:moveTo>
                  <a:pt x="1401317" y="2491740"/>
                </a:moveTo>
                <a:lnTo>
                  <a:pt x="1051560" y="2666238"/>
                </a:lnTo>
              </a:path>
            </a:pathLst>
          </a:custGeom>
          <a:ln w="1371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8572627" y="4184395"/>
            <a:ext cx="14541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0" dirty="0">
                <a:latin typeface="Trebuchet MS"/>
                <a:cs typeface="Trebuchet MS"/>
              </a:rPr>
              <a:t>5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8519921" y="3605021"/>
            <a:ext cx="247650" cy="2047875"/>
          </a:xfrm>
          <a:custGeom>
            <a:avLst/>
            <a:gdLst/>
            <a:ahLst/>
            <a:cxnLst/>
            <a:rect l="l" t="t" r="r" b="b"/>
            <a:pathLst>
              <a:path w="247650" h="2047875">
                <a:moveTo>
                  <a:pt x="247650" y="0"/>
                </a:moveTo>
                <a:lnTo>
                  <a:pt x="0" y="2047875"/>
                </a:lnTo>
              </a:path>
            </a:pathLst>
          </a:custGeom>
          <a:ln w="1371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8495156" y="5566054"/>
            <a:ext cx="14605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0" dirty="0">
                <a:latin typeface="Trebuchet MS"/>
                <a:cs typeface="Trebuchet MS"/>
              </a:rPr>
              <a:t>6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8945118" y="3431285"/>
            <a:ext cx="295275" cy="1896110"/>
          </a:xfrm>
          <a:custGeom>
            <a:avLst/>
            <a:gdLst/>
            <a:ahLst/>
            <a:cxnLst/>
            <a:rect l="l" t="t" r="r" b="b"/>
            <a:pathLst>
              <a:path w="295275" h="1896110">
                <a:moveTo>
                  <a:pt x="0" y="306324"/>
                </a:moveTo>
                <a:lnTo>
                  <a:pt x="0" y="1895983"/>
                </a:lnTo>
              </a:path>
              <a:path w="295275" h="1896110">
                <a:moveTo>
                  <a:pt x="295275" y="0"/>
                </a:moveTo>
                <a:lnTo>
                  <a:pt x="0" y="1894458"/>
                </a:lnTo>
              </a:path>
            </a:pathLst>
          </a:custGeom>
          <a:ln w="1371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8885046" y="5252973"/>
            <a:ext cx="14541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0" dirty="0">
                <a:latin typeface="Trebuchet MS"/>
                <a:cs typeface="Trebuchet MS"/>
              </a:rPr>
              <a:t>7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8693657" y="2896361"/>
            <a:ext cx="254000" cy="196850"/>
          </a:xfrm>
          <a:custGeom>
            <a:avLst/>
            <a:gdLst/>
            <a:ahLst/>
            <a:cxnLst/>
            <a:rect l="l" t="t" r="r" b="b"/>
            <a:pathLst>
              <a:path w="254000" h="196850">
                <a:moveTo>
                  <a:pt x="253746" y="196341"/>
                </a:moveTo>
                <a:lnTo>
                  <a:pt x="0" y="0"/>
                </a:lnTo>
              </a:path>
            </a:pathLst>
          </a:custGeom>
          <a:ln w="1371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8589391" y="2769819"/>
            <a:ext cx="14605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0" dirty="0">
                <a:latin typeface="Trebuchet MS"/>
                <a:cs typeface="Trebuchet MS"/>
              </a:rPr>
              <a:t>8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9795509" y="3737609"/>
            <a:ext cx="276225" cy="1295400"/>
          </a:xfrm>
          <a:custGeom>
            <a:avLst/>
            <a:gdLst/>
            <a:ahLst/>
            <a:cxnLst/>
            <a:rect l="l" t="t" r="r" b="b"/>
            <a:pathLst>
              <a:path w="276225" h="1295400">
                <a:moveTo>
                  <a:pt x="0" y="0"/>
                </a:moveTo>
                <a:lnTo>
                  <a:pt x="276225" y="1295400"/>
                </a:lnTo>
              </a:path>
            </a:pathLst>
          </a:custGeom>
          <a:ln w="1371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10045700" y="4958588"/>
            <a:ext cx="14541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0" dirty="0">
                <a:latin typeface="Trebuchet MS"/>
                <a:cs typeface="Trebuchet MS"/>
              </a:rPr>
              <a:t>9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10719054" y="2740914"/>
            <a:ext cx="666750" cy="421005"/>
          </a:xfrm>
          <a:custGeom>
            <a:avLst/>
            <a:gdLst/>
            <a:ahLst/>
            <a:cxnLst/>
            <a:rect l="l" t="t" r="r" b="b"/>
            <a:pathLst>
              <a:path w="666750" h="421005">
                <a:moveTo>
                  <a:pt x="0" y="420497"/>
                </a:moveTo>
                <a:lnTo>
                  <a:pt x="666750" y="0"/>
                </a:lnTo>
              </a:path>
            </a:pathLst>
          </a:custGeom>
          <a:ln w="1371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 txBox="1"/>
          <p:nvPr/>
        </p:nvSpPr>
        <p:spPr>
          <a:xfrm>
            <a:off x="11329543" y="2585465"/>
            <a:ext cx="26352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25" dirty="0">
                <a:latin typeface="Trebuchet MS"/>
                <a:cs typeface="Trebuchet MS"/>
              </a:rPr>
              <a:t>12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10069830" y="3431285"/>
            <a:ext cx="285750" cy="85725"/>
          </a:xfrm>
          <a:custGeom>
            <a:avLst/>
            <a:gdLst/>
            <a:ahLst/>
            <a:cxnLst/>
            <a:rect l="l" t="t" r="r" b="b"/>
            <a:pathLst>
              <a:path w="285750" h="85725">
                <a:moveTo>
                  <a:pt x="285750" y="0"/>
                </a:moveTo>
                <a:lnTo>
                  <a:pt x="0" y="85725"/>
                </a:lnTo>
              </a:path>
            </a:pathLst>
          </a:custGeom>
          <a:ln w="1371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 txBox="1"/>
          <p:nvPr/>
        </p:nvSpPr>
        <p:spPr>
          <a:xfrm>
            <a:off x="9874122" y="3404996"/>
            <a:ext cx="26352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25" dirty="0">
                <a:latin typeface="Trebuchet MS"/>
                <a:cs typeface="Trebuchet MS"/>
              </a:rPr>
              <a:t>10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10357866" y="4039361"/>
            <a:ext cx="285750" cy="890905"/>
          </a:xfrm>
          <a:custGeom>
            <a:avLst/>
            <a:gdLst/>
            <a:ahLst/>
            <a:cxnLst/>
            <a:rect l="l" t="t" r="r" b="b"/>
            <a:pathLst>
              <a:path w="285750" h="890904">
                <a:moveTo>
                  <a:pt x="0" y="0"/>
                </a:moveTo>
                <a:lnTo>
                  <a:pt x="285750" y="890524"/>
                </a:lnTo>
              </a:path>
            </a:pathLst>
          </a:custGeom>
          <a:ln w="1371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 txBox="1"/>
          <p:nvPr/>
        </p:nvSpPr>
        <p:spPr>
          <a:xfrm>
            <a:off x="10619993" y="4786071"/>
            <a:ext cx="26352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25" dirty="0">
                <a:latin typeface="Trebuchet MS"/>
                <a:cs typeface="Trebuchet MS"/>
              </a:rPr>
              <a:t>11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9964673" y="1849373"/>
            <a:ext cx="892175" cy="480695"/>
          </a:xfrm>
          <a:custGeom>
            <a:avLst/>
            <a:gdLst/>
            <a:ahLst/>
            <a:cxnLst/>
            <a:rect l="l" t="t" r="r" b="b"/>
            <a:pathLst>
              <a:path w="892175" h="480694">
                <a:moveTo>
                  <a:pt x="0" y="104521"/>
                </a:moveTo>
                <a:lnTo>
                  <a:pt x="892048" y="0"/>
                </a:lnTo>
              </a:path>
              <a:path w="892175" h="480694">
                <a:moveTo>
                  <a:pt x="534924" y="480187"/>
                </a:moveTo>
                <a:lnTo>
                  <a:pt x="575564" y="0"/>
                </a:lnTo>
              </a:path>
            </a:pathLst>
          </a:custGeom>
          <a:ln w="1371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 txBox="1"/>
          <p:nvPr/>
        </p:nvSpPr>
        <p:spPr>
          <a:xfrm>
            <a:off x="10844021" y="1671015"/>
            <a:ext cx="26352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25" dirty="0">
                <a:latin typeface="Trebuchet MS"/>
                <a:cs typeface="Trebuchet MS"/>
              </a:rPr>
              <a:t>13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5561203" y="1777695"/>
            <a:ext cx="14605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0" dirty="0">
                <a:latin typeface="Trebuchet MS"/>
                <a:cs typeface="Trebuchet MS"/>
              </a:rPr>
              <a:t>1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6309105" y="1629613"/>
            <a:ext cx="14605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0" dirty="0">
                <a:latin typeface="Trebuchet MS"/>
                <a:cs typeface="Trebuchet MS"/>
              </a:rPr>
              <a:t>3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6055614" y="4385309"/>
            <a:ext cx="14541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0" dirty="0">
                <a:latin typeface="Trebuchet MS"/>
                <a:cs typeface="Trebuchet MS"/>
              </a:rPr>
              <a:t>4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7459218" y="1602486"/>
            <a:ext cx="13970" cy="586105"/>
          </a:xfrm>
          <a:custGeom>
            <a:avLst/>
            <a:gdLst/>
            <a:ahLst/>
            <a:cxnLst/>
            <a:rect l="l" t="t" r="r" b="b"/>
            <a:pathLst>
              <a:path w="13970" h="586105">
                <a:moveTo>
                  <a:pt x="13461" y="585724"/>
                </a:moveTo>
                <a:lnTo>
                  <a:pt x="0" y="0"/>
                </a:lnTo>
              </a:path>
            </a:pathLst>
          </a:custGeom>
          <a:ln w="1371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 txBox="1"/>
          <p:nvPr/>
        </p:nvSpPr>
        <p:spPr>
          <a:xfrm>
            <a:off x="7309484" y="1326845"/>
            <a:ext cx="26416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25" dirty="0">
                <a:latin typeface="Trebuchet MS"/>
                <a:cs typeface="Trebuchet MS"/>
              </a:rPr>
              <a:t>14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390550" y="1511300"/>
            <a:ext cx="5125085" cy="38684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100"/>
              </a:spcBef>
              <a:buAutoNum type="arabicPeriod"/>
              <a:tabLst>
                <a:tab pos="354965" algn="l"/>
              </a:tabLst>
            </a:pPr>
            <a:r>
              <a:rPr sz="1800" dirty="0">
                <a:latin typeface="Trebuchet MS"/>
                <a:cs typeface="Trebuchet MS"/>
              </a:rPr>
              <a:t>Зроговілий</a:t>
            </a:r>
            <a:r>
              <a:rPr sz="1800" spc="-6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кінчик</a:t>
            </a:r>
            <a:r>
              <a:rPr sz="1800" spc="-35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сосочка;</a:t>
            </a:r>
            <a:endParaRPr sz="1800">
              <a:latin typeface="Trebuchet MS"/>
              <a:cs typeface="Trebuchet MS"/>
            </a:endParaRPr>
          </a:p>
          <a:p>
            <a:pPr marL="354965" indent="-342265">
              <a:lnSpc>
                <a:spcPct val="100000"/>
              </a:lnSpc>
              <a:buAutoNum type="arabicPeriod"/>
              <a:tabLst>
                <a:tab pos="354965" algn="l"/>
              </a:tabLst>
            </a:pPr>
            <a:r>
              <a:rPr sz="1800" dirty="0">
                <a:latin typeface="Trebuchet MS"/>
                <a:cs typeface="Trebuchet MS"/>
              </a:rPr>
              <a:t>Грибоподібний</a:t>
            </a:r>
            <a:r>
              <a:rPr sz="1800" spc="-50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сосочок;</a:t>
            </a:r>
            <a:endParaRPr sz="1800">
              <a:latin typeface="Trebuchet MS"/>
              <a:cs typeface="Trebuchet MS"/>
            </a:endParaRPr>
          </a:p>
          <a:p>
            <a:pPr marL="354965" indent="-342265">
              <a:lnSpc>
                <a:spcPct val="100000"/>
              </a:lnSpc>
              <a:buAutoNum type="arabicPeriod"/>
              <a:tabLst>
                <a:tab pos="354965" algn="l"/>
              </a:tabLst>
            </a:pPr>
            <a:r>
              <a:rPr sz="1800" dirty="0">
                <a:latin typeface="Trebuchet MS"/>
                <a:cs typeface="Trebuchet MS"/>
              </a:rPr>
              <a:t>Ниткоподібний</a:t>
            </a:r>
            <a:r>
              <a:rPr sz="1800" spc="-85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сосочок;</a:t>
            </a:r>
            <a:endParaRPr sz="1800">
              <a:latin typeface="Trebuchet MS"/>
              <a:cs typeface="Trebuchet MS"/>
            </a:endParaRPr>
          </a:p>
          <a:p>
            <a:pPr marL="354965" indent="-342265">
              <a:lnSpc>
                <a:spcPct val="100000"/>
              </a:lnSpc>
              <a:buAutoNum type="arabicPeriod"/>
              <a:tabLst>
                <a:tab pos="354965" algn="l"/>
              </a:tabLst>
            </a:pPr>
            <a:r>
              <a:rPr sz="1800" spc="-10" dirty="0">
                <a:latin typeface="Trebuchet MS"/>
                <a:cs typeface="Trebuchet MS"/>
              </a:rPr>
              <a:t>М’яз;</a:t>
            </a:r>
            <a:endParaRPr sz="1800">
              <a:latin typeface="Trebuchet MS"/>
              <a:cs typeface="Trebuchet MS"/>
            </a:endParaRPr>
          </a:p>
          <a:p>
            <a:pPr marL="354965" indent="-342265">
              <a:lnSpc>
                <a:spcPct val="100000"/>
              </a:lnSpc>
              <a:spcBef>
                <a:spcPts val="5"/>
              </a:spcBef>
              <a:buAutoNum type="arabicPeriod"/>
              <a:tabLst>
                <a:tab pos="354965" algn="l"/>
              </a:tabLst>
            </a:pPr>
            <a:r>
              <a:rPr sz="1800" dirty="0">
                <a:latin typeface="Trebuchet MS"/>
                <a:cs typeface="Trebuchet MS"/>
              </a:rPr>
              <a:t>Язикові</a:t>
            </a:r>
            <a:r>
              <a:rPr sz="1800" spc="-8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залози</a:t>
            </a:r>
            <a:r>
              <a:rPr sz="1800" spc="-6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(серозні</a:t>
            </a:r>
            <a:r>
              <a:rPr sz="1800" spc="-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залози</a:t>
            </a:r>
            <a:r>
              <a:rPr sz="1800" spc="-3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фон</a:t>
            </a:r>
            <a:r>
              <a:rPr sz="1800" spc="-70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Енбера);</a:t>
            </a:r>
            <a:endParaRPr sz="1800">
              <a:latin typeface="Trebuchet MS"/>
              <a:cs typeface="Trebuchet MS"/>
            </a:endParaRPr>
          </a:p>
          <a:p>
            <a:pPr marL="354965" indent="-342265">
              <a:lnSpc>
                <a:spcPct val="100000"/>
              </a:lnSpc>
              <a:buAutoNum type="arabicPeriod"/>
              <a:tabLst>
                <a:tab pos="354965" algn="l"/>
              </a:tabLst>
            </a:pPr>
            <a:r>
              <a:rPr sz="1800" spc="-10" dirty="0">
                <a:latin typeface="Trebuchet MS"/>
                <a:cs typeface="Trebuchet MS"/>
              </a:rPr>
              <a:t>Борозна;</a:t>
            </a:r>
            <a:endParaRPr sz="1800">
              <a:latin typeface="Trebuchet MS"/>
              <a:cs typeface="Trebuchet MS"/>
            </a:endParaRPr>
          </a:p>
          <a:p>
            <a:pPr marL="354965" indent="-342265">
              <a:lnSpc>
                <a:spcPct val="100000"/>
              </a:lnSpc>
              <a:buAutoNum type="arabicPeriod"/>
              <a:tabLst>
                <a:tab pos="354965" algn="l"/>
              </a:tabLst>
            </a:pPr>
            <a:r>
              <a:rPr sz="1800" dirty="0">
                <a:latin typeface="Trebuchet MS"/>
                <a:cs typeface="Trebuchet MS"/>
              </a:rPr>
              <a:t>Смакові</a:t>
            </a:r>
            <a:r>
              <a:rPr sz="1800" spc="-30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бруньки;</a:t>
            </a:r>
            <a:endParaRPr sz="1800">
              <a:latin typeface="Trebuchet MS"/>
              <a:cs typeface="Trebuchet MS"/>
            </a:endParaRPr>
          </a:p>
          <a:p>
            <a:pPr marL="354965" indent="-342265">
              <a:lnSpc>
                <a:spcPct val="100000"/>
              </a:lnSpc>
              <a:spcBef>
                <a:spcPts val="5"/>
              </a:spcBef>
              <a:buAutoNum type="arabicPeriod"/>
              <a:tabLst>
                <a:tab pos="354965" algn="l"/>
              </a:tabLst>
            </a:pPr>
            <a:r>
              <a:rPr sz="1800" dirty="0">
                <a:latin typeface="Trebuchet MS"/>
                <a:cs typeface="Trebuchet MS"/>
              </a:rPr>
              <a:t>Жолобчастий</a:t>
            </a:r>
            <a:r>
              <a:rPr sz="1800" spc="-80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сосочок;</a:t>
            </a:r>
            <a:endParaRPr sz="1800">
              <a:latin typeface="Trebuchet MS"/>
              <a:cs typeface="Trebuchet MS"/>
            </a:endParaRPr>
          </a:p>
          <a:p>
            <a:pPr marL="354965" indent="-342265">
              <a:lnSpc>
                <a:spcPct val="100000"/>
              </a:lnSpc>
              <a:buAutoNum type="arabicPeriod"/>
              <a:tabLst>
                <a:tab pos="354965" algn="l"/>
              </a:tabLst>
            </a:pPr>
            <a:r>
              <a:rPr sz="1800" dirty="0">
                <a:latin typeface="Trebuchet MS"/>
                <a:cs typeface="Trebuchet MS"/>
              </a:rPr>
              <a:t>Слизові</a:t>
            </a:r>
            <a:r>
              <a:rPr sz="1800" spc="-55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залози;</a:t>
            </a:r>
            <a:endParaRPr sz="1800">
              <a:latin typeface="Trebuchet MS"/>
              <a:cs typeface="Trebuchet MS"/>
            </a:endParaRPr>
          </a:p>
          <a:p>
            <a:pPr marL="353695" indent="-340995">
              <a:lnSpc>
                <a:spcPct val="100000"/>
              </a:lnSpc>
              <a:buAutoNum type="arabicPeriod"/>
              <a:tabLst>
                <a:tab pos="353695" algn="l"/>
              </a:tabLst>
            </a:pPr>
            <a:r>
              <a:rPr sz="1800" spc="-10" dirty="0">
                <a:latin typeface="Trebuchet MS"/>
                <a:cs typeface="Trebuchet MS"/>
              </a:rPr>
              <a:t>Крипта;</a:t>
            </a:r>
            <a:endParaRPr sz="1800">
              <a:latin typeface="Trebuchet MS"/>
              <a:cs typeface="Trebuchet MS"/>
            </a:endParaRPr>
          </a:p>
          <a:p>
            <a:pPr marL="353695" indent="-340995">
              <a:lnSpc>
                <a:spcPct val="100000"/>
              </a:lnSpc>
              <a:buAutoNum type="arabicPeriod"/>
              <a:tabLst>
                <a:tab pos="353695" algn="l"/>
              </a:tabLst>
            </a:pPr>
            <a:r>
              <a:rPr sz="1800" dirty="0">
                <a:latin typeface="Trebuchet MS"/>
                <a:cs typeface="Trebuchet MS"/>
              </a:rPr>
              <a:t>Протока</a:t>
            </a:r>
            <a:r>
              <a:rPr sz="1800" spc="-40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залози;</a:t>
            </a:r>
            <a:endParaRPr sz="1800">
              <a:latin typeface="Trebuchet MS"/>
              <a:cs typeface="Trebuchet MS"/>
            </a:endParaRPr>
          </a:p>
          <a:p>
            <a:pPr marL="353695" indent="-340995">
              <a:lnSpc>
                <a:spcPct val="100000"/>
              </a:lnSpc>
              <a:spcBef>
                <a:spcPts val="5"/>
              </a:spcBef>
              <a:buAutoNum type="arabicPeriod"/>
              <a:tabLst>
                <a:tab pos="353695" algn="l"/>
              </a:tabLst>
            </a:pPr>
            <a:r>
              <a:rPr sz="1800" dirty="0">
                <a:latin typeface="Trebuchet MS"/>
                <a:cs typeface="Trebuchet MS"/>
              </a:rPr>
              <a:t>Лімфатичні</a:t>
            </a:r>
            <a:r>
              <a:rPr sz="1800" spc="-85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фолікули;</a:t>
            </a:r>
            <a:endParaRPr sz="1800">
              <a:latin typeface="Trebuchet MS"/>
              <a:cs typeface="Trebuchet MS"/>
            </a:endParaRPr>
          </a:p>
          <a:p>
            <a:pPr marL="353695" indent="-340995">
              <a:lnSpc>
                <a:spcPct val="100000"/>
              </a:lnSpc>
              <a:buAutoNum type="arabicPeriod"/>
              <a:tabLst>
                <a:tab pos="353695" algn="l"/>
              </a:tabLst>
            </a:pPr>
            <a:r>
              <a:rPr sz="1800" dirty="0">
                <a:latin typeface="Trebuchet MS"/>
                <a:cs typeface="Trebuchet MS"/>
              </a:rPr>
              <a:t>Язиковий</a:t>
            </a:r>
            <a:r>
              <a:rPr sz="1800" spc="-50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мендалик;</a:t>
            </a:r>
            <a:endParaRPr sz="1800">
              <a:latin typeface="Trebuchet MS"/>
              <a:cs typeface="Trebuchet MS"/>
            </a:endParaRPr>
          </a:p>
          <a:p>
            <a:pPr marL="353695" indent="-340995">
              <a:lnSpc>
                <a:spcPct val="100000"/>
              </a:lnSpc>
              <a:buAutoNum type="arabicPeriod"/>
              <a:tabLst>
                <a:tab pos="353695" algn="l"/>
              </a:tabLst>
            </a:pPr>
            <a:r>
              <a:rPr sz="1800" dirty="0">
                <a:latin typeface="Trebuchet MS"/>
                <a:cs typeface="Trebuchet MS"/>
              </a:rPr>
              <a:t>Листоподібні</a:t>
            </a:r>
            <a:r>
              <a:rPr sz="1800" spc="-85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сосочки.</a:t>
            </a:r>
            <a:endParaRPr sz="1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841375" cy="5664835"/>
          </a:xfrm>
          <a:custGeom>
            <a:avLst/>
            <a:gdLst/>
            <a:ahLst/>
            <a:cxnLst/>
            <a:rect l="l" t="t" r="r" b="b"/>
            <a:pathLst>
              <a:path w="841375" h="5664835">
                <a:moveTo>
                  <a:pt x="841248" y="0"/>
                </a:moveTo>
                <a:lnTo>
                  <a:pt x="0" y="0"/>
                </a:lnTo>
                <a:lnTo>
                  <a:pt x="0" y="5664708"/>
                </a:lnTo>
                <a:lnTo>
                  <a:pt x="841248" y="0"/>
                </a:lnTo>
                <a:close/>
              </a:path>
            </a:pathLst>
          </a:custGeom>
          <a:solidFill>
            <a:srgbClr val="90C225">
              <a:alpha val="85096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865876" y="1440180"/>
            <a:ext cx="5792724" cy="4325112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166615" y="659021"/>
            <a:ext cx="933688" cy="279414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502716" y="1643252"/>
            <a:ext cx="4351655" cy="94170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 marR="5080" algn="just">
              <a:lnSpc>
                <a:spcPct val="99800"/>
              </a:lnSpc>
              <a:spcBef>
                <a:spcPts val="120"/>
              </a:spcBef>
            </a:pPr>
            <a:r>
              <a:rPr sz="2000" b="0" dirty="0">
                <a:solidFill>
                  <a:srgbClr val="000000"/>
                </a:solidFill>
                <a:latin typeface="Times New Roman"/>
                <a:cs typeface="Times New Roman"/>
              </a:rPr>
              <a:t>Епітелій</a:t>
            </a:r>
            <a:r>
              <a:rPr sz="2000" b="0" spc="380" dirty="0">
                <a:solidFill>
                  <a:srgbClr val="000000"/>
                </a:solidFill>
                <a:latin typeface="Times New Roman"/>
                <a:cs typeface="Times New Roman"/>
              </a:rPr>
              <a:t>    </a:t>
            </a:r>
            <a:r>
              <a:rPr sz="2000" b="0" dirty="0">
                <a:solidFill>
                  <a:srgbClr val="000000"/>
                </a:solidFill>
                <a:latin typeface="Times New Roman"/>
                <a:cs typeface="Times New Roman"/>
              </a:rPr>
              <a:t>та</a:t>
            </a:r>
            <a:r>
              <a:rPr sz="2000" b="0" spc="380" dirty="0">
                <a:solidFill>
                  <a:srgbClr val="000000"/>
                </a:solidFill>
                <a:latin typeface="Times New Roman"/>
                <a:cs typeface="Times New Roman"/>
              </a:rPr>
              <a:t>    </a:t>
            </a:r>
            <a:r>
              <a:rPr sz="2000" b="0" dirty="0">
                <a:solidFill>
                  <a:srgbClr val="000000"/>
                </a:solidFill>
                <a:latin typeface="Times New Roman"/>
                <a:cs typeface="Times New Roman"/>
              </a:rPr>
              <a:t>власна</a:t>
            </a:r>
            <a:r>
              <a:rPr sz="2000" b="0" spc="370" dirty="0">
                <a:solidFill>
                  <a:srgbClr val="000000"/>
                </a:solidFill>
                <a:latin typeface="Times New Roman"/>
                <a:cs typeface="Times New Roman"/>
              </a:rPr>
              <a:t>    </a:t>
            </a:r>
            <a:r>
              <a:rPr sz="2000" b="0" spc="-10" dirty="0">
                <a:solidFill>
                  <a:srgbClr val="000000"/>
                </a:solidFill>
                <a:latin typeface="Times New Roman"/>
                <a:cs typeface="Times New Roman"/>
              </a:rPr>
              <a:t>пластинка </a:t>
            </a:r>
            <a:r>
              <a:rPr sz="2000" b="0" dirty="0">
                <a:solidFill>
                  <a:srgbClr val="000000"/>
                </a:solidFill>
                <a:latin typeface="Times New Roman"/>
                <a:cs typeface="Times New Roman"/>
              </a:rPr>
              <a:t>дорсальної</a:t>
            </a:r>
            <a:r>
              <a:rPr sz="2000" b="0" spc="36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000" b="0" dirty="0">
                <a:solidFill>
                  <a:srgbClr val="000000"/>
                </a:solidFill>
                <a:latin typeface="Times New Roman"/>
                <a:cs typeface="Times New Roman"/>
              </a:rPr>
              <a:t>та</a:t>
            </a:r>
            <a:r>
              <a:rPr sz="2000" b="0" spc="38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000" b="0" dirty="0">
                <a:solidFill>
                  <a:srgbClr val="000000"/>
                </a:solidFill>
                <a:latin typeface="Times New Roman"/>
                <a:cs typeface="Times New Roman"/>
              </a:rPr>
              <a:t>бічних</a:t>
            </a:r>
            <a:r>
              <a:rPr sz="2000" b="0" spc="37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000" b="0" dirty="0">
                <a:solidFill>
                  <a:srgbClr val="000000"/>
                </a:solidFill>
                <a:latin typeface="Times New Roman"/>
                <a:cs typeface="Times New Roman"/>
              </a:rPr>
              <a:t>поверхонь</a:t>
            </a:r>
            <a:r>
              <a:rPr sz="2000" b="0" spc="39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000" b="0" spc="-10" dirty="0">
                <a:solidFill>
                  <a:srgbClr val="000000"/>
                </a:solidFill>
                <a:latin typeface="Times New Roman"/>
                <a:cs typeface="Times New Roman"/>
              </a:rPr>
              <a:t>язика </a:t>
            </a:r>
            <a:r>
              <a:rPr sz="2000" b="0" dirty="0">
                <a:solidFill>
                  <a:srgbClr val="000000"/>
                </a:solidFill>
                <a:latin typeface="Times New Roman"/>
                <a:cs typeface="Times New Roman"/>
              </a:rPr>
              <a:t>утворюють</a:t>
            </a:r>
            <a:r>
              <a:rPr sz="2000" b="0" spc="-7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000" b="0" dirty="0">
                <a:solidFill>
                  <a:srgbClr val="000000"/>
                </a:solidFill>
                <a:latin typeface="Times New Roman"/>
                <a:cs typeface="Times New Roman"/>
              </a:rPr>
              <a:t>сосочки</a:t>
            </a:r>
            <a:r>
              <a:rPr sz="2000" b="0" spc="-1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000" b="0" spc="-10" dirty="0">
                <a:solidFill>
                  <a:srgbClr val="000000"/>
                </a:solidFill>
                <a:latin typeface="Times New Roman"/>
                <a:cs typeface="Times New Roman"/>
              </a:rPr>
              <a:t>язика.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02716" y="2859734"/>
            <a:ext cx="4348480" cy="33337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2000" dirty="0">
                <a:latin typeface="Times New Roman"/>
                <a:cs typeface="Times New Roman"/>
              </a:rPr>
              <a:t>Сосочки</a:t>
            </a:r>
            <a:r>
              <a:rPr sz="2000" spc="229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язика</a:t>
            </a:r>
            <a:r>
              <a:rPr sz="2000" spc="229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—</a:t>
            </a:r>
            <a:r>
              <a:rPr sz="2000" spc="22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це</a:t>
            </a:r>
            <a:r>
              <a:rPr sz="2000" spc="22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невеликі</a:t>
            </a:r>
            <a:r>
              <a:rPr sz="2000" spc="24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виступи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02716" y="3166313"/>
            <a:ext cx="2221230" cy="64008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  <a:tabLst>
                <a:tab pos="1109980" algn="l"/>
              </a:tabLst>
            </a:pPr>
            <a:r>
              <a:rPr sz="2000" spc="-10" dirty="0">
                <a:latin typeface="Times New Roman"/>
                <a:cs typeface="Times New Roman"/>
              </a:rPr>
              <a:t>слизової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оболонки,</a:t>
            </a:r>
            <a:endParaRPr sz="20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sz="2000" spc="-10" dirty="0">
                <a:latin typeface="Times New Roman"/>
                <a:cs typeface="Times New Roman"/>
              </a:rPr>
              <a:t>смакове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893189" y="3473322"/>
            <a:ext cx="1328420" cy="33274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2000" spc="-10" dirty="0">
                <a:latin typeface="Times New Roman"/>
                <a:cs typeface="Times New Roman"/>
              </a:rPr>
              <a:t>сприйняття,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871977" y="3166313"/>
            <a:ext cx="1982470" cy="64008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R="6350" algn="r">
              <a:lnSpc>
                <a:spcPct val="100000"/>
              </a:lnSpc>
              <a:spcBef>
                <a:spcPts val="114"/>
              </a:spcBef>
              <a:tabLst>
                <a:tab pos="488950" algn="l"/>
              </a:tabLst>
            </a:pPr>
            <a:r>
              <a:rPr sz="2000" spc="-25" dirty="0">
                <a:latin typeface="Times New Roman"/>
                <a:cs typeface="Times New Roman"/>
              </a:rPr>
              <a:t>які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забезпечують</a:t>
            </a:r>
            <a:endParaRPr sz="2000">
              <a:latin typeface="Times New Roman"/>
              <a:cs typeface="Times New Roman"/>
            </a:endParaRPr>
          </a:p>
          <a:p>
            <a:pPr marR="5080" algn="r">
              <a:lnSpc>
                <a:spcPct val="100000"/>
              </a:lnSpc>
              <a:spcBef>
                <a:spcPts val="15"/>
              </a:spcBef>
            </a:pPr>
            <a:r>
              <a:rPr sz="2000" spc="-10" dirty="0">
                <a:latin typeface="Times New Roman"/>
                <a:cs typeface="Times New Roman"/>
              </a:rPr>
              <a:t>тактильну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02716" y="3774770"/>
            <a:ext cx="4356100" cy="27762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6350" algn="just">
              <a:lnSpc>
                <a:spcPct val="100600"/>
              </a:lnSpc>
              <a:spcBef>
                <a:spcPts val="100"/>
              </a:spcBef>
              <a:tabLst>
                <a:tab pos="2043430" algn="l"/>
                <a:tab pos="3502025" algn="l"/>
              </a:tabLst>
            </a:pPr>
            <a:r>
              <a:rPr sz="2000" dirty="0">
                <a:latin typeface="Times New Roman"/>
                <a:cs typeface="Times New Roman"/>
              </a:rPr>
              <a:t>чутливість</a:t>
            </a:r>
            <a:r>
              <a:rPr sz="2000" spc="65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(дотик)</a:t>
            </a:r>
            <a:r>
              <a:rPr sz="2000" spc="70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та</a:t>
            </a:r>
            <a:r>
              <a:rPr sz="2000" spc="60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утримання</a:t>
            </a:r>
            <a:r>
              <a:rPr sz="2000" spc="60" dirty="0">
                <a:latin typeface="Times New Roman"/>
                <a:cs typeface="Times New Roman"/>
              </a:rPr>
              <a:t>  </a:t>
            </a:r>
            <a:r>
              <a:rPr sz="2000" spc="-20" dirty="0">
                <a:latin typeface="Times New Roman"/>
                <a:cs typeface="Times New Roman"/>
              </a:rPr>
              <a:t>їжі. </a:t>
            </a:r>
            <a:r>
              <a:rPr sz="2000" spc="-10" dirty="0">
                <a:latin typeface="Times New Roman"/>
                <a:cs typeface="Times New Roman"/>
              </a:rPr>
              <a:t>Розрізняють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чотири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основні видисосочків:</a:t>
            </a:r>
            <a:endParaRPr sz="2000">
              <a:latin typeface="Times New Roman"/>
              <a:cs typeface="Times New Roman"/>
            </a:endParaRPr>
          </a:p>
          <a:p>
            <a:pPr marL="469900" indent="-457200">
              <a:lnSpc>
                <a:spcPts val="2375"/>
              </a:lnSpc>
              <a:buAutoNum type="arabicParenR"/>
              <a:tabLst>
                <a:tab pos="469900" algn="l"/>
              </a:tabLst>
            </a:pPr>
            <a:r>
              <a:rPr sz="2000" spc="-10" dirty="0">
                <a:latin typeface="Times New Roman"/>
                <a:cs typeface="Times New Roman"/>
              </a:rPr>
              <a:t>ниткоподібні</a:t>
            </a:r>
            <a:r>
              <a:rPr sz="2000" spc="-11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(дотик);</a:t>
            </a:r>
            <a:endParaRPr sz="2000">
              <a:latin typeface="Times New Roman"/>
              <a:cs typeface="Times New Roman"/>
            </a:endParaRPr>
          </a:p>
          <a:p>
            <a:pPr marL="469900" indent="-457200">
              <a:lnSpc>
                <a:spcPct val="100000"/>
              </a:lnSpc>
              <a:spcBef>
                <a:spcPts val="15"/>
              </a:spcBef>
              <a:buAutoNum type="arabicParenR"/>
              <a:tabLst>
                <a:tab pos="469900" algn="l"/>
              </a:tabLst>
            </a:pPr>
            <a:r>
              <a:rPr sz="2000" spc="-10" dirty="0">
                <a:latin typeface="Times New Roman"/>
                <a:cs typeface="Times New Roman"/>
              </a:rPr>
              <a:t>грибоподібні</a:t>
            </a:r>
            <a:r>
              <a:rPr sz="2000" spc="-2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(смак);</a:t>
            </a:r>
            <a:endParaRPr sz="2000">
              <a:latin typeface="Times New Roman"/>
              <a:cs typeface="Times New Roman"/>
            </a:endParaRPr>
          </a:p>
          <a:p>
            <a:pPr marL="469900" indent="-457200">
              <a:lnSpc>
                <a:spcPts val="2390"/>
              </a:lnSpc>
              <a:spcBef>
                <a:spcPts val="15"/>
              </a:spcBef>
              <a:buAutoNum type="arabicParenR"/>
              <a:tabLst>
                <a:tab pos="469900" algn="l"/>
              </a:tabLst>
            </a:pPr>
            <a:r>
              <a:rPr sz="2000" spc="-20" dirty="0">
                <a:latin typeface="Times New Roman"/>
                <a:cs typeface="Times New Roman"/>
              </a:rPr>
              <a:t>жолобоваті</a:t>
            </a:r>
            <a:r>
              <a:rPr sz="2000" spc="-10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або</a:t>
            </a:r>
            <a:r>
              <a:rPr sz="2000" spc="-8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валкуваті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(смак);</a:t>
            </a:r>
            <a:endParaRPr sz="2000">
              <a:latin typeface="Times New Roman"/>
              <a:cs typeface="Times New Roman"/>
            </a:endParaRPr>
          </a:p>
          <a:p>
            <a:pPr marL="534035" indent="-521334">
              <a:lnSpc>
                <a:spcPts val="2390"/>
              </a:lnSpc>
              <a:buAutoNum type="arabicParenR"/>
              <a:tabLst>
                <a:tab pos="534035" algn="l"/>
              </a:tabLst>
            </a:pPr>
            <a:r>
              <a:rPr sz="2000" spc="-10" dirty="0">
                <a:latin typeface="Times New Roman"/>
                <a:cs typeface="Times New Roman"/>
              </a:rPr>
              <a:t>листоподібні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(смак).</a:t>
            </a:r>
            <a:endParaRPr sz="20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5"/>
              </a:spcBef>
              <a:tabLst>
                <a:tab pos="904240" algn="l"/>
                <a:tab pos="2372360" algn="l"/>
                <a:tab pos="3383279" algn="l"/>
              </a:tabLst>
            </a:pPr>
            <a:r>
              <a:rPr sz="2000" spc="-10" dirty="0">
                <a:latin typeface="Times New Roman"/>
                <a:cs typeface="Times New Roman"/>
              </a:rPr>
              <a:t>Разом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утворюють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рельєф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поверхні</a:t>
            </a:r>
            <a:endParaRPr sz="20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sz="2000" dirty="0">
                <a:latin typeface="Times New Roman"/>
                <a:cs typeface="Times New Roman"/>
              </a:rPr>
              <a:t>язика</a:t>
            </a:r>
            <a:r>
              <a:rPr sz="2000" spc="-6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та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визначають</a:t>
            </a:r>
            <a:r>
              <a:rPr sz="2000" spc="-10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смакові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відчуття.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6352794" y="1620774"/>
            <a:ext cx="747395" cy="734695"/>
          </a:xfrm>
          <a:custGeom>
            <a:avLst/>
            <a:gdLst/>
            <a:ahLst/>
            <a:cxnLst/>
            <a:rect l="l" t="t" r="r" b="b"/>
            <a:pathLst>
              <a:path w="747395" h="734694">
                <a:moveTo>
                  <a:pt x="128015" y="734695"/>
                </a:moveTo>
                <a:lnTo>
                  <a:pt x="0" y="0"/>
                </a:lnTo>
              </a:path>
              <a:path w="747395" h="734694">
                <a:moveTo>
                  <a:pt x="747140" y="734695"/>
                </a:moveTo>
                <a:lnTo>
                  <a:pt x="0" y="0"/>
                </a:lnTo>
              </a:path>
            </a:pathLst>
          </a:custGeom>
          <a:ln w="1371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5726429" y="2489454"/>
            <a:ext cx="1581150" cy="419100"/>
          </a:xfrm>
          <a:custGeom>
            <a:avLst/>
            <a:gdLst/>
            <a:ahLst/>
            <a:cxnLst/>
            <a:rect l="l" t="t" r="r" b="b"/>
            <a:pathLst>
              <a:path w="1581150" h="419100">
                <a:moveTo>
                  <a:pt x="1581150" y="419100"/>
                </a:moveTo>
                <a:lnTo>
                  <a:pt x="0" y="0"/>
                </a:lnTo>
              </a:path>
            </a:pathLst>
          </a:custGeom>
          <a:ln w="1371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6292088" y="1430782"/>
            <a:ext cx="14541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0" dirty="0">
                <a:latin typeface="Trebuchet MS"/>
                <a:cs typeface="Trebuchet MS"/>
              </a:rPr>
              <a:t>3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640704" y="2317826"/>
            <a:ext cx="14605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0" dirty="0">
                <a:latin typeface="Trebuchet MS"/>
                <a:cs typeface="Trebuchet MS"/>
              </a:rPr>
              <a:t>2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9341611" y="2792425"/>
            <a:ext cx="14605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0" dirty="0">
                <a:latin typeface="Trebuchet MS"/>
                <a:cs typeface="Trebuchet MS"/>
              </a:rPr>
              <a:t>3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7564373" y="1442466"/>
            <a:ext cx="323850" cy="682625"/>
          </a:xfrm>
          <a:custGeom>
            <a:avLst/>
            <a:gdLst/>
            <a:ahLst/>
            <a:cxnLst/>
            <a:rect l="l" t="t" r="r" b="b"/>
            <a:pathLst>
              <a:path w="323850" h="682625">
                <a:moveTo>
                  <a:pt x="323850" y="682117"/>
                </a:moveTo>
                <a:lnTo>
                  <a:pt x="0" y="0"/>
                </a:lnTo>
              </a:path>
            </a:pathLst>
          </a:custGeom>
          <a:ln w="1371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7471409" y="1172083"/>
            <a:ext cx="14541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0" dirty="0">
                <a:latin typeface="Trebuchet MS"/>
                <a:cs typeface="Trebuchet MS"/>
              </a:rPr>
              <a:t>4</a:t>
            </a:r>
            <a:endParaRPr sz="1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4014215"/>
            <a:ext cx="448309" cy="2844165"/>
          </a:xfrm>
          <a:custGeom>
            <a:avLst/>
            <a:gdLst/>
            <a:ahLst/>
            <a:cxnLst/>
            <a:rect l="l" t="t" r="r" b="b"/>
            <a:pathLst>
              <a:path w="448309" h="2844165">
                <a:moveTo>
                  <a:pt x="0" y="0"/>
                </a:moveTo>
                <a:lnTo>
                  <a:pt x="0" y="2843783"/>
                </a:lnTo>
                <a:lnTo>
                  <a:pt x="448056" y="2843783"/>
                </a:lnTo>
                <a:lnTo>
                  <a:pt x="0" y="0"/>
                </a:lnTo>
                <a:close/>
              </a:path>
            </a:pathLst>
          </a:custGeom>
          <a:solidFill>
            <a:srgbClr val="90C225">
              <a:alpha val="85096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385441" y="19253"/>
            <a:ext cx="5210810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10" dirty="0"/>
              <a:t>Ниткоподібні</a:t>
            </a:r>
            <a:r>
              <a:rPr spc="-114" dirty="0"/>
              <a:t> </a:t>
            </a:r>
            <a:r>
              <a:rPr dirty="0"/>
              <a:t>сосочки</a:t>
            </a:r>
            <a:r>
              <a:rPr spc="-195" dirty="0"/>
              <a:t> </a:t>
            </a:r>
            <a:r>
              <a:rPr spc="-10" dirty="0"/>
              <a:t>язика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44804" y="686257"/>
            <a:ext cx="4921885" cy="607504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391795">
              <a:lnSpc>
                <a:spcPts val="2390"/>
              </a:lnSpc>
              <a:spcBef>
                <a:spcPts val="114"/>
              </a:spcBef>
            </a:pP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Розміщені</a:t>
            </a:r>
            <a:r>
              <a:rPr sz="2000" spc="-12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рівномірно</a:t>
            </a:r>
            <a:r>
              <a:rPr sz="2000" spc="-3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по</a:t>
            </a:r>
            <a:r>
              <a:rPr sz="2000" spc="-4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всій</a:t>
            </a:r>
            <a:r>
              <a:rPr sz="2000" spc="-7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Times New Roman"/>
                <a:cs typeface="Times New Roman"/>
              </a:rPr>
              <a:t>поверхні</a:t>
            </a:r>
            <a:endParaRPr sz="2000">
              <a:latin typeface="Times New Roman"/>
              <a:cs typeface="Times New Roman"/>
            </a:endParaRPr>
          </a:p>
          <a:p>
            <a:pPr marL="12700">
              <a:lnSpc>
                <a:spcPts val="2390"/>
              </a:lnSpc>
            </a:pP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язика.</a:t>
            </a:r>
            <a:r>
              <a:rPr sz="2000" spc="-9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Мають</a:t>
            </a:r>
            <a:r>
              <a:rPr sz="2000" spc="-6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Times New Roman"/>
                <a:cs typeface="Times New Roman"/>
              </a:rPr>
              <a:t>конусовидну</a:t>
            </a:r>
            <a:r>
              <a:rPr sz="2000" spc="-5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Times New Roman"/>
                <a:cs typeface="Times New Roman"/>
              </a:rPr>
              <a:t>форму.</a:t>
            </a:r>
            <a:endParaRPr sz="20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5"/>
              </a:spcBef>
              <a:tabLst>
                <a:tab pos="354965" algn="l"/>
              </a:tabLst>
            </a:pPr>
            <a:r>
              <a:rPr sz="1550" spc="95" dirty="0">
                <a:solidFill>
                  <a:srgbClr val="90C225"/>
                </a:solidFill>
                <a:latin typeface="Lucida Sans Unicode"/>
                <a:cs typeface="Lucida Sans Unicode"/>
              </a:rPr>
              <a:t>▶</a:t>
            </a:r>
            <a:r>
              <a:rPr sz="1550" dirty="0">
                <a:solidFill>
                  <a:srgbClr val="90C225"/>
                </a:solidFill>
                <a:latin typeface="Lucida Sans Unicode"/>
                <a:cs typeface="Lucida Sans Unicode"/>
              </a:rPr>
              <a:t>	</a:t>
            </a:r>
            <a:r>
              <a:rPr sz="2000" b="1" spc="-10" dirty="0">
                <a:solidFill>
                  <a:srgbClr val="404040"/>
                </a:solidFill>
                <a:latin typeface="Times New Roman"/>
                <a:cs typeface="Times New Roman"/>
              </a:rPr>
              <a:t>Епітелій</a:t>
            </a:r>
            <a:endParaRPr sz="2000">
              <a:latin typeface="Times New Roman"/>
              <a:cs typeface="Times New Roman"/>
            </a:endParaRPr>
          </a:p>
          <a:p>
            <a:pPr marL="12700">
              <a:lnSpc>
                <a:spcPts val="2390"/>
              </a:lnSpc>
              <a:spcBef>
                <a:spcPts val="15"/>
              </a:spcBef>
            </a:pPr>
            <a:r>
              <a:rPr sz="2000" spc="-20" dirty="0">
                <a:solidFill>
                  <a:srgbClr val="404040"/>
                </a:solidFill>
                <a:latin typeface="Times New Roman"/>
                <a:cs typeface="Times New Roman"/>
              </a:rPr>
              <a:t>Частково</a:t>
            </a:r>
            <a:r>
              <a:rPr sz="2000" spc="-7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зроговілий</a:t>
            </a:r>
            <a:r>
              <a:rPr sz="2000" spc="-7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Times New Roman"/>
                <a:cs typeface="Times New Roman"/>
              </a:rPr>
              <a:t>багатошаровий</a:t>
            </a:r>
            <a:r>
              <a:rPr sz="2000" spc="-10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Times New Roman"/>
                <a:cs typeface="Times New Roman"/>
              </a:rPr>
              <a:t>плоский</a:t>
            </a:r>
            <a:endParaRPr sz="2000">
              <a:latin typeface="Times New Roman"/>
              <a:cs typeface="Times New Roman"/>
            </a:endParaRPr>
          </a:p>
          <a:p>
            <a:pPr marL="12700">
              <a:lnSpc>
                <a:spcPts val="2390"/>
              </a:lnSpc>
            </a:pPr>
            <a:r>
              <a:rPr sz="2000" spc="-10" dirty="0">
                <a:solidFill>
                  <a:srgbClr val="404040"/>
                </a:solidFill>
                <a:latin typeface="Times New Roman"/>
                <a:cs typeface="Times New Roman"/>
              </a:rPr>
              <a:t>епітелій.</a:t>
            </a:r>
            <a:endParaRPr sz="20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0"/>
              </a:spcBef>
            </a:pP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Виражений</a:t>
            </a:r>
            <a:r>
              <a:rPr sz="2000" spc="-13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роговий</a:t>
            </a:r>
            <a:r>
              <a:rPr sz="2000" spc="-11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spc="-25" dirty="0">
                <a:solidFill>
                  <a:srgbClr val="404040"/>
                </a:solidFill>
                <a:latin typeface="Times New Roman"/>
                <a:cs typeface="Times New Roman"/>
              </a:rPr>
              <a:t>шар</a:t>
            </a:r>
            <a:endParaRPr sz="2000">
              <a:latin typeface="Times New Roman"/>
              <a:cs typeface="Times New Roman"/>
            </a:endParaRPr>
          </a:p>
          <a:p>
            <a:pPr marL="12700">
              <a:lnSpc>
                <a:spcPts val="2390"/>
              </a:lnSpc>
              <a:spcBef>
                <a:spcPts val="15"/>
              </a:spcBef>
            </a:pP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Часто</a:t>
            </a:r>
            <a:r>
              <a:rPr sz="2000" spc="-6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формує</a:t>
            </a:r>
            <a:r>
              <a:rPr sz="2000" spc="-5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загострення</a:t>
            </a:r>
            <a:r>
              <a:rPr sz="2000" spc="-9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Times New Roman"/>
                <a:cs typeface="Times New Roman"/>
              </a:rPr>
              <a:t>кератинової</a:t>
            </a:r>
            <a:endParaRPr sz="2000">
              <a:latin typeface="Times New Roman"/>
              <a:cs typeface="Times New Roman"/>
            </a:endParaRPr>
          </a:p>
          <a:p>
            <a:pPr marL="12700">
              <a:lnSpc>
                <a:spcPts val="2390"/>
              </a:lnSpc>
            </a:pP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шпички,</a:t>
            </a:r>
            <a:r>
              <a:rPr sz="2000" spc="-3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Times New Roman"/>
                <a:cs typeface="Times New Roman"/>
              </a:rPr>
              <a:t>спрямована</a:t>
            </a:r>
            <a:r>
              <a:rPr sz="2000" spc="-6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spc="-20" dirty="0">
                <a:solidFill>
                  <a:srgbClr val="404040"/>
                </a:solidFill>
                <a:latin typeface="Times New Roman"/>
                <a:cs typeface="Times New Roman"/>
              </a:rPr>
              <a:t>назад</a:t>
            </a:r>
            <a:endParaRPr sz="2000">
              <a:latin typeface="Times New Roman"/>
              <a:cs typeface="Times New Roman"/>
            </a:endParaRPr>
          </a:p>
          <a:p>
            <a:pPr marL="12700" marR="160020">
              <a:lnSpc>
                <a:spcPct val="100099"/>
              </a:lnSpc>
              <a:spcBef>
                <a:spcPts val="10"/>
              </a:spcBef>
              <a:tabLst>
                <a:tab pos="354965" algn="l"/>
              </a:tabLst>
            </a:pPr>
            <a:r>
              <a:rPr sz="1550" spc="95" dirty="0">
                <a:solidFill>
                  <a:srgbClr val="90C225"/>
                </a:solidFill>
                <a:latin typeface="Lucida Sans Unicode"/>
                <a:cs typeface="Lucida Sans Unicode"/>
              </a:rPr>
              <a:t>▶</a:t>
            </a:r>
            <a:r>
              <a:rPr sz="1550" dirty="0">
                <a:solidFill>
                  <a:srgbClr val="90C225"/>
                </a:solidFill>
                <a:latin typeface="Lucida Sans Unicode"/>
                <a:cs typeface="Lucida Sans Unicode"/>
              </a:rPr>
              <a:t>	</a:t>
            </a:r>
            <a:r>
              <a:rPr sz="2000" b="1" dirty="0">
                <a:solidFill>
                  <a:srgbClr val="404040"/>
                </a:solidFill>
                <a:latin typeface="Times New Roman"/>
                <a:cs typeface="Times New Roman"/>
              </a:rPr>
              <a:t>Власна</a:t>
            </a:r>
            <a:r>
              <a:rPr sz="2000" b="1" spc="-8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b="1" dirty="0">
                <a:solidFill>
                  <a:srgbClr val="404040"/>
                </a:solidFill>
                <a:latin typeface="Times New Roman"/>
                <a:cs typeface="Times New Roman"/>
              </a:rPr>
              <a:t>пластинка</a:t>
            </a:r>
            <a:r>
              <a:rPr sz="2000" b="1" spc="46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b="1" spc="-10" dirty="0">
                <a:solidFill>
                  <a:srgbClr val="404040"/>
                </a:solidFill>
                <a:latin typeface="Times New Roman"/>
                <a:cs typeface="Times New Roman"/>
              </a:rPr>
              <a:t>слизової</a:t>
            </a:r>
            <a:r>
              <a:rPr sz="2000" b="1" spc="-9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b="1" spc="-10" dirty="0">
                <a:solidFill>
                  <a:srgbClr val="404040"/>
                </a:solidFill>
                <a:latin typeface="Times New Roman"/>
                <a:cs typeface="Times New Roman"/>
              </a:rPr>
              <a:t>оболонки.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Щільна</a:t>
            </a:r>
            <a:r>
              <a:rPr sz="2000" spc="-7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волокниста</a:t>
            </a:r>
            <a:r>
              <a:rPr sz="2000" spc="-11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сполучна</a:t>
            </a:r>
            <a:r>
              <a:rPr sz="2000" spc="-4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Times New Roman"/>
                <a:cs typeface="Times New Roman"/>
              </a:rPr>
              <a:t>тканина,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утворює</a:t>
            </a:r>
            <a:r>
              <a:rPr sz="2000" spc="-7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Times New Roman"/>
                <a:cs typeface="Times New Roman"/>
              </a:rPr>
              <a:t>вузьки</a:t>
            </a:r>
            <a:r>
              <a:rPr sz="2000" spc="-7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Times New Roman"/>
                <a:cs typeface="Times New Roman"/>
              </a:rPr>
              <a:t>видовжені</a:t>
            </a:r>
            <a:r>
              <a:rPr sz="2000" spc="-6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Times New Roman"/>
                <a:cs typeface="Times New Roman"/>
              </a:rPr>
              <a:t>сполучнотканні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сосочки</a:t>
            </a:r>
            <a:r>
              <a:rPr sz="2000" spc="-9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які</a:t>
            </a:r>
            <a:r>
              <a:rPr sz="2000" spc="-4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містять</a:t>
            </a:r>
            <a:r>
              <a:rPr sz="2000" spc="-10" dirty="0">
                <a:solidFill>
                  <a:srgbClr val="404040"/>
                </a:solidFill>
                <a:latin typeface="Times New Roman"/>
                <a:cs typeface="Times New Roman"/>
              </a:rPr>
              <a:t> капіляри</a:t>
            </a:r>
            <a:r>
              <a:rPr sz="2000" spc="-5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і</a:t>
            </a:r>
            <a:r>
              <a:rPr sz="2000" spc="-1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Times New Roman"/>
                <a:cs typeface="Times New Roman"/>
              </a:rPr>
              <a:t>нервові</a:t>
            </a:r>
            <a:endParaRPr sz="2000">
              <a:latin typeface="Times New Roman"/>
              <a:cs typeface="Times New Roman"/>
            </a:endParaRPr>
          </a:p>
          <a:p>
            <a:pPr marL="12700">
              <a:lnSpc>
                <a:spcPts val="2390"/>
              </a:lnSpc>
              <a:spcBef>
                <a:spcPts val="15"/>
              </a:spcBef>
            </a:pPr>
            <a:r>
              <a:rPr sz="2000" spc="-10" dirty="0">
                <a:solidFill>
                  <a:srgbClr val="404040"/>
                </a:solidFill>
                <a:latin typeface="Times New Roman"/>
                <a:cs typeface="Times New Roman"/>
              </a:rPr>
              <a:t>закінчення</a:t>
            </a:r>
            <a:endParaRPr sz="2000">
              <a:latin typeface="Times New Roman"/>
              <a:cs typeface="Times New Roman"/>
            </a:endParaRPr>
          </a:p>
          <a:p>
            <a:pPr marL="12700">
              <a:lnSpc>
                <a:spcPts val="2390"/>
              </a:lnSpc>
              <a:tabLst>
                <a:tab pos="354965" algn="l"/>
              </a:tabLst>
            </a:pPr>
            <a:r>
              <a:rPr sz="1550" spc="95" dirty="0">
                <a:solidFill>
                  <a:srgbClr val="90C225"/>
                </a:solidFill>
                <a:latin typeface="Lucida Sans Unicode"/>
                <a:cs typeface="Lucida Sans Unicode"/>
              </a:rPr>
              <a:t>▶</a:t>
            </a:r>
            <a:r>
              <a:rPr sz="1550" dirty="0">
                <a:solidFill>
                  <a:srgbClr val="90C225"/>
                </a:solidFill>
                <a:latin typeface="Lucida Sans Unicode"/>
                <a:cs typeface="Lucida Sans Unicode"/>
              </a:rPr>
              <a:t>	</a:t>
            </a:r>
            <a:r>
              <a:rPr sz="2000" b="1" spc="-10" dirty="0">
                <a:solidFill>
                  <a:srgbClr val="404040"/>
                </a:solidFill>
                <a:latin typeface="Times New Roman"/>
                <a:cs typeface="Times New Roman"/>
              </a:rPr>
              <a:t>Підслизова</a:t>
            </a:r>
            <a:r>
              <a:rPr sz="2000" b="1" spc="-5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b="1" spc="-10" dirty="0">
                <a:solidFill>
                  <a:srgbClr val="404040"/>
                </a:solidFill>
                <a:latin typeface="Times New Roman"/>
                <a:cs typeface="Times New Roman"/>
              </a:rPr>
              <a:t>основа</a:t>
            </a:r>
            <a:endParaRPr sz="2000">
              <a:latin typeface="Times New Roman"/>
              <a:cs typeface="Times New Roman"/>
            </a:endParaRPr>
          </a:p>
          <a:p>
            <a:pPr marL="12700">
              <a:lnSpc>
                <a:spcPts val="2390"/>
              </a:lnSpc>
              <a:spcBef>
                <a:spcPts val="1019"/>
              </a:spcBef>
            </a:pP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Відсутня</a:t>
            </a:r>
            <a:r>
              <a:rPr sz="2000" spc="-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або</a:t>
            </a:r>
            <a:r>
              <a:rPr sz="2000" spc="-7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слабо</a:t>
            </a:r>
            <a:r>
              <a:rPr sz="2000" spc="-7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виражена,</a:t>
            </a:r>
            <a:r>
              <a:rPr sz="2000" spc="-7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Times New Roman"/>
                <a:cs typeface="Times New Roman"/>
              </a:rPr>
              <a:t>власна</a:t>
            </a:r>
            <a:endParaRPr sz="2000">
              <a:latin typeface="Times New Roman"/>
              <a:cs typeface="Times New Roman"/>
            </a:endParaRPr>
          </a:p>
          <a:p>
            <a:pPr marL="12700" marR="17780">
              <a:lnSpc>
                <a:spcPts val="2410"/>
              </a:lnSpc>
              <a:spcBef>
                <a:spcPts val="60"/>
              </a:spcBef>
            </a:pP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пластинка</a:t>
            </a:r>
            <a:r>
              <a:rPr sz="2000" spc="-4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безпосередньо</a:t>
            </a:r>
            <a:r>
              <a:rPr sz="2000" spc="-12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spc="-20" dirty="0">
                <a:solidFill>
                  <a:srgbClr val="404040"/>
                </a:solidFill>
                <a:latin typeface="Times New Roman"/>
                <a:cs typeface="Times New Roman"/>
              </a:rPr>
              <a:t>переходить</a:t>
            </a:r>
            <a:r>
              <a:rPr sz="2000" spc="-3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у</a:t>
            </a:r>
            <a:r>
              <a:rPr sz="2000" spc="-4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Times New Roman"/>
                <a:cs typeface="Times New Roman"/>
              </a:rPr>
              <a:t>м’язи язика</a:t>
            </a:r>
            <a:endParaRPr sz="2000">
              <a:latin typeface="Times New Roman"/>
              <a:cs typeface="Times New Roman"/>
            </a:endParaRPr>
          </a:p>
          <a:p>
            <a:pPr marL="12700">
              <a:lnSpc>
                <a:spcPts val="2390"/>
              </a:lnSpc>
              <a:spcBef>
                <a:spcPts val="944"/>
              </a:spcBef>
              <a:tabLst>
                <a:tab pos="354965" algn="l"/>
              </a:tabLst>
            </a:pPr>
            <a:r>
              <a:rPr sz="1550" spc="95" dirty="0">
                <a:solidFill>
                  <a:srgbClr val="90C225"/>
                </a:solidFill>
                <a:latin typeface="Lucida Sans Unicode"/>
                <a:cs typeface="Lucida Sans Unicode"/>
              </a:rPr>
              <a:t>▶</a:t>
            </a:r>
            <a:r>
              <a:rPr sz="1550" dirty="0">
                <a:solidFill>
                  <a:srgbClr val="90C225"/>
                </a:solidFill>
                <a:latin typeface="Lucida Sans Unicode"/>
                <a:cs typeface="Lucida Sans Unicode"/>
              </a:rPr>
              <a:t>	</a:t>
            </a:r>
            <a:r>
              <a:rPr sz="2000" u="sng" dirty="0">
                <a:solidFill>
                  <a:srgbClr val="404040"/>
                </a:solidFill>
                <a:uFill>
                  <a:solidFill>
                    <a:srgbClr val="404040"/>
                  </a:solidFill>
                </a:uFill>
                <a:latin typeface="Times New Roman"/>
                <a:cs typeface="Times New Roman"/>
              </a:rPr>
              <a:t>Особливість</a:t>
            </a:r>
            <a:r>
              <a:rPr sz="2000" spc="-10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НЕМАЄ:</a:t>
            </a:r>
            <a:r>
              <a:rPr sz="2000" spc="-7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Times New Roman"/>
                <a:cs typeface="Times New Roman"/>
              </a:rPr>
              <a:t>смакових</a:t>
            </a:r>
            <a:r>
              <a:rPr sz="2000" spc="-11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Times New Roman"/>
                <a:cs typeface="Times New Roman"/>
              </a:rPr>
              <a:t>бруньок,</a:t>
            </a:r>
            <a:endParaRPr sz="2000">
              <a:latin typeface="Times New Roman"/>
              <a:cs typeface="Times New Roman"/>
            </a:endParaRPr>
          </a:p>
          <a:p>
            <a:pPr marL="355600">
              <a:lnSpc>
                <a:spcPts val="2390"/>
              </a:lnSpc>
            </a:pP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слинних</a:t>
            </a:r>
            <a:r>
              <a:rPr sz="2000" spc="-4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залоз,</a:t>
            </a:r>
            <a:r>
              <a:rPr sz="2000" spc="-4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лімфоїдної</a:t>
            </a:r>
            <a:r>
              <a:rPr sz="2000" spc="-3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Times New Roman"/>
                <a:cs typeface="Times New Roman"/>
              </a:rPr>
              <a:t>тканини.</a:t>
            </a:r>
            <a:endParaRPr sz="2000">
              <a:latin typeface="Times New Roman"/>
              <a:cs typeface="Times New Roman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5468111" y="662940"/>
            <a:ext cx="6620509" cy="6108700"/>
            <a:chOff x="5468111" y="662940"/>
            <a:chExt cx="6620509" cy="6108700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439911" y="662940"/>
              <a:ext cx="3648455" cy="2610612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468111" y="1778507"/>
              <a:ext cx="3218688" cy="3054096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439911" y="3273551"/>
              <a:ext cx="3561588" cy="3497579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4014215"/>
            <a:ext cx="448309" cy="2844165"/>
          </a:xfrm>
          <a:custGeom>
            <a:avLst/>
            <a:gdLst/>
            <a:ahLst/>
            <a:cxnLst/>
            <a:rect l="l" t="t" r="r" b="b"/>
            <a:pathLst>
              <a:path w="448309" h="2844165">
                <a:moveTo>
                  <a:pt x="0" y="0"/>
                </a:moveTo>
                <a:lnTo>
                  <a:pt x="0" y="2843783"/>
                </a:lnTo>
                <a:lnTo>
                  <a:pt x="448056" y="2843783"/>
                </a:lnTo>
                <a:lnTo>
                  <a:pt x="0" y="0"/>
                </a:lnTo>
                <a:close/>
              </a:path>
            </a:pathLst>
          </a:custGeom>
          <a:solidFill>
            <a:srgbClr val="90C225">
              <a:alpha val="85096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617470" y="19253"/>
            <a:ext cx="5153025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Листоподібні</a:t>
            </a:r>
            <a:r>
              <a:rPr spc="-150" dirty="0"/>
              <a:t> </a:t>
            </a:r>
            <a:r>
              <a:rPr dirty="0"/>
              <a:t>сосочки</a:t>
            </a:r>
            <a:r>
              <a:rPr spc="-155" dirty="0"/>
              <a:t> </a:t>
            </a:r>
            <a:r>
              <a:rPr spc="-10" dirty="0"/>
              <a:t>язика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231140" y="545084"/>
            <a:ext cx="6646545" cy="13982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Розташовані</a:t>
            </a:r>
            <a:r>
              <a:rPr sz="1800" spc="8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серед</a:t>
            </a:r>
            <a:r>
              <a:rPr sz="1800" spc="12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ниткоподібних</a:t>
            </a:r>
            <a:r>
              <a:rPr sz="1800" spc="114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сосочків.</a:t>
            </a:r>
            <a:r>
              <a:rPr sz="1800" spc="15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Розділені</a:t>
            </a:r>
            <a:r>
              <a:rPr sz="1800" spc="8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щілинами,</a:t>
            </a:r>
            <a:r>
              <a:rPr sz="1800" spc="13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50" dirty="0">
                <a:solidFill>
                  <a:srgbClr val="404040"/>
                </a:solidFill>
                <a:latin typeface="Times New Roman"/>
                <a:cs typeface="Times New Roman"/>
              </a:rPr>
              <a:t>в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які</a:t>
            </a:r>
            <a:r>
              <a:rPr sz="1800" spc="-2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відкриваються</a:t>
            </a:r>
            <a:r>
              <a:rPr sz="1800" spc="6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вивідні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протоки</a:t>
            </a:r>
            <a:r>
              <a:rPr sz="1800" spc="-8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слинних</a:t>
            </a:r>
            <a:r>
              <a:rPr sz="1800" spc="-4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залоз.</a:t>
            </a:r>
            <a:endParaRPr sz="1800">
              <a:latin typeface="Times New Roman"/>
              <a:cs typeface="Times New Roman"/>
            </a:endParaRPr>
          </a:p>
          <a:p>
            <a:pPr marL="12700" marR="6985">
              <a:lnSpc>
                <a:spcPct val="100000"/>
              </a:lnSpc>
              <a:tabLst>
                <a:tab pos="5862320" algn="l"/>
              </a:tabLst>
            </a:pP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Найчастіше</a:t>
            </a:r>
            <a:r>
              <a:rPr sz="1800" spc="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на</a:t>
            </a:r>
            <a:r>
              <a:rPr sz="1800" spc="-9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кінчику</a:t>
            </a:r>
            <a:r>
              <a:rPr sz="1800" spc="1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та</a:t>
            </a:r>
            <a:r>
              <a:rPr sz="1800" spc="-9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бічних</a:t>
            </a:r>
            <a:r>
              <a:rPr sz="1800" spc="-2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поверхнях</a:t>
            </a:r>
            <a:r>
              <a:rPr sz="1800" spc="-7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передніх</a:t>
            </a:r>
            <a:r>
              <a:rPr sz="1800" spc="1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2/3</a:t>
            </a:r>
            <a:r>
              <a:rPr sz="1800" spc="-8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язика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Мають</a:t>
            </a:r>
            <a:r>
              <a:rPr sz="1800" spc="42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форму</a:t>
            </a:r>
            <a:r>
              <a:rPr sz="1800" spc="35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гриба</a:t>
            </a:r>
            <a:r>
              <a:rPr sz="1800" spc="40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(широка</a:t>
            </a:r>
            <a:r>
              <a:rPr sz="1800" spc="40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верхівка,</a:t>
            </a:r>
            <a:r>
              <a:rPr sz="1800" spc="434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вузька</a:t>
            </a:r>
            <a:r>
              <a:rPr sz="1800" spc="40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основа)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	</a:t>
            </a:r>
            <a:r>
              <a:rPr sz="1800" spc="-25" dirty="0">
                <a:solidFill>
                  <a:srgbClr val="404040"/>
                </a:solidFill>
                <a:latin typeface="Times New Roman"/>
                <a:cs typeface="Times New Roman"/>
              </a:rPr>
              <a:t>Містять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смакові</a:t>
            </a:r>
            <a:r>
              <a:rPr sz="1800" spc="-9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бруньки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436234" y="4113098"/>
            <a:ext cx="143700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підтримуючих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31140" y="2191588"/>
            <a:ext cx="4989830" cy="30454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55600" algn="l"/>
              </a:tabLst>
            </a:pPr>
            <a:r>
              <a:rPr sz="1450" spc="65" dirty="0">
                <a:solidFill>
                  <a:srgbClr val="90C225"/>
                </a:solidFill>
                <a:latin typeface="Lucida Sans Unicode"/>
                <a:cs typeface="Lucida Sans Unicode"/>
              </a:rPr>
              <a:t>▶</a:t>
            </a:r>
            <a:r>
              <a:rPr sz="1450" dirty="0">
                <a:solidFill>
                  <a:srgbClr val="90C225"/>
                </a:solidFill>
                <a:latin typeface="Lucida Sans Unicode"/>
                <a:cs typeface="Lucida Sans Unicode"/>
              </a:rPr>
              <a:t>	</a:t>
            </a:r>
            <a:r>
              <a:rPr sz="1800" b="1" spc="-10" dirty="0">
                <a:solidFill>
                  <a:srgbClr val="404040"/>
                </a:solidFill>
                <a:latin typeface="Times New Roman"/>
                <a:cs typeface="Times New Roman"/>
              </a:rPr>
              <a:t>Епітелій</a:t>
            </a:r>
            <a:endParaRPr sz="1800">
              <a:latin typeface="Times New Roman"/>
              <a:cs typeface="Times New Roman"/>
            </a:endParaRPr>
          </a:p>
          <a:p>
            <a:pPr marL="204470" indent="-137160">
              <a:lnSpc>
                <a:spcPct val="100000"/>
              </a:lnSpc>
              <a:spcBef>
                <a:spcPts val="5"/>
              </a:spcBef>
              <a:buChar char="•"/>
              <a:tabLst>
                <a:tab pos="204470" algn="l"/>
              </a:tabLst>
            </a:pP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Багатошаровий</a:t>
            </a:r>
            <a:r>
              <a:rPr sz="1800" spc="-9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плоский незроговілий</a:t>
            </a:r>
            <a:r>
              <a:rPr sz="1800" spc="-2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епітелій</a:t>
            </a:r>
            <a:endParaRPr sz="1800">
              <a:latin typeface="Times New Roman"/>
              <a:cs typeface="Times New Roman"/>
            </a:endParaRPr>
          </a:p>
          <a:p>
            <a:pPr marL="149225" indent="-136525">
              <a:lnSpc>
                <a:spcPct val="100000"/>
              </a:lnSpc>
              <a:buChar char="•"/>
              <a:tabLst>
                <a:tab pos="149225" algn="l"/>
              </a:tabLst>
            </a:pP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Зроговіння</a:t>
            </a:r>
            <a:r>
              <a:rPr sz="1800" spc="-114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відсутнє</a:t>
            </a:r>
            <a:r>
              <a:rPr sz="1800" spc="-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або</a:t>
            </a:r>
            <a:r>
              <a:rPr sz="1800" spc="-7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дуже</a:t>
            </a:r>
            <a:r>
              <a:rPr sz="1800" spc="-3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слабке</a:t>
            </a:r>
            <a:endParaRPr sz="1800">
              <a:latin typeface="Times New Roman"/>
              <a:cs typeface="Times New Roman"/>
            </a:endParaRPr>
          </a:p>
          <a:p>
            <a:pPr marL="204470" lvl="1" indent="-137160">
              <a:lnSpc>
                <a:spcPct val="100000"/>
              </a:lnSpc>
              <a:buChar char="•"/>
              <a:tabLst>
                <a:tab pos="204470" algn="l"/>
              </a:tabLst>
            </a:pP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На</a:t>
            </a:r>
            <a:r>
              <a:rPr sz="1800" spc="-1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верхівці</a:t>
            </a:r>
            <a:r>
              <a:rPr sz="1800" spc="4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та</a:t>
            </a:r>
            <a:r>
              <a:rPr sz="1800" spc="-1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бокових</a:t>
            </a:r>
            <a:r>
              <a:rPr sz="1800" spc="-6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поверхнях:</a:t>
            </a:r>
            <a:endParaRPr sz="1800">
              <a:latin typeface="Times New Roman"/>
              <a:cs typeface="Times New Roman"/>
            </a:endParaRPr>
          </a:p>
          <a:p>
            <a:pPr marL="204470" lvl="1" indent="-137160">
              <a:lnSpc>
                <a:spcPct val="100000"/>
              </a:lnSpc>
              <a:spcBef>
                <a:spcPts val="5"/>
              </a:spcBef>
              <a:buChar char="•"/>
              <a:tabLst>
                <a:tab pos="204470" algn="l"/>
              </a:tabLst>
            </a:pP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смакові</a:t>
            </a:r>
            <a:r>
              <a:rPr sz="1800" spc="-10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бруньки</a:t>
            </a:r>
            <a:r>
              <a:rPr sz="1800" spc="-6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(caliculi</a:t>
            </a:r>
            <a:r>
              <a:rPr sz="1800" spc="-2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gustatorii)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tabLst>
                <a:tab pos="355600" algn="l"/>
              </a:tabLst>
            </a:pPr>
            <a:r>
              <a:rPr sz="1450" spc="65" dirty="0">
                <a:solidFill>
                  <a:srgbClr val="90C225"/>
                </a:solidFill>
                <a:latin typeface="Lucida Sans Unicode"/>
                <a:cs typeface="Lucida Sans Unicode"/>
              </a:rPr>
              <a:t>▶</a:t>
            </a:r>
            <a:r>
              <a:rPr sz="1450" dirty="0">
                <a:solidFill>
                  <a:srgbClr val="90C225"/>
                </a:solidFill>
                <a:latin typeface="Lucida Sans Unicode"/>
                <a:cs typeface="Lucida Sans Unicode"/>
              </a:rPr>
              <a:t>	</a:t>
            </a:r>
            <a:r>
              <a:rPr sz="1800" b="1" spc="-10" dirty="0">
                <a:solidFill>
                  <a:srgbClr val="404040"/>
                </a:solidFill>
                <a:latin typeface="Times New Roman"/>
                <a:cs typeface="Times New Roman"/>
              </a:rPr>
              <a:t>Смакові</a:t>
            </a:r>
            <a:r>
              <a:rPr sz="1800" b="1" spc="-5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b="1" spc="-10" dirty="0">
                <a:solidFill>
                  <a:srgbClr val="404040"/>
                </a:solidFill>
                <a:latin typeface="Times New Roman"/>
                <a:cs typeface="Times New Roman"/>
              </a:rPr>
              <a:t>бруньки</a:t>
            </a:r>
            <a:endParaRPr sz="1800">
              <a:latin typeface="Times New Roman"/>
              <a:cs typeface="Times New Roman"/>
            </a:endParaRPr>
          </a:p>
          <a:p>
            <a:pPr marL="67310">
              <a:lnSpc>
                <a:spcPct val="100000"/>
              </a:lnSpc>
            </a:pP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Розташовані</a:t>
            </a:r>
            <a:r>
              <a:rPr sz="1800" spc="-13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переважно</a:t>
            </a:r>
            <a:r>
              <a:rPr sz="1800" spc="-10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на</a:t>
            </a:r>
            <a:r>
              <a:rPr sz="1800" spc="-4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верхівці</a:t>
            </a:r>
            <a:r>
              <a:rPr sz="1800" spc="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сосочка.</a:t>
            </a:r>
            <a:endParaRPr sz="1800">
              <a:latin typeface="Times New Roman"/>
              <a:cs typeface="Times New Roman"/>
            </a:endParaRPr>
          </a:p>
          <a:p>
            <a:pPr marL="12700" marR="5080" indent="59055">
              <a:lnSpc>
                <a:spcPct val="100000"/>
              </a:lnSpc>
            </a:pP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Складаються</a:t>
            </a:r>
            <a:r>
              <a:rPr sz="1800" spc="41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з:</a:t>
            </a:r>
            <a:r>
              <a:rPr sz="1800" spc="434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смакових</a:t>
            </a:r>
            <a:r>
              <a:rPr sz="1800" spc="39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(рецепторних)</a:t>
            </a:r>
            <a:r>
              <a:rPr sz="1800" spc="45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клітин,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клітин,</a:t>
            </a:r>
            <a:r>
              <a:rPr sz="1800" spc="-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базальних</a:t>
            </a:r>
            <a:r>
              <a:rPr sz="1800" spc="-7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клітин.</a:t>
            </a:r>
            <a:endParaRPr sz="1800">
              <a:latin typeface="Times New Roman"/>
              <a:cs typeface="Times New Roman"/>
            </a:endParaRPr>
          </a:p>
          <a:p>
            <a:pPr marL="67310">
              <a:lnSpc>
                <a:spcPct val="100000"/>
              </a:lnSpc>
              <a:spcBef>
                <a:spcPts val="5"/>
              </a:spcBef>
            </a:pP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Мають</a:t>
            </a:r>
            <a:r>
              <a:rPr sz="1800" spc="-3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20" dirty="0">
                <a:solidFill>
                  <a:srgbClr val="404040"/>
                </a:solidFill>
                <a:latin typeface="Times New Roman"/>
                <a:cs typeface="Times New Roman"/>
              </a:rPr>
              <a:t>смакову</a:t>
            </a:r>
            <a:r>
              <a:rPr sz="1800" spc="-9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20" dirty="0">
                <a:solidFill>
                  <a:srgbClr val="404040"/>
                </a:solidFill>
                <a:latin typeface="Times New Roman"/>
                <a:cs typeface="Times New Roman"/>
              </a:rPr>
              <a:t>пору.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tabLst>
                <a:tab pos="355600" algn="l"/>
              </a:tabLst>
            </a:pPr>
            <a:r>
              <a:rPr sz="1450" spc="65" dirty="0">
                <a:solidFill>
                  <a:srgbClr val="90C225"/>
                </a:solidFill>
                <a:latin typeface="Lucida Sans Unicode"/>
                <a:cs typeface="Lucida Sans Unicode"/>
              </a:rPr>
              <a:t>▶</a:t>
            </a:r>
            <a:r>
              <a:rPr sz="1450" dirty="0">
                <a:solidFill>
                  <a:srgbClr val="90C225"/>
                </a:solidFill>
                <a:latin typeface="Lucida Sans Unicode"/>
                <a:cs typeface="Lucida Sans Unicode"/>
              </a:rPr>
              <a:t>	</a:t>
            </a:r>
            <a:r>
              <a:rPr sz="1800" b="1" dirty="0">
                <a:solidFill>
                  <a:srgbClr val="404040"/>
                </a:solidFill>
                <a:latin typeface="Times New Roman"/>
                <a:cs typeface="Times New Roman"/>
              </a:rPr>
              <a:t>Власна</a:t>
            </a:r>
            <a:r>
              <a:rPr sz="1800" b="1" spc="-7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b="1" dirty="0">
                <a:solidFill>
                  <a:srgbClr val="404040"/>
                </a:solidFill>
                <a:latin typeface="Times New Roman"/>
                <a:cs typeface="Times New Roman"/>
              </a:rPr>
              <a:t>пластинка</a:t>
            </a:r>
            <a:r>
              <a:rPr sz="1800" b="1" spc="-6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b="1" dirty="0">
                <a:solidFill>
                  <a:srgbClr val="404040"/>
                </a:solidFill>
                <a:latin typeface="Times New Roman"/>
                <a:cs typeface="Times New Roman"/>
              </a:rPr>
              <a:t>слизової</a:t>
            </a:r>
            <a:r>
              <a:rPr sz="1800" b="1" spc="-6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b="1" spc="-10" dirty="0">
                <a:solidFill>
                  <a:srgbClr val="404040"/>
                </a:solidFill>
                <a:latin typeface="Times New Roman"/>
                <a:cs typeface="Times New Roman"/>
              </a:rPr>
              <a:t>оболонки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31140" y="5211571"/>
            <a:ext cx="6646545" cy="167258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4604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Пухка</a:t>
            </a:r>
            <a:r>
              <a:rPr sz="1800" spc="34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сполучна</a:t>
            </a:r>
            <a:r>
              <a:rPr sz="1800" spc="35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тканина</a:t>
            </a:r>
            <a:r>
              <a:rPr sz="1800" spc="34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з</a:t>
            </a:r>
            <a:r>
              <a:rPr sz="1800" spc="36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добре</a:t>
            </a:r>
            <a:r>
              <a:rPr sz="1800" spc="34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розвиненою</a:t>
            </a:r>
            <a:r>
              <a:rPr sz="1800" spc="32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капілярною</a:t>
            </a:r>
            <a:r>
              <a:rPr sz="1800" spc="34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сіткю,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тому</a:t>
            </a:r>
            <a:r>
              <a:rPr sz="1800" spc="-11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сосочки</a:t>
            </a:r>
            <a:r>
              <a:rPr sz="1800" spc="-9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часто</a:t>
            </a:r>
            <a:r>
              <a:rPr sz="1800" spc="-4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виглядають</a:t>
            </a:r>
            <a:r>
              <a:rPr sz="1800" spc="-3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червоними.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tabLst>
                <a:tab pos="355600" algn="l"/>
              </a:tabLst>
            </a:pPr>
            <a:r>
              <a:rPr sz="1450" spc="65" dirty="0">
                <a:solidFill>
                  <a:srgbClr val="90C225"/>
                </a:solidFill>
                <a:latin typeface="Lucida Sans Unicode"/>
                <a:cs typeface="Lucida Sans Unicode"/>
              </a:rPr>
              <a:t>▶</a:t>
            </a:r>
            <a:r>
              <a:rPr sz="1450" dirty="0">
                <a:solidFill>
                  <a:srgbClr val="90C225"/>
                </a:solidFill>
                <a:latin typeface="Lucida Sans Unicode"/>
                <a:cs typeface="Lucida Sans Unicode"/>
              </a:rPr>
              <a:t>	</a:t>
            </a:r>
            <a:r>
              <a:rPr sz="1800" b="1" spc="-10" dirty="0">
                <a:solidFill>
                  <a:srgbClr val="404040"/>
                </a:solidFill>
                <a:latin typeface="Times New Roman"/>
                <a:cs typeface="Times New Roman"/>
              </a:rPr>
              <a:t>Підслизова</a:t>
            </a:r>
            <a:r>
              <a:rPr sz="1800" b="1" spc="-4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b="1" spc="-10" dirty="0">
                <a:solidFill>
                  <a:srgbClr val="404040"/>
                </a:solidFill>
                <a:latin typeface="Times New Roman"/>
                <a:cs typeface="Times New Roman"/>
              </a:rPr>
              <a:t>основа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  <a:tabLst>
                <a:tab pos="1082675" algn="l"/>
                <a:tab pos="1915160" algn="l"/>
                <a:tab pos="3049270" algn="l"/>
                <a:tab pos="4284345" algn="l"/>
                <a:tab pos="5848350" algn="l"/>
                <a:tab pos="6095365" algn="l"/>
              </a:tabLst>
            </a:pP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Відсутня.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	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Власна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	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пластинка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	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переходить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	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безпосередньо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	</a:t>
            </a:r>
            <a:r>
              <a:rPr sz="1800" spc="-50" dirty="0">
                <a:solidFill>
                  <a:srgbClr val="404040"/>
                </a:solidFill>
                <a:latin typeface="Times New Roman"/>
                <a:cs typeface="Times New Roman"/>
              </a:rPr>
              <a:t>в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	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м’язи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язика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Особливість</a:t>
            </a:r>
            <a:r>
              <a:rPr sz="1800" spc="1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НЕМАЄ:</a:t>
            </a:r>
            <a:r>
              <a:rPr sz="1800" spc="434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вираженого</a:t>
            </a:r>
            <a:r>
              <a:rPr sz="1800" spc="-10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зроговіння,</a:t>
            </a:r>
            <a:r>
              <a:rPr sz="1800" spc="35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глибоких</a:t>
            </a:r>
            <a:r>
              <a:rPr sz="1800" spc="-7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борозен.</a:t>
            </a:r>
            <a:endParaRPr sz="1800">
              <a:latin typeface="Times New Roman"/>
              <a:cs typeface="Times New Roman"/>
            </a:endParaRPr>
          </a:p>
        </p:txBody>
      </p:sp>
      <p:pic>
        <p:nvPicPr>
          <p:cNvPr id="8" name="object 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110728" y="324611"/>
            <a:ext cx="3840479" cy="3598164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769364" y="1449324"/>
            <a:ext cx="3954779" cy="3200400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4014215"/>
            <a:ext cx="448309" cy="2844165"/>
          </a:xfrm>
          <a:custGeom>
            <a:avLst/>
            <a:gdLst/>
            <a:ahLst/>
            <a:cxnLst/>
            <a:rect l="l" t="t" r="r" b="b"/>
            <a:pathLst>
              <a:path w="448309" h="2844165">
                <a:moveTo>
                  <a:pt x="0" y="0"/>
                </a:moveTo>
                <a:lnTo>
                  <a:pt x="0" y="2843783"/>
                </a:lnTo>
                <a:lnTo>
                  <a:pt x="448056" y="2843783"/>
                </a:lnTo>
                <a:lnTo>
                  <a:pt x="0" y="0"/>
                </a:lnTo>
                <a:close/>
              </a:path>
            </a:pathLst>
          </a:custGeom>
          <a:solidFill>
            <a:srgbClr val="90C225">
              <a:alpha val="85096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799333" y="171653"/>
            <a:ext cx="5199380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b="0" dirty="0">
                <a:latin typeface="Trebuchet MS"/>
                <a:cs typeface="Trebuchet MS"/>
              </a:rPr>
              <a:t>Жолобкуваті</a:t>
            </a:r>
            <a:r>
              <a:rPr b="0" spc="-50" dirty="0">
                <a:latin typeface="Trebuchet MS"/>
                <a:cs typeface="Trebuchet MS"/>
              </a:rPr>
              <a:t> </a:t>
            </a:r>
            <a:r>
              <a:rPr b="0" dirty="0">
                <a:latin typeface="Trebuchet MS"/>
                <a:cs typeface="Trebuchet MS"/>
              </a:rPr>
              <a:t>сосочки</a:t>
            </a:r>
            <a:r>
              <a:rPr b="0" spc="-70" dirty="0">
                <a:latin typeface="Trebuchet MS"/>
                <a:cs typeface="Trebuchet MS"/>
              </a:rPr>
              <a:t> </a:t>
            </a:r>
            <a:r>
              <a:rPr b="0" spc="-10" dirty="0">
                <a:latin typeface="Trebuchet MS"/>
                <a:cs typeface="Trebuchet MS"/>
              </a:rPr>
              <a:t>язика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46608" y="768172"/>
            <a:ext cx="6479540" cy="5241290"/>
          </a:xfrm>
          <a:prstGeom prst="rect">
            <a:avLst/>
          </a:prstGeom>
        </p:spPr>
        <p:txBody>
          <a:bodyPr vert="horz" wrap="square" lIns="0" tIns="43180" rIns="0" bIns="0" rtlCol="0">
            <a:spAutoFit/>
          </a:bodyPr>
          <a:lstStyle/>
          <a:p>
            <a:pPr marL="12700" marR="5080" indent="320040" algn="just">
              <a:lnSpc>
                <a:spcPts val="1950"/>
              </a:lnSpc>
              <a:spcBef>
                <a:spcPts val="340"/>
              </a:spcBef>
            </a:pP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Найбільші</a:t>
            </a:r>
            <a:r>
              <a:rPr sz="1800" spc="24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сосочки</a:t>
            </a:r>
            <a:r>
              <a:rPr sz="1800" spc="31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язика,</a:t>
            </a:r>
            <a:r>
              <a:rPr sz="1800" spc="32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кількість</a:t>
            </a:r>
            <a:r>
              <a:rPr sz="1800" spc="31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8-12.</a:t>
            </a:r>
            <a:r>
              <a:rPr sz="1800" spc="28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Розташовані</a:t>
            </a:r>
            <a:r>
              <a:rPr sz="1800" spc="254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в</a:t>
            </a:r>
            <a:r>
              <a:rPr sz="1800" spc="31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V</a:t>
            </a:r>
            <a:r>
              <a:rPr sz="1800" spc="26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50" dirty="0">
                <a:solidFill>
                  <a:srgbClr val="404040"/>
                </a:solidFill>
                <a:latin typeface="Times New Roman"/>
                <a:cs typeface="Times New Roman"/>
              </a:rPr>
              <a:t>–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подібним</a:t>
            </a:r>
            <a:r>
              <a:rPr sz="1800" spc="28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рядом</a:t>
            </a:r>
            <a:r>
              <a:rPr sz="1800" spc="26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на</a:t>
            </a:r>
            <a:r>
              <a:rPr sz="1800" spc="24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межі</a:t>
            </a:r>
            <a:r>
              <a:rPr sz="1800" spc="23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тіла</a:t>
            </a:r>
            <a:r>
              <a:rPr sz="1800" spc="31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і</a:t>
            </a:r>
            <a:r>
              <a:rPr sz="1800" spc="22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кореня</a:t>
            </a:r>
            <a:r>
              <a:rPr sz="1800" spc="29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язика.</a:t>
            </a:r>
            <a:r>
              <a:rPr sz="1800" spc="24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Оточені</a:t>
            </a:r>
            <a:r>
              <a:rPr sz="1800" spc="22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глибоким жолобом</a:t>
            </a:r>
            <a:r>
              <a:rPr sz="1800" spc="-6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(валіком).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ts val="1800"/>
              </a:lnSpc>
              <a:tabLst>
                <a:tab pos="355600" algn="l"/>
              </a:tabLst>
            </a:pPr>
            <a:r>
              <a:rPr sz="1450" spc="65" dirty="0">
                <a:solidFill>
                  <a:srgbClr val="90C225"/>
                </a:solidFill>
                <a:latin typeface="Lucida Sans Unicode"/>
                <a:cs typeface="Lucida Sans Unicode"/>
              </a:rPr>
              <a:t>▶</a:t>
            </a:r>
            <a:r>
              <a:rPr sz="1450" dirty="0">
                <a:solidFill>
                  <a:srgbClr val="90C225"/>
                </a:solidFill>
                <a:latin typeface="Lucida Sans Unicode"/>
                <a:cs typeface="Lucida Sans Unicode"/>
              </a:rPr>
              <a:t>	</a:t>
            </a:r>
            <a:r>
              <a:rPr sz="1800" b="1" spc="-10" dirty="0">
                <a:solidFill>
                  <a:srgbClr val="404040"/>
                </a:solidFill>
                <a:latin typeface="Times New Roman"/>
                <a:cs typeface="Times New Roman"/>
              </a:rPr>
              <a:t>Епітелій</a:t>
            </a:r>
            <a:endParaRPr sz="1800">
              <a:latin typeface="Times New Roman"/>
              <a:cs typeface="Times New Roman"/>
            </a:endParaRPr>
          </a:p>
          <a:p>
            <a:pPr marL="72390">
              <a:lnSpc>
                <a:spcPts val="1945"/>
              </a:lnSpc>
              <a:tabLst>
                <a:tab pos="1782445" algn="l"/>
                <a:tab pos="2816225" algn="l"/>
                <a:tab pos="4307205" algn="l"/>
                <a:tab pos="5592445" algn="l"/>
              </a:tabLst>
            </a:pP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Багатошаровий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	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плоский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	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незроговілий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	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епітелій.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	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Вкриває: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ts val="1945"/>
              </a:lnSpc>
            </a:pP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верхівку</a:t>
            </a:r>
            <a:r>
              <a:rPr sz="1800" spc="-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сосочка,</a:t>
            </a:r>
            <a:r>
              <a:rPr sz="1800" spc="30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бічні</a:t>
            </a:r>
            <a:r>
              <a:rPr sz="1800" spc="-2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стінки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 жолоба.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ts val="1945"/>
              </a:lnSpc>
              <a:tabLst>
                <a:tab pos="355600" algn="l"/>
              </a:tabLst>
            </a:pPr>
            <a:r>
              <a:rPr sz="1450" spc="65" dirty="0">
                <a:solidFill>
                  <a:srgbClr val="90C225"/>
                </a:solidFill>
                <a:latin typeface="Lucida Sans Unicode"/>
                <a:cs typeface="Lucida Sans Unicode"/>
              </a:rPr>
              <a:t>▶</a:t>
            </a:r>
            <a:r>
              <a:rPr sz="1450" dirty="0">
                <a:solidFill>
                  <a:srgbClr val="90C225"/>
                </a:solidFill>
                <a:latin typeface="Lucida Sans Unicode"/>
                <a:cs typeface="Lucida Sans Unicode"/>
              </a:rPr>
              <a:t>	</a:t>
            </a:r>
            <a:r>
              <a:rPr sz="1800" b="1" spc="-10" dirty="0">
                <a:solidFill>
                  <a:srgbClr val="404040"/>
                </a:solidFill>
                <a:latin typeface="Times New Roman"/>
                <a:cs typeface="Times New Roman"/>
              </a:rPr>
              <a:t>Смакові</a:t>
            </a:r>
            <a:r>
              <a:rPr sz="1800" b="1" spc="-5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b="1" spc="-10" dirty="0">
                <a:solidFill>
                  <a:srgbClr val="404040"/>
                </a:solidFill>
                <a:latin typeface="Times New Roman"/>
                <a:cs typeface="Times New Roman"/>
              </a:rPr>
              <a:t>бруньки</a:t>
            </a:r>
            <a:endParaRPr sz="1800">
              <a:latin typeface="Times New Roman"/>
              <a:cs typeface="Times New Roman"/>
            </a:endParaRPr>
          </a:p>
          <a:p>
            <a:pPr marL="72390">
              <a:lnSpc>
                <a:spcPts val="1945"/>
              </a:lnSpc>
              <a:tabLst>
                <a:tab pos="1860550" algn="l"/>
              </a:tabLst>
            </a:pP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Дуже</a:t>
            </a:r>
            <a:r>
              <a:rPr sz="1800" spc="35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численні.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	Розташовані</a:t>
            </a:r>
            <a:r>
              <a:rPr sz="1800" spc="38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переважно</a:t>
            </a:r>
            <a:r>
              <a:rPr sz="1800" spc="44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на</a:t>
            </a:r>
            <a:r>
              <a:rPr sz="1800" spc="36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бічних</a:t>
            </a:r>
            <a:r>
              <a:rPr sz="1800" spc="409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поверхнях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ts val="1945"/>
              </a:lnSpc>
            </a:pP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сосочка.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ts val="1945"/>
              </a:lnSpc>
              <a:tabLst>
                <a:tab pos="4238625" algn="l"/>
              </a:tabLst>
            </a:pP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Складаються</a:t>
            </a:r>
            <a:r>
              <a:rPr sz="1800" spc="459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з:</a:t>
            </a:r>
            <a:r>
              <a:rPr sz="1800" spc="484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рецепторних</a:t>
            </a:r>
            <a:r>
              <a:rPr sz="1800" spc="43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(смакових)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	клітин,</a:t>
            </a:r>
            <a:r>
              <a:rPr sz="1800" spc="459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підтримуючих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ts val="1945"/>
              </a:lnSpc>
            </a:pP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клітин,</a:t>
            </a:r>
            <a:r>
              <a:rPr sz="1800" spc="35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базальних</a:t>
            </a:r>
            <a:r>
              <a:rPr sz="1800" spc="-5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клітин.</a:t>
            </a:r>
            <a:r>
              <a:rPr sz="1800" spc="-4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Мають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20" dirty="0">
                <a:solidFill>
                  <a:srgbClr val="404040"/>
                </a:solidFill>
                <a:latin typeface="Times New Roman"/>
                <a:cs typeface="Times New Roman"/>
              </a:rPr>
              <a:t>смакову</a:t>
            </a:r>
            <a:r>
              <a:rPr sz="1800" spc="-8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20" dirty="0">
                <a:solidFill>
                  <a:srgbClr val="404040"/>
                </a:solidFill>
                <a:latin typeface="Times New Roman"/>
                <a:cs typeface="Times New Roman"/>
              </a:rPr>
              <a:t>пору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ts val="1945"/>
              </a:lnSpc>
              <a:tabLst>
                <a:tab pos="355600" algn="l"/>
              </a:tabLst>
            </a:pPr>
            <a:r>
              <a:rPr sz="1450" spc="65" dirty="0">
                <a:solidFill>
                  <a:srgbClr val="90C225"/>
                </a:solidFill>
                <a:latin typeface="Lucida Sans Unicode"/>
                <a:cs typeface="Lucida Sans Unicode"/>
              </a:rPr>
              <a:t>▶</a:t>
            </a:r>
            <a:r>
              <a:rPr sz="1450" dirty="0">
                <a:solidFill>
                  <a:srgbClr val="90C225"/>
                </a:solidFill>
                <a:latin typeface="Lucida Sans Unicode"/>
                <a:cs typeface="Lucida Sans Unicode"/>
              </a:rPr>
              <a:t>	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Власна</a:t>
            </a:r>
            <a:r>
              <a:rPr sz="1800" spc="-5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пластинка</a:t>
            </a:r>
            <a:r>
              <a:rPr sz="1800" spc="-2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слизової</a:t>
            </a:r>
            <a:r>
              <a:rPr sz="1800" spc="-114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оболонки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ts val="1945"/>
              </a:lnSpc>
              <a:tabLst>
                <a:tab pos="767080" algn="l"/>
                <a:tab pos="1823720" algn="l"/>
                <a:tab pos="2971800" algn="l"/>
                <a:tab pos="3689985" algn="l"/>
                <a:tab pos="5669915" algn="l"/>
              </a:tabLst>
            </a:pP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Пухка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	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сполучна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	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тканина,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	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добре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	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васкуляризована.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	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Містить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ts val="1945"/>
              </a:lnSpc>
            </a:pP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нервові</a:t>
            </a:r>
            <a:r>
              <a:rPr sz="1800" spc="-7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волокна.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ts val="1945"/>
              </a:lnSpc>
              <a:tabLst>
                <a:tab pos="355600" algn="l"/>
              </a:tabLst>
            </a:pPr>
            <a:r>
              <a:rPr sz="1450" spc="65" dirty="0">
                <a:solidFill>
                  <a:srgbClr val="90C225"/>
                </a:solidFill>
                <a:latin typeface="Lucida Sans Unicode"/>
                <a:cs typeface="Lucida Sans Unicode"/>
              </a:rPr>
              <a:t>▶</a:t>
            </a:r>
            <a:r>
              <a:rPr sz="1450" dirty="0">
                <a:solidFill>
                  <a:srgbClr val="90C225"/>
                </a:solidFill>
                <a:latin typeface="Lucida Sans Unicode"/>
                <a:cs typeface="Lucida Sans Unicode"/>
              </a:rPr>
              <a:t>	</a:t>
            </a:r>
            <a:r>
              <a:rPr sz="1800" b="1" dirty="0">
                <a:solidFill>
                  <a:srgbClr val="404040"/>
                </a:solidFill>
                <a:latin typeface="Times New Roman"/>
                <a:cs typeface="Times New Roman"/>
              </a:rPr>
              <a:t>Слинні</a:t>
            </a:r>
            <a:r>
              <a:rPr sz="1800" b="1" spc="-2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b="1" spc="-10" dirty="0">
                <a:solidFill>
                  <a:srgbClr val="404040"/>
                </a:solidFill>
                <a:latin typeface="Times New Roman"/>
                <a:cs typeface="Times New Roman"/>
              </a:rPr>
              <a:t>залози</a:t>
            </a:r>
            <a:endParaRPr sz="1800">
              <a:latin typeface="Times New Roman"/>
              <a:cs typeface="Times New Roman"/>
            </a:endParaRPr>
          </a:p>
          <a:p>
            <a:pPr marL="72390">
              <a:lnSpc>
                <a:spcPts val="1945"/>
              </a:lnSpc>
            </a:pP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Серозні</a:t>
            </a:r>
            <a:r>
              <a:rPr sz="1800" spc="114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залози</a:t>
            </a:r>
            <a:r>
              <a:rPr sz="1800" spc="19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фон</a:t>
            </a:r>
            <a:r>
              <a:rPr sz="1800" spc="15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Ебнера.</a:t>
            </a:r>
            <a:r>
              <a:rPr sz="1800" spc="16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Їхні</a:t>
            </a:r>
            <a:r>
              <a:rPr sz="1800" spc="12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вивідні</a:t>
            </a:r>
            <a:r>
              <a:rPr sz="1800" spc="12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протоки</a:t>
            </a:r>
            <a:r>
              <a:rPr sz="1800" spc="14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відкриваються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ts val="1945"/>
              </a:lnSpc>
            </a:pP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у</a:t>
            </a:r>
            <a:r>
              <a:rPr sz="1800" spc="-6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жолоб.</a:t>
            </a:r>
            <a:r>
              <a:rPr sz="1800" spc="31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Функція:</a:t>
            </a:r>
            <a:r>
              <a:rPr sz="1800" spc="4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змивання</a:t>
            </a:r>
            <a:r>
              <a:rPr sz="1800" spc="-4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частинок</a:t>
            </a:r>
            <a:r>
              <a:rPr sz="1800" spc="-10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їжі</a:t>
            </a:r>
            <a:r>
              <a:rPr sz="1800" spc="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зі</a:t>
            </a:r>
            <a:r>
              <a:rPr sz="1800" spc="-6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смакових</a:t>
            </a:r>
            <a:r>
              <a:rPr sz="1800" spc="-4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бруньок.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ts val="1945"/>
              </a:lnSpc>
              <a:tabLst>
                <a:tab pos="410209" algn="l"/>
              </a:tabLst>
            </a:pPr>
            <a:r>
              <a:rPr sz="1450" spc="65" dirty="0">
                <a:solidFill>
                  <a:srgbClr val="90C225"/>
                </a:solidFill>
                <a:latin typeface="Lucida Sans Unicode"/>
                <a:cs typeface="Lucida Sans Unicode"/>
              </a:rPr>
              <a:t>▶</a:t>
            </a:r>
            <a:r>
              <a:rPr sz="1450" dirty="0">
                <a:solidFill>
                  <a:srgbClr val="90C225"/>
                </a:solidFill>
                <a:latin typeface="Lucida Sans Unicode"/>
                <a:cs typeface="Lucida Sans Unicode"/>
              </a:rPr>
              <a:t>	</a:t>
            </a:r>
            <a:r>
              <a:rPr sz="1800" b="1" spc="-10" dirty="0">
                <a:solidFill>
                  <a:srgbClr val="404040"/>
                </a:solidFill>
                <a:latin typeface="Times New Roman"/>
                <a:cs typeface="Times New Roman"/>
              </a:rPr>
              <a:t>Підслизова</a:t>
            </a:r>
            <a:r>
              <a:rPr sz="1800" b="1" spc="-2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b="1" spc="-10" dirty="0">
                <a:solidFill>
                  <a:srgbClr val="404040"/>
                </a:solidFill>
                <a:latin typeface="Times New Roman"/>
                <a:cs typeface="Times New Roman"/>
              </a:rPr>
              <a:t>основа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ts val="1945"/>
              </a:lnSpc>
            </a:pP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Відсутня.</a:t>
            </a:r>
            <a:r>
              <a:rPr sz="1800" spc="38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Власна</a:t>
            </a:r>
            <a:r>
              <a:rPr sz="1800" spc="35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пластинка</a:t>
            </a:r>
            <a:r>
              <a:rPr sz="1800" spc="35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переходить</a:t>
            </a:r>
            <a:r>
              <a:rPr sz="1800" spc="34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безпосередньо</a:t>
            </a:r>
            <a:r>
              <a:rPr sz="1800" spc="38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в</a:t>
            </a:r>
            <a:r>
              <a:rPr sz="1800" spc="30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м’язи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ts val="1945"/>
              </a:lnSpc>
            </a:pP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язика.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ts val="2050"/>
              </a:lnSpc>
            </a:pP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Особливість</a:t>
            </a:r>
            <a:r>
              <a:rPr sz="1800" spc="-6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НЕМАЄ:</a:t>
            </a:r>
            <a:r>
              <a:rPr sz="1800" spc="-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зроговілого</a:t>
            </a:r>
            <a:r>
              <a:rPr sz="1800" spc="-10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епітелію,</a:t>
            </a:r>
            <a:r>
              <a:rPr sz="1800" spc="8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слизових</a:t>
            </a:r>
            <a:r>
              <a:rPr sz="1800" spc="-9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залоз.</a:t>
            </a:r>
            <a:endParaRPr sz="1800">
              <a:latin typeface="Times New Roman"/>
              <a:cs typeface="Times New Roman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8087868" y="521208"/>
            <a:ext cx="3987165" cy="3108960"/>
            <a:chOff x="8087868" y="521208"/>
            <a:chExt cx="3987165" cy="3108960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087868" y="521208"/>
              <a:ext cx="3986783" cy="3108960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747504" y="2185415"/>
              <a:ext cx="1021842" cy="217170"/>
            </a:xfrm>
            <a:prstGeom prst="rect">
              <a:avLst/>
            </a:prstGeom>
          </p:spPr>
        </p:pic>
      </p:grpSp>
      <p:pic>
        <p:nvPicPr>
          <p:cNvPr id="8" name="object 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065275" y="918972"/>
            <a:ext cx="4475988" cy="3186684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4014215"/>
            <a:ext cx="448309" cy="2844165"/>
          </a:xfrm>
          <a:custGeom>
            <a:avLst/>
            <a:gdLst/>
            <a:ahLst/>
            <a:cxnLst/>
            <a:rect l="l" t="t" r="r" b="b"/>
            <a:pathLst>
              <a:path w="448309" h="2844165">
                <a:moveTo>
                  <a:pt x="0" y="0"/>
                </a:moveTo>
                <a:lnTo>
                  <a:pt x="0" y="2843783"/>
                </a:lnTo>
                <a:lnTo>
                  <a:pt x="448056" y="2843783"/>
                </a:lnTo>
                <a:lnTo>
                  <a:pt x="0" y="0"/>
                </a:lnTo>
                <a:close/>
              </a:path>
            </a:pathLst>
          </a:custGeom>
          <a:solidFill>
            <a:srgbClr val="90C225">
              <a:alpha val="85096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192527" y="19253"/>
            <a:ext cx="5133975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25" dirty="0"/>
              <a:t>Грибоподідні</a:t>
            </a:r>
            <a:r>
              <a:rPr spc="-110" dirty="0"/>
              <a:t> </a:t>
            </a:r>
            <a:r>
              <a:rPr dirty="0"/>
              <a:t>сосочки</a:t>
            </a:r>
            <a:r>
              <a:rPr spc="-135" dirty="0"/>
              <a:t> </a:t>
            </a:r>
            <a:r>
              <a:rPr spc="-10" dirty="0"/>
              <a:t>язика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269240" y="757504"/>
            <a:ext cx="5589905" cy="13982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Розташовані</a:t>
            </a:r>
            <a:r>
              <a:rPr sz="1800" spc="365" dirty="0">
                <a:solidFill>
                  <a:srgbClr val="404040"/>
                </a:solidFill>
                <a:latin typeface="Times New Roman"/>
                <a:cs typeface="Times New Roman"/>
              </a:rPr>
              <a:t>   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між</a:t>
            </a:r>
            <a:r>
              <a:rPr sz="1800" spc="395" dirty="0">
                <a:solidFill>
                  <a:srgbClr val="404040"/>
                </a:solidFill>
                <a:latin typeface="Times New Roman"/>
                <a:cs typeface="Times New Roman"/>
              </a:rPr>
              <a:t>   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ниткоподібними</a:t>
            </a:r>
            <a:r>
              <a:rPr sz="1800" spc="395" dirty="0">
                <a:solidFill>
                  <a:srgbClr val="404040"/>
                </a:solidFill>
                <a:latin typeface="Times New Roman"/>
                <a:cs typeface="Times New Roman"/>
              </a:rPr>
              <a:t>   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сосочками.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Переважно</a:t>
            </a:r>
            <a:r>
              <a:rPr sz="1800" spc="7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на</a:t>
            </a:r>
            <a:r>
              <a:rPr sz="1800" spc="5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кінчику</a:t>
            </a:r>
            <a:r>
              <a:rPr sz="1800" spc="2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та</a:t>
            </a:r>
            <a:r>
              <a:rPr sz="1800" spc="8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бічних</a:t>
            </a:r>
            <a:r>
              <a:rPr sz="1800" spc="4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поверхнях</a:t>
            </a:r>
            <a:r>
              <a:rPr sz="1800" spc="6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передніх</a:t>
            </a:r>
            <a:r>
              <a:rPr sz="1800" spc="6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25" dirty="0">
                <a:solidFill>
                  <a:srgbClr val="404040"/>
                </a:solidFill>
                <a:latin typeface="Times New Roman"/>
                <a:cs typeface="Times New Roman"/>
              </a:rPr>
              <a:t>2/3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язика.</a:t>
            </a:r>
            <a:r>
              <a:rPr sz="1800" spc="445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Мають</a:t>
            </a:r>
            <a:r>
              <a:rPr sz="1800" spc="434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форму</a:t>
            </a:r>
            <a:r>
              <a:rPr sz="1800" spc="36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гриба:</a:t>
            </a:r>
            <a:r>
              <a:rPr sz="1800" spc="44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широка</a:t>
            </a:r>
            <a:r>
              <a:rPr sz="1800" spc="434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верхівка,</a:t>
            </a:r>
            <a:r>
              <a:rPr sz="1800" spc="45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вузька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основа.</a:t>
            </a:r>
            <a:r>
              <a:rPr sz="1800" spc="33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Містять</a:t>
            </a:r>
            <a:r>
              <a:rPr sz="1800" spc="4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смакові</a:t>
            </a:r>
            <a:r>
              <a:rPr sz="1800" spc="-9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бруньки</a:t>
            </a:r>
            <a:endParaRPr sz="1800">
              <a:latin typeface="Times New Roman"/>
              <a:cs typeface="Times New Roman"/>
            </a:endParaRPr>
          </a:p>
          <a:p>
            <a:pPr marL="12700" algn="just">
              <a:lnSpc>
                <a:spcPct val="100000"/>
              </a:lnSpc>
              <a:spcBef>
                <a:spcPts val="10"/>
              </a:spcBef>
            </a:pPr>
            <a:r>
              <a:rPr sz="1450" spc="114" dirty="0">
                <a:solidFill>
                  <a:srgbClr val="90C225"/>
                </a:solidFill>
                <a:latin typeface="Lucida Sans Unicode"/>
                <a:cs typeface="Lucida Sans Unicode"/>
              </a:rPr>
              <a:t>▶</a:t>
            </a:r>
            <a:r>
              <a:rPr sz="1450" spc="254" dirty="0">
                <a:solidFill>
                  <a:srgbClr val="90C225"/>
                </a:solidFill>
                <a:latin typeface="Lucida Sans Unicode"/>
                <a:cs typeface="Lucida Sans Unicode"/>
              </a:rPr>
              <a:t>  </a:t>
            </a:r>
            <a:r>
              <a:rPr sz="1800" b="1" spc="-10" dirty="0">
                <a:solidFill>
                  <a:srgbClr val="404040"/>
                </a:solidFill>
                <a:latin typeface="Times New Roman"/>
                <a:cs typeface="Times New Roman"/>
              </a:rPr>
              <a:t>Епітелій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28675" y="2129993"/>
            <a:ext cx="431800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864995" algn="l"/>
                <a:tab pos="3035935" algn="l"/>
              </a:tabLst>
            </a:pP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Багатошаровий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	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плоский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	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незроговілий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69240" y="2404694"/>
            <a:ext cx="424942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Зроговіння</a:t>
            </a:r>
            <a:r>
              <a:rPr sz="1800" spc="20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відсутнє</a:t>
            </a:r>
            <a:r>
              <a:rPr sz="1800" spc="204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або</a:t>
            </a:r>
            <a:r>
              <a:rPr sz="1800" spc="24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слабко</a:t>
            </a:r>
            <a:r>
              <a:rPr sz="1800" spc="23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виражене.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682997" y="2129993"/>
            <a:ext cx="1176655" cy="5753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30607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епітелій.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На</a:t>
            </a:r>
            <a:r>
              <a:rPr sz="1800" spc="25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верхівці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69240" y="2679572"/>
            <a:ext cx="45980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10209" algn="l"/>
                <a:tab pos="1247140" algn="l"/>
                <a:tab pos="2449830" algn="l"/>
                <a:tab pos="3850004" algn="l"/>
              </a:tabLst>
            </a:pPr>
            <a:r>
              <a:rPr sz="1800" spc="-25" dirty="0">
                <a:solidFill>
                  <a:srgbClr val="404040"/>
                </a:solidFill>
                <a:latin typeface="Times New Roman"/>
                <a:cs typeface="Times New Roman"/>
              </a:rPr>
              <a:t>та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	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бічних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	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поверхнях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	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розташовані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	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смакові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030470" y="2679572"/>
            <a:ext cx="81978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бруньки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69240" y="2953588"/>
            <a:ext cx="2155190" cy="5753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(caliculi</a:t>
            </a:r>
            <a:r>
              <a:rPr sz="1800" spc="-7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gustatorii)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  <a:tabLst>
                <a:tab pos="355600" algn="l"/>
              </a:tabLst>
            </a:pPr>
            <a:r>
              <a:rPr sz="1450" spc="65" dirty="0">
                <a:solidFill>
                  <a:srgbClr val="90C225"/>
                </a:solidFill>
                <a:latin typeface="Lucida Sans Unicode"/>
                <a:cs typeface="Lucida Sans Unicode"/>
              </a:rPr>
              <a:t>▶</a:t>
            </a:r>
            <a:r>
              <a:rPr sz="1450" dirty="0">
                <a:solidFill>
                  <a:srgbClr val="90C225"/>
                </a:solidFill>
                <a:latin typeface="Lucida Sans Unicode"/>
                <a:cs typeface="Lucida Sans Unicode"/>
              </a:rPr>
              <a:t>	</a:t>
            </a:r>
            <a:r>
              <a:rPr sz="1800" b="1" spc="-10" dirty="0">
                <a:solidFill>
                  <a:srgbClr val="404040"/>
                </a:solidFill>
                <a:latin typeface="Times New Roman"/>
                <a:cs typeface="Times New Roman"/>
              </a:rPr>
              <a:t>Смакові</a:t>
            </a:r>
            <a:r>
              <a:rPr sz="1800" b="1" spc="-5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b="1" spc="-10" dirty="0">
                <a:solidFill>
                  <a:srgbClr val="404040"/>
                </a:solidFill>
                <a:latin typeface="Times New Roman"/>
                <a:cs typeface="Times New Roman"/>
              </a:rPr>
              <a:t>бруньки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69240" y="3502609"/>
            <a:ext cx="304736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512570" algn="l"/>
                <a:tab pos="2125345" algn="l"/>
              </a:tabLst>
            </a:pP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Складаються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	</a:t>
            </a:r>
            <a:r>
              <a:rPr sz="1800" spc="-25" dirty="0">
                <a:solidFill>
                  <a:srgbClr val="404040"/>
                </a:solidFill>
                <a:latin typeface="Times New Roman"/>
                <a:cs typeface="Times New Roman"/>
              </a:rPr>
              <a:t>з: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	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смакових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516629" y="3502609"/>
            <a:ext cx="142176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(рецепторних)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140197" y="3502609"/>
            <a:ext cx="71501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0480" marR="5080" indent="-18415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клітин, </a:t>
            </a:r>
            <a:r>
              <a:rPr sz="1800" spc="-30" dirty="0">
                <a:solidFill>
                  <a:srgbClr val="404040"/>
                </a:solidFill>
                <a:latin typeface="Times New Roman"/>
                <a:cs typeface="Times New Roman"/>
              </a:rPr>
              <a:t>Мають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69240" y="3777183"/>
            <a:ext cx="459295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581150" algn="l"/>
                <a:tab pos="2747645" algn="l"/>
                <a:tab pos="3890645" algn="l"/>
              </a:tabLst>
            </a:pP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підтримуючих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	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клітин,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	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базальних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	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клітин.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800" spc="-20" dirty="0">
                <a:solidFill>
                  <a:srgbClr val="404040"/>
                </a:solidFill>
                <a:latin typeface="Times New Roman"/>
                <a:cs typeface="Times New Roman"/>
              </a:rPr>
              <a:t>смакову</a:t>
            </a:r>
            <a:r>
              <a:rPr sz="1800" spc="-6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20" dirty="0">
                <a:solidFill>
                  <a:srgbClr val="404040"/>
                </a:solidFill>
                <a:latin typeface="Times New Roman"/>
                <a:cs typeface="Times New Roman"/>
              </a:rPr>
              <a:t>пору.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69240" y="4326077"/>
            <a:ext cx="5591810" cy="22218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55600" algn="l"/>
              </a:tabLst>
            </a:pPr>
            <a:r>
              <a:rPr sz="1450" spc="65" dirty="0">
                <a:solidFill>
                  <a:srgbClr val="90C225"/>
                </a:solidFill>
                <a:latin typeface="Lucida Sans Unicode"/>
                <a:cs typeface="Lucida Sans Unicode"/>
              </a:rPr>
              <a:t>▶</a:t>
            </a:r>
            <a:r>
              <a:rPr sz="1450" dirty="0">
                <a:solidFill>
                  <a:srgbClr val="90C225"/>
                </a:solidFill>
                <a:latin typeface="Lucida Sans Unicode"/>
                <a:cs typeface="Lucida Sans Unicode"/>
              </a:rPr>
              <a:t>	</a:t>
            </a:r>
            <a:r>
              <a:rPr sz="1800" b="1" dirty="0">
                <a:solidFill>
                  <a:srgbClr val="404040"/>
                </a:solidFill>
                <a:latin typeface="Times New Roman"/>
                <a:cs typeface="Times New Roman"/>
              </a:rPr>
              <a:t>Власна</a:t>
            </a:r>
            <a:r>
              <a:rPr sz="1800" b="1" spc="-7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b="1" dirty="0">
                <a:solidFill>
                  <a:srgbClr val="404040"/>
                </a:solidFill>
                <a:latin typeface="Times New Roman"/>
                <a:cs typeface="Times New Roman"/>
              </a:rPr>
              <a:t>пластинка</a:t>
            </a:r>
            <a:r>
              <a:rPr sz="1800" b="1" spc="-6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b="1" dirty="0">
                <a:solidFill>
                  <a:srgbClr val="404040"/>
                </a:solidFill>
                <a:latin typeface="Times New Roman"/>
                <a:cs typeface="Times New Roman"/>
              </a:rPr>
              <a:t>слизової</a:t>
            </a:r>
            <a:r>
              <a:rPr sz="1800" b="1" spc="-6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b="1" spc="-10" dirty="0">
                <a:solidFill>
                  <a:srgbClr val="404040"/>
                </a:solidFill>
                <a:latin typeface="Times New Roman"/>
                <a:cs typeface="Times New Roman"/>
              </a:rPr>
              <a:t>оболонки</a:t>
            </a:r>
            <a:endParaRPr sz="1800">
              <a:latin typeface="Times New Roman"/>
              <a:cs typeface="Times New Roman"/>
            </a:endParaRPr>
          </a:p>
          <a:p>
            <a:pPr marL="12700" marR="13970" indent="59055">
              <a:lnSpc>
                <a:spcPct val="100000"/>
              </a:lnSpc>
              <a:spcBef>
                <a:spcPts val="5"/>
              </a:spcBef>
              <a:tabLst>
                <a:tab pos="2825115" algn="l"/>
              </a:tabLst>
            </a:pP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Пухка</a:t>
            </a:r>
            <a:r>
              <a:rPr sz="1800" spc="254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сполучна</a:t>
            </a:r>
            <a:r>
              <a:rPr sz="1800" spc="27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тканина.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	Добре</a:t>
            </a:r>
            <a:r>
              <a:rPr sz="1800" spc="31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розвинена</a:t>
            </a:r>
            <a:r>
              <a:rPr sz="1800" spc="26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капілярна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сітка.</a:t>
            </a:r>
            <a:r>
              <a:rPr sz="1800" spc="35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Містить</a:t>
            </a:r>
            <a:r>
              <a:rPr sz="1800" spc="2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нервові</a:t>
            </a:r>
            <a:r>
              <a:rPr sz="1800" spc="-114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закінчення.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tabLst>
                <a:tab pos="355600" algn="l"/>
              </a:tabLst>
            </a:pPr>
            <a:r>
              <a:rPr sz="1450" spc="65" dirty="0">
                <a:solidFill>
                  <a:srgbClr val="90C225"/>
                </a:solidFill>
                <a:latin typeface="Lucida Sans Unicode"/>
                <a:cs typeface="Lucida Sans Unicode"/>
              </a:rPr>
              <a:t>▶</a:t>
            </a:r>
            <a:r>
              <a:rPr sz="1450" dirty="0">
                <a:solidFill>
                  <a:srgbClr val="90C225"/>
                </a:solidFill>
                <a:latin typeface="Lucida Sans Unicode"/>
                <a:cs typeface="Lucida Sans Unicode"/>
              </a:rPr>
              <a:t>	</a:t>
            </a:r>
            <a:r>
              <a:rPr sz="1800" b="1" spc="-10" dirty="0">
                <a:solidFill>
                  <a:srgbClr val="404040"/>
                </a:solidFill>
                <a:latin typeface="Times New Roman"/>
                <a:cs typeface="Times New Roman"/>
              </a:rPr>
              <a:t>Підслизова</a:t>
            </a:r>
            <a:r>
              <a:rPr sz="1800" b="1" spc="-4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b="1" spc="-10" dirty="0">
                <a:solidFill>
                  <a:srgbClr val="404040"/>
                </a:solidFill>
                <a:latin typeface="Times New Roman"/>
                <a:cs typeface="Times New Roman"/>
              </a:rPr>
              <a:t>основа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Відсутня.</a:t>
            </a:r>
            <a:r>
              <a:rPr sz="1800" spc="-2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Власна</a:t>
            </a:r>
            <a:r>
              <a:rPr sz="1800" spc="-3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пластинка</a:t>
            </a:r>
            <a:r>
              <a:rPr sz="1800" spc="-3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безпосередньо</a:t>
            </a:r>
            <a:r>
              <a:rPr sz="1800" spc="-1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переходить</a:t>
            </a:r>
            <a:r>
              <a:rPr sz="1800" spc="-2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50" dirty="0">
                <a:solidFill>
                  <a:srgbClr val="404040"/>
                </a:solidFill>
                <a:latin typeface="Times New Roman"/>
                <a:cs typeface="Times New Roman"/>
              </a:rPr>
              <a:t>у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м’язи</a:t>
            </a:r>
            <a:r>
              <a:rPr sz="1800" spc="-2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язика.</a:t>
            </a:r>
            <a:endParaRPr sz="1800">
              <a:latin typeface="Times New Roman"/>
              <a:cs typeface="Times New Roman"/>
            </a:endParaRPr>
          </a:p>
          <a:p>
            <a:pPr marL="12700" marR="10795">
              <a:lnSpc>
                <a:spcPct val="100000"/>
              </a:lnSpc>
            </a:pP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Особливість</a:t>
            </a:r>
            <a:r>
              <a:rPr sz="1800" spc="-2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НЕМАЄ:</a:t>
            </a:r>
            <a:r>
              <a:rPr sz="1800" spc="-1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глибоких</a:t>
            </a:r>
            <a:r>
              <a:rPr sz="1800" spc="-3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жолобів,</a:t>
            </a:r>
            <a:r>
              <a:rPr sz="1800" spc="-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серозних</a:t>
            </a:r>
            <a:r>
              <a:rPr sz="1800" spc="-3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залоз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фон</a:t>
            </a:r>
            <a:r>
              <a:rPr sz="1800" spc="-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Ебнера,</a:t>
            </a:r>
            <a:r>
              <a:rPr sz="1800" spc="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вираженого</a:t>
            </a:r>
            <a:r>
              <a:rPr sz="1800" spc="-7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зроговіння</a:t>
            </a:r>
            <a:endParaRPr sz="1800">
              <a:latin typeface="Times New Roman"/>
              <a:cs typeface="Times New Roman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6259067" y="182879"/>
            <a:ext cx="5742940" cy="6570345"/>
            <a:chOff x="6259067" y="182879"/>
            <a:chExt cx="5742940" cy="6570345"/>
          </a:xfrm>
        </p:grpSpPr>
        <p:pic>
          <p:nvPicPr>
            <p:cNvPr id="17" name="object 1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818119" y="182879"/>
              <a:ext cx="4183379" cy="3685032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259067" y="3867912"/>
              <a:ext cx="4654295" cy="2884932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4014215"/>
            <a:ext cx="448309" cy="2844165"/>
          </a:xfrm>
          <a:custGeom>
            <a:avLst/>
            <a:gdLst/>
            <a:ahLst/>
            <a:cxnLst/>
            <a:rect l="l" t="t" r="r" b="b"/>
            <a:pathLst>
              <a:path w="448309" h="2844165">
                <a:moveTo>
                  <a:pt x="0" y="0"/>
                </a:moveTo>
                <a:lnTo>
                  <a:pt x="0" y="2843783"/>
                </a:lnTo>
                <a:lnTo>
                  <a:pt x="448056" y="2843783"/>
                </a:lnTo>
                <a:lnTo>
                  <a:pt x="0" y="0"/>
                </a:lnTo>
                <a:close/>
              </a:path>
            </a:pathLst>
          </a:custGeom>
          <a:solidFill>
            <a:srgbClr val="90C225">
              <a:alpha val="85096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557140" y="150317"/>
            <a:ext cx="106616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-20" dirty="0"/>
              <a:t>Язик</a:t>
            </a:r>
            <a:endParaRPr sz="3600"/>
          </a:p>
        </p:txBody>
      </p:sp>
      <p:sp>
        <p:nvSpPr>
          <p:cNvPr id="4" name="object 4"/>
          <p:cNvSpPr txBox="1"/>
          <p:nvPr/>
        </p:nvSpPr>
        <p:spPr>
          <a:xfrm>
            <a:off x="238455" y="261950"/>
            <a:ext cx="2910205" cy="98425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ts val="1939"/>
              </a:lnSpc>
              <a:spcBef>
                <a:spcPts val="95"/>
              </a:spcBef>
              <a:tabLst>
                <a:tab pos="354965" algn="l"/>
              </a:tabLst>
            </a:pPr>
            <a:r>
              <a:rPr sz="1350" spc="75" dirty="0">
                <a:solidFill>
                  <a:srgbClr val="90C225"/>
                </a:solidFill>
                <a:latin typeface="Lucida Sans Unicode"/>
                <a:cs typeface="Lucida Sans Unicode"/>
              </a:rPr>
              <a:t>▶</a:t>
            </a:r>
            <a:r>
              <a:rPr sz="1350" dirty="0">
                <a:solidFill>
                  <a:srgbClr val="90C225"/>
                </a:solidFill>
                <a:latin typeface="Lucida Sans Unicode"/>
                <a:cs typeface="Lucida Sans Unicode"/>
              </a:rPr>
              <a:t>	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А</a:t>
            </a:r>
            <a:r>
              <a:rPr sz="1700" spc="-4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-</a:t>
            </a:r>
            <a:r>
              <a:rPr sz="1700" spc="-6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spc="-10" dirty="0">
                <a:solidFill>
                  <a:srgbClr val="404040"/>
                </a:solidFill>
                <a:latin typeface="Times New Roman"/>
                <a:cs typeface="Times New Roman"/>
              </a:rPr>
              <a:t>Ниткоподібний</a:t>
            </a:r>
            <a:r>
              <a:rPr sz="1700" spc="2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spc="-10" dirty="0">
                <a:solidFill>
                  <a:srgbClr val="404040"/>
                </a:solidFill>
                <a:latin typeface="Times New Roman"/>
                <a:cs typeface="Times New Roman"/>
              </a:rPr>
              <a:t>сосочок</a:t>
            </a:r>
            <a:endParaRPr sz="1700">
              <a:latin typeface="Times New Roman"/>
              <a:cs typeface="Times New Roman"/>
            </a:endParaRPr>
          </a:p>
          <a:p>
            <a:pPr marL="12700">
              <a:lnSpc>
                <a:spcPts val="1835"/>
              </a:lnSpc>
              <a:tabLst>
                <a:tab pos="354965" algn="l"/>
              </a:tabLst>
            </a:pPr>
            <a:r>
              <a:rPr sz="1350" spc="65" dirty="0">
                <a:solidFill>
                  <a:srgbClr val="90C225"/>
                </a:solidFill>
                <a:latin typeface="Lucida Sans Unicode"/>
                <a:cs typeface="Lucida Sans Unicode"/>
              </a:rPr>
              <a:t>▶</a:t>
            </a:r>
            <a:r>
              <a:rPr sz="1350" dirty="0">
                <a:solidFill>
                  <a:srgbClr val="90C225"/>
                </a:solidFill>
                <a:latin typeface="Lucida Sans Unicode"/>
                <a:cs typeface="Lucida Sans Unicode"/>
              </a:rPr>
              <a:t>	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Б-</a:t>
            </a:r>
            <a:r>
              <a:rPr sz="1700" spc="-1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spc="-20" dirty="0">
                <a:solidFill>
                  <a:srgbClr val="404040"/>
                </a:solidFill>
                <a:latin typeface="Times New Roman"/>
                <a:cs typeface="Times New Roman"/>
              </a:rPr>
              <a:t>Грибоподібний</a:t>
            </a:r>
            <a:r>
              <a:rPr sz="1700" spc="1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spc="-10" dirty="0">
                <a:solidFill>
                  <a:srgbClr val="404040"/>
                </a:solidFill>
                <a:latin typeface="Times New Roman"/>
                <a:cs typeface="Times New Roman"/>
              </a:rPr>
              <a:t>сосочок</a:t>
            </a:r>
            <a:endParaRPr sz="1700">
              <a:latin typeface="Times New Roman"/>
              <a:cs typeface="Times New Roman"/>
            </a:endParaRPr>
          </a:p>
          <a:p>
            <a:pPr marL="12700">
              <a:lnSpc>
                <a:spcPts val="1839"/>
              </a:lnSpc>
              <a:tabLst>
                <a:tab pos="354965" algn="l"/>
              </a:tabLst>
            </a:pPr>
            <a:r>
              <a:rPr sz="1350" spc="75" dirty="0">
                <a:solidFill>
                  <a:srgbClr val="90C225"/>
                </a:solidFill>
                <a:latin typeface="Lucida Sans Unicode"/>
                <a:cs typeface="Lucida Sans Unicode"/>
              </a:rPr>
              <a:t>▶</a:t>
            </a:r>
            <a:r>
              <a:rPr sz="1350" dirty="0">
                <a:solidFill>
                  <a:srgbClr val="90C225"/>
                </a:solidFill>
                <a:latin typeface="Lucida Sans Unicode"/>
                <a:cs typeface="Lucida Sans Unicode"/>
              </a:rPr>
              <a:t>	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Г-</a:t>
            </a:r>
            <a:r>
              <a:rPr sz="1700" spc="-4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spc="-30" dirty="0">
                <a:solidFill>
                  <a:srgbClr val="404040"/>
                </a:solidFill>
                <a:latin typeface="Times New Roman"/>
                <a:cs typeface="Times New Roman"/>
              </a:rPr>
              <a:t>Жолубкуватий</a:t>
            </a:r>
            <a:r>
              <a:rPr sz="1700" spc="7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spc="-10" dirty="0">
                <a:solidFill>
                  <a:srgbClr val="404040"/>
                </a:solidFill>
                <a:latin typeface="Times New Roman"/>
                <a:cs typeface="Times New Roman"/>
              </a:rPr>
              <a:t>сосочек</a:t>
            </a:r>
            <a:endParaRPr sz="1700">
              <a:latin typeface="Times New Roman"/>
              <a:cs typeface="Times New Roman"/>
            </a:endParaRPr>
          </a:p>
          <a:p>
            <a:pPr marL="12700">
              <a:lnSpc>
                <a:spcPts val="1939"/>
              </a:lnSpc>
              <a:tabLst>
                <a:tab pos="354965" algn="l"/>
              </a:tabLst>
            </a:pPr>
            <a:r>
              <a:rPr sz="1350" spc="65" dirty="0">
                <a:solidFill>
                  <a:srgbClr val="90C225"/>
                </a:solidFill>
                <a:latin typeface="Lucida Sans Unicode"/>
                <a:cs typeface="Lucida Sans Unicode"/>
              </a:rPr>
              <a:t>▶</a:t>
            </a:r>
            <a:r>
              <a:rPr sz="1350" dirty="0">
                <a:solidFill>
                  <a:srgbClr val="90C225"/>
                </a:solidFill>
                <a:latin typeface="Lucida Sans Unicode"/>
                <a:cs typeface="Lucida Sans Unicode"/>
              </a:rPr>
              <a:t>	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Д</a:t>
            </a:r>
            <a:r>
              <a:rPr sz="1700" spc="-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-</a:t>
            </a:r>
            <a:r>
              <a:rPr sz="1700" spc="1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spc="-20" dirty="0">
                <a:solidFill>
                  <a:srgbClr val="404040"/>
                </a:solidFill>
                <a:latin typeface="Times New Roman"/>
                <a:cs typeface="Times New Roman"/>
              </a:rPr>
              <a:t>Смакова</a:t>
            </a:r>
            <a:r>
              <a:rPr sz="1700" spc="-3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spc="-10" dirty="0">
                <a:solidFill>
                  <a:srgbClr val="404040"/>
                </a:solidFill>
                <a:latin typeface="Times New Roman"/>
                <a:cs typeface="Times New Roman"/>
              </a:rPr>
              <a:t>брунька</a:t>
            </a:r>
            <a:endParaRPr sz="1700">
              <a:latin typeface="Times New Roman"/>
              <a:cs typeface="Times New Roman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782311" y="818388"/>
            <a:ext cx="6656832" cy="5641848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5303901" y="1076655"/>
            <a:ext cx="16192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0" dirty="0">
                <a:latin typeface="Trebuchet MS"/>
                <a:cs typeface="Trebuchet MS"/>
              </a:rPr>
              <a:t>А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0941177" y="1353134"/>
            <a:ext cx="15621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0" dirty="0">
                <a:latin typeface="Trebuchet MS"/>
                <a:cs typeface="Trebuchet MS"/>
              </a:rPr>
              <a:t>Б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037201" y="4106621"/>
            <a:ext cx="14478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0" dirty="0">
                <a:latin typeface="Trebuchet MS"/>
                <a:cs typeface="Trebuchet MS"/>
              </a:rPr>
              <a:t>Г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0864977" y="3922267"/>
            <a:ext cx="18351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0" dirty="0">
                <a:latin typeface="Trebuchet MS"/>
                <a:cs typeface="Trebuchet MS"/>
              </a:rPr>
              <a:t>Д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6174485" y="1236725"/>
            <a:ext cx="905510" cy="2501265"/>
          </a:xfrm>
          <a:custGeom>
            <a:avLst/>
            <a:gdLst/>
            <a:ahLst/>
            <a:cxnLst/>
            <a:rect l="l" t="t" r="r" b="b"/>
            <a:pathLst>
              <a:path w="905509" h="2501265">
                <a:moveTo>
                  <a:pt x="781812" y="1805939"/>
                </a:moveTo>
                <a:lnTo>
                  <a:pt x="805814" y="1806743"/>
                </a:lnTo>
                <a:lnTo>
                  <a:pt x="825436" y="1808940"/>
                </a:lnTo>
                <a:lnTo>
                  <a:pt x="838676" y="1812208"/>
                </a:lnTo>
                <a:lnTo>
                  <a:pt x="843534" y="1816227"/>
                </a:lnTo>
                <a:lnTo>
                  <a:pt x="843534" y="2143125"/>
                </a:lnTo>
                <a:lnTo>
                  <a:pt x="848391" y="2147143"/>
                </a:lnTo>
                <a:lnTo>
                  <a:pt x="861631" y="2150411"/>
                </a:lnTo>
                <a:lnTo>
                  <a:pt x="881253" y="2152608"/>
                </a:lnTo>
                <a:lnTo>
                  <a:pt x="905256" y="2153412"/>
                </a:lnTo>
                <a:lnTo>
                  <a:pt x="881253" y="2154215"/>
                </a:lnTo>
                <a:lnTo>
                  <a:pt x="861631" y="2156412"/>
                </a:lnTo>
                <a:lnTo>
                  <a:pt x="848391" y="2159680"/>
                </a:lnTo>
                <a:lnTo>
                  <a:pt x="843534" y="2163699"/>
                </a:lnTo>
                <a:lnTo>
                  <a:pt x="843534" y="2490597"/>
                </a:lnTo>
                <a:lnTo>
                  <a:pt x="838676" y="2494615"/>
                </a:lnTo>
                <a:lnTo>
                  <a:pt x="825436" y="2497883"/>
                </a:lnTo>
                <a:lnTo>
                  <a:pt x="805814" y="2500080"/>
                </a:lnTo>
                <a:lnTo>
                  <a:pt x="781812" y="2500884"/>
                </a:lnTo>
              </a:path>
              <a:path w="905509" h="2501265">
                <a:moveTo>
                  <a:pt x="0" y="460883"/>
                </a:moveTo>
                <a:lnTo>
                  <a:pt x="561974" y="0"/>
                </a:lnTo>
              </a:path>
              <a:path w="905509" h="2501265">
                <a:moveTo>
                  <a:pt x="278891" y="1640586"/>
                </a:moveTo>
                <a:lnTo>
                  <a:pt x="779017" y="1316736"/>
                </a:lnTo>
              </a:path>
            </a:pathLst>
          </a:custGeom>
          <a:ln w="1371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7155560" y="3253866"/>
            <a:ext cx="385445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spc="-20" dirty="0">
                <a:latin typeface="Trebuchet MS"/>
                <a:cs typeface="Trebuchet MS"/>
              </a:rPr>
              <a:t>м’яз</a:t>
            </a:r>
            <a:endParaRPr sz="1400">
              <a:latin typeface="Trebuchet MS"/>
              <a:cs typeface="Trebuchet MS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294373" y="2312670"/>
            <a:ext cx="1606550" cy="4502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ts val="1670"/>
              </a:lnSpc>
              <a:spcBef>
                <a:spcPts val="105"/>
              </a:spcBef>
              <a:tabLst>
                <a:tab pos="752475" algn="l"/>
              </a:tabLst>
            </a:pPr>
            <a:r>
              <a:rPr sz="1400" u="heavy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1400" u="heavy" spc="-10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Вла</a:t>
            </a:r>
            <a:r>
              <a:rPr sz="1400" spc="-10" dirty="0">
                <a:latin typeface="Trebuchet MS"/>
                <a:cs typeface="Trebuchet MS"/>
              </a:rPr>
              <a:t>сна</a:t>
            </a:r>
            <a:endParaRPr sz="1400">
              <a:latin typeface="Trebuchet MS"/>
              <a:cs typeface="Trebuchet MS"/>
            </a:endParaRPr>
          </a:p>
          <a:p>
            <a:pPr marL="752475">
              <a:lnSpc>
                <a:spcPts val="1670"/>
              </a:lnSpc>
            </a:pPr>
            <a:r>
              <a:rPr sz="1400" spc="-10" dirty="0">
                <a:latin typeface="Trebuchet MS"/>
                <a:cs typeface="Trebuchet MS"/>
              </a:rPr>
              <a:t>пластинка</a:t>
            </a:r>
            <a:endParaRPr sz="1400">
              <a:latin typeface="Trebuchet MS"/>
              <a:cs typeface="Trebuchet MS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5083936" y="4864608"/>
            <a:ext cx="2195195" cy="1115060"/>
            <a:chOff x="5083936" y="4864608"/>
            <a:chExt cx="2195195" cy="1115060"/>
          </a:xfrm>
        </p:grpSpPr>
        <p:sp>
          <p:nvSpPr>
            <p:cNvPr id="14" name="object 14"/>
            <p:cNvSpPr/>
            <p:nvPr/>
          </p:nvSpPr>
          <p:spPr>
            <a:xfrm>
              <a:off x="7264907" y="4864608"/>
              <a:ext cx="13970" cy="13970"/>
            </a:xfrm>
            <a:custGeom>
              <a:avLst/>
              <a:gdLst/>
              <a:ahLst/>
              <a:cxnLst/>
              <a:rect l="l" t="t" r="r" b="b"/>
              <a:pathLst>
                <a:path w="13970" h="13970">
                  <a:moveTo>
                    <a:pt x="0" y="6857"/>
                  </a:moveTo>
                  <a:lnTo>
                    <a:pt x="2008" y="2008"/>
                  </a:lnTo>
                  <a:lnTo>
                    <a:pt x="6857" y="0"/>
                  </a:lnTo>
                  <a:lnTo>
                    <a:pt x="11707" y="2008"/>
                  </a:lnTo>
                  <a:lnTo>
                    <a:pt x="13715" y="6857"/>
                  </a:lnTo>
                  <a:lnTo>
                    <a:pt x="11707" y="11707"/>
                  </a:lnTo>
                  <a:lnTo>
                    <a:pt x="6857" y="13715"/>
                  </a:lnTo>
                  <a:lnTo>
                    <a:pt x="2008" y="11707"/>
                  </a:lnTo>
                  <a:lnTo>
                    <a:pt x="0" y="6857"/>
                  </a:lnTo>
                  <a:close/>
                </a:path>
              </a:pathLst>
            </a:custGeom>
            <a:solidFill>
              <a:srgbClr val="90C22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5090921" y="5534406"/>
              <a:ext cx="825500" cy="438150"/>
            </a:xfrm>
            <a:custGeom>
              <a:avLst/>
              <a:gdLst/>
              <a:ahLst/>
              <a:cxnLst/>
              <a:rect l="l" t="t" r="r" b="b"/>
              <a:pathLst>
                <a:path w="825500" h="438150">
                  <a:moveTo>
                    <a:pt x="825118" y="438150"/>
                  </a:moveTo>
                  <a:lnTo>
                    <a:pt x="0" y="0"/>
                  </a:lnTo>
                </a:path>
              </a:pathLst>
            </a:custGeom>
            <a:ln w="1371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object 16"/>
          <p:cNvSpPr txBox="1"/>
          <p:nvPr/>
        </p:nvSpPr>
        <p:spPr>
          <a:xfrm>
            <a:off x="4564760" y="5338394"/>
            <a:ext cx="607695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spc="-10" dirty="0">
                <a:latin typeface="Trebuchet MS"/>
                <a:cs typeface="Trebuchet MS"/>
              </a:rPr>
              <a:t>щілина</a:t>
            </a:r>
            <a:endParaRPr sz="1400">
              <a:latin typeface="Trebuchet MS"/>
              <a:cs typeface="Trebuchet MS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8405621" y="4263390"/>
            <a:ext cx="1314450" cy="853440"/>
          </a:xfrm>
          <a:custGeom>
            <a:avLst/>
            <a:gdLst/>
            <a:ahLst/>
            <a:cxnLst/>
            <a:rect l="l" t="t" r="r" b="b"/>
            <a:pathLst>
              <a:path w="1314450" h="853439">
                <a:moveTo>
                  <a:pt x="1314450" y="852932"/>
                </a:moveTo>
                <a:lnTo>
                  <a:pt x="0" y="0"/>
                </a:lnTo>
              </a:path>
            </a:pathLst>
          </a:custGeom>
          <a:ln w="1371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7949310" y="4106926"/>
            <a:ext cx="692785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10" dirty="0">
                <a:latin typeface="Trebuchet MS"/>
                <a:cs typeface="Trebuchet MS"/>
              </a:rPr>
              <a:t>Борозна</a:t>
            </a:r>
            <a:endParaRPr sz="1400">
              <a:latin typeface="Trebuchet MS"/>
              <a:cs typeface="Trebuchet MS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8405621" y="5113782"/>
            <a:ext cx="1006475" cy="193675"/>
          </a:xfrm>
          <a:custGeom>
            <a:avLst/>
            <a:gdLst/>
            <a:ahLst/>
            <a:cxnLst/>
            <a:rect l="l" t="t" r="r" b="b"/>
            <a:pathLst>
              <a:path w="1006475" h="193675">
                <a:moveTo>
                  <a:pt x="1006348" y="193421"/>
                </a:moveTo>
                <a:lnTo>
                  <a:pt x="0" y="0"/>
                </a:lnTo>
              </a:path>
            </a:pathLst>
          </a:custGeom>
          <a:ln w="1371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 txBox="1"/>
          <p:nvPr/>
        </p:nvSpPr>
        <p:spPr>
          <a:xfrm>
            <a:off x="7801736" y="4846065"/>
            <a:ext cx="716280" cy="450215"/>
          </a:xfrm>
          <a:prstGeom prst="rect">
            <a:avLst/>
          </a:prstGeom>
        </p:spPr>
        <p:txBody>
          <a:bodyPr vert="horz" wrap="square" lIns="0" tIns="22225" rIns="0" bIns="0" rtlCol="0">
            <a:spAutoFit/>
          </a:bodyPr>
          <a:lstStyle/>
          <a:p>
            <a:pPr marL="12700" marR="5080">
              <a:lnSpc>
                <a:spcPts val="1660"/>
              </a:lnSpc>
              <a:spcBef>
                <a:spcPts val="175"/>
              </a:spcBef>
            </a:pPr>
            <a:r>
              <a:rPr sz="1400" spc="-10" dirty="0">
                <a:latin typeface="Trebuchet MS"/>
                <a:cs typeface="Trebuchet MS"/>
              </a:rPr>
              <a:t>Смакова брунька</a:t>
            </a:r>
            <a:endParaRPr sz="1400">
              <a:latin typeface="Trebuchet MS"/>
              <a:cs typeface="Trebuchet MS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8529066" y="1511046"/>
            <a:ext cx="781050" cy="184785"/>
          </a:xfrm>
          <a:custGeom>
            <a:avLst/>
            <a:gdLst/>
            <a:ahLst/>
            <a:cxnLst/>
            <a:rect l="l" t="t" r="r" b="b"/>
            <a:pathLst>
              <a:path w="781050" h="184785">
                <a:moveTo>
                  <a:pt x="781050" y="184657"/>
                </a:moveTo>
                <a:lnTo>
                  <a:pt x="0" y="0"/>
                </a:lnTo>
              </a:path>
            </a:pathLst>
          </a:custGeom>
          <a:ln w="1371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 txBox="1"/>
          <p:nvPr/>
        </p:nvSpPr>
        <p:spPr>
          <a:xfrm>
            <a:off x="5910198" y="916914"/>
            <a:ext cx="2908300" cy="828675"/>
          </a:xfrm>
          <a:prstGeom prst="rect">
            <a:avLst/>
          </a:prstGeom>
        </p:spPr>
        <p:txBody>
          <a:bodyPr vert="horz" wrap="square" lIns="0" tIns="952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50"/>
              </a:spcBef>
            </a:pPr>
            <a:r>
              <a:rPr sz="1400" dirty="0">
                <a:latin typeface="Trebuchet MS"/>
                <a:cs typeface="Trebuchet MS"/>
              </a:rPr>
              <a:t>Зроговілий</a:t>
            </a:r>
            <a:r>
              <a:rPr sz="1400" spc="-60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єпітелій</a:t>
            </a:r>
            <a:endParaRPr sz="1400">
              <a:latin typeface="Trebuchet MS"/>
              <a:cs typeface="Trebuchet MS"/>
            </a:endParaRPr>
          </a:p>
          <a:p>
            <a:pPr marL="1498600">
              <a:lnSpc>
                <a:spcPts val="1670"/>
              </a:lnSpc>
              <a:spcBef>
                <a:spcPts val="655"/>
              </a:spcBef>
            </a:pPr>
            <a:r>
              <a:rPr sz="1400" spc="-10" dirty="0">
                <a:latin typeface="Trebuchet MS"/>
                <a:cs typeface="Trebuchet MS"/>
              </a:rPr>
              <a:t>Багатошаровий</a:t>
            </a:r>
            <a:endParaRPr sz="1400">
              <a:latin typeface="Trebuchet MS"/>
              <a:cs typeface="Trebuchet MS"/>
            </a:endParaRPr>
          </a:p>
          <a:p>
            <a:pPr marL="1498600">
              <a:lnSpc>
                <a:spcPts val="1670"/>
              </a:lnSpc>
            </a:pPr>
            <a:r>
              <a:rPr sz="1400" dirty="0">
                <a:latin typeface="Trebuchet MS"/>
                <a:cs typeface="Trebuchet MS"/>
              </a:rPr>
              <a:t>плоский</a:t>
            </a:r>
            <a:r>
              <a:rPr sz="1400" spc="-30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єпітелій</a:t>
            </a:r>
            <a:endParaRPr sz="1400">
              <a:latin typeface="Trebuchet MS"/>
              <a:cs typeface="Trebuchet MS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9886950" y="2891789"/>
            <a:ext cx="906780" cy="407034"/>
          </a:xfrm>
          <a:custGeom>
            <a:avLst/>
            <a:gdLst/>
            <a:ahLst/>
            <a:cxnLst/>
            <a:rect l="l" t="t" r="r" b="b"/>
            <a:pathLst>
              <a:path w="906779" h="407035">
                <a:moveTo>
                  <a:pt x="0" y="406781"/>
                </a:moveTo>
                <a:lnTo>
                  <a:pt x="906399" y="0"/>
                </a:lnTo>
              </a:path>
            </a:pathLst>
          </a:custGeom>
          <a:ln w="1371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 txBox="1"/>
          <p:nvPr/>
        </p:nvSpPr>
        <p:spPr>
          <a:xfrm>
            <a:off x="10750677" y="2582926"/>
            <a:ext cx="836294" cy="8801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99"/>
              </a:lnSpc>
              <a:spcBef>
                <a:spcPts val="100"/>
              </a:spcBef>
            </a:pPr>
            <a:r>
              <a:rPr sz="1400" spc="-10" dirty="0">
                <a:latin typeface="Trebuchet MS"/>
                <a:cs typeface="Trebuchet MS"/>
              </a:rPr>
              <a:t>Судинна </a:t>
            </a:r>
            <a:r>
              <a:rPr sz="1400" dirty="0">
                <a:latin typeface="Trebuchet MS"/>
                <a:cs typeface="Trebuchet MS"/>
              </a:rPr>
              <a:t>система</a:t>
            </a:r>
            <a:r>
              <a:rPr sz="1400" spc="-50" dirty="0">
                <a:latin typeface="Trebuchet MS"/>
                <a:cs typeface="Trebuchet MS"/>
              </a:rPr>
              <a:t> </a:t>
            </a:r>
            <a:r>
              <a:rPr sz="1400" spc="-60" dirty="0">
                <a:latin typeface="Trebuchet MS"/>
                <a:cs typeface="Trebuchet MS"/>
              </a:rPr>
              <a:t>у </a:t>
            </a:r>
            <a:r>
              <a:rPr sz="1400" spc="-10" dirty="0">
                <a:latin typeface="Trebuchet MS"/>
                <a:cs typeface="Trebuchet MS"/>
              </a:rPr>
              <a:t>власній пластинці</a:t>
            </a:r>
            <a:endParaRPr sz="1400">
              <a:latin typeface="Trebuchet MS"/>
              <a:cs typeface="Trebuchet MS"/>
            </a:endParaRPr>
          </a:p>
        </p:txBody>
      </p:sp>
      <p:pic>
        <p:nvPicPr>
          <p:cNvPr id="25" name="object 2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399032" y="3968496"/>
            <a:ext cx="2606040" cy="2331719"/>
          </a:xfrm>
          <a:prstGeom prst="rect">
            <a:avLst/>
          </a:prstGeom>
        </p:spPr>
      </p:pic>
      <p:sp>
        <p:nvSpPr>
          <p:cNvPr id="26" name="object 26"/>
          <p:cNvSpPr txBox="1"/>
          <p:nvPr/>
        </p:nvSpPr>
        <p:spPr>
          <a:xfrm>
            <a:off x="238455" y="1424432"/>
            <a:ext cx="3441700" cy="27108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2050"/>
              </a:lnSpc>
              <a:spcBef>
                <a:spcPts val="100"/>
              </a:spcBef>
            </a:pPr>
            <a:r>
              <a:rPr sz="1800" b="1" spc="-30" dirty="0">
                <a:solidFill>
                  <a:srgbClr val="404040"/>
                </a:solidFill>
                <a:latin typeface="Times New Roman"/>
                <a:cs typeface="Times New Roman"/>
              </a:rPr>
              <a:t>Будова</a:t>
            </a:r>
            <a:r>
              <a:rPr sz="1800" b="1" spc="-8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b="1" spc="-10" dirty="0">
                <a:solidFill>
                  <a:srgbClr val="404040"/>
                </a:solidFill>
                <a:latin typeface="Times New Roman"/>
                <a:cs typeface="Times New Roman"/>
              </a:rPr>
              <a:t>смакової</a:t>
            </a:r>
            <a:r>
              <a:rPr sz="1800" b="1" spc="-4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b="1" spc="-10" dirty="0">
                <a:solidFill>
                  <a:srgbClr val="404040"/>
                </a:solidFill>
                <a:latin typeface="Times New Roman"/>
                <a:cs typeface="Times New Roman"/>
              </a:rPr>
              <a:t>бруньки</a:t>
            </a:r>
            <a:endParaRPr sz="1800">
              <a:latin typeface="Times New Roman"/>
              <a:cs typeface="Times New Roman"/>
            </a:endParaRPr>
          </a:p>
          <a:p>
            <a:pPr marL="181610" indent="-168910">
              <a:lnSpc>
                <a:spcPts val="1945"/>
              </a:lnSpc>
              <a:buAutoNum type="arabicPlain"/>
              <a:tabLst>
                <a:tab pos="181610" algn="l"/>
              </a:tabLst>
            </a:pP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смакова</a:t>
            </a:r>
            <a:r>
              <a:rPr sz="1800" spc="-7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20" dirty="0">
                <a:solidFill>
                  <a:srgbClr val="404040"/>
                </a:solidFill>
                <a:latin typeface="Times New Roman"/>
                <a:cs typeface="Times New Roman"/>
              </a:rPr>
              <a:t>пора;</a:t>
            </a:r>
            <a:endParaRPr sz="1800">
              <a:latin typeface="Times New Roman"/>
              <a:cs typeface="Times New Roman"/>
            </a:endParaRPr>
          </a:p>
          <a:p>
            <a:pPr marL="181610" indent="-168910">
              <a:lnSpc>
                <a:spcPts val="1945"/>
              </a:lnSpc>
              <a:buAutoNum type="arabicPlain"/>
              <a:tabLst>
                <a:tab pos="181610" algn="l"/>
              </a:tabLst>
            </a:pP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багатошаровий</a:t>
            </a:r>
            <a:r>
              <a:rPr sz="1800" spc="-3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плоский</a:t>
            </a:r>
            <a:r>
              <a:rPr sz="1800" spc="4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епітелій;</a:t>
            </a:r>
            <a:endParaRPr sz="1800">
              <a:latin typeface="Times New Roman"/>
              <a:cs typeface="Times New Roman"/>
            </a:endParaRPr>
          </a:p>
          <a:p>
            <a:pPr marL="181610" indent="-168910">
              <a:lnSpc>
                <a:spcPts val="1945"/>
              </a:lnSpc>
              <a:buAutoNum type="arabicPlain"/>
              <a:tabLst>
                <a:tab pos="181610" algn="l"/>
              </a:tabLst>
            </a:pP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опорна</a:t>
            </a:r>
            <a:r>
              <a:rPr sz="1800" spc="-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клітина;</a:t>
            </a:r>
            <a:endParaRPr sz="1800">
              <a:latin typeface="Times New Roman"/>
              <a:cs typeface="Times New Roman"/>
            </a:endParaRPr>
          </a:p>
          <a:p>
            <a:pPr marL="181610" indent="-168910">
              <a:lnSpc>
                <a:spcPts val="1945"/>
              </a:lnSpc>
              <a:buAutoNum type="arabicPlain"/>
              <a:tabLst>
                <a:tab pos="181610" algn="l"/>
              </a:tabLst>
            </a:pP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сполучна</a:t>
            </a:r>
            <a:r>
              <a:rPr sz="1800" spc="-5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тканина;</a:t>
            </a:r>
            <a:endParaRPr sz="1800">
              <a:latin typeface="Times New Roman"/>
              <a:cs typeface="Times New Roman"/>
            </a:endParaRPr>
          </a:p>
          <a:p>
            <a:pPr marL="181610" indent="-168910">
              <a:lnSpc>
                <a:spcPts val="1945"/>
              </a:lnSpc>
              <a:buAutoNum type="arabicPlain"/>
              <a:tabLst>
                <a:tab pos="181610" algn="l"/>
              </a:tabLst>
            </a:pP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сенсорні</a:t>
            </a:r>
            <a:r>
              <a:rPr sz="1800" spc="1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нейрони;</a:t>
            </a:r>
            <a:endParaRPr sz="1800">
              <a:latin typeface="Times New Roman"/>
              <a:cs typeface="Times New Roman"/>
            </a:endParaRPr>
          </a:p>
          <a:p>
            <a:pPr marL="181610" indent="-168910">
              <a:lnSpc>
                <a:spcPts val="1945"/>
              </a:lnSpc>
              <a:buAutoNum type="arabicPlain"/>
              <a:tabLst>
                <a:tab pos="181610" algn="l"/>
              </a:tabLst>
            </a:pP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базальна</a:t>
            </a:r>
            <a:r>
              <a:rPr sz="1800" spc="-3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клітина;</a:t>
            </a:r>
            <a:endParaRPr sz="1800">
              <a:latin typeface="Times New Roman"/>
              <a:cs typeface="Times New Roman"/>
            </a:endParaRPr>
          </a:p>
          <a:p>
            <a:pPr marL="181610" indent="-168910">
              <a:lnSpc>
                <a:spcPts val="1945"/>
              </a:lnSpc>
              <a:buAutoNum type="arabicPlain"/>
              <a:tabLst>
                <a:tab pos="181610" algn="l"/>
              </a:tabLst>
            </a:pP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смакова</a:t>
            </a:r>
            <a:r>
              <a:rPr sz="1800" spc="-8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рецепторна</a:t>
            </a:r>
            <a:r>
              <a:rPr sz="1800" spc="-114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клітина;</a:t>
            </a:r>
            <a:endParaRPr sz="1800">
              <a:latin typeface="Times New Roman"/>
              <a:cs typeface="Times New Roman"/>
            </a:endParaRPr>
          </a:p>
          <a:p>
            <a:pPr marL="181610" indent="-168910">
              <a:lnSpc>
                <a:spcPts val="2050"/>
              </a:lnSpc>
              <a:buAutoNum type="arabicPlain"/>
              <a:tabLst>
                <a:tab pos="181610" algn="l"/>
              </a:tabLst>
            </a:pP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смаковий</a:t>
            </a:r>
            <a:r>
              <a:rPr sz="1800" spc="-10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волосок.</a:t>
            </a:r>
            <a:endParaRPr sz="1800">
              <a:latin typeface="Times New Roman"/>
              <a:cs typeface="Times New Roman"/>
            </a:endParaRPr>
          </a:p>
          <a:p>
            <a:pPr marL="733425" algn="ctr">
              <a:lnSpc>
                <a:spcPct val="100000"/>
              </a:lnSpc>
              <a:spcBef>
                <a:spcPts val="1260"/>
              </a:spcBef>
            </a:pPr>
            <a:r>
              <a:rPr sz="1800" spc="-50" dirty="0">
                <a:latin typeface="Trebuchet MS"/>
                <a:cs typeface="Trebuchet MS"/>
              </a:rPr>
              <a:t>1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235455" y="4761738"/>
            <a:ext cx="14541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0" dirty="0">
                <a:latin typeface="Trebuchet MS"/>
                <a:cs typeface="Trebuchet MS"/>
              </a:rPr>
              <a:t>2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1231798" y="5462117"/>
            <a:ext cx="14541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0" dirty="0">
                <a:latin typeface="Trebuchet MS"/>
                <a:cs typeface="Trebuchet MS"/>
              </a:rPr>
              <a:t>3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1251000" y="6004356"/>
            <a:ext cx="14605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0" dirty="0">
                <a:latin typeface="Trebuchet MS"/>
                <a:cs typeface="Trebuchet MS"/>
              </a:rPr>
              <a:t>4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3993641" y="5427761"/>
            <a:ext cx="159385" cy="703580"/>
          </a:xfrm>
          <a:prstGeom prst="rect">
            <a:avLst/>
          </a:prstGeom>
        </p:spPr>
        <p:txBody>
          <a:bodyPr vert="horz" wrap="square" lIns="0" tIns="768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05"/>
              </a:spcBef>
            </a:pPr>
            <a:r>
              <a:rPr sz="1800" spc="-50" dirty="0">
                <a:latin typeface="Trebuchet MS"/>
                <a:cs typeface="Trebuchet MS"/>
              </a:rPr>
              <a:t>6</a:t>
            </a:r>
            <a:endParaRPr sz="1800">
              <a:latin typeface="Trebuchet MS"/>
              <a:cs typeface="Trebuchet MS"/>
            </a:endParaRPr>
          </a:p>
          <a:p>
            <a:pPr marL="26034">
              <a:lnSpc>
                <a:spcPct val="100000"/>
              </a:lnSpc>
              <a:spcBef>
                <a:spcPts val="515"/>
              </a:spcBef>
            </a:pPr>
            <a:r>
              <a:rPr sz="1800" spc="-50" dirty="0">
                <a:latin typeface="Trebuchet MS"/>
                <a:cs typeface="Trebuchet MS"/>
              </a:rPr>
              <a:t>5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4007358" y="4614494"/>
            <a:ext cx="14605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0" dirty="0">
                <a:latin typeface="Trebuchet MS"/>
                <a:cs typeface="Trebuchet MS"/>
              </a:rPr>
              <a:t>7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4013961" y="4121353"/>
            <a:ext cx="14605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0" dirty="0">
                <a:latin typeface="Trebuchet MS"/>
                <a:cs typeface="Trebuchet MS"/>
              </a:rPr>
              <a:t>8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1746885" y="6436867"/>
            <a:ext cx="1911985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25" dirty="0">
                <a:latin typeface="Times New Roman"/>
                <a:cs typeface="Times New Roman"/>
              </a:rPr>
              <a:t>Будова</a:t>
            </a:r>
            <a:r>
              <a:rPr sz="1400" spc="-3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смокової</a:t>
            </a:r>
            <a:r>
              <a:rPr sz="1400" spc="-4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бруньки</a:t>
            </a:r>
            <a:endParaRPr sz="1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4014215"/>
            <a:ext cx="3931920" cy="2844165"/>
            <a:chOff x="0" y="4014215"/>
            <a:chExt cx="3931920" cy="2844165"/>
          </a:xfrm>
        </p:grpSpPr>
        <p:sp>
          <p:nvSpPr>
            <p:cNvPr id="3" name="object 3"/>
            <p:cNvSpPr/>
            <p:nvPr/>
          </p:nvSpPr>
          <p:spPr>
            <a:xfrm>
              <a:off x="0" y="4014215"/>
              <a:ext cx="448309" cy="2844165"/>
            </a:xfrm>
            <a:custGeom>
              <a:avLst/>
              <a:gdLst/>
              <a:ahLst/>
              <a:cxnLst/>
              <a:rect l="l" t="t" r="r" b="b"/>
              <a:pathLst>
                <a:path w="448309" h="2844165">
                  <a:moveTo>
                    <a:pt x="0" y="0"/>
                  </a:moveTo>
                  <a:lnTo>
                    <a:pt x="0" y="2843783"/>
                  </a:lnTo>
                  <a:lnTo>
                    <a:pt x="448056" y="284378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0C225">
                <a:alpha val="85096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92023" y="4041647"/>
              <a:ext cx="3739896" cy="2382012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529332" y="211074"/>
            <a:ext cx="5123815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>
                <a:latin typeface="Trebuchet MS"/>
                <a:cs typeface="Trebuchet MS"/>
              </a:rPr>
              <a:t>Класифікація</a:t>
            </a:r>
            <a:r>
              <a:rPr spc="-105" dirty="0">
                <a:latin typeface="Trebuchet MS"/>
                <a:cs typeface="Trebuchet MS"/>
              </a:rPr>
              <a:t> </a:t>
            </a:r>
            <a:r>
              <a:rPr dirty="0">
                <a:latin typeface="Trebuchet MS"/>
                <a:cs typeface="Trebuchet MS"/>
              </a:rPr>
              <a:t>залоз </a:t>
            </a:r>
            <a:r>
              <a:rPr spc="-10" dirty="0">
                <a:latin typeface="Trebuchet MS"/>
                <a:cs typeface="Trebuchet MS"/>
              </a:rPr>
              <a:t>язика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269240" y="623072"/>
            <a:ext cx="3479165" cy="2487295"/>
          </a:xfrm>
          <a:prstGeom prst="rect">
            <a:avLst/>
          </a:prstGeom>
        </p:spPr>
        <p:txBody>
          <a:bodyPr vert="horz" wrap="square" lIns="0" tIns="1073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45"/>
              </a:spcBef>
            </a:pPr>
            <a:r>
              <a:rPr sz="1900" b="1" dirty="0">
                <a:solidFill>
                  <a:srgbClr val="404040"/>
                </a:solidFill>
                <a:latin typeface="Times New Roman"/>
                <a:cs typeface="Times New Roman"/>
              </a:rPr>
              <a:t>За</a:t>
            </a:r>
            <a:r>
              <a:rPr sz="1900" b="1" spc="49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900" b="1" spc="-10" dirty="0">
                <a:solidFill>
                  <a:srgbClr val="404040"/>
                </a:solidFill>
                <a:latin typeface="Times New Roman"/>
                <a:cs typeface="Times New Roman"/>
              </a:rPr>
              <a:t>характером</a:t>
            </a:r>
            <a:r>
              <a:rPr sz="1900" b="1" spc="-4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900" b="1" spc="-10" dirty="0">
                <a:solidFill>
                  <a:srgbClr val="404040"/>
                </a:solidFill>
                <a:latin typeface="Times New Roman"/>
                <a:cs typeface="Times New Roman"/>
              </a:rPr>
              <a:t>секрету</a:t>
            </a:r>
            <a:endParaRPr sz="190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spcBef>
                <a:spcPts val="745"/>
              </a:spcBef>
              <a:buClr>
                <a:srgbClr val="90C225"/>
              </a:buClr>
              <a:buSzPct val="78947"/>
              <a:buFont typeface="Wingdings"/>
              <a:buChar char=""/>
              <a:tabLst>
                <a:tab pos="355600" algn="l"/>
              </a:tabLst>
            </a:pPr>
            <a:r>
              <a:rPr sz="1900" b="1" spc="-10" dirty="0">
                <a:solidFill>
                  <a:srgbClr val="404040"/>
                </a:solidFill>
                <a:latin typeface="Times New Roman"/>
                <a:cs typeface="Times New Roman"/>
              </a:rPr>
              <a:t>Серозні.</a:t>
            </a:r>
            <a:endParaRPr sz="1900">
              <a:latin typeface="Times New Roman"/>
              <a:cs typeface="Times New Roman"/>
            </a:endParaRPr>
          </a:p>
          <a:p>
            <a:pPr marL="12700" marR="17145">
              <a:lnSpc>
                <a:spcPct val="90000"/>
              </a:lnSpc>
              <a:spcBef>
                <a:spcPts val="1010"/>
              </a:spcBef>
            </a:pPr>
            <a:r>
              <a:rPr sz="1900" dirty="0">
                <a:solidFill>
                  <a:srgbClr val="404040"/>
                </a:solidFill>
                <a:latin typeface="Times New Roman"/>
                <a:cs typeface="Times New Roman"/>
              </a:rPr>
              <a:t>Віділяють</a:t>
            </a:r>
            <a:r>
              <a:rPr sz="1900" spc="-6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900" dirty="0">
                <a:solidFill>
                  <a:srgbClr val="404040"/>
                </a:solidFill>
                <a:latin typeface="Times New Roman"/>
                <a:cs typeface="Times New Roman"/>
              </a:rPr>
              <a:t>рідкий,</a:t>
            </a:r>
            <a:r>
              <a:rPr sz="1900" spc="-5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900" dirty="0">
                <a:solidFill>
                  <a:srgbClr val="404040"/>
                </a:solidFill>
                <a:latin typeface="Times New Roman"/>
                <a:cs typeface="Times New Roman"/>
              </a:rPr>
              <a:t>багатий</a:t>
            </a:r>
            <a:r>
              <a:rPr sz="1900" spc="-13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900" spc="-25" dirty="0">
                <a:solidFill>
                  <a:srgbClr val="404040"/>
                </a:solidFill>
                <a:latin typeface="Times New Roman"/>
                <a:cs typeface="Times New Roman"/>
              </a:rPr>
              <a:t>на </a:t>
            </a:r>
            <a:r>
              <a:rPr sz="1900" dirty="0">
                <a:solidFill>
                  <a:srgbClr val="404040"/>
                </a:solidFill>
                <a:latin typeface="Times New Roman"/>
                <a:cs typeface="Times New Roman"/>
              </a:rPr>
              <a:t>ферменти</a:t>
            </a:r>
            <a:r>
              <a:rPr sz="1900" spc="-10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900" spc="-10" dirty="0">
                <a:solidFill>
                  <a:srgbClr val="404040"/>
                </a:solidFill>
                <a:latin typeface="Times New Roman"/>
                <a:cs typeface="Times New Roman"/>
              </a:rPr>
              <a:t>секрет.</a:t>
            </a:r>
            <a:r>
              <a:rPr sz="1900" spc="-9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900" dirty="0">
                <a:solidFill>
                  <a:srgbClr val="404040"/>
                </a:solidFill>
                <a:latin typeface="Times New Roman"/>
                <a:cs typeface="Times New Roman"/>
              </a:rPr>
              <a:t>Беруть</a:t>
            </a:r>
            <a:r>
              <a:rPr sz="1900" spc="-3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900" dirty="0">
                <a:solidFill>
                  <a:srgbClr val="404040"/>
                </a:solidFill>
                <a:latin typeface="Times New Roman"/>
                <a:cs typeface="Times New Roman"/>
              </a:rPr>
              <a:t>участь</a:t>
            </a:r>
            <a:r>
              <a:rPr sz="1900" spc="-3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900" spc="-50" dirty="0">
                <a:solidFill>
                  <a:srgbClr val="404040"/>
                </a:solidFill>
                <a:latin typeface="Times New Roman"/>
                <a:cs typeface="Times New Roman"/>
              </a:rPr>
              <a:t>у </a:t>
            </a:r>
            <a:r>
              <a:rPr sz="1900" spc="-25" dirty="0">
                <a:solidFill>
                  <a:srgbClr val="404040"/>
                </a:solidFill>
                <a:latin typeface="Times New Roman"/>
                <a:cs typeface="Times New Roman"/>
              </a:rPr>
              <a:t>початковому</a:t>
            </a:r>
            <a:r>
              <a:rPr sz="1900" spc="-4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900" dirty="0">
                <a:solidFill>
                  <a:srgbClr val="404040"/>
                </a:solidFill>
                <a:latin typeface="Times New Roman"/>
                <a:cs typeface="Times New Roman"/>
              </a:rPr>
              <a:t>розщепленні</a:t>
            </a:r>
            <a:r>
              <a:rPr sz="1900" spc="-8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900" spc="-20" dirty="0">
                <a:solidFill>
                  <a:srgbClr val="404040"/>
                </a:solidFill>
                <a:latin typeface="Times New Roman"/>
                <a:cs typeface="Times New Roman"/>
              </a:rPr>
              <a:t>іжі.</a:t>
            </a:r>
            <a:endParaRPr sz="1900">
              <a:latin typeface="Times New Roman"/>
              <a:cs typeface="Times New Roman"/>
            </a:endParaRPr>
          </a:p>
          <a:p>
            <a:pPr marL="12700">
              <a:lnSpc>
                <a:spcPts val="1939"/>
              </a:lnSpc>
            </a:pPr>
            <a:r>
              <a:rPr sz="1900" spc="-10" dirty="0">
                <a:solidFill>
                  <a:srgbClr val="404040"/>
                </a:solidFill>
                <a:latin typeface="Times New Roman"/>
                <a:cs typeface="Times New Roman"/>
              </a:rPr>
              <a:t>Розташувуються</a:t>
            </a:r>
            <a:r>
              <a:rPr sz="1900" spc="-8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900" spc="-10" dirty="0">
                <a:solidFill>
                  <a:srgbClr val="404040"/>
                </a:solidFill>
                <a:latin typeface="Times New Roman"/>
                <a:cs typeface="Times New Roman"/>
              </a:rPr>
              <a:t>навколо</a:t>
            </a:r>
            <a:endParaRPr sz="1900">
              <a:latin typeface="Times New Roman"/>
              <a:cs typeface="Times New Roman"/>
            </a:endParaRPr>
          </a:p>
          <a:p>
            <a:pPr marL="12700" marR="5080">
              <a:lnSpc>
                <a:spcPts val="2050"/>
              </a:lnSpc>
              <a:spcBef>
                <a:spcPts val="145"/>
              </a:spcBef>
            </a:pPr>
            <a:r>
              <a:rPr sz="1900" spc="-20" dirty="0">
                <a:solidFill>
                  <a:srgbClr val="404040"/>
                </a:solidFill>
                <a:latin typeface="Times New Roman"/>
                <a:cs typeface="Times New Roman"/>
              </a:rPr>
              <a:t>жолобкових</a:t>
            </a:r>
            <a:r>
              <a:rPr sz="1900" spc="-5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900" dirty="0">
                <a:solidFill>
                  <a:srgbClr val="404040"/>
                </a:solidFill>
                <a:latin typeface="Times New Roman"/>
                <a:cs typeface="Times New Roman"/>
              </a:rPr>
              <a:t>сосочків.</a:t>
            </a:r>
            <a:r>
              <a:rPr sz="1900" spc="-4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900" dirty="0">
                <a:solidFill>
                  <a:srgbClr val="404040"/>
                </a:solidFill>
                <a:latin typeface="Times New Roman"/>
                <a:cs typeface="Times New Roman"/>
              </a:rPr>
              <a:t>Залози</a:t>
            </a:r>
            <a:r>
              <a:rPr sz="1900" spc="-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900" spc="-25" dirty="0">
                <a:solidFill>
                  <a:srgbClr val="404040"/>
                </a:solidFill>
                <a:latin typeface="Times New Roman"/>
                <a:cs typeface="Times New Roman"/>
              </a:rPr>
              <a:t>фон </a:t>
            </a:r>
            <a:r>
              <a:rPr sz="1900" spc="-10" dirty="0">
                <a:solidFill>
                  <a:srgbClr val="404040"/>
                </a:solidFill>
                <a:latin typeface="Times New Roman"/>
                <a:cs typeface="Times New Roman"/>
              </a:rPr>
              <a:t>Ебнера.</a:t>
            </a:r>
            <a:endParaRPr sz="19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329176" y="800363"/>
            <a:ext cx="3783329" cy="5209540"/>
          </a:xfrm>
          <a:prstGeom prst="rect">
            <a:avLst/>
          </a:prstGeom>
        </p:spPr>
        <p:txBody>
          <a:bodyPr vert="horz" wrap="square" lIns="0" tIns="106680" rIns="0" bIns="0" rtlCol="0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840"/>
              </a:spcBef>
              <a:buClr>
                <a:srgbClr val="90C225"/>
              </a:buClr>
              <a:buSzPct val="78947"/>
              <a:buFont typeface="Wingdings"/>
              <a:buChar char=""/>
              <a:tabLst>
                <a:tab pos="354965" algn="l"/>
              </a:tabLst>
            </a:pPr>
            <a:r>
              <a:rPr sz="1900" b="1" spc="-10" dirty="0">
                <a:solidFill>
                  <a:srgbClr val="404040"/>
                </a:solidFill>
                <a:latin typeface="Times New Roman"/>
                <a:cs typeface="Times New Roman"/>
              </a:rPr>
              <a:t>Слизові</a:t>
            </a:r>
            <a:endParaRPr sz="1900">
              <a:latin typeface="Times New Roman"/>
              <a:cs typeface="Times New Roman"/>
            </a:endParaRPr>
          </a:p>
          <a:p>
            <a:pPr marL="12700" marR="83185">
              <a:lnSpc>
                <a:spcPct val="90100"/>
              </a:lnSpc>
              <a:spcBef>
                <a:spcPts val="975"/>
              </a:spcBef>
            </a:pPr>
            <a:r>
              <a:rPr sz="1900" dirty="0">
                <a:solidFill>
                  <a:srgbClr val="404040"/>
                </a:solidFill>
                <a:latin typeface="Times New Roman"/>
                <a:cs typeface="Times New Roman"/>
              </a:rPr>
              <a:t>Виділяють</a:t>
            </a:r>
            <a:r>
              <a:rPr sz="1900" spc="-10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900" dirty="0">
                <a:solidFill>
                  <a:srgbClr val="404040"/>
                </a:solidFill>
                <a:latin typeface="Times New Roman"/>
                <a:cs typeface="Times New Roman"/>
              </a:rPr>
              <a:t>в'язкий</a:t>
            </a:r>
            <a:r>
              <a:rPr sz="1900" spc="-1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900" dirty="0">
                <a:solidFill>
                  <a:srgbClr val="404040"/>
                </a:solidFill>
                <a:latin typeface="Times New Roman"/>
                <a:cs typeface="Times New Roman"/>
              </a:rPr>
              <a:t>слизовий</a:t>
            </a:r>
            <a:r>
              <a:rPr sz="1900" spc="-10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900" spc="-10" dirty="0">
                <a:solidFill>
                  <a:srgbClr val="404040"/>
                </a:solidFill>
                <a:latin typeface="Times New Roman"/>
                <a:cs typeface="Times New Roman"/>
              </a:rPr>
              <a:t>секрет. </a:t>
            </a:r>
            <a:r>
              <a:rPr sz="1900" dirty="0">
                <a:solidFill>
                  <a:srgbClr val="404040"/>
                </a:solidFill>
                <a:latin typeface="Times New Roman"/>
                <a:cs typeface="Times New Roman"/>
              </a:rPr>
              <a:t>Захищають</a:t>
            </a:r>
            <a:r>
              <a:rPr sz="1900" spc="-12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900" dirty="0">
                <a:solidFill>
                  <a:srgbClr val="404040"/>
                </a:solidFill>
                <a:latin typeface="Times New Roman"/>
                <a:cs typeface="Times New Roman"/>
              </a:rPr>
              <a:t>і </a:t>
            </a:r>
            <a:r>
              <a:rPr sz="1900" spc="-10" dirty="0">
                <a:solidFill>
                  <a:srgbClr val="404040"/>
                </a:solidFill>
                <a:latin typeface="Times New Roman"/>
                <a:cs typeface="Times New Roman"/>
              </a:rPr>
              <a:t>зволожують</a:t>
            </a:r>
            <a:r>
              <a:rPr sz="1900" spc="-5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900" spc="-10" dirty="0">
                <a:solidFill>
                  <a:srgbClr val="404040"/>
                </a:solidFill>
                <a:latin typeface="Times New Roman"/>
                <a:cs typeface="Times New Roman"/>
              </a:rPr>
              <a:t>слизову </a:t>
            </a:r>
            <a:r>
              <a:rPr sz="1900" spc="-30" dirty="0">
                <a:solidFill>
                  <a:srgbClr val="404040"/>
                </a:solidFill>
                <a:latin typeface="Times New Roman"/>
                <a:cs typeface="Times New Roman"/>
              </a:rPr>
              <a:t>оболонку.</a:t>
            </a:r>
            <a:r>
              <a:rPr sz="1900" spc="-2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900" spc="-10" dirty="0">
                <a:solidFill>
                  <a:srgbClr val="404040"/>
                </a:solidFill>
                <a:latin typeface="Times New Roman"/>
                <a:cs typeface="Times New Roman"/>
              </a:rPr>
              <a:t>Розташовуються:</a:t>
            </a:r>
            <a:r>
              <a:rPr sz="1900" spc="-7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900" spc="-10" dirty="0">
                <a:solidFill>
                  <a:srgbClr val="404040"/>
                </a:solidFill>
                <a:latin typeface="Times New Roman"/>
                <a:cs typeface="Times New Roman"/>
              </a:rPr>
              <a:t>корінь </a:t>
            </a:r>
            <a:r>
              <a:rPr sz="1900" dirty="0">
                <a:solidFill>
                  <a:srgbClr val="404040"/>
                </a:solidFill>
                <a:latin typeface="Times New Roman"/>
                <a:cs typeface="Times New Roman"/>
              </a:rPr>
              <a:t>язика,</a:t>
            </a:r>
            <a:r>
              <a:rPr sz="1900" spc="-5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900" dirty="0">
                <a:solidFill>
                  <a:srgbClr val="404040"/>
                </a:solidFill>
                <a:latin typeface="Times New Roman"/>
                <a:cs typeface="Times New Roman"/>
              </a:rPr>
              <a:t>задня</a:t>
            </a:r>
            <a:r>
              <a:rPr sz="1900" spc="-8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900" dirty="0">
                <a:solidFill>
                  <a:srgbClr val="404040"/>
                </a:solidFill>
                <a:latin typeface="Times New Roman"/>
                <a:cs typeface="Times New Roman"/>
              </a:rPr>
              <a:t>третина</a:t>
            </a:r>
            <a:r>
              <a:rPr sz="1900" spc="-8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900" dirty="0">
                <a:solidFill>
                  <a:srgbClr val="404040"/>
                </a:solidFill>
                <a:latin typeface="Times New Roman"/>
                <a:cs typeface="Times New Roman"/>
              </a:rPr>
              <a:t>язика,</a:t>
            </a:r>
            <a:r>
              <a:rPr sz="1900" spc="-3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900" spc="-10" dirty="0">
                <a:solidFill>
                  <a:srgbClr val="404040"/>
                </a:solidFill>
                <a:latin typeface="Times New Roman"/>
                <a:cs typeface="Times New Roman"/>
              </a:rPr>
              <a:t>нижня </a:t>
            </a:r>
            <a:r>
              <a:rPr sz="1900" dirty="0">
                <a:solidFill>
                  <a:srgbClr val="404040"/>
                </a:solidFill>
                <a:latin typeface="Times New Roman"/>
                <a:cs typeface="Times New Roman"/>
              </a:rPr>
              <a:t>поверхня</a:t>
            </a:r>
            <a:r>
              <a:rPr sz="1900" spc="-6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900" spc="-10" dirty="0">
                <a:solidFill>
                  <a:srgbClr val="404040"/>
                </a:solidFill>
                <a:latin typeface="Times New Roman"/>
                <a:cs typeface="Times New Roman"/>
              </a:rPr>
              <a:t>язика.</a:t>
            </a:r>
            <a:endParaRPr sz="1900">
              <a:latin typeface="Times New Roman"/>
              <a:cs typeface="Times New Roman"/>
            </a:endParaRPr>
          </a:p>
          <a:p>
            <a:pPr marL="354965" indent="-342265">
              <a:lnSpc>
                <a:spcPct val="100000"/>
              </a:lnSpc>
              <a:spcBef>
                <a:spcPts val="780"/>
              </a:spcBef>
              <a:buClr>
                <a:srgbClr val="90C225"/>
              </a:buClr>
              <a:buSzPct val="78947"/>
              <a:buFont typeface="Wingdings"/>
              <a:buChar char=""/>
              <a:tabLst>
                <a:tab pos="354965" algn="l"/>
              </a:tabLst>
            </a:pPr>
            <a:r>
              <a:rPr sz="1900" b="1" dirty="0">
                <a:solidFill>
                  <a:srgbClr val="404040"/>
                </a:solidFill>
                <a:latin typeface="Times New Roman"/>
                <a:cs typeface="Times New Roman"/>
              </a:rPr>
              <a:t>Змішані</a:t>
            </a:r>
            <a:r>
              <a:rPr sz="1900" b="1" spc="-1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900" b="1" dirty="0">
                <a:solidFill>
                  <a:srgbClr val="404040"/>
                </a:solidFill>
                <a:latin typeface="Times New Roman"/>
                <a:cs typeface="Times New Roman"/>
              </a:rPr>
              <a:t>(серозно-</a:t>
            </a:r>
            <a:r>
              <a:rPr sz="1900" b="1" spc="-10" dirty="0">
                <a:solidFill>
                  <a:srgbClr val="404040"/>
                </a:solidFill>
                <a:latin typeface="Times New Roman"/>
                <a:cs typeface="Times New Roman"/>
              </a:rPr>
              <a:t>слизові)</a:t>
            </a:r>
            <a:endParaRPr sz="1900">
              <a:latin typeface="Times New Roman"/>
              <a:cs typeface="Times New Roman"/>
            </a:endParaRPr>
          </a:p>
          <a:p>
            <a:pPr marL="12700" marR="5080">
              <a:lnSpc>
                <a:spcPts val="2050"/>
              </a:lnSpc>
              <a:spcBef>
                <a:spcPts val="1040"/>
              </a:spcBef>
            </a:pPr>
            <a:r>
              <a:rPr sz="1900" dirty="0">
                <a:solidFill>
                  <a:srgbClr val="404040"/>
                </a:solidFill>
                <a:latin typeface="Times New Roman"/>
                <a:cs typeface="Times New Roman"/>
              </a:rPr>
              <a:t>Містять</a:t>
            </a:r>
            <a:r>
              <a:rPr sz="1900" spc="-1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900" dirty="0">
                <a:solidFill>
                  <a:srgbClr val="404040"/>
                </a:solidFill>
                <a:latin typeface="Times New Roman"/>
                <a:cs typeface="Times New Roman"/>
              </a:rPr>
              <a:t>серозніі</a:t>
            </a:r>
            <a:r>
              <a:rPr sz="1900" spc="1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900" spc="-10" dirty="0">
                <a:solidFill>
                  <a:srgbClr val="404040"/>
                </a:solidFill>
                <a:latin typeface="Times New Roman"/>
                <a:cs typeface="Times New Roman"/>
              </a:rPr>
              <a:t>слизові</a:t>
            </a:r>
            <a:r>
              <a:rPr sz="1900" spc="-8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900" spc="-10" dirty="0">
                <a:solidFill>
                  <a:srgbClr val="404040"/>
                </a:solidFill>
                <a:latin typeface="Times New Roman"/>
                <a:cs typeface="Times New Roman"/>
              </a:rPr>
              <a:t>клітини </a:t>
            </a:r>
            <a:r>
              <a:rPr sz="1900" dirty="0">
                <a:solidFill>
                  <a:srgbClr val="404040"/>
                </a:solidFill>
                <a:latin typeface="Times New Roman"/>
                <a:cs typeface="Times New Roman"/>
              </a:rPr>
              <a:t>клітини.</a:t>
            </a:r>
            <a:r>
              <a:rPr sz="1900" spc="-2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900" spc="-10" dirty="0">
                <a:solidFill>
                  <a:srgbClr val="404040"/>
                </a:solidFill>
                <a:latin typeface="Times New Roman"/>
                <a:cs typeface="Times New Roman"/>
              </a:rPr>
              <a:t>Розташовуються</a:t>
            </a:r>
            <a:r>
              <a:rPr sz="1900" spc="-9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900" dirty="0">
                <a:solidFill>
                  <a:srgbClr val="404040"/>
                </a:solidFill>
                <a:latin typeface="Times New Roman"/>
                <a:cs typeface="Times New Roman"/>
              </a:rPr>
              <a:t>на</a:t>
            </a:r>
            <a:r>
              <a:rPr sz="1900" spc="-3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900" spc="-10" dirty="0">
                <a:solidFill>
                  <a:srgbClr val="404040"/>
                </a:solidFill>
                <a:latin typeface="Times New Roman"/>
                <a:cs typeface="Times New Roman"/>
              </a:rPr>
              <a:t>боковій </a:t>
            </a:r>
            <a:r>
              <a:rPr sz="1900" dirty="0">
                <a:solidFill>
                  <a:srgbClr val="404040"/>
                </a:solidFill>
                <a:latin typeface="Times New Roman"/>
                <a:cs typeface="Times New Roman"/>
              </a:rPr>
              <a:t>поверхні</a:t>
            </a:r>
            <a:r>
              <a:rPr sz="1900" spc="-12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900" dirty="0">
                <a:solidFill>
                  <a:srgbClr val="404040"/>
                </a:solidFill>
                <a:latin typeface="Times New Roman"/>
                <a:cs typeface="Times New Roman"/>
              </a:rPr>
              <a:t>язика,</a:t>
            </a:r>
            <a:r>
              <a:rPr sz="1900" spc="-3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900" dirty="0">
                <a:solidFill>
                  <a:srgbClr val="404040"/>
                </a:solidFill>
                <a:latin typeface="Times New Roman"/>
                <a:cs typeface="Times New Roman"/>
              </a:rPr>
              <a:t>товща</a:t>
            </a:r>
            <a:r>
              <a:rPr sz="1900" spc="-4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900" dirty="0">
                <a:solidFill>
                  <a:srgbClr val="404040"/>
                </a:solidFill>
                <a:latin typeface="Times New Roman"/>
                <a:cs typeface="Times New Roman"/>
              </a:rPr>
              <a:t>м’язів</a:t>
            </a:r>
            <a:r>
              <a:rPr sz="1900" spc="-6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900" spc="-10" dirty="0">
                <a:solidFill>
                  <a:srgbClr val="404040"/>
                </a:solidFill>
                <a:latin typeface="Times New Roman"/>
                <a:cs typeface="Times New Roman"/>
              </a:rPr>
              <a:t>язика.</a:t>
            </a:r>
            <a:endParaRPr sz="1900">
              <a:latin typeface="Times New Roman"/>
              <a:cs typeface="Times New Roman"/>
            </a:endParaRPr>
          </a:p>
          <a:p>
            <a:pPr marL="354965" indent="-342265">
              <a:lnSpc>
                <a:spcPct val="100000"/>
              </a:lnSpc>
              <a:spcBef>
                <a:spcPts val="760"/>
              </a:spcBef>
              <a:buClr>
                <a:srgbClr val="90C225"/>
              </a:buClr>
              <a:buSzPct val="78947"/>
              <a:buFont typeface="Wingdings"/>
              <a:buChar char=""/>
              <a:tabLst>
                <a:tab pos="354965" algn="l"/>
              </a:tabLst>
            </a:pPr>
            <a:r>
              <a:rPr sz="1900" b="1" dirty="0">
                <a:latin typeface="Times New Roman"/>
                <a:cs typeface="Times New Roman"/>
              </a:rPr>
              <a:t>Гістологічна</a:t>
            </a:r>
            <a:r>
              <a:rPr sz="1900" b="1" spc="-114" dirty="0">
                <a:latin typeface="Times New Roman"/>
                <a:cs typeface="Times New Roman"/>
              </a:rPr>
              <a:t> </a:t>
            </a:r>
            <a:r>
              <a:rPr sz="1900" b="1" spc="-10" dirty="0">
                <a:latin typeface="Times New Roman"/>
                <a:cs typeface="Times New Roman"/>
              </a:rPr>
              <a:t>будова:</a:t>
            </a:r>
            <a:endParaRPr sz="1900">
              <a:latin typeface="Times New Roman"/>
              <a:cs typeface="Times New Roman"/>
            </a:endParaRPr>
          </a:p>
          <a:p>
            <a:pPr marL="12700">
              <a:lnSpc>
                <a:spcPts val="2165"/>
              </a:lnSpc>
              <a:spcBef>
                <a:spcPts val="785"/>
              </a:spcBef>
            </a:pPr>
            <a:r>
              <a:rPr sz="1900" b="1" i="1" spc="-10" dirty="0">
                <a:latin typeface="Times New Roman"/>
                <a:cs typeface="Times New Roman"/>
              </a:rPr>
              <a:t>Секреторні</a:t>
            </a:r>
            <a:r>
              <a:rPr sz="1900" b="1" i="1" spc="-90" dirty="0">
                <a:latin typeface="Times New Roman"/>
                <a:cs typeface="Times New Roman"/>
              </a:rPr>
              <a:t> </a:t>
            </a:r>
            <a:r>
              <a:rPr sz="1900" b="1" i="1" dirty="0">
                <a:latin typeface="Times New Roman"/>
                <a:cs typeface="Times New Roman"/>
              </a:rPr>
              <a:t>відділи:</a:t>
            </a:r>
            <a:r>
              <a:rPr sz="1900" b="1" i="1" spc="45" dirty="0">
                <a:latin typeface="Times New Roman"/>
                <a:cs typeface="Times New Roman"/>
              </a:rPr>
              <a:t> </a:t>
            </a:r>
            <a:r>
              <a:rPr sz="1900" spc="-10" dirty="0">
                <a:latin typeface="Times New Roman"/>
                <a:cs typeface="Times New Roman"/>
              </a:rPr>
              <a:t>ацинуси</a:t>
            </a:r>
            <a:endParaRPr sz="1900">
              <a:latin typeface="Times New Roman"/>
              <a:cs typeface="Times New Roman"/>
            </a:endParaRPr>
          </a:p>
          <a:p>
            <a:pPr marL="12700">
              <a:lnSpc>
                <a:spcPts val="2165"/>
              </a:lnSpc>
            </a:pPr>
            <a:r>
              <a:rPr sz="1900" dirty="0">
                <a:latin typeface="Times New Roman"/>
                <a:cs typeface="Times New Roman"/>
              </a:rPr>
              <a:t>(серозні,</a:t>
            </a:r>
            <a:r>
              <a:rPr sz="1900" spc="-55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слизові,</a:t>
            </a:r>
            <a:r>
              <a:rPr sz="1900" spc="-50" dirty="0">
                <a:latin typeface="Times New Roman"/>
                <a:cs typeface="Times New Roman"/>
              </a:rPr>
              <a:t> </a:t>
            </a:r>
            <a:r>
              <a:rPr sz="1900" spc="-10" dirty="0">
                <a:latin typeface="Times New Roman"/>
                <a:cs typeface="Times New Roman"/>
              </a:rPr>
              <a:t>змішані).</a:t>
            </a:r>
            <a:endParaRPr sz="1900">
              <a:latin typeface="Times New Roman"/>
              <a:cs typeface="Times New Roman"/>
            </a:endParaRPr>
          </a:p>
          <a:p>
            <a:pPr marL="12700">
              <a:lnSpc>
                <a:spcPts val="2165"/>
              </a:lnSpc>
              <a:spcBef>
                <a:spcPts val="745"/>
              </a:spcBef>
            </a:pPr>
            <a:r>
              <a:rPr sz="1900" b="1" i="1" dirty="0">
                <a:latin typeface="Times New Roman"/>
                <a:cs typeface="Times New Roman"/>
              </a:rPr>
              <a:t>Вивідні</a:t>
            </a:r>
            <a:r>
              <a:rPr sz="1900" b="1" i="1" spc="-30" dirty="0">
                <a:latin typeface="Times New Roman"/>
                <a:cs typeface="Times New Roman"/>
              </a:rPr>
              <a:t> </a:t>
            </a:r>
            <a:r>
              <a:rPr sz="1900" b="1" i="1" dirty="0">
                <a:latin typeface="Times New Roman"/>
                <a:cs typeface="Times New Roman"/>
              </a:rPr>
              <a:t>протоки:</a:t>
            </a:r>
            <a:r>
              <a:rPr sz="1900" b="1" i="1" spc="365" dirty="0">
                <a:latin typeface="Times New Roman"/>
                <a:cs typeface="Times New Roman"/>
              </a:rPr>
              <a:t> </a:t>
            </a:r>
            <a:r>
              <a:rPr sz="1900" spc="-10" dirty="0">
                <a:latin typeface="Times New Roman"/>
                <a:cs typeface="Times New Roman"/>
              </a:rPr>
              <a:t>вставні,</a:t>
            </a:r>
            <a:endParaRPr sz="1900">
              <a:latin typeface="Times New Roman"/>
              <a:cs typeface="Times New Roman"/>
            </a:endParaRPr>
          </a:p>
          <a:p>
            <a:pPr marL="12700">
              <a:lnSpc>
                <a:spcPts val="2165"/>
              </a:lnSpc>
            </a:pPr>
            <a:r>
              <a:rPr sz="1900" dirty="0">
                <a:latin typeface="Times New Roman"/>
                <a:cs typeface="Times New Roman"/>
              </a:rPr>
              <a:t>посмуговані</a:t>
            </a:r>
            <a:r>
              <a:rPr sz="1900" spc="-85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(слабо</a:t>
            </a:r>
            <a:r>
              <a:rPr sz="1900" spc="-75" dirty="0">
                <a:latin typeface="Times New Roman"/>
                <a:cs typeface="Times New Roman"/>
              </a:rPr>
              <a:t> </a:t>
            </a:r>
            <a:r>
              <a:rPr sz="1900" spc="-10" dirty="0">
                <a:latin typeface="Times New Roman"/>
                <a:cs typeface="Times New Roman"/>
              </a:rPr>
              <a:t>розвинені).</a:t>
            </a:r>
            <a:endParaRPr sz="19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780"/>
              </a:spcBef>
            </a:pPr>
            <a:r>
              <a:rPr sz="1900" b="1" i="1" dirty="0">
                <a:latin typeface="Times New Roman"/>
                <a:cs typeface="Times New Roman"/>
              </a:rPr>
              <a:t>Строма:</a:t>
            </a:r>
            <a:r>
              <a:rPr sz="1900" b="1" i="1" spc="-120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пухка</a:t>
            </a:r>
            <a:r>
              <a:rPr sz="1900" spc="-90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сполучна</a:t>
            </a:r>
            <a:r>
              <a:rPr sz="1900" spc="-65" dirty="0">
                <a:latin typeface="Times New Roman"/>
                <a:cs typeface="Times New Roman"/>
              </a:rPr>
              <a:t> </a:t>
            </a:r>
            <a:r>
              <a:rPr sz="1900" spc="-10" dirty="0">
                <a:latin typeface="Times New Roman"/>
                <a:cs typeface="Times New Roman"/>
              </a:rPr>
              <a:t>тканина.</a:t>
            </a:r>
            <a:endParaRPr sz="1900">
              <a:latin typeface="Times New Roman"/>
              <a:cs typeface="Times New Roman"/>
            </a:endParaRPr>
          </a:p>
        </p:txBody>
      </p:sp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476488" y="786383"/>
            <a:ext cx="3355848" cy="2382012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11050905" y="1932889"/>
            <a:ext cx="160020" cy="33337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2000" spc="-50" dirty="0">
                <a:latin typeface="Trebuchet MS"/>
                <a:cs typeface="Trebuchet MS"/>
              </a:rPr>
              <a:t>1</a:t>
            </a:r>
            <a:endParaRPr sz="2000">
              <a:latin typeface="Trebuchet MS"/>
              <a:cs typeface="Trebuchet MS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9997820" y="1968195"/>
            <a:ext cx="14605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0" dirty="0">
                <a:latin typeface="Trebuchet MS"/>
                <a:cs typeface="Trebuchet MS"/>
              </a:rPr>
              <a:t>2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8559165" y="139395"/>
            <a:ext cx="2331720" cy="50990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80340" indent="-167640">
              <a:lnSpc>
                <a:spcPct val="100000"/>
              </a:lnSpc>
              <a:spcBef>
                <a:spcPts val="135"/>
              </a:spcBef>
              <a:buAutoNum type="arabicPlain"/>
              <a:tabLst>
                <a:tab pos="180340" algn="l"/>
              </a:tabLst>
            </a:pPr>
            <a:r>
              <a:rPr sz="1550" dirty="0">
                <a:latin typeface="Trebuchet MS"/>
                <a:cs typeface="Trebuchet MS"/>
              </a:rPr>
              <a:t>Скелетний</a:t>
            </a:r>
            <a:r>
              <a:rPr sz="1550" spc="200" dirty="0">
                <a:latin typeface="Trebuchet MS"/>
                <a:cs typeface="Trebuchet MS"/>
              </a:rPr>
              <a:t> </a:t>
            </a:r>
            <a:r>
              <a:rPr sz="1550" spc="-20" dirty="0">
                <a:latin typeface="Trebuchet MS"/>
                <a:cs typeface="Trebuchet MS"/>
              </a:rPr>
              <a:t>м’яз;</a:t>
            </a:r>
            <a:endParaRPr sz="1550">
              <a:latin typeface="Trebuchet MS"/>
              <a:cs typeface="Trebuchet MS"/>
            </a:endParaRPr>
          </a:p>
          <a:p>
            <a:pPr marL="180340" indent="-167640">
              <a:lnSpc>
                <a:spcPct val="100000"/>
              </a:lnSpc>
              <a:spcBef>
                <a:spcPts val="50"/>
              </a:spcBef>
              <a:buAutoNum type="arabicPlain"/>
              <a:tabLst>
                <a:tab pos="180340" algn="l"/>
              </a:tabLst>
            </a:pPr>
            <a:r>
              <a:rPr sz="1550" dirty="0">
                <a:latin typeface="Trebuchet MS"/>
                <a:cs typeface="Trebuchet MS"/>
              </a:rPr>
              <a:t>Язична</a:t>
            </a:r>
            <a:r>
              <a:rPr sz="1550" spc="170" dirty="0">
                <a:latin typeface="Trebuchet MS"/>
                <a:cs typeface="Trebuchet MS"/>
              </a:rPr>
              <a:t> </a:t>
            </a:r>
            <a:r>
              <a:rPr sz="1550" dirty="0">
                <a:latin typeface="Trebuchet MS"/>
                <a:cs typeface="Trebuchet MS"/>
              </a:rPr>
              <a:t>слинна</a:t>
            </a:r>
            <a:r>
              <a:rPr sz="1550" spc="130" dirty="0">
                <a:latin typeface="Trebuchet MS"/>
                <a:cs typeface="Trebuchet MS"/>
              </a:rPr>
              <a:t> </a:t>
            </a:r>
            <a:r>
              <a:rPr sz="1550" spc="-10" dirty="0">
                <a:latin typeface="Trebuchet MS"/>
                <a:cs typeface="Trebuchet MS"/>
              </a:rPr>
              <a:t>залоза.</a:t>
            </a:r>
            <a:endParaRPr sz="1550">
              <a:latin typeface="Trebuchet MS"/>
              <a:cs typeface="Trebuchet MS"/>
            </a:endParaRPr>
          </a:p>
        </p:txBody>
      </p:sp>
      <p:pic>
        <p:nvPicPr>
          <p:cNvPr id="12" name="object 12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161019" y="3671315"/>
            <a:ext cx="3744468" cy="2994660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4014215"/>
            <a:ext cx="448309" cy="2844165"/>
          </a:xfrm>
          <a:custGeom>
            <a:avLst/>
            <a:gdLst/>
            <a:ahLst/>
            <a:cxnLst/>
            <a:rect l="l" t="t" r="r" b="b"/>
            <a:pathLst>
              <a:path w="448309" h="2844165">
                <a:moveTo>
                  <a:pt x="0" y="0"/>
                </a:moveTo>
                <a:lnTo>
                  <a:pt x="0" y="2843783"/>
                </a:lnTo>
                <a:lnTo>
                  <a:pt x="448056" y="2843783"/>
                </a:lnTo>
                <a:lnTo>
                  <a:pt x="0" y="0"/>
                </a:lnTo>
                <a:close/>
              </a:path>
            </a:pathLst>
          </a:custGeom>
          <a:solidFill>
            <a:srgbClr val="90C225">
              <a:alpha val="85096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276350" y="175717"/>
            <a:ext cx="7778750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ЗУБИ.</a:t>
            </a:r>
            <a:r>
              <a:rPr spc="-170" dirty="0"/>
              <a:t> </a:t>
            </a:r>
            <a:r>
              <a:rPr spc="-20" dirty="0"/>
              <a:t>ЕТАПИ</a:t>
            </a:r>
            <a:r>
              <a:rPr spc="-140" dirty="0"/>
              <a:t> </a:t>
            </a:r>
            <a:r>
              <a:rPr dirty="0"/>
              <a:t>РОЗВИТКУ</a:t>
            </a:r>
            <a:r>
              <a:rPr spc="-120" dirty="0"/>
              <a:t> </a:t>
            </a:r>
            <a:r>
              <a:rPr spc="-10" dirty="0"/>
              <a:t>(ОДОГЕНЕЗ).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278993" y="813942"/>
            <a:ext cx="5392420" cy="53828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2050"/>
              </a:lnSpc>
              <a:spcBef>
                <a:spcPts val="100"/>
              </a:spcBef>
            </a:pP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Розвиток</a:t>
            </a:r>
            <a:r>
              <a:rPr sz="1800" spc="22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зуба</a:t>
            </a:r>
            <a:r>
              <a:rPr sz="1800" spc="21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відбувається</a:t>
            </a:r>
            <a:r>
              <a:rPr sz="1800" spc="21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з</a:t>
            </a:r>
            <a:r>
              <a:rPr sz="1800" spc="22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ектодерми</a:t>
            </a:r>
            <a:r>
              <a:rPr sz="1800" spc="23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(епітелій)</a:t>
            </a:r>
            <a:r>
              <a:rPr sz="1800" spc="24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25" dirty="0">
                <a:solidFill>
                  <a:srgbClr val="404040"/>
                </a:solidFill>
                <a:latin typeface="Times New Roman"/>
                <a:cs typeface="Times New Roman"/>
              </a:rPr>
              <a:t>та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ts val="2050"/>
              </a:lnSpc>
            </a:pP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мезенхіми.</a:t>
            </a:r>
            <a:endParaRPr sz="1800">
              <a:latin typeface="Times New Roman"/>
              <a:cs typeface="Times New Roman"/>
            </a:endParaRPr>
          </a:p>
          <a:p>
            <a:pPr marL="355600" marR="14604" indent="-342900" algn="just">
              <a:lnSpc>
                <a:spcPct val="90100"/>
              </a:lnSpc>
              <a:spcBef>
                <a:spcPts val="1005"/>
              </a:spcBef>
            </a:pPr>
            <a:r>
              <a:rPr sz="1450" spc="114" dirty="0">
                <a:solidFill>
                  <a:srgbClr val="90C225"/>
                </a:solidFill>
                <a:latin typeface="Lucida Sans Unicode"/>
                <a:cs typeface="Lucida Sans Unicode"/>
              </a:rPr>
              <a:t>▶</a:t>
            </a:r>
            <a:r>
              <a:rPr sz="1450" spc="204" dirty="0">
                <a:solidFill>
                  <a:srgbClr val="90C225"/>
                </a:solidFill>
                <a:latin typeface="Lucida Sans Unicode"/>
                <a:cs typeface="Lucida Sans Unicode"/>
              </a:rPr>
              <a:t>  </a:t>
            </a:r>
            <a:r>
              <a:rPr sz="1800" b="1" dirty="0">
                <a:solidFill>
                  <a:srgbClr val="404040"/>
                </a:solidFill>
                <a:latin typeface="Times New Roman"/>
                <a:cs typeface="Times New Roman"/>
              </a:rPr>
              <a:t>Стадія</a:t>
            </a:r>
            <a:r>
              <a:rPr sz="1800" b="1" spc="459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b="1" dirty="0">
                <a:solidFill>
                  <a:srgbClr val="404040"/>
                </a:solidFill>
                <a:latin typeface="Times New Roman"/>
                <a:cs typeface="Times New Roman"/>
              </a:rPr>
              <a:t>зубної</a:t>
            </a:r>
            <a:r>
              <a:rPr sz="1800" b="1" spc="46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b="1" dirty="0">
                <a:solidFill>
                  <a:srgbClr val="404040"/>
                </a:solidFill>
                <a:latin typeface="Times New Roman"/>
                <a:cs typeface="Times New Roman"/>
              </a:rPr>
              <a:t>пластинки:</a:t>
            </a:r>
            <a:r>
              <a:rPr sz="1800" b="1" spc="46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потовщення</a:t>
            </a:r>
            <a:r>
              <a:rPr sz="1800" spc="459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епітелію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ротової</a:t>
            </a:r>
            <a:r>
              <a:rPr sz="1800" spc="20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порожнини,</a:t>
            </a:r>
            <a:r>
              <a:rPr sz="1800" spc="26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формується</a:t>
            </a:r>
            <a:r>
              <a:rPr sz="1800" spc="27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зубна</a:t>
            </a:r>
            <a:r>
              <a:rPr sz="1800" spc="26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пластинка,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виникають</a:t>
            </a:r>
            <a:r>
              <a:rPr sz="1800" spc="-6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зачатки</a:t>
            </a:r>
            <a:r>
              <a:rPr sz="1800" spc="-9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молочних</a:t>
            </a:r>
            <a:r>
              <a:rPr sz="1800" spc="-11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зубів.</a:t>
            </a:r>
            <a:endParaRPr sz="1800">
              <a:latin typeface="Times New Roman"/>
              <a:cs typeface="Times New Roman"/>
            </a:endParaRPr>
          </a:p>
          <a:p>
            <a:pPr marL="355600" marR="5080" indent="-342900" algn="just">
              <a:lnSpc>
                <a:spcPct val="90100"/>
              </a:lnSpc>
              <a:spcBef>
                <a:spcPts val="1010"/>
              </a:spcBef>
              <a:tabLst>
                <a:tab pos="2106930" algn="l"/>
                <a:tab pos="4027804" algn="l"/>
              </a:tabLst>
            </a:pPr>
            <a:r>
              <a:rPr sz="1450" spc="114" dirty="0">
                <a:solidFill>
                  <a:srgbClr val="90C225"/>
                </a:solidFill>
                <a:latin typeface="Lucida Sans Unicode"/>
                <a:cs typeface="Lucida Sans Unicode"/>
              </a:rPr>
              <a:t>▶</a:t>
            </a:r>
            <a:r>
              <a:rPr sz="1450" spc="254" dirty="0">
                <a:solidFill>
                  <a:srgbClr val="90C225"/>
                </a:solidFill>
                <a:latin typeface="Lucida Sans Unicode"/>
                <a:cs typeface="Lucida Sans Unicode"/>
              </a:rPr>
              <a:t>  </a:t>
            </a:r>
            <a:r>
              <a:rPr sz="1800" b="1" spc="-10" dirty="0">
                <a:solidFill>
                  <a:srgbClr val="404040"/>
                </a:solidFill>
                <a:latin typeface="Times New Roman"/>
                <a:cs typeface="Times New Roman"/>
              </a:rPr>
              <a:t>Стадія</a:t>
            </a:r>
            <a:r>
              <a:rPr sz="1800" b="1" dirty="0">
                <a:solidFill>
                  <a:srgbClr val="404040"/>
                </a:solidFill>
                <a:latin typeface="Times New Roman"/>
                <a:cs typeface="Times New Roman"/>
              </a:rPr>
              <a:t>	</a:t>
            </a:r>
            <a:r>
              <a:rPr sz="1800" b="1" spc="-10" dirty="0">
                <a:solidFill>
                  <a:srgbClr val="404040"/>
                </a:solidFill>
                <a:latin typeface="Times New Roman"/>
                <a:cs typeface="Times New Roman"/>
              </a:rPr>
              <a:t>бруньки</a:t>
            </a:r>
            <a:r>
              <a:rPr sz="1800" b="1" dirty="0">
                <a:solidFill>
                  <a:srgbClr val="404040"/>
                </a:solidFill>
                <a:latin typeface="Times New Roman"/>
                <a:cs typeface="Times New Roman"/>
              </a:rPr>
              <a:t>	</a:t>
            </a:r>
            <a:r>
              <a:rPr sz="1800" b="1" spc="-20" dirty="0">
                <a:solidFill>
                  <a:srgbClr val="404040"/>
                </a:solidFill>
                <a:latin typeface="Times New Roman"/>
                <a:cs typeface="Times New Roman"/>
              </a:rPr>
              <a:t>(початковий, </a:t>
            </a:r>
            <a:r>
              <a:rPr sz="1800" b="1" dirty="0">
                <a:solidFill>
                  <a:srgbClr val="404040"/>
                </a:solidFill>
                <a:latin typeface="Times New Roman"/>
                <a:cs typeface="Times New Roman"/>
              </a:rPr>
              <a:t>малодиференційований</a:t>
            </a:r>
            <a:r>
              <a:rPr sz="1800" b="1" spc="114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b="1" dirty="0">
                <a:solidFill>
                  <a:srgbClr val="404040"/>
                </a:solidFill>
                <a:latin typeface="Times New Roman"/>
                <a:cs typeface="Times New Roman"/>
              </a:rPr>
              <a:t>етап):</a:t>
            </a:r>
            <a:r>
              <a:rPr sz="1800" b="1" spc="10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епітелій</a:t>
            </a:r>
            <a:r>
              <a:rPr sz="1800" spc="13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вростає</a:t>
            </a:r>
            <a:r>
              <a:rPr sz="1800" spc="11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50" dirty="0">
                <a:solidFill>
                  <a:srgbClr val="404040"/>
                </a:solidFill>
                <a:latin typeface="Times New Roman"/>
                <a:cs typeface="Times New Roman"/>
              </a:rPr>
              <a:t>в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мезенхіму</a:t>
            </a:r>
            <a:r>
              <a:rPr sz="1800" spc="320" dirty="0">
                <a:solidFill>
                  <a:srgbClr val="404040"/>
                </a:solidFill>
                <a:latin typeface="Times New Roman"/>
                <a:cs typeface="Times New Roman"/>
              </a:rPr>
              <a:t>  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у</a:t>
            </a:r>
            <a:r>
              <a:rPr sz="1800" spc="300" dirty="0">
                <a:solidFill>
                  <a:srgbClr val="404040"/>
                </a:solidFill>
                <a:latin typeface="Times New Roman"/>
                <a:cs typeface="Times New Roman"/>
              </a:rPr>
              <a:t>  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вигляді</a:t>
            </a:r>
            <a:r>
              <a:rPr sz="1800" spc="310" dirty="0">
                <a:solidFill>
                  <a:srgbClr val="404040"/>
                </a:solidFill>
                <a:latin typeface="Times New Roman"/>
                <a:cs typeface="Times New Roman"/>
              </a:rPr>
              <a:t>  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бруньки,</a:t>
            </a:r>
            <a:r>
              <a:rPr sz="1800" spc="335" dirty="0">
                <a:solidFill>
                  <a:srgbClr val="404040"/>
                </a:solidFill>
                <a:latin typeface="Times New Roman"/>
                <a:cs typeface="Times New Roman"/>
              </a:rPr>
              <a:t>  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формується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епітеліальний</a:t>
            </a:r>
            <a:r>
              <a:rPr sz="1800" spc="475" dirty="0">
                <a:solidFill>
                  <a:srgbClr val="404040"/>
                </a:solidFill>
                <a:latin typeface="Times New Roman"/>
                <a:cs typeface="Times New Roman"/>
              </a:rPr>
              <a:t>  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зачаток</a:t>
            </a:r>
            <a:r>
              <a:rPr sz="1800" spc="470" dirty="0">
                <a:solidFill>
                  <a:srgbClr val="404040"/>
                </a:solidFill>
                <a:latin typeface="Times New Roman"/>
                <a:cs typeface="Times New Roman"/>
              </a:rPr>
              <a:t>  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зуба.</a:t>
            </a:r>
            <a:r>
              <a:rPr sz="1800" spc="475" dirty="0">
                <a:solidFill>
                  <a:srgbClr val="404040"/>
                </a:solidFill>
                <a:latin typeface="Times New Roman"/>
                <a:cs typeface="Times New Roman"/>
              </a:rPr>
              <a:t>  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Клітини</a:t>
            </a:r>
            <a:r>
              <a:rPr sz="1800" spc="475" dirty="0">
                <a:solidFill>
                  <a:srgbClr val="404040"/>
                </a:solidFill>
                <a:latin typeface="Times New Roman"/>
                <a:cs typeface="Times New Roman"/>
              </a:rPr>
              <a:t>   </a:t>
            </a:r>
            <a:r>
              <a:rPr sz="1800" spc="-25" dirty="0">
                <a:solidFill>
                  <a:srgbClr val="404040"/>
                </a:solidFill>
                <a:latin typeface="Times New Roman"/>
                <a:cs typeface="Times New Roman"/>
              </a:rPr>
              <a:t>не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диференційовані.</a:t>
            </a:r>
            <a:endParaRPr sz="1800">
              <a:latin typeface="Times New Roman"/>
              <a:cs typeface="Times New Roman"/>
            </a:endParaRPr>
          </a:p>
          <a:p>
            <a:pPr marL="355600" marR="5080" indent="-342900" algn="just">
              <a:lnSpc>
                <a:spcPct val="90100"/>
              </a:lnSpc>
              <a:spcBef>
                <a:spcPts val="1005"/>
              </a:spcBef>
            </a:pPr>
            <a:r>
              <a:rPr sz="1450" spc="114" dirty="0">
                <a:solidFill>
                  <a:srgbClr val="90C225"/>
                </a:solidFill>
                <a:latin typeface="Lucida Sans Unicode"/>
                <a:cs typeface="Lucida Sans Unicode"/>
              </a:rPr>
              <a:t>▶</a:t>
            </a:r>
            <a:r>
              <a:rPr sz="1450" spc="204" dirty="0">
                <a:solidFill>
                  <a:srgbClr val="90C225"/>
                </a:solidFill>
                <a:latin typeface="Lucida Sans Unicode"/>
                <a:cs typeface="Lucida Sans Unicode"/>
              </a:rPr>
              <a:t>  </a:t>
            </a:r>
            <a:r>
              <a:rPr sz="1800" b="1" dirty="0">
                <a:solidFill>
                  <a:srgbClr val="404040"/>
                </a:solidFill>
                <a:latin typeface="Times New Roman"/>
                <a:cs typeface="Times New Roman"/>
              </a:rPr>
              <a:t>Стадія</a:t>
            </a:r>
            <a:r>
              <a:rPr sz="1800" b="1" spc="190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800" b="1" dirty="0">
                <a:solidFill>
                  <a:srgbClr val="404040"/>
                </a:solidFill>
                <a:latin typeface="Times New Roman"/>
                <a:cs typeface="Times New Roman"/>
              </a:rPr>
              <a:t>ковпачка</a:t>
            </a:r>
            <a:r>
              <a:rPr sz="1800" b="1" spc="190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800" b="1" dirty="0">
                <a:solidFill>
                  <a:srgbClr val="404040"/>
                </a:solidFill>
                <a:latin typeface="Times New Roman"/>
                <a:cs typeface="Times New Roman"/>
              </a:rPr>
              <a:t>або</a:t>
            </a:r>
            <a:r>
              <a:rPr sz="1800" b="1" spc="200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800" b="1" dirty="0">
                <a:solidFill>
                  <a:srgbClr val="404040"/>
                </a:solidFill>
                <a:latin typeface="Times New Roman"/>
                <a:cs typeface="Times New Roman"/>
              </a:rPr>
              <a:t>шапочки</a:t>
            </a:r>
            <a:r>
              <a:rPr sz="1800" b="1" spc="190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800" b="1" spc="-10" dirty="0">
                <a:solidFill>
                  <a:srgbClr val="404040"/>
                </a:solidFill>
                <a:latin typeface="Times New Roman"/>
                <a:cs typeface="Times New Roman"/>
              </a:rPr>
              <a:t>(починається </a:t>
            </a:r>
            <a:r>
              <a:rPr sz="1800" b="1" dirty="0">
                <a:solidFill>
                  <a:srgbClr val="404040"/>
                </a:solidFill>
                <a:latin typeface="Times New Roman"/>
                <a:cs typeface="Times New Roman"/>
              </a:rPr>
              <a:t>спеціалізація</a:t>
            </a:r>
            <a:r>
              <a:rPr sz="1800" b="1" spc="310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800" b="1" dirty="0">
                <a:solidFill>
                  <a:srgbClr val="404040"/>
                </a:solidFill>
                <a:latin typeface="Times New Roman"/>
                <a:cs typeface="Times New Roman"/>
              </a:rPr>
              <a:t>тканин):</a:t>
            </a:r>
            <a:r>
              <a:rPr sz="1800" b="1" spc="315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утворюється</a:t>
            </a:r>
            <a:r>
              <a:rPr sz="1800" spc="315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емалевий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орган,</a:t>
            </a:r>
            <a:r>
              <a:rPr sz="1800" spc="-114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зубний</a:t>
            </a:r>
            <a:r>
              <a:rPr sz="1800" spc="-4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сосочок,</a:t>
            </a:r>
            <a:r>
              <a:rPr sz="1800" spc="-11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зубний</a:t>
            </a:r>
            <a:r>
              <a:rPr sz="1800" spc="-1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мішечок</a:t>
            </a:r>
            <a:r>
              <a:rPr sz="1800" spc="-6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(фолікул).</a:t>
            </a:r>
            <a:endParaRPr sz="1800">
              <a:latin typeface="Times New Roman"/>
              <a:cs typeface="Times New Roman"/>
            </a:endParaRPr>
          </a:p>
          <a:p>
            <a:pPr marL="355600" marR="13970" indent="-342900" algn="just">
              <a:lnSpc>
                <a:spcPct val="90000"/>
              </a:lnSpc>
              <a:spcBef>
                <a:spcPts val="975"/>
              </a:spcBef>
              <a:tabLst>
                <a:tab pos="1672589" algn="l"/>
                <a:tab pos="4750435" algn="l"/>
              </a:tabLst>
            </a:pPr>
            <a:r>
              <a:rPr sz="1450" spc="114" dirty="0">
                <a:solidFill>
                  <a:srgbClr val="90C225"/>
                </a:solidFill>
                <a:latin typeface="Lucida Sans Unicode"/>
                <a:cs typeface="Lucida Sans Unicode"/>
              </a:rPr>
              <a:t>▶</a:t>
            </a:r>
            <a:r>
              <a:rPr sz="1450" spc="210" dirty="0">
                <a:solidFill>
                  <a:srgbClr val="90C225"/>
                </a:solidFill>
                <a:latin typeface="Lucida Sans Unicode"/>
                <a:cs typeface="Lucida Sans Unicode"/>
              </a:rPr>
              <a:t>  </a:t>
            </a:r>
            <a:r>
              <a:rPr sz="1800" b="1" dirty="0">
                <a:solidFill>
                  <a:srgbClr val="404040"/>
                </a:solidFill>
                <a:latin typeface="Times New Roman"/>
                <a:cs typeface="Times New Roman"/>
              </a:rPr>
              <a:t>Стадія</a:t>
            </a:r>
            <a:r>
              <a:rPr sz="1800" b="1" spc="380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800" b="1" dirty="0">
                <a:solidFill>
                  <a:srgbClr val="404040"/>
                </a:solidFill>
                <a:latin typeface="Times New Roman"/>
                <a:cs typeface="Times New Roman"/>
              </a:rPr>
              <a:t>дзвоника:</a:t>
            </a:r>
            <a:r>
              <a:rPr sz="1800" b="1" spc="365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відбуваеться</a:t>
            </a:r>
            <a:r>
              <a:rPr sz="1800" spc="380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диференціація клітин: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	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Амелобласти-утворюють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	</a:t>
            </a:r>
            <a:r>
              <a:rPr sz="1800" spc="-20" dirty="0">
                <a:solidFill>
                  <a:srgbClr val="404040"/>
                </a:solidFill>
                <a:latin typeface="Times New Roman"/>
                <a:cs typeface="Times New Roman"/>
              </a:rPr>
              <a:t>емаль. Одонтобласти-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утворюють</a:t>
            </a:r>
            <a:r>
              <a:rPr sz="1800" spc="2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дентин.</a:t>
            </a:r>
            <a:endParaRPr sz="1800">
              <a:latin typeface="Times New Roman"/>
              <a:cs typeface="Times New Roman"/>
            </a:endParaRPr>
          </a:p>
          <a:p>
            <a:pPr marL="12700" marR="13970" algn="just">
              <a:lnSpc>
                <a:spcPct val="90100"/>
              </a:lnSpc>
              <a:spcBef>
                <a:spcPts val="1010"/>
              </a:spcBef>
            </a:pP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Структури</a:t>
            </a:r>
            <a:r>
              <a:rPr sz="1800" spc="23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емалевого</a:t>
            </a:r>
            <a:r>
              <a:rPr sz="1800" spc="204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органа:</a:t>
            </a:r>
            <a:r>
              <a:rPr sz="1800" spc="20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зовнішній</a:t>
            </a:r>
            <a:r>
              <a:rPr sz="1800" spc="28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і</a:t>
            </a:r>
            <a:r>
              <a:rPr sz="1800" spc="19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внутрішній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емалевий</a:t>
            </a:r>
            <a:r>
              <a:rPr sz="1800" spc="47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епітелій,</a:t>
            </a:r>
            <a:r>
              <a:rPr sz="1800" spc="49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зірчастий</a:t>
            </a:r>
            <a:r>
              <a:rPr sz="1800" spc="48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ретикулум,</a:t>
            </a:r>
            <a:r>
              <a:rPr sz="1800" spc="484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проміжний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шар.</a:t>
            </a:r>
            <a:r>
              <a:rPr sz="1800" spc="-3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Визначається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 форма</a:t>
            </a:r>
            <a:r>
              <a:rPr sz="1800" spc="-8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коронки</a:t>
            </a:r>
            <a:r>
              <a:rPr sz="1800" spc="-7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зуба.</a:t>
            </a:r>
            <a:endParaRPr sz="1800">
              <a:latin typeface="Times New Roman"/>
              <a:cs typeface="Times New Roman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003035" y="886967"/>
            <a:ext cx="5989320" cy="5477256"/>
          </a:xfrm>
          <a:prstGeom prst="rect">
            <a:avLst/>
          </a:prstGeo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5623560" cy="5664835"/>
            <a:chOff x="0" y="0"/>
            <a:chExt cx="5623560" cy="5664835"/>
          </a:xfrm>
        </p:grpSpPr>
        <p:sp>
          <p:nvSpPr>
            <p:cNvPr id="3" name="object 3"/>
            <p:cNvSpPr/>
            <p:nvPr/>
          </p:nvSpPr>
          <p:spPr>
            <a:xfrm>
              <a:off x="0" y="0"/>
              <a:ext cx="841375" cy="5664835"/>
            </a:xfrm>
            <a:custGeom>
              <a:avLst/>
              <a:gdLst/>
              <a:ahLst/>
              <a:cxnLst/>
              <a:rect l="l" t="t" r="r" b="b"/>
              <a:pathLst>
                <a:path w="841375" h="5664835">
                  <a:moveTo>
                    <a:pt x="841248" y="0"/>
                  </a:moveTo>
                  <a:lnTo>
                    <a:pt x="0" y="0"/>
                  </a:lnTo>
                  <a:lnTo>
                    <a:pt x="0" y="5664708"/>
                  </a:lnTo>
                  <a:lnTo>
                    <a:pt x="841248" y="0"/>
                  </a:lnTo>
                  <a:close/>
                </a:path>
              </a:pathLst>
            </a:custGeom>
            <a:solidFill>
              <a:srgbClr val="90C225">
                <a:alpha val="85096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36091" y="534923"/>
              <a:ext cx="4887468" cy="4178807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981961" y="33655"/>
            <a:ext cx="3632200" cy="4533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800" spc="-10" dirty="0">
                <a:solidFill>
                  <a:srgbClr val="000000"/>
                </a:solidFill>
              </a:rPr>
              <a:t>СТАДІЯ</a:t>
            </a:r>
            <a:r>
              <a:rPr sz="2800" spc="-140" dirty="0">
                <a:solidFill>
                  <a:srgbClr val="000000"/>
                </a:solidFill>
              </a:rPr>
              <a:t> </a:t>
            </a:r>
            <a:r>
              <a:rPr sz="2800" spc="-10" dirty="0">
                <a:solidFill>
                  <a:srgbClr val="000000"/>
                </a:solidFill>
              </a:rPr>
              <a:t>ДЗВІНОЧКА</a:t>
            </a:r>
            <a:endParaRPr sz="2800"/>
          </a:p>
        </p:txBody>
      </p:sp>
      <p:sp>
        <p:nvSpPr>
          <p:cNvPr id="6" name="object 6"/>
          <p:cNvSpPr txBox="1"/>
          <p:nvPr/>
        </p:nvSpPr>
        <p:spPr>
          <a:xfrm>
            <a:off x="6640973" y="33655"/>
            <a:ext cx="3560445" cy="4533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800" b="1" spc="-10" dirty="0">
                <a:latin typeface="Times New Roman"/>
                <a:cs typeface="Times New Roman"/>
              </a:rPr>
              <a:t>СТАДІЯ</a:t>
            </a:r>
            <a:r>
              <a:rPr sz="2800" b="1" spc="-160" dirty="0">
                <a:latin typeface="Times New Roman"/>
                <a:cs typeface="Times New Roman"/>
              </a:rPr>
              <a:t> </a:t>
            </a:r>
            <a:r>
              <a:rPr sz="2800" b="1" spc="-10" dirty="0">
                <a:latin typeface="Times New Roman"/>
                <a:cs typeface="Times New Roman"/>
              </a:rPr>
              <a:t>ШАПОЧКИ.</a:t>
            </a:r>
            <a:endParaRPr sz="2800">
              <a:latin typeface="Times New Roman"/>
              <a:cs typeface="Times New Roman"/>
            </a:endParaRPr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217920" y="466344"/>
            <a:ext cx="5527548" cy="4439411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221995" y="4880864"/>
            <a:ext cx="5490845" cy="1731010"/>
          </a:xfrm>
          <a:prstGeom prst="rect">
            <a:avLst/>
          </a:prstGeom>
        </p:spPr>
        <p:txBody>
          <a:bodyPr vert="horz" wrap="square" lIns="0" tIns="8255" rIns="0" bIns="0" rtlCol="0">
            <a:spAutoFit/>
          </a:bodyPr>
          <a:lstStyle/>
          <a:p>
            <a:pPr marL="12700" marR="6985" algn="just">
              <a:lnSpc>
                <a:spcPct val="103600"/>
              </a:lnSpc>
              <a:spcBef>
                <a:spcPts val="65"/>
              </a:spcBef>
            </a:pPr>
            <a:r>
              <a:rPr sz="1550" dirty="0">
                <a:latin typeface="Times New Roman"/>
                <a:cs typeface="Times New Roman"/>
              </a:rPr>
              <a:t>1</a:t>
            </a:r>
            <a:r>
              <a:rPr sz="1550" spc="165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–</a:t>
            </a:r>
            <a:r>
              <a:rPr sz="1550" spc="204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епітелій</a:t>
            </a:r>
            <a:r>
              <a:rPr sz="1550" spc="190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порожнини</a:t>
            </a:r>
            <a:r>
              <a:rPr sz="1550" spc="240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рота;</a:t>
            </a:r>
            <a:r>
              <a:rPr sz="1550" spc="150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2</a:t>
            </a:r>
            <a:r>
              <a:rPr sz="1550" spc="210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–</a:t>
            </a:r>
            <a:r>
              <a:rPr sz="1550" spc="165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вестибулярна</a:t>
            </a:r>
            <a:r>
              <a:rPr sz="1550" spc="204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пластинка;</a:t>
            </a:r>
            <a:r>
              <a:rPr sz="1550" spc="195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3</a:t>
            </a:r>
            <a:r>
              <a:rPr sz="1550" spc="165" dirty="0">
                <a:latin typeface="Times New Roman"/>
                <a:cs typeface="Times New Roman"/>
              </a:rPr>
              <a:t> </a:t>
            </a:r>
            <a:r>
              <a:rPr sz="1550" spc="-50" dirty="0">
                <a:latin typeface="Times New Roman"/>
                <a:cs typeface="Times New Roman"/>
              </a:rPr>
              <a:t>– </a:t>
            </a:r>
            <a:r>
              <a:rPr sz="1550" dirty="0">
                <a:latin typeface="Times New Roman"/>
                <a:cs typeface="Times New Roman"/>
              </a:rPr>
              <a:t>зубна</a:t>
            </a:r>
            <a:r>
              <a:rPr sz="1550" spc="260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платівка;</a:t>
            </a:r>
            <a:r>
              <a:rPr sz="1550" spc="280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4</a:t>
            </a:r>
            <a:r>
              <a:rPr sz="1550" spc="245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-</a:t>
            </a:r>
            <a:r>
              <a:rPr sz="1550" spc="265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емалевий</a:t>
            </a:r>
            <a:r>
              <a:rPr sz="1550" spc="310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орган:</a:t>
            </a:r>
            <a:r>
              <a:rPr sz="1550" spc="275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4.1</a:t>
            </a:r>
            <a:r>
              <a:rPr sz="1550" spc="250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-</a:t>
            </a:r>
            <a:r>
              <a:rPr sz="1550" spc="260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зовнішній</a:t>
            </a:r>
            <a:r>
              <a:rPr sz="1550" spc="315" dirty="0">
                <a:latin typeface="Times New Roman"/>
                <a:cs typeface="Times New Roman"/>
              </a:rPr>
              <a:t> </a:t>
            </a:r>
            <a:r>
              <a:rPr sz="1550" spc="-10" dirty="0">
                <a:latin typeface="Times New Roman"/>
                <a:cs typeface="Times New Roman"/>
              </a:rPr>
              <a:t>емалевий </a:t>
            </a:r>
            <a:r>
              <a:rPr sz="1550" dirty="0">
                <a:latin typeface="Times New Roman"/>
                <a:cs typeface="Times New Roman"/>
              </a:rPr>
              <a:t>епітелій;</a:t>
            </a:r>
            <a:r>
              <a:rPr sz="1550" spc="229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4.2</a:t>
            </a:r>
            <a:r>
              <a:rPr sz="1550" spc="235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-</a:t>
            </a:r>
            <a:r>
              <a:rPr sz="1550" spc="250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внутрішній</a:t>
            </a:r>
            <a:r>
              <a:rPr sz="1550" spc="270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емалевий</a:t>
            </a:r>
            <a:r>
              <a:rPr sz="1550" spc="310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епітелій</a:t>
            </a:r>
            <a:r>
              <a:rPr sz="1550" spc="250" dirty="0">
                <a:latin typeface="Times New Roman"/>
                <a:cs typeface="Times New Roman"/>
              </a:rPr>
              <a:t> </a:t>
            </a:r>
            <a:r>
              <a:rPr sz="1550" spc="-10" dirty="0">
                <a:latin typeface="Times New Roman"/>
                <a:cs typeface="Times New Roman"/>
              </a:rPr>
              <a:t>(енамелобласти);</a:t>
            </a:r>
            <a:endParaRPr sz="1550">
              <a:latin typeface="Times New Roman"/>
              <a:cs typeface="Times New Roman"/>
            </a:endParaRPr>
          </a:p>
          <a:p>
            <a:pPr marL="12700" algn="just">
              <a:lnSpc>
                <a:spcPct val="100000"/>
              </a:lnSpc>
              <a:spcBef>
                <a:spcPts val="50"/>
              </a:spcBef>
            </a:pPr>
            <a:r>
              <a:rPr sz="1550" dirty="0">
                <a:latin typeface="Times New Roman"/>
                <a:cs typeface="Times New Roman"/>
              </a:rPr>
              <a:t>4.3</a:t>
            </a:r>
            <a:r>
              <a:rPr sz="1550" spc="120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-</a:t>
            </a:r>
            <a:r>
              <a:rPr sz="1550" spc="135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пульпа</a:t>
            </a:r>
            <a:r>
              <a:rPr sz="1550" spc="190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емалевого</a:t>
            </a:r>
            <a:r>
              <a:rPr sz="1550" spc="125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органу;</a:t>
            </a:r>
            <a:r>
              <a:rPr sz="1550" spc="114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4.4</a:t>
            </a:r>
            <a:r>
              <a:rPr sz="1550" spc="120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-</a:t>
            </a:r>
            <a:r>
              <a:rPr sz="1550" spc="140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проміжний</a:t>
            </a:r>
            <a:r>
              <a:rPr sz="1550" spc="190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шар</a:t>
            </a:r>
            <a:r>
              <a:rPr sz="1550" spc="120" dirty="0">
                <a:latin typeface="Times New Roman"/>
                <a:cs typeface="Times New Roman"/>
              </a:rPr>
              <a:t> </a:t>
            </a:r>
            <a:r>
              <a:rPr sz="1550" spc="-10" dirty="0">
                <a:latin typeface="Times New Roman"/>
                <a:cs typeface="Times New Roman"/>
              </a:rPr>
              <a:t>емалевого</a:t>
            </a:r>
            <a:endParaRPr sz="15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sz="1550" dirty="0">
                <a:latin typeface="Times New Roman"/>
                <a:cs typeface="Times New Roman"/>
              </a:rPr>
              <a:t>органу;</a:t>
            </a:r>
            <a:r>
              <a:rPr sz="1550" spc="180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5</a:t>
            </a:r>
            <a:r>
              <a:rPr sz="1550" spc="155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–</a:t>
            </a:r>
            <a:r>
              <a:rPr sz="1550" spc="195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закладка</a:t>
            </a:r>
            <a:r>
              <a:rPr sz="1550" spc="175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постійного</a:t>
            </a:r>
            <a:r>
              <a:rPr sz="1550" spc="160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зуба;</a:t>
            </a:r>
            <a:r>
              <a:rPr sz="1550" spc="150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6</a:t>
            </a:r>
            <a:r>
              <a:rPr sz="1550" spc="150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-</a:t>
            </a:r>
            <a:r>
              <a:rPr sz="1550" spc="210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зубной</a:t>
            </a:r>
            <a:r>
              <a:rPr sz="1550" spc="215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сосочек:</a:t>
            </a:r>
            <a:r>
              <a:rPr sz="1550" spc="140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6.1</a:t>
            </a:r>
            <a:r>
              <a:rPr sz="1550" spc="155" dirty="0">
                <a:latin typeface="Times New Roman"/>
                <a:cs typeface="Times New Roman"/>
              </a:rPr>
              <a:t> </a:t>
            </a:r>
            <a:r>
              <a:rPr sz="1550" spc="-50" dirty="0">
                <a:latin typeface="Times New Roman"/>
                <a:cs typeface="Times New Roman"/>
              </a:rPr>
              <a:t>-</a:t>
            </a:r>
            <a:endParaRPr sz="15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85"/>
              </a:spcBef>
              <a:tabLst>
                <a:tab pos="1416050" algn="l"/>
                <a:tab pos="1663700" algn="l"/>
                <a:tab pos="1878330" algn="l"/>
                <a:tab pos="2628265" algn="l"/>
                <a:tab pos="3561715" algn="l"/>
                <a:tab pos="3808095" algn="l"/>
                <a:tab pos="4023360" algn="l"/>
                <a:tab pos="4700270" algn="l"/>
              </a:tabLst>
            </a:pPr>
            <a:r>
              <a:rPr sz="1550" spc="-10" dirty="0">
                <a:latin typeface="Times New Roman"/>
                <a:cs typeface="Times New Roman"/>
              </a:rPr>
              <a:t>одонтобласты;</a:t>
            </a:r>
            <a:r>
              <a:rPr sz="1550" dirty="0">
                <a:latin typeface="Times New Roman"/>
                <a:cs typeface="Times New Roman"/>
              </a:rPr>
              <a:t>	</a:t>
            </a:r>
            <a:r>
              <a:rPr sz="1550" spc="-50" dirty="0">
                <a:latin typeface="Times New Roman"/>
                <a:cs typeface="Times New Roman"/>
              </a:rPr>
              <a:t>7</a:t>
            </a:r>
            <a:r>
              <a:rPr sz="1550" dirty="0">
                <a:latin typeface="Times New Roman"/>
                <a:cs typeface="Times New Roman"/>
              </a:rPr>
              <a:t>	</a:t>
            </a:r>
            <a:r>
              <a:rPr sz="1550" spc="-50" dirty="0">
                <a:latin typeface="Times New Roman"/>
                <a:cs typeface="Times New Roman"/>
              </a:rPr>
              <a:t>-</a:t>
            </a:r>
            <a:r>
              <a:rPr sz="1550" dirty="0">
                <a:latin typeface="Times New Roman"/>
                <a:cs typeface="Times New Roman"/>
              </a:rPr>
              <a:t>	</a:t>
            </a:r>
            <a:r>
              <a:rPr sz="1550" spc="-10" dirty="0">
                <a:latin typeface="Times New Roman"/>
                <a:cs typeface="Times New Roman"/>
              </a:rPr>
              <a:t>зубний</a:t>
            </a:r>
            <a:r>
              <a:rPr sz="1550" dirty="0">
                <a:latin typeface="Times New Roman"/>
                <a:cs typeface="Times New Roman"/>
              </a:rPr>
              <a:t>	</a:t>
            </a:r>
            <a:r>
              <a:rPr sz="1550" spc="-10" dirty="0">
                <a:latin typeface="Times New Roman"/>
                <a:cs typeface="Times New Roman"/>
              </a:rPr>
              <a:t>мішечок;</a:t>
            </a:r>
            <a:r>
              <a:rPr sz="1550" dirty="0">
                <a:latin typeface="Times New Roman"/>
                <a:cs typeface="Times New Roman"/>
              </a:rPr>
              <a:t>	</a:t>
            </a:r>
            <a:r>
              <a:rPr sz="1550" spc="-50" dirty="0">
                <a:latin typeface="Times New Roman"/>
                <a:cs typeface="Times New Roman"/>
              </a:rPr>
              <a:t>8</a:t>
            </a:r>
            <a:r>
              <a:rPr sz="1550" dirty="0">
                <a:latin typeface="Times New Roman"/>
                <a:cs typeface="Times New Roman"/>
              </a:rPr>
              <a:t>	</a:t>
            </a:r>
            <a:r>
              <a:rPr sz="1550" spc="-50" dirty="0">
                <a:latin typeface="Times New Roman"/>
                <a:cs typeface="Times New Roman"/>
              </a:rPr>
              <a:t>-</a:t>
            </a:r>
            <a:r>
              <a:rPr sz="1550" dirty="0">
                <a:latin typeface="Times New Roman"/>
                <a:cs typeface="Times New Roman"/>
              </a:rPr>
              <a:t>	</a:t>
            </a:r>
            <a:r>
              <a:rPr sz="1550" spc="-10" dirty="0">
                <a:latin typeface="Times New Roman"/>
                <a:cs typeface="Times New Roman"/>
              </a:rPr>
              <a:t>стінка</a:t>
            </a:r>
            <a:r>
              <a:rPr sz="1550" dirty="0">
                <a:latin typeface="Times New Roman"/>
                <a:cs typeface="Times New Roman"/>
              </a:rPr>
              <a:t>	</a:t>
            </a:r>
            <a:r>
              <a:rPr sz="1550" spc="-10" dirty="0">
                <a:latin typeface="Times New Roman"/>
                <a:cs typeface="Times New Roman"/>
              </a:rPr>
              <a:t>кісткової</a:t>
            </a:r>
            <a:endParaRPr sz="15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sz="1550" spc="-10" dirty="0">
                <a:latin typeface="Times New Roman"/>
                <a:cs typeface="Times New Roman"/>
              </a:rPr>
              <a:t>альвеоли.</a:t>
            </a:r>
            <a:endParaRPr sz="155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320154" y="4850129"/>
            <a:ext cx="5650865" cy="50927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550" dirty="0">
                <a:latin typeface="Times New Roman"/>
                <a:cs typeface="Times New Roman"/>
              </a:rPr>
              <a:t>1</a:t>
            </a:r>
            <a:r>
              <a:rPr sz="1550" spc="300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–</a:t>
            </a:r>
            <a:r>
              <a:rPr sz="1550" spc="300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епітелій</a:t>
            </a:r>
            <a:r>
              <a:rPr sz="1550" spc="325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порожнини</a:t>
            </a:r>
            <a:r>
              <a:rPr sz="1550" spc="375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рота;</a:t>
            </a:r>
            <a:r>
              <a:rPr sz="1550" spc="285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2</a:t>
            </a:r>
            <a:r>
              <a:rPr sz="1550" spc="305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–</a:t>
            </a:r>
            <a:r>
              <a:rPr sz="1550" spc="300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вестибулярна</a:t>
            </a:r>
            <a:r>
              <a:rPr sz="1550" spc="335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пластинка;</a:t>
            </a:r>
            <a:r>
              <a:rPr sz="1550" spc="330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3</a:t>
            </a:r>
            <a:r>
              <a:rPr sz="1550" spc="300" dirty="0">
                <a:latin typeface="Times New Roman"/>
                <a:cs typeface="Times New Roman"/>
              </a:rPr>
              <a:t> </a:t>
            </a:r>
            <a:r>
              <a:rPr sz="1550" spc="-50" dirty="0">
                <a:latin typeface="Times New Roman"/>
                <a:cs typeface="Times New Roman"/>
              </a:rPr>
              <a:t>–</a:t>
            </a:r>
            <a:endParaRPr sz="15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sz="1550" dirty="0">
                <a:latin typeface="Times New Roman"/>
                <a:cs typeface="Times New Roman"/>
              </a:rPr>
              <a:t>зубна</a:t>
            </a:r>
            <a:r>
              <a:rPr sz="1550" spc="405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платівка;</a:t>
            </a:r>
            <a:r>
              <a:rPr sz="1550" spc="420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4</a:t>
            </a:r>
            <a:r>
              <a:rPr sz="1550" spc="390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-</a:t>
            </a:r>
            <a:r>
              <a:rPr sz="1550" spc="405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емалевий</a:t>
            </a:r>
            <a:r>
              <a:rPr sz="1550" spc="455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орган:</a:t>
            </a:r>
            <a:r>
              <a:rPr sz="1550" spc="380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4.1</a:t>
            </a:r>
            <a:r>
              <a:rPr sz="1550" spc="390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-</a:t>
            </a:r>
            <a:r>
              <a:rPr sz="1550" spc="440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зовнішній</a:t>
            </a:r>
            <a:r>
              <a:rPr sz="1550" spc="420" dirty="0">
                <a:latin typeface="Times New Roman"/>
                <a:cs typeface="Times New Roman"/>
              </a:rPr>
              <a:t> </a:t>
            </a:r>
            <a:r>
              <a:rPr sz="1550" spc="-10" dirty="0">
                <a:latin typeface="Times New Roman"/>
                <a:cs typeface="Times New Roman"/>
              </a:rPr>
              <a:t>емалевий</a:t>
            </a:r>
            <a:endParaRPr sz="155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320154" y="5339588"/>
            <a:ext cx="2216785" cy="50927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  <a:tabLst>
                <a:tab pos="1178560" algn="l"/>
                <a:tab pos="1837055" algn="l"/>
              </a:tabLst>
            </a:pPr>
            <a:r>
              <a:rPr sz="1550" spc="-10" dirty="0">
                <a:latin typeface="Times New Roman"/>
                <a:cs typeface="Times New Roman"/>
              </a:rPr>
              <a:t>епітелій;</a:t>
            </a:r>
            <a:r>
              <a:rPr sz="1550" dirty="0">
                <a:latin typeface="Times New Roman"/>
                <a:cs typeface="Times New Roman"/>
              </a:rPr>
              <a:t>	</a:t>
            </a:r>
            <a:r>
              <a:rPr sz="1550" spc="-25" dirty="0">
                <a:latin typeface="Times New Roman"/>
                <a:cs typeface="Times New Roman"/>
              </a:rPr>
              <a:t>4.2</a:t>
            </a:r>
            <a:r>
              <a:rPr sz="1550" dirty="0">
                <a:latin typeface="Times New Roman"/>
                <a:cs typeface="Times New Roman"/>
              </a:rPr>
              <a:t>	</a:t>
            </a:r>
            <a:r>
              <a:rPr sz="1550" spc="-50" dirty="0">
                <a:latin typeface="Times New Roman"/>
                <a:cs typeface="Times New Roman"/>
              </a:rPr>
              <a:t>-</a:t>
            </a:r>
            <a:endParaRPr sz="15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45"/>
              </a:spcBef>
              <a:tabLst>
                <a:tab pos="1951355" algn="l"/>
              </a:tabLst>
            </a:pPr>
            <a:r>
              <a:rPr sz="1550" spc="-10" dirty="0">
                <a:latin typeface="Times New Roman"/>
                <a:cs typeface="Times New Roman"/>
              </a:rPr>
              <a:t>(преенамелобласти);</a:t>
            </a:r>
            <a:r>
              <a:rPr sz="1550" dirty="0">
                <a:latin typeface="Times New Roman"/>
                <a:cs typeface="Times New Roman"/>
              </a:rPr>
              <a:t>	</a:t>
            </a:r>
            <a:r>
              <a:rPr sz="1550" spc="-25" dirty="0">
                <a:latin typeface="Times New Roman"/>
                <a:cs typeface="Times New Roman"/>
              </a:rPr>
              <a:t>4.3</a:t>
            </a:r>
            <a:endParaRPr sz="155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8620506" y="5339588"/>
            <a:ext cx="3348990" cy="50927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  <a:tabLst>
                <a:tab pos="1411605" algn="l"/>
                <a:tab pos="2637790" algn="l"/>
              </a:tabLst>
            </a:pPr>
            <a:r>
              <a:rPr sz="1550" spc="-10" dirty="0">
                <a:latin typeface="Times New Roman"/>
                <a:cs typeface="Times New Roman"/>
              </a:rPr>
              <a:t>внутрішній</a:t>
            </a:r>
            <a:r>
              <a:rPr sz="1550" dirty="0">
                <a:latin typeface="Times New Roman"/>
                <a:cs typeface="Times New Roman"/>
              </a:rPr>
              <a:t>	</a:t>
            </a:r>
            <a:r>
              <a:rPr sz="1550" spc="-10" dirty="0">
                <a:latin typeface="Times New Roman"/>
                <a:cs typeface="Times New Roman"/>
              </a:rPr>
              <a:t>емалевий</a:t>
            </a:r>
            <a:r>
              <a:rPr sz="1550" dirty="0">
                <a:latin typeface="Times New Roman"/>
                <a:cs typeface="Times New Roman"/>
              </a:rPr>
              <a:t>	</a:t>
            </a:r>
            <a:r>
              <a:rPr sz="1550" spc="-10" dirty="0">
                <a:latin typeface="Times New Roman"/>
                <a:cs typeface="Times New Roman"/>
              </a:rPr>
              <a:t>епітелій</a:t>
            </a:r>
            <a:endParaRPr sz="1550">
              <a:latin typeface="Times New Roman"/>
              <a:cs typeface="Times New Roman"/>
            </a:endParaRPr>
          </a:p>
          <a:p>
            <a:pPr marL="58419">
              <a:lnSpc>
                <a:spcPct val="100000"/>
              </a:lnSpc>
              <a:spcBef>
                <a:spcPts val="45"/>
              </a:spcBef>
              <a:tabLst>
                <a:tab pos="277495" algn="l"/>
                <a:tab pos="1032510" algn="l"/>
                <a:tab pos="2066289" algn="l"/>
                <a:tab pos="2857500" algn="l"/>
                <a:tab pos="3268979" algn="l"/>
              </a:tabLst>
            </a:pPr>
            <a:r>
              <a:rPr sz="1550" spc="-50" dirty="0">
                <a:latin typeface="Times New Roman"/>
                <a:cs typeface="Times New Roman"/>
              </a:rPr>
              <a:t>-</a:t>
            </a:r>
            <a:r>
              <a:rPr sz="1550" dirty="0">
                <a:latin typeface="Times New Roman"/>
                <a:cs typeface="Times New Roman"/>
              </a:rPr>
              <a:t>	</a:t>
            </a:r>
            <a:r>
              <a:rPr sz="1550" spc="-10" dirty="0">
                <a:latin typeface="Times New Roman"/>
                <a:cs typeface="Times New Roman"/>
              </a:rPr>
              <a:t>пульпа</a:t>
            </a:r>
            <a:r>
              <a:rPr sz="1550" dirty="0">
                <a:latin typeface="Times New Roman"/>
                <a:cs typeface="Times New Roman"/>
              </a:rPr>
              <a:t>	</a:t>
            </a:r>
            <a:r>
              <a:rPr sz="1550" spc="-10" dirty="0">
                <a:latin typeface="Times New Roman"/>
                <a:cs typeface="Times New Roman"/>
              </a:rPr>
              <a:t>емалевого</a:t>
            </a:r>
            <a:r>
              <a:rPr sz="1550" dirty="0">
                <a:latin typeface="Times New Roman"/>
                <a:cs typeface="Times New Roman"/>
              </a:rPr>
              <a:t>	</a:t>
            </a:r>
            <a:r>
              <a:rPr sz="1550" spc="-10" dirty="0">
                <a:latin typeface="Times New Roman"/>
                <a:cs typeface="Times New Roman"/>
              </a:rPr>
              <a:t>органу;</a:t>
            </a:r>
            <a:r>
              <a:rPr sz="1550" dirty="0">
                <a:latin typeface="Times New Roman"/>
                <a:cs typeface="Times New Roman"/>
              </a:rPr>
              <a:t>	</a:t>
            </a:r>
            <a:r>
              <a:rPr sz="1550" spc="-25" dirty="0">
                <a:latin typeface="Times New Roman"/>
                <a:cs typeface="Times New Roman"/>
              </a:rPr>
              <a:t>4.4</a:t>
            </a:r>
            <a:r>
              <a:rPr sz="1550" dirty="0">
                <a:latin typeface="Times New Roman"/>
                <a:cs typeface="Times New Roman"/>
              </a:rPr>
              <a:t>	</a:t>
            </a:r>
            <a:r>
              <a:rPr sz="1550" spc="-50" dirty="0">
                <a:latin typeface="Times New Roman"/>
                <a:cs typeface="Times New Roman"/>
              </a:rPr>
              <a:t>-</a:t>
            </a:r>
            <a:endParaRPr sz="155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320154" y="5824524"/>
            <a:ext cx="5654675" cy="998855"/>
          </a:xfrm>
          <a:prstGeom prst="rect">
            <a:avLst/>
          </a:prstGeom>
        </p:spPr>
        <p:txBody>
          <a:bodyPr vert="horz" wrap="square" lIns="0" tIns="8890" rIns="0" bIns="0" rtlCol="0">
            <a:spAutoFit/>
          </a:bodyPr>
          <a:lstStyle/>
          <a:p>
            <a:pPr marL="12700" marR="5080" algn="just">
              <a:lnSpc>
                <a:spcPct val="103299"/>
              </a:lnSpc>
              <a:spcBef>
                <a:spcPts val="70"/>
              </a:spcBef>
            </a:pPr>
            <a:r>
              <a:rPr sz="1550" dirty="0">
                <a:latin typeface="Times New Roman"/>
                <a:cs typeface="Times New Roman"/>
              </a:rPr>
              <a:t>проміжний</a:t>
            </a:r>
            <a:r>
              <a:rPr sz="1550" spc="250" dirty="0">
                <a:latin typeface="Times New Roman"/>
                <a:cs typeface="Times New Roman"/>
              </a:rPr>
              <a:t>  </a:t>
            </a:r>
            <a:r>
              <a:rPr sz="1550" dirty="0">
                <a:latin typeface="Times New Roman"/>
                <a:cs typeface="Times New Roman"/>
              </a:rPr>
              <a:t>шар</a:t>
            </a:r>
            <a:r>
              <a:rPr sz="1550" spc="240" dirty="0">
                <a:latin typeface="Times New Roman"/>
                <a:cs typeface="Times New Roman"/>
              </a:rPr>
              <a:t>  </a:t>
            </a:r>
            <a:r>
              <a:rPr sz="1550" dirty="0">
                <a:latin typeface="Times New Roman"/>
                <a:cs typeface="Times New Roman"/>
              </a:rPr>
              <a:t>емалевого</a:t>
            </a:r>
            <a:r>
              <a:rPr sz="1550" spc="229" dirty="0">
                <a:latin typeface="Times New Roman"/>
                <a:cs typeface="Times New Roman"/>
              </a:rPr>
              <a:t>  </a:t>
            </a:r>
            <a:r>
              <a:rPr sz="1550" dirty="0">
                <a:latin typeface="Times New Roman"/>
                <a:cs typeface="Times New Roman"/>
              </a:rPr>
              <a:t>органу;</a:t>
            </a:r>
            <a:r>
              <a:rPr sz="1550" spc="235" dirty="0">
                <a:latin typeface="Times New Roman"/>
                <a:cs typeface="Times New Roman"/>
              </a:rPr>
              <a:t>  </a:t>
            </a:r>
            <a:r>
              <a:rPr sz="1550" dirty="0">
                <a:latin typeface="Times New Roman"/>
                <a:cs typeface="Times New Roman"/>
              </a:rPr>
              <a:t>4.6</a:t>
            </a:r>
            <a:r>
              <a:rPr sz="1550" spc="235" dirty="0">
                <a:latin typeface="Times New Roman"/>
                <a:cs typeface="Times New Roman"/>
              </a:rPr>
              <a:t>  </a:t>
            </a:r>
            <a:r>
              <a:rPr sz="1550" dirty="0">
                <a:latin typeface="Times New Roman"/>
                <a:cs typeface="Times New Roman"/>
              </a:rPr>
              <a:t>-</a:t>
            </a:r>
            <a:r>
              <a:rPr sz="1550" spc="265" dirty="0">
                <a:latin typeface="Times New Roman"/>
                <a:cs typeface="Times New Roman"/>
              </a:rPr>
              <a:t>  </a:t>
            </a:r>
            <a:r>
              <a:rPr sz="1550" dirty="0">
                <a:latin typeface="Times New Roman"/>
                <a:cs typeface="Times New Roman"/>
              </a:rPr>
              <a:t>шийка</a:t>
            </a:r>
            <a:r>
              <a:rPr sz="1550" spc="245" dirty="0">
                <a:latin typeface="Times New Roman"/>
                <a:cs typeface="Times New Roman"/>
              </a:rPr>
              <a:t>  </a:t>
            </a:r>
            <a:r>
              <a:rPr sz="1550" spc="-10" dirty="0">
                <a:latin typeface="Times New Roman"/>
                <a:cs typeface="Times New Roman"/>
              </a:rPr>
              <a:t>емалевого </a:t>
            </a:r>
            <a:r>
              <a:rPr sz="1550" dirty="0">
                <a:latin typeface="Times New Roman"/>
                <a:cs typeface="Times New Roman"/>
              </a:rPr>
              <a:t>органу;</a:t>
            </a:r>
            <a:r>
              <a:rPr sz="1550" spc="200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5</a:t>
            </a:r>
            <a:r>
              <a:rPr sz="1550" spc="215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–</a:t>
            </a:r>
            <a:r>
              <a:rPr sz="1550" spc="220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закладка</a:t>
            </a:r>
            <a:r>
              <a:rPr sz="1550" spc="235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постійного</a:t>
            </a:r>
            <a:r>
              <a:rPr sz="1550" spc="220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зуба;</a:t>
            </a:r>
            <a:r>
              <a:rPr sz="1550" spc="210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6</a:t>
            </a:r>
            <a:r>
              <a:rPr sz="1550" spc="215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–</a:t>
            </a:r>
            <a:r>
              <a:rPr sz="1550" spc="215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зубний</a:t>
            </a:r>
            <a:r>
              <a:rPr sz="1550" spc="280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сосочок:</a:t>
            </a:r>
            <a:r>
              <a:rPr sz="1550" spc="204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6.1</a:t>
            </a:r>
            <a:r>
              <a:rPr sz="1550" spc="215" dirty="0">
                <a:latin typeface="Times New Roman"/>
                <a:cs typeface="Times New Roman"/>
              </a:rPr>
              <a:t> </a:t>
            </a:r>
            <a:r>
              <a:rPr sz="1550" spc="-50" dirty="0">
                <a:latin typeface="Times New Roman"/>
                <a:cs typeface="Times New Roman"/>
              </a:rPr>
              <a:t>– </a:t>
            </a:r>
            <a:r>
              <a:rPr sz="1550" dirty="0">
                <a:latin typeface="Times New Roman"/>
                <a:cs typeface="Times New Roman"/>
              </a:rPr>
              <a:t>преодонтобласти;</a:t>
            </a:r>
            <a:r>
              <a:rPr sz="1550" spc="165" dirty="0">
                <a:latin typeface="Times New Roman"/>
                <a:cs typeface="Times New Roman"/>
              </a:rPr>
              <a:t>  </a:t>
            </a:r>
            <a:r>
              <a:rPr sz="1550" dirty="0">
                <a:latin typeface="Times New Roman"/>
                <a:cs typeface="Times New Roman"/>
              </a:rPr>
              <a:t>7</a:t>
            </a:r>
            <a:r>
              <a:rPr sz="1550" spc="170" dirty="0">
                <a:latin typeface="Times New Roman"/>
                <a:cs typeface="Times New Roman"/>
              </a:rPr>
              <a:t>  </a:t>
            </a:r>
            <a:r>
              <a:rPr sz="1550" dirty="0">
                <a:latin typeface="Times New Roman"/>
                <a:cs typeface="Times New Roman"/>
              </a:rPr>
              <a:t>-</a:t>
            </a:r>
            <a:r>
              <a:rPr sz="1550" spc="175" dirty="0">
                <a:latin typeface="Times New Roman"/>
                <a:cs typeface="Times New Roman"/>
              </a:rPr>
              <a:t>  </a:t>
            </a:r>
            <a:r>
              <a:rPr sz="1550" dirty="0">
                <a:latin typeface="Times New Roman"/>
                <a:cs typeface="Times New Roman"/>
              </a:rPr>
              <a:t>зубний</a:t>
            </a:r>
            <a:r>
              <a:rPr sz="1550" spc="185" dirty="0">
                <a:latin typeface="Times New Roman"/>
                <a:cs typeface="Times New Roman"/>
              </a:rPr>
              <a:t>  </a:t>
            </a:r>
            <a:r>
              <a:rPr sz="1550" dirty="0">
                <a:latin typeface="Times New Roman"/>
                <a:cs typeface="Times New Roman"/>
              </a:rPr>
              <a:t>мішечок;</a:t>
            </a:r>
            <a:r>
              <a:rPr sz="1550" spc="165" dirty="0">
                <a:latin typeface="Times New Roman"/>
                <a:cs typeface="Times New Roman"/>
              </a:rPr>
              <a:t>  </a:t>
            </a:r>
            <a:r>
              <a:rPr sz="1550" dirty="0">
                <a:latin typeface="Times New Roman"/>
                <a:cs typeface="Times New Roman"/>
              </a:rPr>
              <a:t>8</a:t>
            </a:r>
            <a:r>
              <a:rPr sz="1550" spc="170" dirty="0">
                <a:latin typeface="Times New Roman"/>
                <a:cs typeface="Times New Roman"/>
              </a:rPr>
              <a:t>  </a:t>
            </a:r>
            <a:r>
              <a:rPr sz="1550" dirty="0">
                <a:latin typeface="Times New Roman"/>
                <a:cs typeface="Times New Roman"/>
              </a:rPr>
              <a:t>-</a:t>
            </a:r>
            <a:r>
              <a:rPr sz="1550" spc="160" dirty="0">
                <a:latin typeface="Times New Roman"/>
                <a:cs typeface="Times New Roman"/>
              </a:rPr>
              <a:t>  </a:t>
            </a:r>
            <a:r>
              <a:rPr sz="1550" dirty="0">
                <a:latin typeface="Times New Roman"/>
                <a:cs typeface="Times New Roman"/>
              </a:rPr>
              <a:t>стінка</a:t>
            </a:r>
            <a:r>
              <a:rPr sz="1550" spc="160" dirty="0">
                <a:latin typeface="Times New Roman"/>
                <a:cs typeface="Times New Roman"/>
              </a:rPr>
              <a:t>  </a:t>
            </a:r>
            <a:r>
              <a:rPr sz="1550" spc="-10" dirty="0">
                <a:latin typeface="Times New Roman"/>
                <a:cs typeface="Times New Roman"/>
              </a:rPr>
              <a:t>кісткової альвеоли.</a:t>
            </a:r>
            <a:endParaRPr sz="155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4014215"/>
            <a:ext cx="448309" cy="2844165"/>
          </a:xfrm>
          <a:custGeom>
            <a:avLst/>
            <a:gdLst/>
            <a:ahLst/>
            <a:cxnLst/>
            <a:rect l="l" t="t" r="r" b="b"/>
            <a:pathLst>
              <a:path w="448309" h="2844165">
                <a:moveTo>
                  <a:pt x="0" y="0"/>
                </a:moveTo>
                <a:lnTo>
                  <a:pt x="0" y="2843783"/>
                </a:lnTo>
                <a:lnTo>
                  <a:pt x="448056" y="2843783"/>
                </a:lnTo>
                <a:lnTo>
                  <a:pt x="0" y="0"/>
                </a:lnTo>
                <a:close/>
              </a:path>
            </a:pathLst>
          </a:custGeom>
          <a:solidFill>
            <a:srgbClr val="90C225">
              <a:alpha val="85096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309877" y="19253"/>
            <a:ext cx="875030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dirty="0"/>
              <a:t>ЗУБИ.</a:t>
            </a:r>
            <a:r>
              <a:rPr sz="3600" spc="-175" dirty="0"/>
              <a:t> </a:t>
            </a:r>
            <a:r>
              <a:rPr sz="3600" spc="-20" dirty="0"/>
              <a:t>ЕТАПИ</a:t>
            </a:r>
            <a:r>
              <a:rPr sz="3600" spc="-140" dirty="0"/>
              <a:t> </a:t>
            </a:r>
            <a:r>
              <a:rPr sz="3600" dirty="0"/>
              <a:t>РОЗВИТКУ</a:t>
            </a:r>
            <a:r>
              <a:rPr sz="3600" spc="-130" dirty="0"/>
              <a:t> </a:t>
            </a:r>
            <a:r>
              <a:rPr sz="3600" spc="-10" dirty="0"/>
              <a:t>(ОДОГЕНЕЗ).</a:t>
            </a:r>
            <a:endParaRPr sz="3600"/>
          </a:p>
        </p:txBody>
      </p:sp>
      <p:sp>
        <p:nvSpPr>
          <p:cNvPr id="4" name="object 4"/>
          <p:cNvSpPr txBox="1"/>
          <p:nvPr/>
        </p:nvSpPr>
        <p:spPr>
          <a:xfrm>
            <a:off x="326542" y="987933"/>
            <a:ext cx="6109970" cy="54971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41959">
              <a:lnSpc>
                <a:spcPts val="2050"/>
              </a:lnSpc>
              <a:spcBef>
                <a:spcPts val="100"/>
              </a:spcBef>
              <a:tabLst>
                <a:tab pos="785495" algn="l"/>
              </a:tabLst>
            </a:pPr>
            <a:r>
              <a:rPr sz="1450" spc="65" dirty="0">
                <a:solidFill>
                  <a:srgbClr val="90C225"/>
                </a:solidFill>
                <a:latin typeface="Lucida Sans Unicode"/>
                <a:cs typeface="Lucida Sans Unicode"/>
              </a:rPr>
              <a:t>▶</a:t>
            </a:r>
            <a:r>
              <a:rPr sz="1450" dirty="0">
                <a:solidFill>
                  <a:srgbClr val="90C225"/>
                </a:solidFill>
                <a:latin typeface="Lucida Sans Unicode"/>
                <a:cs typeface="Lucida Sans Unicode"/>
              </a:rPr>
              <a:t>	</a:t>
            </a:r>
            <a:r>
              <a:rPr sz="1800" b="1" dirty="0">
                <a:solidFill>
                  <a:srgbClr val="404040"/>
                </a:solidFill>
                <a:latin typeface="Times New Roman"/>
                <a:cs typeface="Times New Roman"/>
              </a:rPr>
              <a:t>Стадія</a:t>
            </a:r>
            <a:r>
              <a:rPr sz="1800" b="1" spc="-3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b="1" spc="-10" dirty="0">
                <a:solidFill>
                  <a:srgbClr val="404040"/>
                </a:solidFill>
                <a:latin typeface="Times New Roman"/>
                <a:cs typeface="Times New Roman"/>
              </a:rPr>
              <a:t>гістогенезу</a:t>
            </a:r>
            <a:r>
              <a:rPr sz="1800" b="1" spc="-6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b="1" spc="-10" dirty="0">
                <a:solidFill>
                  <a:srgbClr val="404040"/>
                </a:solidFill>
                <a:latin typeface="Times New Roman"/>
                <a:cs typeface="Times New Roman"/>
              </a:rPr>
              <a:t>(утворення</a:t>
            </a:r>
            <a:r>
              <a:rPr sz="1800" b="1" spc="-9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b="1" dirty="0">
                <a:solidFill>
                  <a:srgbClr val="404040"/>
                </a:solidFill>
                <a:latin typeface="Times New Roman"/>
                <a:cs typeface="Times New Roman"/>
              </a:rPr>
              <a:t>тканин):</a:t>
            </a:r>
            <a:r>
              <a:rPr sz="1800" b="1" spc="-4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спочатку</a:t>
            </a:r>
            <a:endParaRPr sz="1800">
              <a:latin typeface="Times New Roman"/>
              <a:cs typeface="Times New Roman"/>
            </a:endParaRPr>
          </a:p>
          <a:p>
            <a:pPr marL="785495">
              <a:lnSpc>
                <a:spcPts val="2050"/>
              </a:lnSpc>
            </a:pP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формується</a:t>
            </a:r>
            <a:r>
              <a:rPr sz="1800" spc="-3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дентин,</a:t>
            </a:r>
            <a:r>
              <a:rPr sz="1800" spc="-4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потім</a:t>
            </a:r>
            <a:r>
              <a:rPr sz="1800" spc="-2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емаль</a:t>
            </a:r>
            <a:r>
              <a:rPr sz="1800" spc="-5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і</a:t>
            </a:r>
            <a:r>
              <a:rPr sz="1800" spc="-2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одночасно</a:t>
            </a:r>
            <a:r>
              <a:rPr sz="1800" spc="-10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пульпа.</a:t>
            </a:r>
            <a:endParaRPr sz="1800">
              <a:latin typeface="Times New Roman"/>
              <a:cs typeface="Times New Roman"/>
            </a:endParaRPr>
          </a:p>
          <a:p>
            <a:pPr marL="785495" marR="501015" indent="-343535">
              <a:lnSpc>
                <a:spcPct val="90100"/>
              </a:lnSpc>
              <a:spcBef>
                <a:spcPts val="1005"/>
              </a:spcBef>
              <a:tabLst>
                <a:tab pos="785495" algn="l"/>
              </a:tabLst>
            </a:pPr>
            <a:r>
              <a:rPr sz="1450" spc="65" dirty="0">
                <a:solidFill>
                  <a:srgbClr val="90C225"/>
                </a:solidFill>
                <a:latin typeface="Lucida Sans Unicode"/>
                <a:cs typeface="Lucida Sans Unicode"/>
              </a:rPr>
              <a:t>▶</a:t>
            </a:r>
            <a:r>
              <a:rPr sz="1450" dirty="0">
                <a:solidFill>
                  <a:srgbClr val="90C225"/>
                </a:solidFill>
                <a:latin typeface="Lucida Sans Unicode"/>
                <a:cs typeface="Lucida Sans Unicode"/>
              </a:rPr>
              <a:t>	</a:t>
            </a:r>
            <a:r>
              <a:rPr sz="1800" b="1" dirty="0">
                <a:solidFill>
                  <a:srgbClr val="404040"/>
                </a:solidFill>
                <a:latin typeface="Times New Roman"/>
                <a:cs typeface="Times New Roman"/>
              </a:rPr>
              <a:t>Формування</a:t>
            </a:r>
            <a:r>
              <a:rPr sz="1800" b="1" spc="-114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b="1" dirty="0">
                <a:solidFill>
                  <a:srgbClr val="404040"/>
                </a:solidFill>
                <a:latin typeface="Times New Roman"/>
                <a:cs typeface="Times New Roman"/>
              </a:rPr>
              <a:t>кореня</a:t>
            </a:r>
            <a:r>
              <a:rPr sz="1800" b="1" spc="-6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b="1" dirty="0">
                <a:solidFill>
                  <a:srgbClr val="404040"/>
                </a:solidFill>
                <a:latin typeface="Times New Roman"/>
                <a:cs typeface="Times New Roman"/>
              </a:rPr>
              <a:t>зуба:</a:t>
            </a:r>
            <a:r>
              <a:rPr sz="1800" b="1" spc="-3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20" dirty="0">
                <a:solidFill>
                  <a:srgbClr val="404040"/>
                </a:solidFill>
                <a:latin typeface="Times New Roman"/>
                <a:cs typeface="Times New Roman"/>
              </a:rPr>
              <a:t>відбувається</a:t>
            </a:r>
            <a:r>
              <a:rPr sz="1800" spc="6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після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завершення</a:t>
            </a:r>
            <a:r>
              <a:rPr sz="1800" spc="-8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формування</a:t>
            </a:r>
            <a:r>
              <a:rPr sz="1800" spc="-1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коронки,</a:t>
            </a:r>
            <a:r>
              <a:rPr sz="1800" spc="-7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утворюється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епітеліальна </a:t>
            </a:r>
            <a:r>
              <a:rPr sz="1800" spc="-20" dirty="0">
                <a:solidFill>
                  <a:srgbClr val="404040"/>
                </a:solidFill>
                <a:latin typeface="Times New Roman"/>
                <a:cs typeface="Times New Roman"/>
              </a:rPr>
              <a:t>коренева</a:t>
            </a:r>
            <a:r>
              <a:rPr sz="1800" spc="-9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піхва</a:t>
            </a:r>
            <a:r>
              <a:rPr sz="1800" spc="2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20" dirty="0">
                <a:solidFill>
                  <a:srgbClr val="404040"/>
                </a:solidFill>
                <a:latin typeface="Times New Roman"/>
                <a:cs typeface="Times New Roman"/>
              </a:rPr>
              <a:t>Гертвіга.</a:t>
            </a:r>
            <a:r>
              <a:rPr sz="1800" spc="-6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Фотмується цемент,</a:t>
            </a:r>
            <a:r>
              <a:rPr sz="1800" spc="-6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20" dirty="0">
                <a:solidFill>
                  <a:srgbClr val="404040"/>
                </a:solidFill>
                <a:latin typeface="Times New Roman"/>
                <a:cs typeface="Times New Roman"/>
              </a:rPr>
              <a:t>періодонт,</a:t>
            </a:r>
            <a:r>
              <a:rPr sz="1800" spc="-9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альвеолярна</a:t>
            </a:r>
            <a:r>
              <a:rPr sz="1800" spc="-8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кістка.</a:t>
            </a:r>
            <a:endParaRPr sz="1800">
              <a:latin typeface="Times New Roman"/>
              <a:cs typeface="Times New Roman"/>
            </a:endParaRPr>
          </a:p>
          <a:p>
            <a:pPr marL="785495" marR="809625" indent="-343535" algn="just">
              <a:lnSpc>
                <a:spcPts val="1939"/>
              </a:lnSpc>
              <a:spcBef>
                <a:spcPts val="1045"/>
              </a:spcBef>
            </a:pPr>
            <a:r>
              <a:rPr sz="1450" spc="114" dirty="0">
                <a:solidFill>
                  <a:srgbClr val="90C225"/>
                </a:solidFill>
                <a:latin typeface="Lucida Sans Unicode"/>
                <a:cs typeface="Lucida Sans Unicode"/>
              </a:rPr>
              <a:t>▶</a:t>
            </a:r>
            <a:r>
              <a:rPr sz="1450" spc="170" dirty="0">
                <a:solidFill>
                  <a:srgbClr val="90C225"/>
                </a:solidFill>
                <a:latin typeface="Lucida Sans Unicode"/>
                <a:cs typeface="Lucida Sans Unicode"/>
              </a:rPr>
              <a:t>  </a:t>
            </a:r>
            <a:r>
              <a:rPr sz="1800" b="1" spc="-10" dirty="0">
                <a:solidFill>
                  <a:srgbClr val="404040"/>
                </a:solidFill>
                <a:latin typeface="Times New Roman"/>
                <a:cs typeface="Times New Roman"/>
              </a:rPr>
              <a:t>Прорізування</a:t>
            </a:r>
            <a:r>
              <a:rPr sz="1800" b="1" spc="-7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b="1" dirty="0">
                <a:solidFill>
                  <a:srgbClr val="404040"/>
                </a:solidFill>
                <a:latin typeface="Times New Roman"/>
                <a:cs typeface="Times New Roman"/>
              </a:rPr>
              <a:t>зуба</a:t>
            </a:r>
            <a:r>
              <a:rPr sz="1800" b="1" spc="-4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b="1" dirty="0">
                <a:solidFill>
                  <a:srgbClr val="404040"/>
                </a:solidFill>
                <a:latin typeface="Times New Roman"/>
                <a:cs typeface="Times New Roman"/>
              </a:rPr>
              <a:t>:</a:t>
            </a:r>
            <a:r>
              <a:rPr sz="1800" b="1" spc="-5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зуб</a:t>
            </a:r>
            <a:r>
              <a:rPr sz="1800" spc="1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рухається</a:t>
            </a:r>
            <a:r>
              <a:rPr sz="1800" spc="8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до</a:t>
            </a:r>
            <a:r>
              <a:rPr sz="1800" spc="-7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ротової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порожнини.</a:t>
            </a:r>
            <a:r>
              <a:rPr sz="1800" spc="-114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Ясна</a:t>
            </a:r>
            <a:r>
              <a:rPr sz="1800" spc="-5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поступово</a:t>
            </a:r>
            <a:r>
              <a:rPr sz="1800" spc="-5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атрофуються</a:t>
            </a:r>
            <a:r>
              <a:rPr sz="1800" spc="-2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25" dirty="0">
                <a:solidFill>
                  <a:srgbClr val="404040"/>
                </a:solidFill>
                <a:latin typeface="Times New Roman"/>
                <a:cs typeface="Times New Roman"/>
              </a:rPr>
              <a:t>над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коронкою.</a:t>
            </a: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585"/>
              </a:spcBef>
            </a:pP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ts val="2055"/>
              </a:lnSpc>
              <a:spcBef>
                <a:spcPts val="5"/>
              </a:spcBef>
            </a:pPr>
            <a:r>
              <a:rPr sz="1800" b="1" dirty="0">
                <a:solidFill>
                  <a:srgbClr val="404040"/>
                </a:solidFill>
                <a:latin typeface="Times New Roman"/>
                <a:cs typeface="Times New Roman"/>
              </a:rPr>
              <a:t>Стадія</a:t>
            </a:r>
            <a:r>
              <a:rPr sz="1800" b="1" spc="-2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b="1" spc="-10" dirty="0">
                <a:solidFill>
                  <a:srgbClr val="404040"/>
                </a:solidFill>
                <a:latin typeface="Times New Roman"/>
                <a:cs typeface="Times New Roman"/>
              </a:rPr>
              <a:t>гістогенезу</a:t>
            </a:r>
            <a:r>
              <a:rPr sz="1800" b="1" spc="-5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b="1" dirty="0">
                <a:solidFill>
                  <a:srgbClr val="404040"/>
                </a:solidFill>
                <a:latin typeface="Times New Roman"/>
                <a:cs typeface="Times New Roman"/>
              </a:rPr>
              <a:t>(утворення</a:t>
            </a:r>
            <a:r>
              <a:rPr sz="1800" b="1" spc="-8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b="1" spc="-10" dirty="0">
                <a:solidFill>
                  <a:srgbClr val="404040"/>
                </a:solidFill>
                <a:latin typeface="Times New Roman"/>
                <a:cs typeface="Times New Roman"/>
              </a:rPr>
              <a:t>тканин):</a:t>
            </a:r>
            <a:endParaRPr sz="1800">
              <a:latin typeface="Times New Roman"/>
              <a:cs typeface="Times New Roman"/>
            </a:endParaRPr>
          </a:p>
          <a:p>
            <a:pPr marL="181610" indent="-168910">
              <a:lnSpc>
                <a:spcPts val="1945"/>
              </a:lnSpc>
              <a:buAutoNum type="arabicPlain"/>
              <a:tabLst>
                <a:tab pos="181610" algn="l"/>
              </a:tabLst>
            </a:pP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- емалевий</a:t>
            </a:r>
            <a:r>
              <a:rPr sz="1800" spc="-3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орган:</a:t>
            </a:r>
            <a:r>
              <a:rPr sz="1800" spc="-11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1.1</a:t>
            </a:r>
            <a:r>
              <a:rPr sz="1800" spc="-2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-</a:t>
            </a:r>
            <a:r>
              <a:rPr sz="1800" spc="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зовнішній емалевий</a:t>
            </a:r>
            <a:r>
              <a:rPr sz="1800" spc="-4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епітелій;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ts val="1945"/>
              </a:lnSpc>
            </a:pP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1.2</a:t>
            </a:r>
            <a:r>
              <a:rPr sz="1800" spc="-4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-</a:t>
            </a:r>
            <a:r>
              <a:rPr sz="1800" spc="-2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пульпа</a:t>
            </a:r>
            <a:r>
              <a:rPr sz="1800" spc="2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емалевого</a:t>
            </a:r>
            <a:r>
              <a:rPr sz="1800" spc="-10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органу;</a:t>
            </a:r>
            <a:r>
              <a:rPr sz="1800" spc="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1.3 -</a:t>
            </a:r>
            <a:r>
              <a:rPr sz="1800" spc="-2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проміжний</a:t>
            </a:r>
            <a:r>
              <a:rPr sz="1800" spc="-3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шар</a:t>
            </a:r>
            <a:r>
              <a:rPr sz="1800" spc="-3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емалевого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ts val="1945"/>
              </a:lnSpc>
            </a:pP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органу;</a:t>
            </a:r>
            <a:r>
              <a:rPr sz="1800" spc="2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1.4</a:t>
            </a:r>
            <a:r>
              <a:rPr sz="1800" spc="-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-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 енамелобласти;</a:t>
            </a:r>
            <a:r>
              <a:rPr sz="1800" spc="-1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1.5</a:t>
            </a:r>
            <a:r>
              <a:rPr sz="1800" spc="-1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-</a:t>
            </a:r>
            <a:r>
              <a:rPr sz="1800" spc="-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20" dirty="0">
                <a:solidFill>
                  <a:srgbClr val="404040"/>
                </a:solidFill>
                <a:latin typeface="Times New Roman"/>
                <a:cs typeface="Times New Roman"/>
              </a:rPr>
              <a:t>шийкова</a:t>
            </a:r>
            <a:r>
              <a:rPr sz="1800" spc="-6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петля;</a:t>
            </a:r>
            <a:endParaRPr sz="1800">
              <a:latin typeface="Times New Roman"/>
              <a:cs typeface="Times New Roman"/>
            </a:endParaRPr>
          </a:p>
          <a:p>
            <a:pPr marL="240665" indent="-173355">
              <a:lnSpc>
                <a:spcPts val="1945"/>
              </a:lnSpc>
              <a:buAutoNum type="arabicPlain" startAt="2"/>
              <a:tabLst>
                <a:tab pos="240665" algn="l"/>
              </a:tabLst>
            </a:pP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–</a:t>
            </a:r>
            <a:r>
              <a:rPr sz="1800" spc="-3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емаль;</a:t>
            </a:r>
            <a:endParaRPr sz="1800">
              <a:latin typeface="Times New Roman"/>
              <a:cs typeface="Times New Roman"/>
            </a:endParaRPr>
          </a:p>
          <a:p>
            <a:pPr marL="240665" indent="-173355">
              <a:lnSpc>
                <a:spcPts val="1945"/>
              </a:lnSpc>
              <a:buAutoNum type="arabicPlain" startAt="2"/>
              <a:tabLst>
                <a:tab pos="240665" algn="l"/>
              </a:tabLst>
            </a:pP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–</a:t>
            </a:r>
            <a:r>
              <a:rPr sz="1800" spc="-3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дентин;</a:t>
            </a:r>
            <a:endParaRPr sz="1800">
              <a:latin typeface="Times New Roman"/>
              <a:cs typeface="Times New Roman"/>
            </a:endParaRPr>
          </a:p>
          <a:p>
            <a:pPr marL="240665" indent="-173355">
              <a:lnSpc>
                <a:spcPts val="1945"/>
              </a:lnSpc>
              <a:buAutoNum type="arabicPlain" startAt="2"/>
              <a:tabLst>
                <a:tab pos="240665" algn="l"/>
              </a:tabLst>
            </a:pP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–</a:t>
            </a:r>
            <a:r>
              <a:rPr sz="1800" spc="-2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предентин;</a:t>
            </a:r>
            <a:endParaRPr sz="1800">
              <a:latin typeface="Times New Roman"/>
              <a:cs typeface="Times New Roman"/>
            </a:endParaRPr>
          </a:p>
          <a:p>
            <a:pPr marL="181610" indent="-168910">
              <a:lnSpc>
                <a:spcPts val="1945"/>
              </a:lnSpc>
              <a:buAutoNum type="arabicPlain" startAt="2"/>
              <a:tabLst>
                <a:tab pos="181610" algn="l"/>
              </a:tabLst>
            </a:pP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-</a:t>
            </a:r>
            <a:r>
              <a:rPr sz="1800" spc="-7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зубний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сосочок</a:t>
            </a:r>
            <a:r>
              <a:rPr sz="1800" spc="-114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(пульпу</a:t>
            </a:r>
            <a:r>
              <a:rPr sz="1800" spc="-4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зуба,</a:t>
            </a:r>
            <a:r>
              <a:rPr sz="1800" spc="3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що</a:t>
            </a:r>
            <a:r>
              <a:rPr sz="1800" spc="-8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формується):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5.1</a:t>
            </a:r>
            <a:r>
              <a:rPr sz="1800" spc="-2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50" dirty="0">
                <a:solidFill>
                  <a:srgbClr val="404040"/>
                </a:solidFill>
                <a:latin typeface="Times New Roman"/>
                <a:cs typeface="Times New Roman"/>
              </a:rPr>
              <a:t>-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ts val="1945"/>
              </a:lnSpc>
            </a:pP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одонтобласти;</a:t>
            </a:r>
            <a:endParaRPr sz="1800">
              <a:latin typeface="Times New Roman"/>
              <a:cs typeface="Times New Roman"/>
            </a:endParaRPr>
          </a:p>
          <a:p>
            <a:pPr marL="181610" indent="-168910">
              <a:lnSpc>
                <a:spcPts val="2050"/>
              </a:lnSpc>
              <a:buAutoNum type="arabicPlain" startAt="6"/>
              <a:tabLst>
                <a:tab pos="181610" algn="l"/>
              </a:tabLst>
            </a:pP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-</a:t>
            </a:r>
            <a:r>
              <a:rPr sz="1800" spc="1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зубний</a:t>
            </a:r>
            <a:r>
              <a:rPr sz="1800" spc="3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мішечок:</a:t>
            </a:r>
            <a:r>
              <a:rPr sz="1800" spc="-3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6.1</a:t>
            </a:r>
            <a:r>
              <a:rPr sz="1800" spc="-1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-</a:t>
            </a:r>
            <a:r>
              <a:rPr sz="1800" spc="1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кровоносні</a:t>
            </a:r>
            <a:r>
              <a:rPr sz="1800" spc="-10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судини.</a:t>
            </a:r>
            <a:endParaRPr sz="1800">
              <a:latin typeface="Times New Roman"/>
              <a:cs typeface="Times New Roman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464808" y="553212"/>
            <a:ext cx="5289803" cy="6057900"/>
          </a:xfrm>
          <a:prstGeom prst="rect">
            <a:avLst/>
          </a:prstGeom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841375" cy="5664835"/>
          </a:xfrm>
          <a:custGeom>
            <a:avLst/>
            <a:gdLst/>
            <a:ahLst/>
            <a:cxnLst/>
            <a:rect l="l" t="t" r="r" b="b"/>
            <a:pathLst>
              <a:path w="841375" h="5664835">
                <a:moveTo>
                  <a:pt x="841248" y="0"/>
                </a:moveTo>
                <a:lnTo>
                  <a:pt x="0" y="0"/>
                </a:lnTo>
                <a:lnTo>
                  <a:pt x="0" y="5664708"/>
                </a:lnTo>
                <a:lnTo>
                  <a:pt x="841248" y="0"/>
                </a:lnTo>
                <a:close/>
              </a:path>
            </a:pathLst>
          </a:custGeom>
          <a:solidFill>
            <a:srgbClr val="90C225">
              <a:alpha val="85096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23076" y="237743"/>
            <a:ext cx="5367528" cy="6382511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407619" y="257936"/>
            <a:ext cx="5213350" cy="7588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10"/>
              </a:spcBef>
            </a:pPr>
            <a:r>
              <a:rPr sz="2400" dirty="0">
                <a:solidFill>
                  <a:srgbClr val="000000"/>
                </a:solidFill>
              </a:rPr>
              <a:t>Розвиток</a:t>
            </a:r>
            <a:r>
              <a:rPr sz="2400" spc="65" dirty="0">
                <a:solidFill>
                  <a:srgbClr val="000000"/>
                </a:solidFill>
              </a:rPr>
              <a:t> </a:t>
            </a:r>
            <a:r>
              <a:rPr sz="2400" dirty="0">
                <a:solidFill>
                  <a:srgbClr val="000000"/>
                </a:solidFill>
              </a:rPr>
              <a:t>зуба</a:t>
            </a:r>
            <a:r>
              <a:rPr sz="2400" spc="55" dirty="0">
                <a:solidFill>
                  <a:srgbClr val="000000"/>
                </a:solidFill>
              </a:rPr>
              <a:t> </a:t>
            </a:r>
            <a:r>
              <a:rPr sz="2400" dirty="0">
                <a:solidFill>
                  <a:srgbClr val="000000"/>
                </a:solidFill>
              </a:rPr>
              <a:t>(пізня</a:t>
            </a:r>
            <a:r>
              <a:rPr sz="2400" spc="10" dirty="0">
                <a:solidFill>
                  <a:srgbClr val="000000"/>
                </a:solidFill>
              </a:rPr>
              <a:t> </a:t>
            </a:r>
            <a:r>
              <a:rPr sz="2400" dirty="0">
                <a:solidFill>
                  <a:srgbClr val="000000"/>
                </a:solidFill>
              </a:rPr>
              <a:t>стадія).</a:t>
            </a:r>
            <a:r>
              <a:rPr sz="2400" spc="55" dirty="0">
                <a:solidFill>
                  <a:srgbClr val="000000"/>
                </a:solidFill>
              </a:rPr>
              <a:t> </a:t>
            </a:r>
            <a:r>
              <a:rPr sz="2400" spc="-10" dirty="0">
                <a:solidFill>
                  <a:srgbClr val="000000"/>
                </a:solidFill>
              </a:rPr>
              <a:t>Ділянка </a:t>
            </a:r>
            <a:r>
              <a:rPr sz="2400" dirty="0">
                <a:solidFill>
                  <a:srgbClr val="000000"/>
                </a:solidFill>
              </a:rPr>
              <a:t>в</a:t>
            </a:r>
            <a:r>
              <a:rPr sz="2400" spc="-25" dirty="0">
                <a:solidFill>
                  <a:srgbClr val="000000"/>
                </a:solidFill>
              </a:rPr>
              <a:t> </a:t>
            </a:r>
            <a:r>
              <a:rPr sz="2400" dirty="0">
                <a:solidFill>
                  <a:srgbClr val="000000"/>
                </a:solidFill>
              </a:rPr>
              <a:t>області</a:t>
            </a:r>
            <a:r>
              <a:rPr sz="2400" spc="-125" dirty="0">
                <a:solidFill>
                  <a:srgbClr val="000000"/>
                </a:solidFill>
              </a:rPr>
              <a:t> </a:t>
            </a:r>
            <a:r>
              <a:rPr sz="2400" dirty="0">
                <a:solidFill>
                  <a:srgbClr val="000000"/>
                </a:solidFill>
              </a:rPr>
              <a:t>верхівки</a:t>
            </a:r>
            <a:r>
              <a:rPr sz="2400" spc="-60" dirty="0">
                <a:solidFill>
                  <a:srgbClr val="000000"/>
                </a:solidFill>
              </a:rPr>
              <a:t> </a:t>
            </a:r>
            <a:r>
              <a:rPr sz="2400" dirty="0">
                <a:solidFill>
                  <a:srgbClr val="000000"/>
                </a:solidFill>
              </a:rPr>
              <a:t>емалевого</a:t>
            </a:r>
            <a:r>
              <a:rPr sz="2400" spc="-110" dirty="0">
                <a:solidFill>
                  <a:srgbClr val="000000"/>
                </a:solidFill>
              </a:rPr>
              <a:t> </a:t>
            </a:r>
            <a:r>
              <a:rPr sz="2400" spc="-10" dirty="0">
                <a:solidFill>
                  <a:srgbClr val="000000"/>
                </a:solidFill>
              </a:rPr>
              <a:t>органу.</a:t>
            </a:r>
            <a:endParaRPr sz="2400"/>
          </a:p>
        </p:txBody>
      </p:sp>
      <p:sp>
        <p:nvSpPr>
          <p:cNvPr id="5" name="object 5"/>
          <p:cNvSpPr txBox="1"/>
          <p:nvPr/>
        </p:nvSpPr>
        <p:spPr>
          <a:xfrm>
            <a:off x="369519" y="2325115"/>
            <a:ext cx="5953125" cy="277114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208915" indent="-196215">
              <a:lnSpc>
                <a:spcPts val="2390"/>
              </a:lnSpc>
              <a:spcBef>
                <a:spcPts val="114"/>
              </a:spcBef>
              <a:buAutoNum type="arabicPlain"/>
              <a:tabLst>
                <a:tab pos="208915" algn="l"/>
              </a:tabLst>
            </a:pPr>
            <a:r>
              <a:rPr sz="2000" dirty="0">
                <a:latin typeface="Times New Roman"/>
                <a:cs typeface="Times New Roman"/>
              </a:rPr>
              <a:t>-</a:t>
            </a:r>
            <a:r>
              <a:rPr sz="2000" spc="-1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емалевий</a:t>
            </a:r>
            <a:r>
              <a:rPr sz="2000" spc="1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орган:</a:t>
            </a:r>
            <a:r>
              <a:rPr sz="2000" spc="-1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1.1</a:t>
            </a:r>
            <a:r>
              <a:rPr sz="2000" spc="1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-</a:t>
            </a:r>
            <a:r>
              <a:rPr sz="2000" spc="-1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зовнішній</a:t>
            </a:r>
            <a:r>
              <a:rPr sz="2000" spc="1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емалевий</a:t>
            </a:r>
            <a:r>
              <a:rPr sz="2000" spc="1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епітелій;</a:t>
            </a:r>
            <a:endParaRPr sz="2000">
              <a:latin typeface="Times New Roman"/>
              <a:cs typeface="Times New Roman"/>
            </a:endParaRPr>
          </a:p>
          <a:p>
            <a:pPr marL="12700" marR="5080">
              <a:lnSpc>
                <a:spcPts val="2410"/>
              </a:lnSpc>
              <a:spcBef>
                <a:spcPts val="60"/>
              </a:spcBef>
            </a:pPr>
            <a:r>
              <a:rPr sz="2000" dirty="0">
                <a:latin typeface="Times New Roman"/>
                <a:cs typeface="Times New Roman"/>
              </a:rPr>
              <a:t>1.2</a:t>
            </a:r>
            <a:r>
              <a:rPr sz="2000" spc="26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-</a:t>
            </a:r>
            <a:r>
              <a:rPr sz="2000" spc="2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пульпа</a:t>
            </a:r>
            <a:r>
              <a:rPr sz="2000" spc="27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емалевого</a:t>
            </a:r>
            <a:r>
              <a:rPr sz="2000" spc="26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органу;</a:t>
            </a:r>
            <a:r>
              <a:rPr sz="2000" spc="28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1.3</a:t>
            </a:r>
            <a:r>
              <a:rPr sz="2000" spc="26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-</a:t>
            </a:r>
            <a:r>
              <a:rPr sz="2000" spc="2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проміжний</a:t>
            </a:r>
            <a:r>
              <a:rPr sz="2000" spc="270" dirty="0">
                <a:latin typeface="Times New Roman"/>
                <a:cs typeface="Times New Roman"/>
              </a:rPr>
              <a:t> </a:t>
            </a:r>
            <a:r>
              <a:rPr sz="2000" spc="-25" dirty="0">
                <a:latin typeface="Times New Roman"/>
                <a:cs typeface="Times New Roman"/>
              </a:rPr>
              <a:t>шар </a:t>
            </a:r>
            <a:r>
              <a:rPr sz="2000" dirty="0">
                <a:latin typeface="Times New Roman"/>
                <a:cs typeface="Times New Roman"/>
              </a:rPr>
              <a:t>емалевого</a:t>
            </a:r>
            <a:r>
              <a:rPr sz="2000" spc="-9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органу;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1.4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-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енамелобласти;</a:t>
            </a:r>
            <a:endParaRPr sz="2000">
              <a:latin typeface="Times New Roman"/>
              <a:cs typeface="Times New Roman"/>
            </a:endParaRPr>
          </a:p>
          <a:p>
            <a:pPr marL="267335" indent="-191135">
              <a:lnSpc>
                <a:spcPts val="2325"/>
              </a:lnSpc>
              <a:buAutoNum type="arabicPlain" startAt="2"/>
              <a:tabLst>
                <a:tab pos="267335" algn="l"/>
              </a:tabLst>
            </a:pPr>
            <a:r>
              <a:rPr sz="2000" dirty="0">
                <a:latin typeface="Times New Roman"/>
                <a:cs typeface="Times New Roman"/>
              </a:rPr>
              <a:t>–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емаль;</a:t>
            </a:r>
            <a:endParaRPr sz="2000">
              <a:latin typeface="Times New Roman"/>
              <a:cs typeface="Times New Roman"/>
            </a:endParaRPr>
          </a:p>
          <a:p>
            <a:pPr marL="203835" indent="-191135">
              <a:lnSpc>
                <a:spcPts val="2390"/>
              </a:lnSpc>
              <a:buAutoNum type="arabicPlain" startAt="2"/>
              <a:tabLst>
                <a:tab pos="203835" algn="l"/>
              </a:tabLst>
            </a:pPr>
            <a:r>
              <a:rPr sz="2000" dirty="0">
                <a:latin typeface="Times New Roman"/>
                <a:cs typeface="Times New Roman"/>
              </a:rPr>
              <a:t>–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дентин;</a:t>
            </a:r>
            <a:endParaRPr sz="2000">
              <a:latin typeface="Times New Roman"/>
              <a:cs typeface="Times New Roman"/>
            </a:endParaRPr>
          </a:p>
          <a:p>
            <a:pPr marL="267335" indent="-191135">
              <a:lnSpc>
                <a:spcPct val="100000"/>
              </a:lnSpc>
              <a:spcBef>
                <a:spcPts val="15"/>
              </a:spcBef>
              <a:buAutoNum type="arabicPlain" startAt="2"/>
              <a:tabLst>
                <a:tab pos="267335" algn="l"/>
              </a:tabLst>
            </a:pPr>
            <a:r>
              <a:rPr sz="2000" dirty="0">
                <a:latin typeface="Times New Roman"/>
                <a:cs typeface="Times New Roman"/>
              </a:rPr>
              <a:t>–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предентин;</a:t>
            </a:r>
            <a:endParaRPr sz="2000">
              <a:latin typeface="Times New Roman"/>
              <a:cs typeface="Times New Roman"/>
            </a:endParaRPr>
          </a:p>
          <a:p>
            <a:pPr marL="203835" indent="-191135">
              <a:lnSpc>
                <a:spcPts val="2390"/>
              </a:lnSpc>
              <a:spcBef>
                <a:spcPts val="15"/>
              </a:spcBef>
              <a:buAutoNum type="arabicPlain" startAt="2"/>
              <a:tabLst>
                <a:tab pos="203835" algn="l"/>
              </a:tabLst>
            </a:pPr>
            <a:r>
              <a:rPr sz="2000" dirty="0">
                <a:latin typeface="Times New Roman"/>
                <a:cs typeface="Times New Roman"/>
              </a:rPr>
              <a:t>-</a:t>
            </a:r>
            <a:r>
              <a:rPr sz="2000" spc="-6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зубний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сосочок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(пульпу</a:t>
            </a:r>
            <a:r>
              <a:rPr sz="2000" spc="-6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зуба,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що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формується):</a:t>
            </a:r>
            <a:r>
              <a:rPr sz="2000" spc="-6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5.1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spc="-50" dirty="0">
                <a:latin typeface="Times New Roman"/>
                <a:cs typeface="Times New Roman"/>
              </a:rPr>
              <a:t>-</a:t>
            </a:r>
            <a:endParaRPr sz="2000">
              <a:latin typeface="Times New Roman"/>
              <a:cs typeface="Times New Roman"/>
            </a:endParaRPr>
          </a:p>
          <a:p>
            <a:pPr marL="12700">
              <a:lnSpc>
                <a:spcPts val="2390"/>
              </a:lnSpc>
            </a:pPr>
            <a:r>
              <a:rPr sz="2000" spc="-10" dirty="0">
                <a:latin typeface="Times New Roman"/>
                <a:cs typeface="Times New Roman"/>
              </a:rPr>
              <a:t>одонтобласти;</a:t>
            </a:r>
            <a:endParaRPr sz="2000">
              <a:latin typeface="Times New Roman"/>
              <a:cs typeface="Times New Roman"/>
            </a:endParaRPr>
          </a:p>
          <a:p>
            <a:pPr marL="203835" indent="-191135">
              <a:lnSpc>
                <a:spcPct val="100000"/>
              </a:lnSpc>
              <a:spcBef>
                <a:spcPts val="10"/>
              </a:spcBef>
              <a:buAutoNum type="arabicPlain" startAt="6"/>
              <a:tabLst>
                <a:tab pos="203835" algn="l"/>
              </a:tabLst>
            </a:pPr>
            <a:r>
              <a:rPr sz="2000" dirty="0">
                <a:latin typeface="Times New Roman"/>
                <a:cs typeface="Times New Roman"/>
              </a:rPr>
              <a:t>-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зубний</a:t>
            </a:r>
            <a:r>
              <a:rPr sz="2000" spc="-1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мішечок:</a:t>
            </a:r>
            <a:r>
              <a:rPr sz="2000" spc="-7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6.1</a:t>
            </a:r>
            <a:r>
              <a:rPr sz="2000" spc="-2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-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кровоносна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судина</a:t>
            </a:r>
            <a:endParaRPr sz="20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4014215"/>
            <a:ext cx="448309" cy="2844165"/>
          </a:xfrm>
          <a:custGeom>
            <a:avLst/>
            <a:gdLst/>
            <a:ahLst/>
            <a:cxnLst/>
            <a:rect l="l" t="t" r="r" b="b"/>
            <a:pathLst>
              <a:path w="448309" h="2844165">
                <a:moveTo>
                  <a:pt x="0" y="0"/>
                </a:moveTo>
                <a:lnTo>
                  <a:pt x="0" y="2843783"/>
                </a:lnTo>
                <a:lnTo>
                  <a:pt x="448056" y="2843783"/>
                </a:lnTo>
                <a:lnTo>
                  <a:pt x="0" y="0"/>
                </a:lnTo>
                <a:close/>
              </a:path>
            </a:pathLst>
          </a:custGeom>
          <a:solidFill>
            <a:srgbClr val="90C225">
              <a:alpha val="85096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215385" y="175717"/>
            <a:ext cx="4590415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>
                <a:latin typeface="Trebuchet MS"/>
                <a:cs typeface="Trebuchet MS"/>
              </a:rPr>
              <a:t>Гістогенез</a:t>
            </a:r>
            <a:r>
              <a:rPr spc="-40" dirty="0">
                <a:latin typeface="Trebuchet MS"/>
                <a:cs typeface="Trebuchet MS"/>
              </a:rPr>
              <a:t> </a:t>
            </a:r>
            <a:r>
              <a:rPr dirty="0">
                <a:latin typeface="Trebuchet MS"/>
                <a:cs typeface="Trebuchet MS"/>
              </a:rPr>
              <a:t>тканин</a:t>
            </a:r>
            <a:r>
              <a:rPr spc="-65" dirty="0">
                <a:latin typeface="Trebuchet MS"/>
                <a:cs typeface="Trebuchet MS"/>
              </a:rPr>
              <a:t> </a:t>
            </a:r>
            <a:r>
              <a:rPr spc="-20" dirty="0">
                <a:latin typeface="Trebuchet MS"/>
                <a:cs typeface="Trebuchet MS"/>
              </a:rPr>
              <a:t>зуба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288442" y="841375"/>
            <a:ext cx="6179185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54965" algn="l"/>
              </a:tabLst>
            </a:pPr>
            <a:r>
              <a:rPr sz="1450" spc="65" dirty="0">
                <a:solidFill>
                  <a:srgbClr val="90C225"/>
                </a:solidFill>
                <a:latin typeface="Lucida Sans Unicode"/>
                <a:cs typeface="Lucida Sans Unicode"/>
              </a:rPr>
              <a:t>▶</a:t>
            </a:r>
            <a:r>
              <a:rPr sz="1450" dirty="0">
                <a:solidFill>
                  <a:srgbClr val="90C225"/>
                </a:solidFill>
                <a:latin typeface="Lucida Sans Unicode"/>
                <a:cs typeface="Lucida Sans Unicode"/>
              </a:rPr>
              <a:t>	</a:t>
            </a:r>
            <a:r>
              <a:rPr sz="1800" b="1" spc="-10" dirty="0">
                <a:solidFill>
                  <a:srgbClr val="404040"/>
                </a:solidFill>
                <a:latin typeface="Times New Roman"/>
                <a:cs typeface="Times New Roman"/>
              </a:rPr>
              <a:t>Гістогенез</a:t>
            </a:r>
            <a:r>
              <a:rPr sz="1800" b="1" spc="-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b="1" dirty="0">
                <a:solidFill>
                  <a:srgbClr val="404040"/>
                </a:solidFill>
                <a:latin typeface="Times New Roman"/>
                <a:cs typeface="Times New Roman"/>
              </a:rPr>
              <a:t>дентину</a:t>
            </a:r>
            <a:r>
              <a:rPr sz="1800" b="1" spc="-2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b="1" spc="-10" dirty="0">
                <a:solidFill>
                  <a:srgbClr val="404040"/>
                </a:solidFill>
                <a:latin typeface="Times New Roman"/>
                <a:cs typeface="Times New Roman"/>
              </a:rPr>
              <a:t>(дентиногенез)</a:t>
            </a:r>
            <a:r>
              <a:rPr sz="1800" b="1" spc="-2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розвивається</a:t>
            </a:r>
            <a:r>
              <a:rPr sz="1800" spc="-6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з</a:t>
            </a:r>
            <a:r>
              <a:rPr sz="1800" spc="-2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зубного</a:t>
            </a:r>
            <a:endParaRPr sz="1800">
              <a:latin typeface="Times New Roman"/>
              <a:cs typeface="Times New Roman"/>
            </a:endParaRPr>
          </a:p>
          <a:p>
            <a:pPr marL="355600">
              <a:lnSpc>
                <a:spcPct val="100000"/>
              </a:lnSpc>
            </a:pP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сосочка</a:t>
            </a:r>
            <a:r>
              <a:rPr sz="1800" spc="-7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(мезенхіми),</a:t>
            </a:r>
            <a:r>
              <a:rPr sz="1800" spc="-5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клітини</a:t>
            </a:r>
            <a:r>
              <a:rPr sz="1800" spc="4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–</a:t>
            </a:r>
            <a:r>
              <a:rPr sz="1800" spc="-3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одонобласти.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tabLst>
                <a:tab pos="354965" algn="l"/>
              </a:tabLst>
            </a:pPr>
            <a:r>
              <a:rPr sz="1450" spc="65" dirty="0">
                <a:solidFill>
                  <a:srgbClr val="90C225"/>
                </a:solidFill>
                <a:latin typeface="Lucida Sans Unicode"/>
                <a:cs typeface="Lucida Sans Unicode"/>
              </a:rPr>
              <a:t>▶</a:t>
            </a:r>
            <a:r>
              <a:rPr sz="1450" dirty="0">
                <a:solidFill>
                  <a:srgbClr val="90C225"/>
                </a:solidFill>
                <a:latin typeface="Lucida Sans Unicode"/>
                <a:cs typeface="Lucida Sans Unicode"/>
              </a:rPr>
              <a:t>	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Послідовність: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клітинивнутрішнього</a:t>
            </a:r>
            <a:r>
              <a:rPr sz="1800" spc="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емалевого</a:t>
            </a:r>
            <a:r>
              <a:rPr sz="1800" spc="-10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епітелію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31342" y="1664284"/>
            <a:ext cx="408051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індикують</a:t>
            </a:r>
            <a:r>
              <a:rPr sz="1800" spc="3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диференціацію</a:t>
            </a:r>
            <a:r>
              <a:rPr sz="1800" spc="1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b="1" spc="-10" dirty="0">
                <a:solidFill>
                  <a:srgbClr val="404040"/>
                </a:solidFill>
                <a:latin typeface="Times New Roman"/>
                <a:cs typeface="Times New Roman"/>
              </a:rPr>
              <a:t>одонтобластів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31342" y="1938985"/>
            <a:ext cx="374967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686560" algn="l"/>
              </a:tabLst>
            </a:pPr>
            <a:r>
              <a:rPr sz="1800" b="1" spc="-10" dirty="0">
                <a:solidFill>
                  <a:srgbClr val="404040"/>
                </a:solidFill>
                <a:latin typeface="Times New Roman"/>
                <a:cs typeface="Times New Roman"/>
              </a:rPr>
              <a:t>перединтин</a:t>
            </a:r>
            <a:r>
              <a:rPr sz="1800" b="1" dirty="0">
                <a:solidFill>
                  <a:srgbClr val="404040"/>
                </a:solidFill>
                <a:latin typeface="Times New Roman"/>
                <a:cs typeface="Times New Roman"/>
              </a:rPr>
              <a:t>	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мінералізація</a:t>
            </a:r>
            <a:r>
              <a:rPr sz="1800" spc="8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дентин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927225" y="1664284"/>
            <a:ext cx="1587500" cy="5753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268605">
              <a:lnSpc>
                <a:spcPct val="100000"/>
              </a:lnSpc>
              <a:spcBef>
                <a:spcPts val="100"/>
              </a:spcBef>
            </a:pPr>
            <a:r>
              <a:rPr sz="1800" spc="-20" dirty="0">
                <a:solidFill>
                  <a:srgbClr val="404040"/>
                </a:solidFill>
                <a:latin typeface="Times New Roman"/>
                <a:cs typeface="Times New Roman"/>
              </a:rPr>
              <a:t>утворюються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формуються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88442" y="2213864"/>
            <a:ext cx="6532880" cy="33191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algn="just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404040"/>
                </a:solidFill>
                <a:latin typeface="Times New Roman"/>
                <a:cs typeface="Times New Roman"/>
              </a:rPr>
              <a:t>дентинні</a:t>
            </a:r>
            <a:r>
              <a:rPr sz="1800" b="1" spc="-7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b="1" spc="-10" dirty="0">
                <a:solidFill>
                  <a:srgbClr val="404040"/>
                </a:solidFill>
                <a:latin typeface="Times New Roman"/>
                <a:cs typeface="Times New Roman"/>
              </a:rPr>
              <a:t>канальці.</a:t>
            </a:r>
            <a:endParaRPr sz="1800">
              <a:latin typeface="Times New Roman"/>
              <a:cs typeface="Times New Roman"/>
            </a:endParaRPr>
          </a:p>
          <a:p>
            <a:pPr marL="12700" algn="just">
              <a:lnSpc>
                <a:spcPct val="100000"/>
              </a:lnSpc>
            </a:pPr>
            <a:r>
              <a:rPr sz="1450" spc="114" dirty="0">
                <a:solidFill>
                  <a:srgbClr val="90C225"/>
                </a:solidFill>
                <a:latin typeface="Lucida Sans Unicode"/>
                <a:cs typeface="Lucida Sans Unicode"/>
              </a:rPr>
              <a:t>▶</a:t>
            </a:r>
            <a:r>
              <a:rPr sz="1450" spc="200" dirty="0">
                <a:solidFill>
                  <a:srgbClr val="90C225"/>
                </a:solidFill>
                <a:latin typeface="Lucida Sans Unicode"/>
                <a:cs typeface="Lucida Sans Unicode"/>
              </a:rPr>
              <a:t>  </a:t>
            </a:r>
            <a:r>
              <a:rPr sz="1800" b="1" spc="-10" dirty="0">
                <a:solidFill>
                  <a:srgbClr val="404040"/>
                </a:solidFill>
                <a:latin typeface="Times New Roman"/>
                <a:cs typeface="Times New Roman"/>
              </a:rPr>
              <a:t>Гістогенез</a:t>
            </a:r>
            <a:r>
              <a:rPr sz="1800" b="1" spc="-2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b="1" dirty="0">
                <a:solidFill>
                  <a:srgbClr val="404040"/>
                </a:solidFill>
                <a:latin typeface="Times New Roman"/>
                <a:cs typeface="Times New Roman"/>
              </a:rPr>
              <a:t>емалі</a:t>
            </a:r>
            <a:r>
              <a:rPr sz="1800" b="1" spc="-2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b="1" dirty="0">
                <a:solidFill>
                  <a:srgbClr val="404040"/>
                </a:solidFill>
                <a:latin typeface="Times New Roman"/>
                <a:cs typeface="Times New Roman"/>
              </a:rPr>
              <a:t>(</a:t>
            </a:r>
            <a:r>
              <a:rPr sz="1800" b="1" spc="-3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b="1" dirty="0">
                <a:solidFill>
                  <a:srgbClr val="404040"/>
                </a:solidFill>
                <a:latin typeface="Times New Roman"/>
                <a:cs typeface="Times New Roman"/>
              </a:rPr>
              <a:t>амелогенез)</a:t>
            </a:r>
            <a:r>
              <a:rPr sz="1800" b="1" spc="-1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внутрішній</a:t>
            </a:r>
            <a:r>
              <a:rPr sz="1800" spc="8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емалевий</a:t>
            </a:r>
            <a:r>
              <a:rPr sz="1800" spc="-5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епітелій</a:t>
            </a:r>
            <a:endParaRPr sz="1800">
              <a:latin typeface="Times New Roman"/>
              <a:cs typeface="Times New Roman"/>
            </a:endParaRPr>
          </a:p>
          <a:p>
            <a:pPr marL="355600" algn="just">
              <a:lnSpc>
                <a:spcPct val="100000"/>
              </a:lnSpc>
            </a:pPr>
            <a:r>
              <a:rPr sz="1800" spc="-20" dirty="0">
                <a:solidFill>
                  <a:srgbClr val="404040"/>
                </a:solidFill>
                <a:latin typeface="Times New Roman"/>
                <a:cs typeface="Times New Roman"/>
              </a:rPr>
              <a:t>(ектодерма),</a:t>
            </a:r>
            <a:r>
              <a:rPr sz="1800" spc="-6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клітини</a:t>
            </a:r>
            <a:r>
              <a:rPr sz="1800" spc="5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–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 амелобласти</a:t>
            </a:r>
            <a:r>
              <a:rPr sz="1800" spc="-7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(енамелобластів).</a:t>
            </a:r>
            <a:endParaRPr sz="1800">
              <a:latin typeface="Times New Roman"/>
              <a:cs typeface="Times New Roman"/>
            </a:endParaRPr>
          </a:p>
          <a:p>
            <a:pPr marL="12700" marR="5080" indent="401955" algn="just">
              <a:lnSpc>
                <a:spcPct val="100000"/>
              </a:lnSpc>
            </a:pP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Послідовність:</a:t>
            </a:r>
            <a:r>
              <a:rPr sz="1800" spc="75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після</a:t>
            </a:r>
            <a:r>
              <a:rPr sz="1800" spc="100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утворення</a:t>
            </a:r>
            <a:r>
              <a:rPr sz="1800" spc="70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первинного</a:t>
            </a:r>
            <a:r>
              <a:rPr sz="1800" spc="100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шару</a:t>
            </a:r>
            <a:r>
              <a:rPr sz="1800" spc="45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дентину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амелобласти</a:t>
            </a:r>
            <a:r>
              <a:rPr sz="1800" spc="16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виділяють</a:t>
            </a:r>
            <a:r>
              <a:rPr sz="1800" spc="14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емалевий</a:t>
            </a:r>
            <a:r>
              <a:rPr sz="1800" spc="16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матрикс</a:t>
            </a:r>
            <a:r>
              <a:rPr sz="1800" spc="285" dirty="0">
                <a:solidFill>
                  <a:srgbClr val="404040"/>
                </a:solidFill>
                <a:latin typeface="Times New Roman"/>
                <a:cs typeface="Times New Roman"/>
              </a:rPr>
              <a:t>   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мінералізація</a:t>
            </a:r>
            <a:r>
              <a:rPr sz="1800" spc="13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емалі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дозрівання</a:t>
            </a:r>
            <a:r>
              <a:rPr sz="1800" spc="-7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емалі.</a:t>
            </a:r>
            <a:r>
              <a:rPr sz="1800" spc="-3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Емаль</a:t>
            </a:r>
            <a:r>
              <a:rPr sz="1800" spc="-9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формується</a:t>
            </a:r>
            <a:r>
              <a:rPr sz="1800" spc="-3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після</a:t>
            </a:r>
            <a:r>
              <a:rPr sz="1800" spc="-4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дентину.</a:t>
            </a:r>
            <a:endParaRPr sz="1800">
              <a:latin typeface="Times New Roman"/>
              <a:cs typeface="Times New Roman"/>
            </a:endParaRPr>
          </a:p>
          <a:p>
            <a:pPr marL="355600" marR="407670" indent="-342900">
              <a:lnSpc>
                <a:spcPct val="100000"/>
              </a:lnSpc>
              <a:spcBef>
                <a:spcPts val="5"/>
              </a:spcBef>
              <a:tabLst>
                <a:tab pos="354965" algn="l"/>
              </a:tabLst>
            </a:pPr>
            <a:r>
              <a:rPr sz="1450" spc="65" dirty="0">
                <a:solidFill>
                  <a:srgbClr val="90C225"/>
                </a:solidFill>
                <a:latin typeface="Lucida Sans Unicode"/>
                <a:cs typeface="Lucida Sans Unicode"/>
              </a:rPr>
              <a:t>▶</a:t>
            </a:r>
            <a:r>
              <a:rPr sz="1450" dirty="0">
                <a:solidFill>
                  <a:srgbClr val="90C225"/>
                </a:solidFill>
                <a:latin typeface="Lucida Sans Unicode"/>
                <a:cs typeface="Lucida Sans Unicode"/>
              </a:rPr>
              <a:t>	</a:t>
            </a:r>
            <a:r>
              <a:rPr sz="1800" b="1" dirty="0">
                <a:solidFill>
                  <a:srgbClr val="404040"/>
                </a:solidFill>
                <a:latin typeface="Times New Roman"/>
                <a:cs typeface="Times New Roman"/>
              </a:rPr>
              <a:t>Формування</a:t>
            </a:r>
            <a:r>
              <a:rPr sz="1800" b="1" spc="-8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b="1" dirty="0">
                <a:solidFill>
                  <a:srgbClr val="404040"/>
                </a:solidFill>
                <a:latin typeface="Times New Roman"/>
                <a:cs typeface="Times New Roman"/>
              </a:rPr>
              <a:t>пульпи.</a:t>
            </a:r>
            <a:r>
              <a:rPr sz="1800" b="1" spc="-6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Утворюється</a:t>
            </a:r>
            <a:r>
              <a:rPr sz="1800" spc="-4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з</a:t>
            </a:r>
            <a:r>
              <a:rPr sz="1800" spc="-4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центральної</a:t>
            </a:r>
            <a:r>
              <a:rPr sz="1800" spc="-8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частини зубного</a:t>
            </a:r>
            <a:r>
              <a:rPr sz="1800" spc="-3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сосочка.</a:t>
            </a:r>
            <a:r>
              <a:rPr sz="1800" spc="-8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Склад:</a:t>
            </a:r>
            <a:r>
              <a:rPr sz="1800" spc="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фібробласти,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 кровиносні</a:t>
            </a:r>
            <a:r>
              <a:rPr sz="1800" spc="-11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судини, нерви.</a:t>
            </a:r>
            <a:endParaRPr sz="1800">
              <a:latin typeface="Times New Roman"/>
              <a:cs typeface="Times New Roman"/>
            </a:endParaRPr>
          </a:p>
          <a:p>
            <a:pPr marL="355600" marR="137795" indent="-342900">
              <a:lnSpc>
                <a:spcPct val="100000"/>
              </a:lnSpc>
              <a:spcBef>
                <a:spcPts val="5"/>
              </a:spcBef>
              <a:tabLst>
                <a:tab pos="354965" algn="l"/>
              </a:tabLst>
            </a:pPr>
            <a:r>
              <a:rPr sz="1450" spc="65" dirty="0">
                <a:solidFill>
                  <a:srgbClr val="90C225"/>
                </a:solidFill>
                <a:latin typeface="Lucida Sans Unicode"/>
                <a:cs typeface="Lucida Sans Unicode"/>
              </a:rPr>
              <a:t>▶</a:t>
            </a:r>
            <a:r>
              <a:rPr sz="1450" dirty="0">
                <a:solidFill>
                  <a:srgbClr val="90C225"/>
                </a:solidFill>
                <a:latin typeface="Lucida Sans Unicode"/>
                <a:cs typeface="Lucida Sans Unicode"/>
              </a:rPr>
              <a:t>	</a:t>
            </a:r>
            <a:r>
              <a:rPr sz="1800" b="1" spc="-10" dirty="0">
                <a:solidFill>
                  <a:srgbClr val="404040"/>
                </a:solidFill>
                <a:latin typeface="Times New Roman"/>
                <a:cs typeface="Times New Roman"/>
              </a:rPr>
              <a:t>Гістогенез</a:t>
            </a:r>
            <a:r>
              <a:rPr sz="1800" b="1" spc="-4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b="1" dirty="0">
                <a:solidFill>
                  <a:srgbClr val="404040"/>
                </a:solidFill>
                <a:latin typeface="Times New Roman"/>
                <a:cs typeface="Times New Roman"/>
              </a:rPr>
              <a:t>цементу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.</a:t>
            </a:r>
            <a:r>
              <a:rPr sz="1800" spc="-5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Утворюється</a:t>
            </a:r>
            <a:r>
              <a:rPr sz="1800" spc="-5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з</a:t>
            </a:r>
            <a:r>
              <a:rPr sz="1800" spc="-6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зубного</a:t>
            </a:r>
            <a:r>
              <a:rPr sz="1800" spc="-3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сосочка.</a:t>
            </a:r>
            <a:r>
              <a:rPr sz="1800" spc="-11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Клітини цементобласти.</a:t>
            </a:r>
            <a:r>
              <a:rPr sz="1800" spc="-10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Типи</a:t>
            </a:r>
            <a:r>
              <a:rPr sz="1800" spc="-11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цементу:</a:t>
            </a:r>
            <a:r>
              <a:rPr sz="1800" spc="-3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безклітинний</a:t>
            </a:r>
            <a:r>
              <a:rPr sz="1800" spc="-1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–шийка</a:t>
            </a:r>
            <a:r>
              <a:rPr sz="1800" spc="-9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кореня,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клітинний</a:t>
            </a:r>
            <a:r>
              <a:rPr sz="1800" spc="-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–</a:t>
            </a:r>
            <a:r>
              <a:rPr sz="1800" spc="-2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верхня</a:t>
            </a:r>
            <a:r>
              <a:rPr sz="1800" spc="-5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частина</a:t>
            </a:r>
            <a:r>
              <a:rPr sz="1800" spc="-3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кореня.</a:t>
            </a:r>
            <a:endParaRPr sz="1800">
              <a:latin typeface="Times New Roman"/>
              <a:cs typeface="Times New Roman"/>
            </a:endParaRPr>
          </a:p>
        </p:txBody>
      </p:sp>
      <p:pic>
        <p:nvPicPr>
          <p:cNvPr id="9" name="object 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475219" y="1266444"/>
            <a:ext cx="3877055" cy="3863339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979676" y="2061972"/>
            <a:ext cx="347472" cy="128015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786884" y="1796795"/>
            <a:ext cx="347472" cy="128015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439411" y="2057400"/>
            <a:ext cx="347472" cy="128015"/>
          </a:xfrm>
          <a:prstGeom prst="rect">
            <a:avLst/>
          </a:prstGeom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841375" cy="5664835"/>
          </a:xfrm>
          <a:custGeom>
            <a:avLst/>
            <a:gdLst/>
            <a:ahLst/>
            <a:cxnLst/>
            <a:rect l="l" t="t" r="r" b="b"/>
            <a:pathLst>
              <a:path w="841375" h="5664835">
                <a:moveTo>
                  <a:pt x="841248" y="0"/>
                </a:moveTo>
                <a:lnTo>
                  <a:pt x="0" y="0"/>
                </a:lnTo>
                <a:lnTo>
                  <a:pt x="0" y="5664708"/>
                </a:lnTo>
                <a:lnTo>
                  <a:pt x="841248" y="0"/>
                </a:lnTo>
                <a:close/>
              </a:path>
            </a:pathLst>
          </a:custGeom>
          <a:solidFill>
            <a:srgbClr val="90C225">
              <a:alpha val="85096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655116" y="1125092"/>
            <a:ext cx="5522595" cy="392684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550" dirty="0">
                <a:latin typeface="Times New Roman"/>
                <a:cs typeface="Times New Roman"/>
              </a:rPr>
              <a:t>Зуби</a:t>
            </a:r>
            <a:r>
              <a:rPr sz="1550" spc="85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–</a:t>
            </a:r>
            <a:r>
              <a:rPr sz="1550" spc="40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органи</a:t>
            </a:r>
            <a:r>
              <a:rPr sz="1550" spc="95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ротової</a:t>
            </a:r>
            <a:r>
              <a:rPr sz="1550" spc="180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порожнини,</a:t>
            </a:r>
            <a:r>
              <a:rPr sz="1550" spc="150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які</a:t>
            </a:r>
            <a:r>
              <a:rPr sz="1550" spc="65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забезпечують</a:t>
            </a:r>
            <a:r>
              <a:rPr sz="1550" spc="225" dirty="0">
                <a:latin typeface="Times New Roman"/>
                <a:cs typeface="Times New Roman"/>
              </a:rPr>
              <a:t> </a:t>
            </a:r>
            <a:r>
              <a:rPr sz="1550" spc="-10" dirty="0">
                <a:latin typeface="Times New Roman"/>
                <a:cs typeface="Times New Roman"/>
              </a:rPr>
              <a:t>утримання</a:t>
            </a:r>
            <a:endParaRPr sz="15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sz="1550" dirty="0">
                <a:latin typeface="Times New Roman"/>
                <a:cs typeface="Times New Roman"/>
              </a:rPr>
              <a:t>та</a:t>
            </a:r>
            <a:r>
              <a:rPr sz="1550" spc="25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механічну</a:t>
            </a:r>
            <a:r>
              <a:rPr sz="1550" spc="120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обробку</a:t>
            </a:r>
            <a:r>
              <a:rPr sz="1550" spc="185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їжі</a:t>
            </a:r>
            <a:r>
              <a:rPr sz="1550" spc="35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та</a:t>
            </a:r>
            <a:r>
              <a:rPr sz="1550" spc="30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беруть</a:t>
            </a:r>
            <a:r>
              <a:rPr sz="1550" spc="204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участь</a:t>
            </a:r>
            <a:r>
              <a:rPr sz="1550" spc="75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у</a:t>
            </a:r>
            <a:r>
              <a:rPr sz="1550" spc="45" dirty="0">
                <a:latin typeface="Times New Roman"/>
                <a:cs typeface="Times New Roman"/>
              </a:rPr>
              <a:t> </a:t>
            </a:r>
            <a:r>
              <a:rPr sz="1550" spc="-10" dirty="0">
                <a:latin typeface="Times New Roman"/>
                <a:cs typeface="Times New Roman"/>
              </a:rPr>
              <a:t>звукоутворенні.</a:t>
            </a:r>
            <a:endParaRPr sz="15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550" dirty="0">
                <a:latin typeface="Times New Roman"/>
                <a:cs typeface="Times New Roman"/>
              </a:rPr>
              <a:t>Складаються</a:t>
            </a:r>
            <a:r>
              <a:rPr sz="1550" spc="200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з</a:t>
            </a:r>
            <a:r>
              <a:rPr sz="1550" spc="95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мінералізованої</a:t>
            </a:r>
            <a:r>
              <a:rPr sz="1550" spc="280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тканини,</a:t>
            </a:r>
            <a:r>
              <a:rPr sz="1550" spc="105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приймають</a:t>
            </a:r>
            <a:r>
              <a:rPr sz="1550" spc="165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участь</a:t>
            </a:r>
            <a:r>
              <a:rPr sz="1550" spc="190" dirty="0">
                <a:latin typeface="Times New Roman"/>
                <a:cs typeface="Times New Roman"/>
              </a:rPr>
              <a:t> </a:t>
            </a:r>
            <a:r>
              <a:rPr sz="1550" spc="-50" dirty="0">
                <a:latin typeface="Times New Roman"/>
                <a:cs typeface="Times New Roman"/>
              </a:rPr>
              <a:t>в</a:t>
            </a:r>
            <a:endParaRPr sz="15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sz="1550" dirty="0">
                <a:latin typeface="Times New Roman"/>
                <a:cs typeface="Times New Roman"/>
              </a:rPr>
              <a:t>утворенні</a:t>
            </a:r>
            <a:r>
              <a:rPr sz="1550" spc="190" dirty="0">
                <a:latin typeface="Times New Roman"/>
                <a:cs typeface="Times New Roman"/>
              </a:rPr>
              <a:t> </a:t>
            </a:r>
            <a:r>
              <a:rPr sz="1550" spc="-10" dirty="0">
                <a:latin typeface="Times New Roman"/>
                <a:cs typeface="Times New Roman"/>
              </a:rPr>
              <a:t>звуків.</a:t>
            </a:r>
            <a:endParaRPr sz="15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sz="1550" b="1" i="1" dirty="0">
                <a:latin typeface="Times New Roman"/>
                <a:cs typeface="Times New Roman"/>
              </a:rPr>
              <a:t>Анатомічна</a:t>
            </a:r>
            <a:r>
              <a:rPr sz="1550" b="1" i="1" spc="195" dirty="0">
                <a:latin typeface="Times New Roman"/>
                <a:cs typeface="Times New Roman"/>
              </a:rPr>
              <a:t> </a:t>
            </a:r>
            <a:r>
              <a:rPr sz="1550" b="1" i="1" dirty="0">
                <a:latin typeface="Times New Roman"/>
                <a:cs typeface="Times New Roman"/>
              </a:rPr>
              <a:t>частина</a:t>
            </a:r>
            <a:r>
              <a:rPr sz="1550" b="1" i="1" spc="145" dirty="0">
                <a:latin typeface="Times New Roman"/>
                <a:cs typeface="Times New Roman"/>
              </a:rPr>
              <a:t> </a:t>
            </a:r>
            <a:r>
              <a:rPr sz="1550" b="1" i="1" spc="-20" dirty="0">
                <a:latin typeface="Times New Roman"/>
                <a:cs typeface="Times New Roman"/>
              </a:rPr>
              <a:t>зуба:</a:t>
            </a:r>
            <a:endParaRPr sz="15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85"/>
              </a:spcBef>
            </a:pPr>
            <a:r>
              <a:rPr sz="1550" dirty="0">
                <a:latin typeface="Times New Roman"/>
                <a:cs typeface="Times New Roman"/>
              </a:rPr>
              <a:t>І.</a:t>
            </a:r>
            <a:r>
              <a:rPr sz="1550" spc="90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Частини</a:t>
            </a:r>
            <a:r>
              <a:rPr sz="1550" spc="114" dirty="0">
                <a:latin typeface="Times New Roman"/>
                <a:cs typeface="Times New Roman"/>
              </a:rPr>
              <a:t> </a:t>
            </a:r>
            <a:r>
              <a:rPr sz="1550" spc="-20" dirty="0">
                <a:latin typeface="Times New Roman"/>
                <a:cs typeface="Times New Roman"/>
              </a:rPr>
              <a:t>зуба:</a:t>
            </a:r>
            <a:endParaRPr sz="155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spcBef>
                <a:spcPts val="50"/>
              </a:spcBef>
              <a:buAutoNum type="arabicPeriod"/>
              <a:tabLst>
                <a:tab pos="355600" algn="l"/>
              </a:tabLst>
            </a:pPr>
            <a:r>
              <a:rPr sz="1550" dirty="0">
                <a:latin typeface="Times New Roman"/>
                <a:cs typeface="Times New Roman"/>
              </a:rPr>
              <a:t>Коронка</a:t>
            </a:r>
            <a:r>
              <a:rPr sz="1550" spc="220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зуба-</a:t>
            </a:r>
            <a:r>
              <a:rPr sz="1550" spc="145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видима</a:t>
            </a:r>
            <a:r>
              <a:rPr sz="1550" spc="35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частина</a:t>
            </a:r>
            <a:r>
              <a:rPr sz="1550" spc="85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зуба</a:t>
            </a:r>
            <a:r>
              <a:rPr sz="1550" spc="150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над</a:t>
            </a:r>
            <a:r>
              <a:rPr sz="1550" spc="15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яснами,</a:t>
            </a:r>
            <a:r>
              <a:rPr sz="1550" spc="55" dirty="0">
                <a:latin typeface="Times New Roman"/>
                <a:cs typeface="Times New Roman"/>
              </a:rPr>
              <a:t> </a:t>
            </a:r>
            <a:r>
              <a:rPr sz="1550" spc="-10" dirty="0">
                <a:latin typeface="Times New Roman"/>
                <a:cs typeface="Times New Roman"/>
              </a:rPr>
              <a:t>покрита</a:t>
            </a:r>
            <a:endParaRPr sz="1550">
              <a:latin typeface="Times New Roman"/>
              <a:cs typeface="Times New Roman"/>
            </a:endParaRPr>
          </a:p>
          <a:p>
            <a:pPr marL="355600">
              <a:lnSpc>
                <a:spcPct val="100000"/>
              </a:lnSpc>
              <a:spcBef>
                <a:spcPts val="50"/>
              </a:spcBef>
            </a:pPr>
            <a:r>
              <a:rPr sz="1550" spc="-10" dirty="0">
                <a:latin typeface="Times New Roman"/>
                <a:cs typeface="Times New Roman"/>
              </a:rPr>
              <a:t>емаллю;</a:t>
            </a:r>
            <a:endParaRPr sz="1550">
              <a:latin typeface="Times New Roman"/>
              <a:cs typeface="Times New Roman"/>
            </a:endParaRPr>
          </a:p>
          <a:p>
            <a:pPr marL="355600" marR="173355" indent="-343535">
              <a:lnSpc>
                <a:spcPct val="102699"/>
              </a:lnSpc>
              <a:spcBef>
                <a:spcPts val="35"/>
              </a:spcBef>
              <a:buAutoNum type="arabicPeriod" startAt="2"/>
              <a:tabLst>
                <a:tab pos="355600" algn="l"/>
              </a:tabLst>
            </a:pPr>
            <a:r>
              <a:rPr sz="1550" dirty="0">
                <a:latin typeface="Times New Roman"/>
                <a:cs typeface="Times New Roman"/>
              </a:rPr>
              <a:t>Корінь</a:t>
            </a:r>
            <a:r>
              <a:rPr sz="1550" spc="85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зуба</a:t>
            </a:r>
            <a:r>
              <a:rPr sz="1550" spc="105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–знаходиться</a:t>
            </a:r>
            <a:r>
              <a:rPr sz="1550" spc="155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в</a:t>
            </a:r>
            <a:r>
              <a:rPr sz="1550" spc="-5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альвеолі</a:t>
            </a:r>
            <a:r>
              <a:rPr sz="1550" spc="85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щелепи,</a:t>
            </a:r>
            <a:r>
              <a:rPr sz="1550" spc="90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фіксує</a:t>
            </a:r>
            <a:r>
              <a:rPr sz="1550" spc="95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зуб</a:t>
            </a:r>
            <a:r>
              <a:rPr sz="1550" spc="80" dirty="0">
                <a:latin typeface="Times New Roman"/>
                <a:cs typeface="Times New Roman"/>
              </a:rPr>
              <a:t> </a:t>
            </a:r>
            <a:r>
              <a:rPr sz="1550" spc="-50" dirty="0">
                <a:latin typeface="Times New Roman"/>
                <a:cs typeface="Times New Roman"/>
              </a:rPr>
              <a:t>у </a:t>
            </a:r>
            <a:r>
              <a:rPr sz="1550" dirty="0">
                <a:latin typeface="Times New Roman"/>
                <a:cs typeface="Times New Roman"/>
              </a:rPr>
              <a:t>кістці,</a:t>
            </a:r>
            <a:r>
              <a:rPr sz="1550" spc="120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1</a:t>
            </a:r>
            <a:r>
              <a:rPr sz="1550" spc="20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корень</a:t>
            </a:r>
            <a:r>
              <a:rPr sz="1550" spc="160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(різці,</a:t>
            </a:r>
            <a:r>
              <a:rPr sz="1550" spc="120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клики),</a:t>
            </a:r>
            <a:r>
              <a:rPr sz="1550" spc="45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2-3</a:t>
            </a:r>
            <a:r>
              <a:rPr sz="1550" spc="55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корені</a:t>
            </a:r>
            <a:r>
              <a:rPr sz="1550" spc="155" dirty="0">
                <a:latin typeface="Times New Roman"/>
                <a:cs typeface="Times New Roman"/>
              </a:rPr>
              <a:t> </a:t>
            </a:r>
            <a:r>
              <a:rPr sz="1550" spc="-10" dirty="0">
                <a:latin typeface="Times New Roman"/>
                <a:cs typeface="Times New Roman"/>
              </a:rPr>
              <a:t>(премоляри,</a:t>
            </a:r>
            <a:endParaRPr sz="1550">
              <a:latin typeface="Times New Roman"/>
              <a:cs typeface="Times New Roman"/>
            </a:endParaRPr>
          </a:p>
          <a:p>
            <a:pPr marL="355600">
              <a:lnSpc>
                <a:spcPct val="100000"/>
              </a:lnSpc>
              <a:spcBef>
                <a:spcPts val="45"/>
              </a:spcBef>
            </a:pPr>
            <a:r>
              <a:rPr sz="1550" spc="-10" dirty="0">
                <a:latin typeface="Times New Roman"/>
                <a:cs typeface="Times New Roman"/>
              </a:rPr>
              <a:t>моляри);</a:t>
            </a:r>
            <a:endParaRPr sz="155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spcBef>
                <a:spcPts val="90"/>
              </a:spcBef>
              <a:buAutoNum type="arabicPeriod" startAt="3"/>
              <a:tabLst>
                <a:tab pos="355600" algn="l"/>
              </a:tabLst>
            </a:pPr>
            <a:r>
              <a:rPr sz="1550" dirty="0">
                <a:latin typeface="Times New Roman"/>
                <a:cs typeface="Times New Roman"/>
              </a:rPr>
              <a:t>Шийка</a:t>
            </a:r>
            <a:r>
              <a:rPr sz="1550" spc="30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зуба</a:t>
            </a:r>
            <a:r>
              <a:rPr sz="1550" spc="100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-перехід</a:t>
            </a:r>
            <a:r>
              <a:rPr sz="1550" spc="135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між</a:t>
            </a:r>
            <a:r>
              <a:rPr sz="1550" spc="5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коронкою</a:t>
            </a:r>
            <a:r>
              <a:rPr sz="1550" spc="155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і</a:t>
            </a:r>
            <a:r>
              <a:rPr sz="1550" spc="5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коренем,</a:t>
            </a:r>
            <a:r>
              <a:rPr sz="1550" spc="114" dirty="0">
                <a:latin typeface="Times New Roman"/>
                <a:cs typeface="Times New Roman"/>
              </a:rPr>
              <a:t> </a:t>
            </a:r>
            <a:r>
              <a:rPr sz="1550" spc="-10" dirty="0">
                <a:latin typeface="Times New Roman"/>
                <a:cs typeface="Times New Roman"/>
              </a:rPr>
              <a:t>розташована</a:t>
            </a:r>
            <a:endParaRPr sz="1550">
              <a:latin typeface="Times New Roman"/>
              <a:cs typeface="Times New Roman"/>
            </a:endParaRPr>
          </a:p>
          <a:p>
            <a:pPr marL="355600">
              <a:lnSpc>
                <a:spcPct val="100000"/>
              </a:lnSpc>
              <a:spcBef>
                <a:spcPts val="45"/>
              </a:spcBef>
            </a:pPr>
            <a:r>
              <a:rPr sz="1550" dirty="0">
                <a:latin typeface="Times New Roman"/>
                <a:cs typeface="Times New Roman"/>
              </a:rPr>
              <a:t>на</a:t>
            </a:r>
            <a:r>
              <a:rPr sz="1550" spc="25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рівні</a:t>
            </a:r>
            <a:r>
              <a:rPr sz="1550" spc="85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ясен,</a:t>
            </a:r>
            <a:r>
              <a:rPr sz="1550" spc="90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емаль</a:t>
            </a:r>
            <a:r>
              <a:rPr sz="1550" spc="55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переходе</a:t>
            </a:r>
            <a:r>
              <a:rPr sz="1550" spc="180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у</a:t>
            </a:r>
            <a:r>
              <a:rPr sz="1550" spc="10" dirty="0">
                <a:latin typeface="Times New Roman"/>
                <a:cs typeface="Times New Roman"/>
              </a:rPr>
              <a:t> </a:t>
            </a:r>
            <a:r>
              <a:rPr sz="1550" spc="-10" dirty="0">
                <a:latin typeface="Times New Roman"/>
                <a:cs typeface="Times New Roman"/>
              </a:rPr>
              <a:t>цемент.</a:t>
            </a:r>
            <a:endParaRPr sz="15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15"/>
              </a:spcBef>
            </a:pPr>
            <a:endParaRPr sz="15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550" dirty="0">
                <a:latin typeface="Times New Roman"/>
                <a:cs typeface="Times New Roman"/>
              </a:rPr>
              <a:t>анатомічна</a:t>
            </a:r>
            <a:r>
              <a:rPr sz="1550" spc="125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шийка</a:t>
            </a:r>
            <a:r>
              <a:rPr sz="1550" spc="95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–</a:t>
            </a:r>
            <a:r>
              <a:rPr sz="1550" spc="85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межа</a:t>
            </a:r>
            <a:r>
              <a:rPr sz="1550" spc="90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між</a:t>
            </a:r>
            <a:r>
              <a:rPr sz="1550" spc="70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емаллю</a:t>
            </a:r>
            <a:r>
              <a:rPr sz="1550" spc="125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і</a:t>
            </a:r>
            <a:r>
              <a:rPr sz="1550" spc="65" dirty="0">
                <a:latin typeface="Times New Roman"/>
                <a:cs typeface="Times New Roman"/>
              </a:rPr>
              <a:t> </a:t>
            </a:r>
            <a:r>
              <a:rPr sz="1550" spc="-10" dirty="0">
                <a:latin typeface="Times New Roman"/>
                <a:cs typeface="Times New Roman"/>
              </a:rPr>
              <a:t>цементом</a:t>
            </a:r>
            <a:endParaRPr sz="15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sz="1550" dirty="0">
                <a:latin typeface="Times New Roman"/>
                <a:cs typeface="Times New Roman"/>
              </a:rPr>
              <a:t>клінічна</a:t>
            </a:r>
            <a:r>
              <a:rPr sz="1550" spc="145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шийка</a:t>
            </a:r>
            <a:r>
              <a:rPr sz="1550" spc="110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–</a:t>
            </a:r>
            <a:r>
              <a:rPr sz="1550" spc="60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відповідає</a:t>
            </a:r>
            <a:r>
              <a:rPr sz="1550" spc="195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ясенному</a:t>
            </a:r>
            <a:r>
              <a:rPr sz="1550" spc="235" dirty="0">
                <a:latin typeface="Times New Roman"/>
                <a:cs typeface="Times New Roman"/>
              </a:rPr>
              <a:t> </a:t>
            </a:r>
            <a:r>
              <a:rPr sz="1550" spc="-10" dirty="0">
                <a:latin typeface="Times New Roman"/>
                <a:cs typeface="Times New Roman"/>
              </a:rPr>
              <a:t>краю.</a:t>
            </a:r>
            <a:endParaRPr sz="155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80670" rIns="0" bIns="0" rtlCol="0">
            <a:spAutoFit/>
          </a:bodyPr>
          <a:lstStyle/>
          <a:p>
            <a:pPr marL="4932680">
              <a:lnSpc>
                <a:spcPct val="100000"/>
              </a:lnSpc>
              <a:spcBef>
                <a:spcPts val="100"/>
              </a:spcBef>
            </a:pPr>
            <a:r>
              <a:rPr sz="3600" spc="-20" dirty="0">
                <a:solidFill>
                  <a:srgbClr val="539F20"/>
                </a:solidFill>
              </a:rPr>
              <a:t>ЗУБИ</a:t>
            </a:r>
            <a:endParaRPr sz="3600"/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181344" y="914400"/>
            <a:ext cx="5779008" cy="5504688"/>
          </a:xfrm>
          <a:prstGeom prst="rect">
            <a:avLst/>
          </a:prstGeom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841375" cy="5664835"/>
          </a:xfrm>
          <a:custGeom>
            <a:avLst/>
            <a:gdLst/>
            <a:ahLst/>
            <a:cxnLst/>
            <a:rect l="l" t="t" r="r" b="b"/>
            <a:pathLst>
              <a:path w="841375" h="5664835">
                <a:moveTo>
                  <a:pt x="841248" y="0"/>
                </a:moveTo>
                <a:lnTo>
                  <a:pt x="0" y="0"/>
                </a:lnTo>
                <a:lnTo>
                  <a:pt x="0" y="5664708"/>
                </a:lnTo>
                <a:lnTo>
                  <a:pt x="841248" y="0"/>
                </a:lnTo>
                <a:close/>
              </a:path>
            </a:pathLst>
          </a:custGeom>
          <a:solidFill>
            <a:srgbClr val="90C225">
              <a:alpha val="85096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19405" rIns="0" bIns="0" rtlCol="0">
            <a:spAutoFit/>
          </a:bodyPr>
          <a:lstStyle/>
          <a:p>
            <a:pPr marL="4037965">
              <a:lnSpc>
                <a:spcPct val="100000"/>
              </a:lnSpc>
              <a:spcBef>
                <a:spcPts val="105"/>
              </a:spcBef>
            </a:pPr>
            <a:r>
              <a:rPr spc="-10" dirty="0">
                <a:solidFill>
                  <a:srgbClr val="539F20"/>
                </a:solidFill>
              </a:rPr>
              <a:t>Тканини</a:t>
            </a:r>
            <a:r>
              <a:rPr spc="-190" dirty="0">
                <a:solidFill>
                  <a:srgbClr val="539F20"/>
                </a:solidFill>
              </a:rPr>
              <a:t> </a:t>
            </a:r>
            <a:r>
              <a:rPr spc="-20" dirty="0">
                <a:solidFill>
                  <a:srgbClr val="539F20"/>
                </a:solidFill>
              </a:rPr>
              <a:t>зуба: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741070" y="1649044"/>
            <a:ext cx="3214370" cy="4540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  <a:tabLst>
                <a:tab pos="1014094" algn="l"/>
                <a:tab pos="2966720" algn="l"/>
              </a:tabLst>
            </a:pPr>
            <a:r>
              <a:rPr sz="2800" spc="-25" dirty="0">
                <a:latin typeface="Times New Roman"/>
                <a:cs typeface="Times New Roman"/>
              </a:rPr>
              <a:t>Зуб</a:t>
            </a:r>
            <a:r>
              <a:rPr sz="2800" dirty="0">
                <a:latin typeface="Times New Roman"/>
                <a:cs typeface="Times New Roman"/>
              </a:rPr>
              <a:t>	</a:t>
            </a:r>
            <a:r>
              <a:rPr sz="2800" spc="-10" dirty="0">
                <a:latin typeface="Times New Roman"/>
                <a:cs typeface="Times New Roman"/>
              </a:rPr>
              <a:t>складаєть</a:t>
            </a:r>
            <a:r>
              <a:rPr sz="2800" dirty="0">
                <a:latin typeface="Times New Roman"/>
                <a:cs typeface="Times New Roman"/>
              </a:rPr>
              <a:t>	</a:t>
            </a:r>
            <a:r>
              <a:rPr sz="2800" spc="-25" dirty="0">
                <a:latin typeface="Times New Roman"/>
                <a:cs typeface="Times New Roman"/>
              </a:rPr>
              <a:t>із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41070" y="2074621"/>
            <a:ext cx="3216910" cy="883919"/>
          </a:xfrm>
          <a:prstGeom prst="rect">
            <a:avLst/>
          </a:prstGeom>
        </p:spPr>
        <p:txBody>
          <a:bodyPr vert="horz" wrap="square" lIns="0" tIns="10160" rIns="0" bIns="0" rtlCol="0">
            <a:spAutoFit/>
          </a:bodyPr>
          <a:lstStyle/>
          <a:p>
            <a:pPr marL="12700" marR="5080">
              <a:lnSpc>
                <a:spcPct val="100800"/>
              </a:lnSpc>
              <a:spcBef>
                <a:spcPts val="80"/>
              </a:spcBef>
              <a:tabLst>
                <a:tab pos="1645285" algn="l"/>
                <a:tab pos="2266950" algn="l"/>
              </a:tabLst>
            </a:pPr>
            <a:r>
              <a:rPr sz="2800" spc="-10" dirty="0">
                <a:latin typeface="Times New Roman"/>
                <a:cs typeface="Times New Roman"/>
              </a:rPr>
              <a:t>твердої</a:t>
            </a:r>
            <a:r>
              <a:rPr sz="2800" dirty="0">
                <a:latin typeface="Times New Roman"/>
                <a:cs typeface="Times New Roman"/>
              </a:rPr>
              <a:t>	</a:t>
            </a:r>
            <a:r>
              <a:rPr sz="2800" spc="-50" dirty="0">
                <a:latin typeface="Times New Roman"/>
                <a:cs typeface="Times New Roman"/>
              </a:rPr>
              <a:t>і</a:t>
            </a:r>
            <a:r>
              <a:rPr sz="2800" dirty="0">
                <a:latin typeface="Times New Roman"/>
                <a:cs typeface="Times New Roman"/>
              </a:rPr>
              <a:t>	</a:t>
            </a:r>
            <a:r>
              <a:rPr sz="2800" spc="-40" dirty="0">
                <a:latin typeface="Times New Roman"/>
                <a:cs typeface="Times New Roman"/>
              </a:rPr>
              <a:t>м’якої </a:t>
            </a:r>
            <a:r>
              <a:rPr sz="2800" spc="-10" dirty="0">
                <a:latin typeface="Times New Roman"/>
                <a:cs typeface="Times New Roman"/>
              </a:rPr>
              <a:t>частини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41070" y="2930093"/>
            <a:ext cx="2651125" cy="4540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800" b="1" spc="-20" dirty="0">
                <a:latin typeface="Times New Roman"/>
                <a:cs typeface="Times New Roman"/>
              </a:rPr>
              <a:t>Тверда</a:t>
            </a:r>
            <a:r>
              <a:rPr sz="2800" b="1" spc="-125" dirty="0">
                <a:latin typeface="Times New Roman"/>
                <a:cs typeface="Times New Roman"/>
              </a:rPr>
              <a:t> </a:t>
            </a:r>
            <a:r>
              <a:rPr sz="2800" b="1" spc="-10" dirty="0">
                <a:latin typeface="Times New Roman"/>
                <a:cs typeface="Times New Roman"/>
              </a:rPr>
              <a:t>частина: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41070" y="3355670"/>
            <a:ext cx="1918335" cy="130937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758190" indent="-745490">
              <a:lnSpc>
                <a:spcPct val="100000"/>
              </a:lnSpc>
              <a:spcBef>
                <a:spcPts val="110"/>
              </a:spcBef>
              <a:buAutoNum type="arabicPeriod"/>
              <a:tabLst>
                <a:tab pos="758190" algn="l"/>
              </a:tabLst>
            </a:pPr>
            <a:r>
              <a:rPr sz="2800" spc="-10" dirty="0">
                <a:latin typeface="Times New Roman"/>
                <a:cs typeface="Times New Roman"/>
              </a:rPr>
              <a:t>Емаль</a:t>
            </a:r>
            <a:endParaRPr sz="2800">
              <a:latin typeface="Times New Roman"/>
              <a:cs typeface="Times New Roman"/>
            </a:endParaRPr>
          </a:p>
          <a:p>
            <a:pPr marL="758190" indent="-745490">
              <a:lnSpc>
                <a:spcPts val="3354"/>
              </a:lnSpc>
              <a:spcBef>
                <a:spcPts val="25"/>
              </a:spcBef>
              <a:buAutoNum type="arabicPeriod"/>
              <a:tabLst>
                <a:tab pos="758190" algn="l"/>
              </a:tabLst>
            </a:pPr>
            <a:r>
              <a:rPr sz="2800" spc="-10" dirty="0">
                <a:latin typeface="Times New Roman"/>
                <a:cs typeface="Times New Roman"/>
              </a:rPr>
              <a:t>Дентин</a:t>
            </a:r>
            <a:endParaRPr sz="2800">
              <a:latin typeface="Times New Roman"/>
              <a:cs typeface="Times New Roman"/>
            </a:endParaRPr>
          </a:p>
          <a:p>
            <a:pPr marL="758190" indent="-745490">
              <a:lnSpc>
                <a:spcPts val="3354"/>
              </a:lnSpc>
              <a:buAutoNum type="arabicPeriod"/>
              <a:tabLst>
                <a:tab pos="758190" algn="l"/>
              </a:tabLst>
            </a:pPr>
            <a:r>
              <a:rPr sz="2800" spc="-10" dirty="0">
                <a:latin typeface="Times New Roman"/>
                <a:cs typeface="Times New Roman"/>
              </a:rPr>
              <a:t>Цемент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41070" y="4636719"/>
            <a:ext cx="2554605" cy="4540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800" b="1" dirty="0">
                <a:latin typeface="Times New Roman"/>
                <a:cs typeface="Times New Roman"/>
              </a:rPr>
              <a:t>М’яка</a:t>
            </a:r>
            <a:r>
              <a:rPr sz="2800" b="1" spc="-100" dirty="0">
                <a:latin typeface="Times New Roman"/>
                <a:cs typeface="Times New Roman"/>
              </a:rPr>
              <a:t> </a:t>
            </a:r>
            <a:r>
              <a:rPr sz="2800" b="1" spc="-10" dirty="0">
                <a:latin typeface="Times New Roman"/>
                <a:cs typeface="Times New Roman"/>
              </a:rPr>
              <a:t>частина: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41070" y="5066741"/>
            <a:ext cx="1661795" cy="4540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  <a:tabLst>
                <a:tab pos="547370" algn="l"/>
              </a:tabLst>
            </a:pPr>
            <a:r>
              <a:rPr sz="2800" spc="-25" dirty="0">
                <a:latin typeface="Times New Roman"/>
                <a:cs typeface="Times New Roman"/>
              </a:rPr>
              <a:t>4.</a:t>
            </a:r>
            <a:r>
              <a:rPr sz="2800" dirty="0">
                <a:latin typeface="Times New Roman"/>
                <a:cs typeface="Times New Roman"/>
              </a:rPr>
              <a:t>	</a:t>
            </a:r>
            <a:r>
              <a:rPr sz="2800" spc="-25" dirty="0">
                <a:latin typeface="Times New Roman"/>
                <a:cs typeface="Times New Roman"/>
              </a:rPr>
              <a:t>Пульпа</a:t>
            </a:r>
            <a:endParaRPr sz="2800">
              <a:latin typeface="Times New Roman"/>
              <a:cs typeface="Times New Roman"/>
            </a:endParaRPr>
          </a:p>
        </p:txBody>
      </p:sp>
      <p:pic>
        <p:nvPicPr>
          <p:cNvPr id="10" name="object 1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649723" y="1001267"/>
            <a:ext cx="6446520" cy="5618987"/>
          </a:xfrm>
          <a:prstGeom prst="rect">
            <a:avLst/>
          </a:prstGeom>
        </p:spPr>
      </p:pic>
      <p:sp>
        <p:nvSpPr>
          <p:cNvPr id="11" name="object 11"/>
          <p:cNvSpPr txBox="1"/>
          <p:nvPr/>
        </p:nvSpPr>
        <p:spPr>
          <a:xfrm>
            <a:off x="5224017" y="1842973"/>
            <a:ext cx="14605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0" dirty="0">
                <a:latin typeface="Trebuchet MS"/>
                <a:cs typeface="Trebuchet MS"/>
              </a:rPr>
              <a:t>1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920608" y="1658492"/>
            <a:ext cx="14541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0" dirty="0">
                <a:latin typeface="Trebuchet MS"/>
                <a:cs typeface="Trebuchet MS"/>
              </a:rPr>
              <a:t>2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9083167" y="3215462"/>
            <a:ext cx="14605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0" dirty="0">
                <a:latin typeface="Trebuchet MS"/>
                <a:cs typeface="Trebuchet MS"/>
              </a:rPr>
              <a:t>4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710173" y="5318505"/>
            <a:ext cx="14541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0" dirty="0">
                <a:latin typeface="Trebuchet MS"/>
                <a:cs typeface="Trebuchet MS"/>
              </a:rPr>
              <a:t>3</a:t>
            </a:r>
            <a:endParaRPr sz="1800">
              <a:latin typeface="Trebuchet MS"/>
              <a:cs typeface="Trebuchet MS"/>
            </a:endParaRPr>
          </a:p>
        </p:txBody>
      </p:sp>
      <p:pic>
        <p:nvPicPr>
          <p:cNvPr id="15" name="object 1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613147" y="891539"/>
            <a:ext cx="7214616" cy="5728715"/>
          </a:xfrm>
          <a:prstGeom prst="rect">
            <a:avLst/>
          </a:prstGeom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841375" cy="5664835"/>
          </a:xfrm>
          <a:custGeom>
            <a:avLst/>
            <a:gdLst/>
            <a:ahLst/>
            <a:cxnLst/>
            <a:rect l="l" t="t" r="r" b="b"/>
            <a:pathLst>
              <a:path w="841375" h="5664835">
                <a:moveTo>
                  <a:pt x="841248" y="0"/>
                </a:moveTo>
                <a:lnTo>
                  <a:pt x="0" y="0"/>
                </a:lnTo>
                <a:lnTo>
                  <a:pt x="0" y="5664708"/>
                </a:lnTo>
                <a:lnTo>
                  <a:pt x="841248" y="0"/>
                </a:lnTo>
                <a:close/>
              </a:path>
            </a:pathLst>
          </a:custGeom>
          <a:solidFill>
            <a:srgbClr val="90C225">
              <a:alpha val="85096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8270" rIns="0" bIns="0" rtlCol="0">
            <a:spAutoFit/>
          </a:bodyPr>
          <a:lstStyle/>
          <a:p>
            <a:pPr marL="4133215">
              <a:lnSpc>
                <a:spcPct val="100000"/>
              </a:lnSpc>
              <a:spcBef>
                <a:spcPts val="100"/>
              </a:spcBef>
            </a:pPr>
            <a:r>
              <a:rPr sz="3600" spc="-55" dirty="0">
                <a:solidFill>
                  <a:srgbClr val="539F20"/>
                </a:solidFill>
              </a:rPr>
              <a:t>Будова</a:t>
            </a:r>
            <a:r>
              <a:rPr sz="3600" spc="-135" dirty="0">
                <a:solidFill>
                  <a:srgbClr val="539F20"/>
                </a:solidFill>
              </a:rPr>
              <a:t> </a:t>
            </a:r>
            <a:r>
              <a:rPr sz="3600" spc="-20" dirty="0">
                <a:solidFill>
                  <a:srgbClr val="539F20"/>
                </a:solidFill>
              </a:rPr>
              <a:t>емалі</a:t>
            </a:r>
            <a:endParaRPr sz="3600"/>
          </a:p>
        </p:txBody>
      </p:sp>
      <p:sp>
        <p:nvSpPr>
          <p:cNvPr id="4" name="object 4"/>
          <p:cNvSpPr txBox="1"/>
          <p:nvPr/>
        </p:nvSpPr>
        <p:spPr>
          <a:xfrm>
            <a:off x="845921" y="1275410"/>
            <a:ext cx="5073015" cy="222377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2400" b="1" dirty="0">
                <a:latin typeface="Times New Roman"/>
                <a:cs typeface="Times New Roman"/>
              </a:rPr>
              <a:t>Хімічний</a:t>
            </a:r>
            <a:r>
              <a:rPr sz="2400" b="1" spc="-70" dirty="0">
                <a:latin typeface="Times New Roman"/>
                <a:cs typeface="Times New Roman"/>
              </a:rPr>
              <a:t> </a:t>
            </a:r>
            <a:r>
              <a:rPr sz="2400" b="1" spc="-10" dirty="0">
                <a:latin typeface="Times New Roman"/>
                <a:cs typeface="Times New Roman"/>
              </a:rPr>
              <a:t>склад:</a:t>
            </a:r>
            <a:endParaRPr sz="2400">
              <a:latin typeface="Times New Roman"/>
              <a:cs typeface="Times New Roman"/>
            </a:endParaRPr>
          </a:p>
          <a:p>
            <a:pPr marL="12700" marR="5080">
              <a:lnSpc>
                <a:spcPct val="100000"/>
              </a:lnSpc>
            </a:pPr>
            <a:r>
              <a:rPr sz="2400" dirty="0">
                <a:latin typeface="Times New Roman"/>
                <a:cs typeface="Times New Roman"/>
              </a:rPr>
              <a:t>95%</a:t>
            </a:r>
            <a:r>
              <a:rPr sz="2400" spc="-5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-</a:t>
            </a:r>
            <a:r>
              <a:rPr sz="2400" spc="2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кристали</a:t>
            </a:r>
            <a:r>
              <a:rPr sz="2400" spc="-6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неорганічних</a:t>
            </a:r>
            <a:r>
              <a:rPr sz="2400" spc="-45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речовин: Гідроксиапатит</a:t>
            </a:r>
            <a:endParaRPr sz="2400">
              <a:latin typeface="Times New Roman"/>
              <a:cs typeface="Times New Roman"/>
            </a:endParaRPr>
          </a:p>
          <a:p>
            <a:pPr marL="12700" marR="2698115">
              <a:lnSpc>
                <a:spcPct val="100000"/>
              </a:lnSpc>
              <a:spcBef>
                <a:spcPts val="5"/>
              </a:spcBef>
            </a:pPr>
            <a:r>
              <a:rPr sz="2400" spc="-10" dirty="0">
                <a:latin typeface="Times New Roman"/>
                <a:cs typeface="Times New Roman"/>
              </a:rPr>
              <a:t>Карбонат</a:t>
            </a:r>
            <a:r>
              <a:rPr sz="2400" spc="-85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кальцію </a:t>
            </a:r>
            <a:r>
              <a:rPr sz="2400" dirty="0">
                <a:latin typeface="Times New Roman"/>
                <a:cs typeface="Times New Roman"/>
              </a:rPr>
              <a:t>Фторид</a:t>
            </a:r>
            <a:r>
              <a:rPr sz="2400" spc="-85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кальцію </a:t>
            </a:r>
            <a:r>
              <a:rPr sz="2400" dirty="0">
                <a:latin typeface="Times New Roman"/>
                <a:cs typeface="Times New Roman"/>
              </a:rPr>
              <a:t>4%</a:t>
            </a:r>
            <a:r>
              <a:rPr sz="2400" spc="-1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-</a:t>
            </a:r>
            <a:r>
              <a:rPr sz="2400" spc="-25" dirty="0">
                <a:latin typeface="Times New Roman"/>
                <a:cs typeface="Times New Roman"/>
              </a:rPr>
              <a:t> </a:t>
            </a:r>
            <a:r>
              <a:rPr sz="2400" spc="-20" dirty="0">
                <a:latin typeface="Times New Roman"/>
                <a:cs typeface="Times New Roman"/>
              </a:rPr>
              <a:t>вода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45921" y="3837813"/>
            <a:ext cx="3940175" cy="39306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  <a:tabLst>
                <a:tab pos="1434465" algn="l"/>
                <a:tab pos="1965325" algn="l"/>
                <a:tab pos="3533775" algn="l"/>
              </a:tabLst>
            </a:pPr>
            <a:r>
              <a:rPr sz="2400" spc="-10" dirty="0">
                <a:latin typeface="Times New Roman"/>
                <a:cs typeface="Times New Roman"/>
              </a:rPr>
              <a:t>енамелін</a:t>
            </a:r>
            <a:r>
              <a:rPr sz="2400" dirty="0">
                <a:latin typeface="Times New Roman"/>
                <a:cs typeface="Times New Roman"/>
              </a:rPr>
              <a:t>	</a:t>
            </a:r>
            <a:r>
              <a:rPr sz="2400" spc="-25" dirty="0">
                <a:latin typeface="Times New Roman"/>
                <a:cs typeface="Times New Roman"/>
              </a:rPr>
              <a:t>та</a:t>
            </a:r>
            <a:r>
              <a:rPr sz="2400" dirty="0">
                <a:latin typeface="Times New Roman"/>
                <a:cs typeface="Times New Roman"/>
              </a:rPr>
              <a:t>	</a:t>
            </a:r>
            <a:r>
              <a:rPr sz="2400" spc="-10" dirty="0">
                <a:latin typeface="Times New Roman"/>
                <a:cs typeface="Times New Roman"/>
              </a:rPr>
              <a:t>туфтлеїн),</a:t>
            </a:r>
            <a:r>
              <a:rPr sz="2400" dirty="0">
                <a:latin typeface="Times New Roman"/>
                <a:cs typeface="Times New Roman"/>
              </a:rPr>
              <a:t>	</a:t>
            </a:r>
            <a:r>
              <a:rPr sz="2400" spc="-25" dirty="0">
                <a:latin typeface="Times New Roman"/>
                <a:cs typeface="Times New Roman"/>
              </a:rPr>
              <a:t>що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45921" y="3471798"/>
            <a:ext cx="5951855" cy="75946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110"/>
              </a:spcBef>
              <a:tabLst>
                <a:tab pos="717550" algn="l"/>
                <a:tab pos="1124585" algn="l"/>
                <a:tab pos="2131060" algn="l"/>
                <a:tab pos="4051935" algn="l"/>
              </a:tabLst>
            </a:pPr>
            <a:r>
              <a:rPr sz="2400" spc="-25" dirty="0">
                <a:latin typeface="Times New Roman"/>
                <a:cs typeface="Times New Roman"/>
              </a:rPr>
              <a:t>1%</a:t>
            </a:r>
            <a:r>
              <a:rPr sz="2400" dirty="0">
                <a:latin typeface="Times New Roman"/>
                <a:cs typeface="Times New Roman"/>
              </a:rPr>
              <a:t>	</a:t>
            </a:r>
            <a:r>
              <a:rPr sz="2400" spc="-50" dirty="0">
                <a:latin typeface="Times New Roman"/>
                <a:cs typeface="Times New Roman"/>
              </a:rPr>
              <a:t>-</a:t>
            </a:r>
            <a:r>
              <a:rPr sz="2400" dirty="0">
                <a:latin typeface="Times New Roman"/>
                <a:cs typeface="Times New Roman"/>
              </a:rPr>
              <a:t>	</a:t>
            </a:r>
            <a:r>
              <a:rPr sz="2400" spc="-10" dirty="0">
                <a:latin typeface="Times New Roman"/>
                <a:cs typeface="Times New Roman"/>
              </a:rPr>
              <a:t>білки</a:t>
            </a:r>
            <a:r>
              <a:rPr sz="2400" dirty="0">
                <a:latin typeface="Times New Roman"/>
                <a:cs typeface="Times New Roman"/>
              </a:rPr>
              <a:t>	</a:t>
            </a:r>
            <a:r>
              <a:rPr sz="2400" spc="-10" dirty="0">
                <a:latin typeface="Times New Roman"/>
                <a:cs typeface="Times New Roman"/>
              </a:rPr>
              <a:t>(амелогенін,</a:t>
            </a:r>
            <a:r>
              <a:rPr sz="2400" dirty="0">
                <a:latin typeface="Times New Roman"/>
                <a:cs typeface="Times New Roman"/>
              </a:rPr>
              <a:t>	</a:t>
            </a:r>
            <a:r>
              <a:rPr sz="2400" spc="-10" dirty="0">
                <a:latin typeface="Times New Roman"/>
                <a:cs typeface="Times New Roman"/>
              </a:rPr>
              <a:t>амелобластин,</a:t>
            </a:r>
            <a:endParaRPr sz="2400">
              <a:latin typeface="Times New Roman"/>
              <a:cs typeface="Times New Roman"/>
            </a:endParaRPr>
          </a:p>
          <a:p>
            <a:pPr marR="15875" algn="r">
              <a:lnSpc>
                <a:spcPct val="100000"/>
              </a:lnSpc>
            </a:pPr>
            <a:r>
              <a:rPr sz="2400" spc="-10" dirty="0">
                <a:latin typeface="Times New Roman"/>
                <a:cs typeface="Times New Roman"/>
              </a:rPr>
              <a:t>забезпечують</a:t>
            </a:r>
            <a:endParaRPr sz="2400">
              <a:latin typeface="Times New Roman"/>
              <a:cs typeface="Times New Roman"/>
            </a:endParaRPr>
          </a:p>
        </p:txBody>
      </p:sp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200900" y="1257300"/>
            <a:ext cx="4073652" cy="4050791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845921" y="4203268"/>
            <a:ext cx="9798050" cy="156337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 marR="3853815">
              <a:lnSpc>
                <a:spcPct val="100000"/>
              </a:lnSpc>
              <a:spcBef>
                <a:spcPts val="115"/>
              </a:spcBef>
              <a:tabLst>
                <a:tab pos="2042795" algn="l"/>
                <a:tab pos="4124325" algn="l"/>
                <a:tab pos="4453255" algn="l"/>
              </a:tabLst>
            </a:pPr>
            <a:r>
              <a:rPr sz="2400" spc="-10" dirty="0">
                <a:latin typeface="Times New Roman"/>
                <a:cs typeface="Times New Roman"/>
              </a:rPr>
              <a:t>впорядковану</a:t>
            </a:r>
            <a:r>
              <a:rPr sz="2400" dirty="0">
                <a:latin typeface="Times New Roman"/>
                <a:cs typeface="Times New Roman"/>
              </a:rPr>
              <a:t>	</a:t>
            </a:r>
            <a:r>
              <a:rPr sz="2400" spc="-10" dirty="0">
                <a:latin typeface="Times New Roman"/>
                <a:cs typeface="Times New Roman"/>
              </a:rPr>
              <a:t>кристалізацію</a:t>
            </a:r>
            <a:r>
              <a:rPr sz="2400" dirty="0">
                <a:latin typeface="Times New Roman"/>
                <a:cs typeface="Times New Roman"/>
              </a:rPr>
              <a:t>	</a:t>
            </a:r>
            <a:r>
              <a:rPr sz="2400" spc="-50" dirty="0">
                <a:latin typeface="Times New Roman"/>
                <a:cs typeface="Times New Roman"/>
              </a:rPr>
              <a:t>і</a:t>
            </a:r>
            <a:r>
              <a:rPr sz="2400" dirty="0">
                <a:latin typeface="Times New Roman"/>
                <a:cs typeface="Times New Roman"/>
              </a:rPr>
              <a:t>	</a:t>
            </a:r>
            <a:r>
              <a:rPr sz="2400" spc="-10" dirty="0">
                <a:latin typeface="Times New Roman"/>
                <a:cs typeface="Times New Roman"/>
              </a:rPr>
              <a:t>просторову </a:t>
            </a:r>
            <a:r>
              <a:rPr sz="2400" dirty="0">
                <a:latin typeface="Times New Roman"/>
                <a:cs typeface="Times New Roman"/>
              </a:rPr>
              <a:t>орієнтацію</a:t>
            </a:r>
            <a:r>
              <a:rPr sz="2400" spc="-60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кристалів.</a:t>
            </a:r>
            <a:endParaRPr sz="2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410"/>
              </a:spcBef>
            </a:pPr>
            <a:endParaRPr sz="2400">
              <a:latin typeface="Times New Roman"/>
              <a:cs typeface="Times New Roman"/>
            </a:endParaRPr>
          </a:p>
          <a:p>
            <a:pPr marR="5080" algn="r">
              <a:lnSpc>
                <a:spcPct val="100000"/>
              </a:lnSpc>
            </a:pPr>
            <a:r>
              <a:rPr sz="1800" dirty="0">
                <a:latin typeface="Trebuchet MS"/>
                <a:cs typeface="Trebuchet MS"/>
              </a:rPr>
              <a:t>Кристали</a:t>
            </a:r>
            <a:r>
              <a:rPr sz="1800" spc="-45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гідроксиатитів</a:t>
            </a:r>
            <a:endParaRPr sz="1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841375" cy="5664835"/>
          </a:xfrm>
          <a:custGeom>
            <a:avLst/>
            <a:gdLst/>
            <a:ahLst/>
            <a:cxnLst/>
            <a:rect l="l" t="t" r="r" b="b"/>
            <a:pathLst>
              <a:path w="841375" h="5664835">
                <a:moveTo>
                  <a:pt x="841248" y="0"/>
                </a:moveTo>
                <a:lnTo>
                  <a:pt x="0" y="0"/>
                </a:lnTo>
                <a:lnTo>
                  <a:pt x="0" y="5664708"/>
                </a:lnTo>
                <a:lnTo>
                  <a:pt x="841248" y="0"/>
                </a:lnTo>
                <a:close/>
              </a:path>
            </a:pathLst>
          </a:custGeom>
          <a:solidFill>
            <a:srgbClr val="90C225">
              <a:alpha val="85096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97891" y="405130"/>
            <a:ext cx="1844675" cy="28384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  <a:tabLst>
                <a:tab pos="794385" algn="l"/>
              </a:tabLst>
            </a:pPr>
            <a:r>
              <a:rPr sz="1700" spc="-10" dirty="0">
                <a:latin typeface="Times New Roman"/>
                <a:cs typeface="Times New Roman"/>
              </a:rPr>
              <a:t>Емаль</a:t>
            </a:r>
            <a:r>
              <a:rPr sz="1700" dirty="0">
                <a:latin typeface="Times New Roman"/>
                <a:cs typeface="Times New Roman"/>
              </a:rPr>
              <a:t>	</a:t>
            </a:r>
            <a:r>
              <a:rPr sz="1700" spc="-25" dirty="0">
                <a:latin typeface="Times New Roman"/>
                <a:cs typeface="Times New Roman"/>
              </a:rPr>
              <a:t>побудована</a:t>
            </a:r>
            <a:endParaRPr sz="17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337942" y="405130"/>
            <a:ext cx="5334000" cy="28384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  <a:tabLst>
                <a:tab pos="368935" algn="l"/>
                <a:tab pos="1434465" algn="l"/>
                <a:tab pos="2207260" algn="l"/>
                <a:tab pos="3286760" algn="l"/>
                <a:tab pos="4174490" algn="l"/>
              </a:tabLst>
            </a:pPr>
            <a:r>
              <a:rPr sz="1700" spc="-25" dirty="0">
                <a:latin typeface="Times New Roman"/>
                <a:cs typeface="Times New Roman"/>
              </a:rPr>
              <a:t>із</a:t>
            </a:r>
            <a:r>
              <a:rPr sz="1700" dirty="0">
                <a:latin typeface="Times New Roman"/>
                <a:cs typeface="Times New Roman"/>
              </a:rPr>
              <a:t>	</a:t>
            </a:r>
            <a:r>
              <a:rPr sz="1700" spc="-10" dirty="0">
                <a:latin typeface="Times New Roman"/>
                <a:cs typeface="Times New Roman"/>
              </a:rPr>
              <a:t>емалевих</a:t>
            </a:r>
            <a:r>
              <a:rPr sz="1700" dirty="0">
                <a:latin typeface="Times New Roman"/>
                <a:cs typeface="Times New Roman"/>
              </a:rPr>
              <a:t>	</a:t>
            </a:r>
            <a:r>
              <a:rPr sz="1700" spc="-10" dirty="0">
                <a:latin typeface="Times New Roman"/>
                <a:cs typeface="Times New Roman"/>
              </a:rPr>
              <a:t>призм</a:t>
            </a:r>
            <a:r>
              <a:rPr sz="1700" dirty="0">
                <a:latin typeface="Times New Roman"/>
                <a:cs typeface="Times New Roman"/>
              </a:rPr>
              <a:t>	</a:t>
            </a:r>
            <a:r>
              <a:rPr sz="1700" spc="-10" dirty="0">
                <a:latin typeface="Times New Roman"/>
                <a:cs typeface="Times New Roman"/>
              </a:rPr>
              <a:t>(товщина</a:t>
            </a:r>
            <a:r>
              <a:rPr sz="1700" dirty="0">
                <a:latin typeface="Times New Roman"/>
                <a:cs typeface="Times New Roman"/>
              </a:rPr>
              <a:t>	</a:t>
            </a:r>
            <a:r>
              <a:rPr sz="1700" spc="-10" dirty="0">
                <a:latin typeface="Times New Roman"/>
                <a:cs typeface="Times New Roman"/>
              </a:rPr>
              <a:t>3,5мм).</a:t>
            </a:r>
            <a:r>
              <a:rPr sz="1700" dirty="0">
                <a:latin typeface="Times New Roman"/>
                <a:cs typeface="Times New Roman"/>
              </a:rPr>
              <a:t>	</a:t>
            </a:r>
            <a:r>
              <a:rPr sz="1700" spc="-10" dirty="0">
                <a:latin typeface="Times New Roman"/>
                <a:cs typeface="Times New Roman"/>
              </a:rPr>
              <a:t>Структурно-</a:t>
            </a:r>
            <a:endParaRPr sz="17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97891" y="660857"/>
            <a:ext cx="7379334" cy="28384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700" dirty="0">
                <a:latin typeface="Times New Roman"/>
                <a:cs typeface="Times New Roman"/>
              </a:rPr>
              <a:t>функціональною</a:t>
            </a:r>
            <a:r>
              <a:rPr sz="1700" spc="385" dirty="0">
                <a:latin typeface="Times New Roman"/>
                <a:cs typeface="Times New Roman"/>
              </a:rPr>
              <a:t> </a:t>
            </a:r>
            <a:r>
              <a:rPr sz="1700" dirty="0">
                <a:latin typeface="Times New Roman"/>
                <a:cs typeface="Times New Roman"/>
              </a:rPr>
              <a:t>одиницею</a:t>
            </a:r>
            <a:r>
              <a:rPr sz="1700" spc="380" dirty="0">
                <a:latin typeface="Times New Roman"/>
                <a:cs typeface="Times New Roman"/>
              </a:rPr>
              <a:t> </a:t>
            </a:r>
            <a:r>
              <a:rPr sz="1700" dirty="0">
                <a:latin typeface="Times New Roman"/>
                <a:cs typeface="Times New Roman"/>
              </a:rPr>
              <a:t>емалі</a:t>
            </a:r>
            <a:r>
              <a:rPr sz="1700" spc="340" dirty="0">
                <a:latin typeface="Times New Roman"/>
                <a:cs typeface="Times New Roman"/>
              </a:rPr>
              <a:t> </a:t>
            </a:r>
            <a:r>
              <a:rPr sz="1700" dirty="0">
                <a:latin typeface="Times New Roman"/>
                <a:cs typeface="Times New Roman"/>
              </a:rPr>
              <a:t>є</a:t>
            </a:r>
            <a:r>
              <a:rPr sz="1700" spc="370" dirty="0">
                <a:latin typeface="Times New Roman"/>
                <a:cs typeface="Times New Roman"/>
              </a:rPr>
              <a:t> </a:t>
            </a:r>
            <a:r>
              <a:rPr sz="1700" dirty="0">
                <a:latin typeface="Times New Roman"/>
                <a:cs typeface="Times New Roman"/>
              </a:rPr>
              <a:t>емалева</a:t>
            </a:r>
            <a:r>
              <a:rPr sz="1700" spc="375" dirty="0">
                <a:latin typeface="Times New Roman"/>
                <a:cs typeface="Times New Roman"/>
              </a:rPr>
              <a:t> </a:t>
            </a:r>
            <a:r>
              <a:rPr sz="1700" dirty="0">
                <a:latin typeface="Times New Roman"/>
                <a:cs typeface="Times New Roman"/>
              </a:rPr>
              <a:t>призма</a:t>
            </a:r>
            <a:r>
              <a:rPr sz="1700" spc="375" dirty="0">
                <a:latin typeface="Times New Roman"/>
                <a:cs typeface="Times New Roman"/>
              </a:rPr>
              <a:t> </a:t>
            </a:r>
            <a:r>
              <a:rPr sz="1700" dirty="0">
                <a:latin typeface="Times New Roman"/>
                <a:cs typeface="Times New Roman"/>
              </a:rPr>
              <a:t>або</a:t>
            </a:r>
            <a:r>
              <a:rPr sz="1700" spc="395" dirty="0">
                <a:latin typeface="Times New Roman"/>
                <a:cs typeface="Times New Roman"/>
              </a:rPr>
              <a:t> </a:t>
            </a:r>
            <a:r>
              <a:rPr sz="1700" dirty="0">
                <a:latin typeface="Times New Roman"/>
                <a:cs typeface="Times New Roman"/>
              </a:rPr>
              <a:t>стовпчик,</a:t>
            </a:r>
            <a:r>
              <a:rPr sz="1700" spc="420" dirty="0">
                <a:latin typeface="Times New Roman"/>
                <a:cs typeface="Times New Roman"/>
              </a:rPr>
              <a:t> </a:t>
            </a:r>
            <a:r>
              <a:rPr sz="1700" spc="-10" dirty="0">
                <a:latin typeface="Times New Roman"/>
                <a:cs typeface="Times New Roman"/>
              </a:rPr>
              <a:t>утворена</a:t>
            </a:r>
            <a:endParaRPr sz="17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97891" y="922147"/>
            <a:ext cx="2823845" cy="28384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  <a:tabLst>
                <a:tab pos="1297305" algn="l"/>
              </a:tabLst>
            </a:pPr>
            <a:r>
              <a:rPr sz="1700" spc="-10" dirty="0">
                <a:latin typeface="Times New Roman"/>
                <a:cs typeface="Times New Roman"/>
              </a:rPr>
              <a:t>кристалами</a:t>
            </a:r>
            <a:r>
              <a:rPr sz="1700" dirty="0">
                <a:latin typeface="Times New Roman"/>
                <a:cs typeface="Times New Roman"/>
              </a:rPr>
              <a:t>	</a:t>
            </a:r>
            <a:r>
              <a:rPr sz="1700" spc="-30" dirty="0">
                <a:latin typeface="Times New Roman"/>
                <a:cs typeface="Times New Roman"/>
              </a:rPr>
              <a:t>гідроксиапатиту.</a:t>
            </a:r>
            <a:endParaRPr sz="17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307460" y="922147"/>
            <a:ext cx="4370070" cy="28384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  <a:tabLst>
                <a:tab pos="698500" algn="l"/>
                <a:tab pos="1631314" algn="l"/>
                <a:tab pos="2495550" algn="l"/>
                <a:tab pos="3776345" algn="l"/>
              </a:tabLst>
            </a:pPr>
            <a:r>
              <a:rPr sz="1700" spc="-20" dirty="0">
                <a:latin typeface="Times New Roman"/>
                <a:cs typeface="Times New Roman"/>
              </a:rPr>
              <a:t>Одна</a:t>
            </a:r>
            <a:r>
              <a:rPr sz="1700" dirty="0">
                <a:latin typeface="Times New Roman"/>
                <a:cs typeface="Times New Roman"/>
              </a:rPr>
              <a:t>	</a:t>
            </a:r>
            <a:r>
              <a:rPr sz="1700" spc="-10" dirty="0">
                <a:latin typeface="Times New Roman"/>
                <a:cs typeface="Times New Roman"/>
              </a:rPr>
              <a:t>емалева</a:t>
            </a:r>
            <a:r>
              <a:rPr sz="1700" dirty="0">
                <a:latin typeface="Times New Roman"/>
                <a:cs typeface="Times New Roman"/>
              </a:rPr>
              <a:t>	</a:t>
            </a:r>
            <a:r>
              <a:rPr sz="1700" spc="-10" dirty="0">
                <a:latin typeface="Times New Roman"/>
                <a:cs typeface="Times New Roman"/>
              </a:rPr>
              <a:t>призма</a:t>
            </a:r>
            <a:r>
              <a:rPr sz="1700" dirty="0">
                <a:latin typeface="Times New Roman"/>
                <a:cs typeface="Times New Roman"/>
              </a:rPr>
              <a:t>	</a:t>
            </a:r>
            <a:r>
              <a:rPr sz="1700" spc="-10" dirty="0">
                <a:latin typeface="Times New Roman"/>
                <a:cs typeface="Times New Roman"/>
              </a:rPr>
              <a:t>формується</a:t>
            </a:r>
            <a:r>
              <a:rPr sz="1700" dirty="0">
                <a:latin typeface="Times New Roman"/>
                <a:cs typeface="Times New Roman"/>
              </a:rPr>
              <a:t>	</a:t>
            </a:r>
            <a:r>
              <a:rPr sz="1700" spc="-10" dirty="0">
                <a:latin typeface="Times New Roman"/>
                <a:cs typeface="Times New Roman"/>
              </a:rPr>
              <a:t>одним</a:t>
            </a:r>
            <a:endParaRPr sz="17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97891" y="1182446"/>
            <a:ext cx="7380605" cy="572833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just">
              <a:lnSpc>
                <a:spcPct val="99800"/>
              </a:lnSpc>
              <a:spcBef>
                <a:spcPts val="95"/>
              </a:spcBef>
            </a:pPr>
            <a:r>
              <a:rPr sz="1700" dirty="0">
                <a:latin typeface="Times New Roman"/>
                <a:cs typeface="Times New Roman"/>
              </a:rPr>
              <a:t>енамелобластом.</a:t>
            </a:r>
            <a:r>
              <a:rPr sz="1700" spc="110" dirty="0">
                <a:latin typeface="Times New Roman"/>
                <a:cs typeface="Times New Roman"/>
              </a:rPr>
              <a:t>  </a:t>
            </a:r>
            <a:r>
              <a:rPr sz="1700" dirty="0">
                <a:latin typeface="Times New Roman"/>
                <a:cs typeface="Times New Roman"/>
              </a:rPr>
              <a:t>Призми</a:t>
            </a:r>
            <a:r>
              <a:rPr sz="1700" spc="110" dirty="0">
                <a:latin typeface="Times New Roman"/>
                <a:cs typeface="Times New Roman"/>
              </a:rPr>
              <a:t>  </a:t>
            </a:r>
            <a:r>
              <a:rPr sz="1700" dirty="0">
                <a:latin typeface="Times New Roman"/>
                <a:cs typeface="Times New Roman"/>
              </a:rPr>
              <a:t>формуються</a:t>
            </a:r>
            <a:r>
              <a:rPr sz="1700" spc="125" dirty="0">
                <a:latin typeface="Times New Roman"/>
                <a:cs typeface="Times New Roman"/>
              </a:rPr>
              <a:t>  </a:t>
            </a:r>
            <a:r>
              <a:rPr sz="1700" dirty="0">
                <a:latin typeface="Times New Roman"/>
                <a:cs typeface="Times New Roman"/>
              </a:rPr>
              <a:t>розташовуються</a:t>
            </a:r>
            <a:r>
              <a:rPr sz="1700" spc="120" dirty="0">
                <a:latin typeface="Times New Roman"/>
                <a:cs typeface="Times New Roman"/>
              </a:rPr>
              <a:t>  </a:t>
            </a:r>
            <a:r>
              <a:rPr sz="1700" dirty="0">
                <a:latin typeface="Times New Roman"/>
                <a:cs typeface="Times New Roman"/>
              </a:rPr>
              <a:t>пучками.</a:t>
            </a:r>
            <a:r>
              <a:rPr sz="1700" spc="114" dirty="0">
                <a:latin typeface="Times New Roman"/>
                <a:cs typeface="Times New Roman"/>
              </a:rPr>
              <a:t>  </a:t>
            </a:r>
            <a:r>
              <a:rPr sz="1700" spc="-10" dirty="0">
                <a:latin typeface="Times New Roman"/>
                <a:cs typeface="Times New Roman"/>
              </a:rPr>
              <a:t>Функція: </a:t>
            </a:r>
            <a:r>
              <a:rPr sz="1700" dirty="0">
                <a:latin typeface="Times New Roman"/>
                <a:cs typeface="Times New Roman"/>
              </a:rPr>
              <a:t>забезпечує</a:t>
            </a:r>
            <a:r>
              <a:rPr sz="1700" spc="95" dirty="0">
                <a:latin typeface="Times New Roman"/>
                <a:cs typeface="Times New Roman"/>
              </a:rPr>
              <a:t>  </a:t>
            </a:r>
            <a:r>
              <a:rPr sz="1700" dirty="0">
                <a:latin typeface="Times New Roman"/>
                <a:cs typeface="Times New Roman"/>
              </a:rPr>
              <a:t>високу</a:t>
            </a:r>
            <a:r>
              <a:rPr sz="1700" spc="55" dirty="0">
                <a:latin typeface="Times New Roman"/>
                <a:cs typeface="Times New Roman"/>
              </a:rPr>
              <a:t>  </a:t>
            </a:r>
            <a:r>
              <a:rPr sz="1700" dirty="0">
                <a:latin typeface="Times New Roman"/>
                <a:cs typeface="Times New Roman"/>
              </a:rPr>
              <a:t>твердість,</a:t>
            </a:r>
            <a:r>
              <a:rPr sz="1700" spc="85" dirty="0">
                <a:latin typeface="Times New Roman"/>
                <a:cs typeface="Times New Roman"/>
              </a:rPr>
              <a:t>  </a:t>
            </a:r>
            <a:r>
              <a:rPr sz="1700" dirty="0">
                <a:latin typeface="Times New Roman"/>
                <a:cs typeface="Times New Roman"/>
              </a:rPr>
              <a:t>стійкість</a:t>
            </a:r>
            <a:r>
              <a:rPr sz="1700" spc="70" dirty="0">
                <a:latin typeface="Times New Roman"/>
                <a:cs typeface="Times New Roman"/>
              </a:rPr>
              <a:t>  </a:t>
            </a:r>
            <a:r>
              <a:rPr sz="1700" dirty="0">
                <a:latin typeface="Times New Roman"/>
                <a:cs typeface="Times New Roman"/>
              </a:rPr>
              <a:t>до</a:t>
            </a:r>
            <a:r>
              <a:rPr sz="1700" spc="90" dirty="0">
                <a:latin typeface="Times New Roman"/>
                <a:cs typeface="Times New Roman"/>
              </a:rPr>
              <a:t>  </a:t>
            </a:r>
            <a:r>
              <a:rPr sz="1700" dirty="0">
                <a:latin typeface="Times New Roman"/>
                <a:cs typeface="Times New Roman"/>
              </a:rPr>
              <a:t>стирання,</a:t>
            </a:r>
            <a:r>
              <a:rPr sz="1700" spc="80" dirty="0">
                <a:latin typeface="Times New Roman"/>
                <a:cs typeface="Times New Roman"/>
              </a:rPr>
              <a:t>  </a:t>
            </a:r>
            <a:r>
              <a:rPr sz="1700" dirty="0">
                <a:latin typeface="Times New Roman"/>
                <a:cs typeface="Times New Roman"/>
              </a:rPr>
              <a:t>рівномірний</a:t>
            </a:r>
            <a:r>
              <a:rPr sz="1700" spc="80" dirty="0">
                <a:latin typeface="Times New Roman"/>
                <a:cs typeface="Times New Roman"/>
              </a:rPr>
              <a:t>  </a:t>
            </a:r>
            <a:r>
              <a:rPr sz="1700" spc="-10" dirty="0">
                <a:latin typeface="Times New Roman"/>
                <a:cs typeface="Times New Roman"/>
              </a:rPr>
              <a:t>розподіл жувального навантаження</a:t>
            </a:r>
            <a:endParaRPr sz="1700">
              <a:latin typeface="Times New Roman"/>
              <a:cs typeface="Times New Roman"/>
            </a:endParaRPr>
          </a:p>
          <a:p>
            <a:pPr marL="67310" algn="just">
              <a:lnSpc>
                <a:spcPts val="2030"/>
              </a:lnSpc>
              <a:spcBef>
                <a:spcPts val="15"/>
              </a:spcBef>
            </a:pPr>
            <a:r>
              <a:rPr sz="1700" b="1" dirty="0">
                <a:latin typeface="Times New Roman"/>
                <a:cs typeface="Times New Roman"/>
              </a:rPr>
              <a:t>Загальна</a:t>
            </a:r>
            <a:r>
              <a:rPr sz="1700" b="1" spc="-45" dirty="0">
                <a:latin typeface="Times New Roman"/>
                <a:cs typeface="Times New Roman"/>
              </a:rPr>
              <a:t> </a:t>
            </a:r>
            <a:r>
              <a:rPr sz="1700" b="1" spc="-10" dirty="0">
                <a:latin typeface="Times New Roman"/>
                <a:cs typeface="Times New Roman"/>
              </a:rPr>
              <a:t>характеристика</a:t>
            </a:r>
            <a:endParaRPr sz="1700">
              <a:latin typeface="Times New Roman"/>
              <a:cs typeface="Times New Roman"/>
            </a:endParaRPr>
          </a:p>
          <a:p>
            <a:pPr marL="12700" marR="8255" indent="131445">
              <a:lnSpc>
                <a:spcPts val="2050"/>
              </a:lnSpc>
              <a:spcBef>
                <a:spcPts val="50"/>
              </a:spcBef>
              <a:buSzPct val="94117"/>
              <a:buChar char="•"/>
              <a:tabLst>
                <a:tab pos="144145" algn="l"/>
              </a:tabLst>
            </a:pPr>
            <a:r>
              <a:rPr sz="1700" dirty="0">
                <a:latin typeface="Times New Roman"/>
                <a:cs typeface="Times New Roman"/>
              </a:rPr>
              <a:t>Емалева</a:t>
            </a:r>
            <a:r>
              <a:rPr sz="1700" spc="55" dirty="0">
                <a:latin typeface="Times New Roman"/>
                <a:cs typeface="Times New Roman"/>
              </a:rPr>
              <a:t> </a:t>
            </a:r>
            <a:r>
              <a:rPr sz="1700" dirty="0">
                <a:latin typeface="Times New Roman"/>
                <a:cs typeface="Times New Roman"/>
              </a:rPr>
              <a:t>призма</a:t>
            </a:r>
            <a:r>
              <a:rPr sz="1700" spc="55" dirty="0">
                <a:latin typeface="Times New Roman"/>
                <a:cs typeface="Times New Roman"/>
              </a:rPr>
              <a:t> </a:t>
            </a:r>
            <a:r>
              <a:rPr sz="1700" dirty="0">
                <a:latin typeface="Times New Roman"/>
                <a:cs typeface="Times New Roman"/>
              </a:rPr>
              <a:t>складається</a:t>
            </a:r>
            <a:r>
              <a:rPr sz="1700" spc="70" dirty="0">
                <a:latin typeface="Times New Roman"/>
                <a:cs typeface="Times New Roman"/>
              </a:rPr>
              <a:t> </a:t>
            </a:r>
            <a:r>
              <a:rPr sz="1700" dirty="0">
                <a:latin typeface="Times New Roman"/>
                <a:cs typeface="Times New Roman"/>
              </a:rPr>
              <a:t>із</a:t>
            </a:r>
            <a:r>
              <a:rPr sz="1700" spc="65" dirty="0">
                <a:latin typeface="Times New Roman"/>
                <a:cs typeface="Times New Roman"/>
              </a:rPr>
              <a:t> </a:t>
            </a:r>
            <a:r>
              <a:rPr sz="1700" dirty="0">
                <a:latin typeface="Times New Roman"/>
                <a:cs typeface="Times New Roman"/>
              </a:rPr>
              <a:t>пучка</a:t>
            </a:r>
            <a:r>
              <a:rPr sz="1700" spc="60" dirty="0">
                <a:latin typeface="Times New Roman"/>
                <a:cs typeface="Times New Roman"/>
              </a:rPr>
              <a:t> </a:t>
            </a:r>
            <a:r>
              <a:rPr sz="1700" dirty="0">
                <a:latin typeface="Times New Roman"/>
                <a:cs typeface="Times New Roman"/>
              </a:rPr>
              <a:t>тонофіламентів,</a:t>
            </a:r>
            <a:r>
              <a:rPr sz="1700" spc="55" dirty="0">
                <a:latin typeface="Times New Roman"/>
                <a:cs typeface="Times New Roman"/>
              </a:rPr>
              <a:t> </a:t>
            </a:r>
            <a:r>
              <a:rPr sz="1700" dirty="0">
                <a:latin typeface="Times New Roman"/>
                <a:cs typeface="Times New Roman"/>
              </a:rPr>
              <a:t>між</a:t>
            </a:r>
            <a:r>
              <a:rPr sz="1700" spc="30" dirty="0">
                <a:latin typeface="Times New Roman"/>
                <a:cs typeface="Times New Roman"/>
              </a:rPr>
              <a:t> </a:t>
            </a:r>
            <a:r>
              <a:rPr sz="1700" dirty="0">
                <a:latin typeface="Times New Roman"/>
                <a:cs typeface="Times New Roman"/>
              </a:rPr>
              <a:t>якими</a:t>
            </a:r>
            <a:r>
              <a:rPr sz="1700" spc="50" dirty="0">
                <a:latin typeface="Times New Roman"/>
                <a:cs typeface="Times New Roman"/>
              </a:rPr>
              <a:t> </a:t>
            </a:r>
            <a:r>
              <a:rPr sz="1700" spc="-10" dirty="0">
                <a:latin typeface="Times New Roman"/>
                <a:cs typeface="Times New Roman"/>
              </a:rPr>
              <a:t>знаходяться </a:t>
            </a:r>
            <a:r>
              <a:rPr sz="1700" dirty="0">
                <a:latin typeface="Times New Roman"/>
                <a:cs typeface="Times New Roman"/>
              </a:rPr>
              <a:t>кристали</a:t>
            </a:r>
            <a:r>
              <a:rPr sz="1700" spc="-5" dirty="0">
                <a:latin typeface="Times New Roman"/>
                <a:cs typeface="Times New Roman"/>
              </a:rPr>
              <a:t> </a:t>
            </a:r>
            <a:r>
              <a:rPr sz="1700" spc="-10" dirty="0">
                <a:latin typeface="Times New Roman"/>
                <a:cs typeface="Times New Roman"/>
              </a:rPr>
              <a:t>апатитів.</a:t>
            </a:r>
            <a:endParaRPr sz="1700">
              <a:latin typeface="Times New Roman"/>
              <a:cs typeface="Times New Roman"/>
            </a:endParaRPr>
          </a:p>
          <a:p>
            <a:pPr marL="194945" indent="-127635">
              <a:lnSpc>
                <a:spcPts val="1975"/>
              </a:lnSpc>
              <a:buSzPct val="94117"/>
              <a:buChar char="•"/>
              <a:tabLst>
                <a:tab pos="194945" algn="l"/>
              </a:tabLst>
            </a:pPr>
            <a:r>
              <a:rPr sz="1700" dirty="0">
                <a:latin typeface="Times New Roman"/>
                <a:cs typeface="Times New Roman"/>
              </a:rPr>
              <a:t>Простягається</a:t>
            </a:r>
            <a:r>
              <a:rPr sz="1700" spc="-65" dirty="0">
                <a:latin typeface="Times New Roman"/>
                <a:cs typeface="Times New Roman"/>
              </a:rPr>
              <a:t> </a:t>
            </a:r>
            <a:r>
              <a:rPr sz="1700" dirty="0">
                <a:latin typeface="Times New Roman"/>
                <a:cs typeface="Times New Roman"/>
              </a:rPr>
              <a:t>від</a:t>
            </a:r>
            <a:r>
              <a:rPr sz="1700" spc="5" dirty="0">
                <a:latin typeface="Times New Roman"/>
                <a:cs typeface="Times New Roman"/>
              </a:rPr>
              <a:t> </a:t>
            </a:r>
            <a:r>
              <a:rPr sz="1700" spc="-10" dirty="0">
                <a:latin typeface="Times New Roman"/>
                <a:cs typeface="Times New Roman"/>
              </a:rPr>
              <a:t>емалево-</a:t>
            </a:r>
            <a:r>
              <a:rPr sz="1700" dirty="0">
                <a:latin typeface="Times New Roman"/>
                <a:cs typeface="Times New Roman"/>
              </a:rPr>
              <a:t>дентинної</a:t>
            </a:r>
            <a:r>
              <a:rPr sz="1700" spc="-40" dirty="0">
                <a:latin typeface="Times New Roman"/>
                <a:cs typeface="Times New Roman"/>
              </a:rPr>
              <a:t> </a:t>
            </a:r>
            <a:r>
              <a:rPr sz="1700" dirty="0">
                <a:latin typeface="Times New Roman"/>
                <a:cs typeface="Times New Roman"/>
              </a:rPr>
              <a:t>межі</a:t>
            </a:r>
            <a:r>
              <a:rPr sz="1700" spc="-30" dirty="0">
                <a:latin typeface="Times New Roman"/>
                <a:cs typeface="Times New Roman"/>
              </a:rPr>
              <a:t> </a:t>
            </a:r>
            <a:r>
              <a:rPr sz="1700" dirty="0">
                <a:latin typeface="Times New Roman"/>
                <a:cs typeface="Times New Roman"/>
              </a:rPr>
              <a:t>до</a:t>
            </a:r>
            <a:r>
              <a:rPr sz="1700" spc="-15" dirty="0">
                <a:latin typeface="Times New Roman"/>
                <a:cs typeface="Times New Roman"/>
              </a:rPr>
              <a:t> </a:t>
            </a:r>
            <a:r>
              <a:rPr sz="1700" dirty="0">
                <a:latin typeface="Times New Roman"/>
                <a:cs typeface="Times New Roman"/>
              </a:rPr>
              <a:t>поверхні</a:t>
            </a:r>
            <a:r>
              <a:rPr sz="1700" spc="-25" dirty="0">
                <a:latin typeface="Times New Roman"/>
                <a:cs typeface="Times New Roman"/>
              </a:rPr>
              <a:t> </a:t>
            </a:r>
            <a:r>
              <a:rPr sz="1700" spc="-10" dirty="0">
                <a:latin typeface="Times New Roman"/>
                <a:cs typeface="Times New Roman"/>
              </a:rPr>
              <a:t>емалі</a:t>
            </a:r>
            <a:endParaRPr sz="1700">
              <a:latin typeface="Times New Roman"/>
              <a:cs typeface="Times New Roman"/>
            </a:endParaRPr>
          </a:p>
          <a:p>
            <a:pPr marL="194310" indent="-127000">
              <a:lnSpc>
                <a:spcPts val="2030"/>
              </a:lnSpc>
              <a:buSzPct val="94117"/>
              <a:buChar char="•"/>
              <a:tabLst>
                <a:tab pos="194310" algn="l"/>
              </a:tabLst>
            </a:pPr>
            <a:r>
              <a:rPr sz="1700" dirty="0">
                <a:latin typeface="Times New Roman"/>
                <a:cs typeface="Times New Roman"/>
              </a:rPr>
              <a:t>Має</a:t>
            </a:r>
            <a:r>
              <a:rPr sz="1700" spc="-55" dirty="0">
                <a:latin typeface="Times New Roman"/>
                <a:cs typeface="Times New Roman"/>
              </a:rPr>
              <a:t> </a:t>
            </a:r>
            <a:r>
              <a:rPr sz="1700" spc="-10" dirty="0">
                <a:latin typeface="Times New Roman"/>
                <a:cs typeface="Times New Roman"/>
              </a:rPr>
              <a:t>S-</a:t>
            </a:r>
            <a:r>
              <a:rPr sz="1700" dirty="0">
                <a:latin typeface="Times New Roman"/>
                <a:cs typeface="Times New Roman"/>
              </a:rPr>
              <a:t>подібний</a:t>
            </a:r>
            <a:r>
              <a:rPr sz="1700" spc="20" dirty="0">
                <a:latin typeface="Times New Roman"/>
                <a:cs typeface="Times New Roman"/>
              </a:rPr>
              <a:t> </a:t>
            </a:r>
            <a:r>
              <a:rPr sz="1700" dirty="0">
                <a:latin typeface="Times New Roman"/>
                <a:cs typeface="Times New Roman"/>
              </a:rPr>
              <a:t>хід,</a:t>
            </a:r>
            <a:r>
              <a:rPr sz="1700" spc="380" dirty="0">
                <a:latin typeface="Times New Roman"/>
                <a:cs typeface="Times New Roman"/>
              </a:rPr>
              <a:t> </a:t>
            </a:r>
            <a:r>
              <a:rPr sz="1700" dirty="0">
                <a:latin typeface="Times New Roman"/>
                <a:cs typeface="Times New Roman"/>
              </a:rPr>
              <a:t>товщина</a:t>
            </a:r>
            <a:r>
              <a:rPr sz="1700" spc="-35" dirty="0">
                <a:latin typeface="Times New Roman"/>
                <a:cs typeface="Times New Roman"/>
              </a:rPr>
              <a:t> </a:t>
            </a:r>
            <a:r>
              <a:rPr sz="1700" dirty="0">
                <a:latin typeface="Times New Roman"/>
                <a:cs typeface="Times New Roman"/>
              </a:rPr>
              <a:t>≈</a:t>
            </a:r>
            <a:r>
              <a:rPr sz="1700" spc="-35" dirty="0">
                <a:latin typeface="Times New Roman"/>
                <a:cs typeface="Times New Roman"/>
              </a:rPr>
              <a:t> </a:t>
            </a:r>
            <a:r>
              <a:rPr sz="1700" dirty="0">
                <a:latin typeface="Times New Roman"/>
                <a:cs typeface="Times New Roman"/>
              </a:rPr>
              <a:t>4–6</a:t>
            </a:r>
            <a:r>
              <a:rPr sz="1700" spc="-60" dirty="0">
                <a:latin typeface="Times New Roman"/>
                <a:cs typeface="Times New Roman"/>
              </a:rPr>
              <a:t> </a:t>
            </a:r>
            <a:r>
              <a:rPr sz="1700" spc="-25" dirty="0">
                <a:latin typeface="Times New Roman"/>
                <a:cs typeface="Times New Roman"/>
              </a:rPr>
              <a:t>мкм</a:t>
            </a:r>
            <a:endParaRPr sz="17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sz="1700" i="1" spc="-10" dirty="0">
                <a:latin typeface="Times New Roman"/>
                <a:cs typeface="Times New Roman"/>
              </a:rPr>
              <a:t>Форма</a:t>
            </a:r>
            <a:r>
              <a:rPr sz="1700" i="1" spc="-70" dirty="0">
                <a:latin typeface="Times New Roman"/>
                <a:cs typeface="Times New Roman"/>
              </a:rPr>
              <a:t> </a:t>
            </a:r>
            <a:r>
              <a:rPr sz="1700" i="1" spc="-10" dirty="0">
                <a:latin typeface="Times New Roman"/>
                <a:cs typeface="Times New Roman"/>
              </a:rPr>
              <a:t>емалієвої</a:t>
            </a:r>
            <a:r>
              <a:rPr sz="1700" i="1" spc="-45" dirty="0">
                <a:latin typeface="Times New Roman"/>
                <a:cs typeface="Times New Roman"/>
              </a:rPr>
              <a:t> </a:t>
            </a:r>
            <a:r>
              <a:rPr sz="1700" i="1" spc="-10" dirty="0">
                <a:latin typeface="Times New Roman"/>
                <a:cs typeface="Times New Roman"/>
              </a:rPr>
              <a:t>призми</a:t>
            </a:r>
            <a:endParaRPr sz="1700">
              <a:latin typeface="Times New Roman"/>
              <a:cs typeface="Times New Roman"/>
            </a:endParaRPr>
          </a:p>
          <a:p>
            <a:pPr marL="194310" indent="-127000">
              <a:lnSpc>
                <a:spcPts val="2030"/>
              </a:lnSpc>
              <a:spcBef>
                <a:spcPts val="10"/>
              </a:spcBef>
              <a:buSzPct val="94117"/>
              <a:buChar char="•"/>
              <a:tabLst>
                <a:tab pos="194310" algn="l"/>
              </a:tabLst>
            </a:pPr>
            <a:r>
              <a:rPr sz="1700" dirty="0">
                <a:latin typeface="Times New Roman"/>
                <a:cs typeface="Times New Roman"/>
              </a:rPr>
              <a:t>На</a:t>
            </a:r>
            <a:r>
              <a:rPr sz="1700" spc="-10" dirty="0">
                <a:latin typeface="Times New Roman"/>
                <a:cs typeface="Times New Roman"/>
              </a:rPr>
              <a:t> поперечному</a:t>
            </a:r>
            <a:r>
              <a:rPr sz="1700" spc="-80" dirty="0">
                <a:latin typeface="Times New Roman"/>
                <a:cs typeface="Times New Roman"/>
              </a:rPr>
              <a:t> </a:t>
            </a:r>
            <a:r>
              <a:rPr sz="1700" dirty="0">
                <a:latin typeface="Times New Roman"/>
                <a:cs typeface="Times New Roman"/>
              </a:rPr>
              <a:t>зрізі</a:t>
            </a:r>
            <a:r>
              <a:rPr sz="1700" spc="-10" dirty="0">
                <a:latin typeface="Times New Roman"/>
                <a:cs typeface="Times New Roman"/>
              </a:rPr>
              <a:t> </a:t>
            </a:r>
            <a:r>
              <a:rPr sz="1700" dirty="0">
                <a:latin typeface="Times New Roman"/>
                <a:cs typeface="Times New Roman"/>
              </a:rPr>
              <a:t>—</a:t>
            </a:r>
            <a:r>
              <a:rPr sz="1700" spc="-45" dirty="0">
                <a:latin typeface="Times New Roman"/>
                <a:cs typeface="Times New Roman"/>
              </a:rPr>
              <a:t> </a:t>
            </a:r>
            <a:r>
              <a:rPr sz="1700" dirty="0">
                <a:latin typeface="Times New Roman"/>
                <a:cs typeface="Times New Roman"/>
              </a:rPr>
              <a:t>форма</a:t>
            </a:r>
            <a:r>
              <a:rPr sz="1700" spc="-65" dirty="0">
                <a:latin typeface="Times New Roman"/>
                <a:cs typeface="Times New Roman"/>
              </a:rPr>
              <a:t> </a:t>
            </a:r>
            <a:r>
              <a:rPr sz="1700" spc="-10" dirty="0">
                <a:latin typeface="Times New Roman"/>
                <a:cs typeface="Times New Roman"/>
              </a:rPr>
              <a:t>«замкової</a:t>
            </a:r>
            <a:r>
              <a:rPr sz="1700" spc="-35" dirty="0">
                <a:latin typeface="Times New Roman"/>
                <a:cs typeface="Times New Roman"/>
              </a:rPr>
              <a:t> </a:t>
            </a:r>
            <a:r>
              <a:rPr sz="1700" dirty="0">
                <a:latin typeface="Times New Roman"/>
                <a:cs typeface="Times New Roman"/>
              </a:rPr>
              <a:t>щілини»</a:t>
            </a:r>
            <a:r>
              <a:rPr sz="1700" spc="35" dirty="0">
                <a:latin typeface="Times New Roman"/>
                <a:cs typeface="Times New Roman"/>
              </a:rPr>
              <a:t> </a:t>
            </a:r>
            <a:r>
              <a:rPr sz="1700" dirty="0">
                <a:latin typeface="Times New Roman"/>
                <a:cs typeface="Times New Roman"/>
              </a:rPr>
              <a:t>або</a:t>
            </a:r>
            <a:r>
              <a:rPr sz="1700" spc="-25" dirty="0">
                <a:latin typeface="Times New Roman"/>
                <a:cs typeface="Times New Roman"/>
              </a:rPr>
              <a:t> </a:t>
            </a:r>
            <a:r>
              <a:rPr sz="1700" spc="-10" dirty="0">
                <a:latin typeface="Times New Roman"/>
                <a:cs typeface="Times New Roman"/>
              </a:rPr>
              <a:t>«ключа»</a:t>
            </a:r>
            <a:endParaRPr sz="1700">
              <a:latin typeface="Times New Roman"/>
              <a:cs typeface="Times New Roman"/>
            </a:endParaRPr>
          </a:p>
          <a:p>
            <a:pPr marL="194945" indent="-127635">
              <a:lnSpc>
                <a:spcPts val="2030"/>
              </a:lnSpc>
              <a:buSzPct val="94117"/>
              <a:buChar char="•"/>
              <a:tabLst>
                <a:tab pos="194945" algn="l"/>
              </a:tabLst>
            </a:pPr>
            <a:r>
              <a:rPr sz="1700" dirty="0">
                <a:latin typeface="Times New Roman"/>
                <a:cs typeface="Times New Roman"/>
              </a:rPr>
              <a:t>Складається</a:t>
            </a:r>
            <a:r>
              <a:rPr sz="1700" spc="-20" dirty="0">
                <a:latin typeface="Times New Roman"/>
                <a:cs typeface="Times New Roman"/>
              </a:rPr>
              <a:t> </a:t>
            </a:r>
            <a:r>
              <a:rPr sz="1700" dirty="0">
                <a:latin typeface="Times New Roman"/>
                <a:cs typeface="Times New Roman"/>
              </a:rPr>
              <a:t>з:</a:t>
            </a:r>
            <a:r>
              <a:rPr sz="1700" spc="-90" dirty="0">
                <a:latin typeface="Times New Roman"/>
                <a:cs typeface="Times New Roman"/>
              </a:rPr>
              <a:t> </a:t>
            </a:r>
            <a:r>
              <a:rPr sz="1700" dirty="0">
                <a:latin typeface="Times New Roman"/>
                <a:cs typeface="Times New Roman"/>
              </a:rPr>
              <a:t>головки</a:t>
            </a:r>
            <a:r>
              <a:rPr sz="1700" spc="-15" dirty="0">
                <a:latin typeface="Times New Roman"/>
                <a:cs typeface="Times New Roman"/>
              </a:rPr>
              <a:t> </a:t>
            </a:r>
            <a:r>
              <a:rPr sz="1700" dirty="0">
                <a:latin typeface="Times New Roman"/>
                <a:cs typeface="Times New Roman"/>
              </a:rPr>
              <a:t>призми,</a:t>
            </a:r>
            <a:r>
              <a:rPr sz="1700" spc="325" dirty="0">
                <a:latin typeface="Times New Roman"/>
                <a:cs typeface="Times New Roman"/>
              </a:rPr>
              <a:t> </a:t>
            </a:r>
            <a:r>
              <a:rPr sz="1700" dirty="0">
                <a:latin typeface="Times New Roman"/>
                <a:cs typeface="Times New Roman"/>
              </a:rPr>
              <a:t>хвостика</a:t>
            </a:r>
            <a:r>
              <a:rPr sz="1700" spc="-40" dirty="0">
                <a:latin typeface="Times New Roman"/>
                <a:cs typeface="Times New Roman"/>
              </a:rPr>
              <a:t> </a:t>
            </a:r>
            <a:r>
              <a:rPr sz="1700" spc="-10" dirty="0">
                <a:latin typeface="Times New Roman"/>
                <a:cs typeface="Times New Roman"/>
              </a:rPr>
              <a:t>призми.</a:t>
            </a:r>
            <a:endParaRPr sz="17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sz="1700" b="1" spc="-30" dirty="0">
                <a:latin typeface="Times New Roman"/>
                <a:cs typeface="Times New Roman"/>
              </a:rPr>
              <a:t>Будова</a:t>
            </a:r>
            <a:r>
              <a:rPr sz="1700" b="1" spc="-60" dirty="0">
                <a:latin typeface="Times New Roman"/>
                <a:cs typeface="Times New Roman"/>
              </a:rPr>
              <a:t> </a:t>
            </a:r>
            <a:r>
              <a:rPr sz="1700" b="1" dirty="0">
                <a:latin typeface="Times New Roman"/>
                <a:cs typeface="Times New Roman"/>
              </a:rPr>
              <a:t>емалієвої</a:t>
            </a:r>
            <a:r>
              <a:rPr sz="1700" b="1" spc="-70" dirty="0">
                <a:latin typeface="Times New Roman"/>
                <a:cs typeface="Times New Roman"/>
              </a:rPr>
              <a:t> </a:t>
            </a:r>
            <a:r>
              <a:rPr sz="1700" b="1" spc="-10" dirty="0">
                <a:latin typeface="Times New Roman"/>
                <a:cs typeface="Times New Roman"/>
              </a:rPr>
              <a:t>призми</a:t>
            </a:r>
            <a:endParaRPr sz="1700">
              <a:latin typeface="Times New Roman"/>
              <a:cs typeface="Times New Roman"/>
            </a:endParaRPr>
          </a:p>
          <a:p>
            <a:pPr marL="67310">
              <a:lnSpc>
                <a:spcPts val="2030"/>
              </a:lnSpc>
              <a:spcBef>
                <a:spcPts val="15"/>
              </a:spcBef>
            </a:pPr>
            <a:r>
              <a:rPr sz="1700" i="1" dirty="0">
                <a:latin typeface="Times New Roman"/>
                <a:cs typeface="Times New Roman"/>
              </a:rPr>
              <a:t>Центральна</a:t>
            </a:r>
            <a:r>
              <a:rPr sz="1700" i="1" spc="-65" dirty="0">
                <a:latin typeface="Times New Roman"/>
                <a:cs typeface="Times New Roman"/>
              </a:rPr>
              <a:t> </a:t>
            </a:r>
            <a:r>
              <a:rPr sz="1700" i="1" dirty="0">
                <a:latin typeface="Times New Roman"/>
                <a:cs typeface="Times New Roman"/>
              </a:rPr>
              <a:t>частина</a:t>
            </a:r>
            <a:r>
              <a:rPr sz="1700" i="1" spc="-60" dirty="0">
                <a:latin typeface="Times New Roman"/>
                <a:cs typeface="Times New Roman"/>
              </a:rPr>
              <a:t> </a:t>
            </a:r>
            <a:r>
              <a:rPr sz="1700" i="1" spc="-10" dirty="0">
                <a:latin typeface="Times New Roman"/>
                <a:cs typeface="Times New Roman"/>
              </a:rPr>
              <a:t>призми</a:t>
            </a:r>
            <a:endParaRPr sz="1700">
              <a:latin typeface="Times New Roman"/>
              <a:cs typeface="Times New Roman"/>
            </a:endParaRPr>
          </a:p>
          <a:p>
            <a:pPr marL="194945" indent="-127635">
              <a:lnSpc>
                <a:spcPts val="2030"/>
              </a:lnSpc>
              <a:buSzPct val="94117"/>
              <a:buChar char="•"/>
              <a:tabLst>
                <a:tab pos="194945" algn="l"/>
              </a:tabLst>
            </a:pPr>
            <a:r>
              <a:rPr sz="1700" dirty="0">
                <a:latin typeface="Times New Roman"/>
                <a:cs typeface="Times New Roman"/>
              </a:rPr>
              <a:t>Щільно</a:t>
            </a:r>
            <a:r>
              <a:rPr sz="1700" spc="-15" dirty="0">
                <a:latin typeface="Times New Roman"/>
                <a:cs typeface="Times New Roman"/>
              </a:rPr>
              <a:t> </a:t>
            </a:r>
            <a:r>
              <a:rPr sz="1700" spc="-10" dirty="0">
                <a:latin typeface="Times New Roman"/>
                <a:cs typeface="Times New Roman"/>
              </a:rPr>
              <a:t>упаковані</a:t>
            </a:r>
            <a:r>
              <a:rPr sz="1700" spc="-5" dirty="0">
                <a:latin typeface="Times New Roman"/>
                <a:cs typeface="Times New Roman"/>
              </a:rPr>
              <a:t> </a:t>
            </a:r>
            <a:r>
              <a:rPr sz="1700" dirty="0">
                <a:latin typeface="Times New Roman"/>
                <a:cs typeface="Times New Roman"/>
              </a:rPr>
              <a:t>кристали</a:t>
            </a:r>
            <a:r>
              <a:rPr sz="1700" spc="-110" dirty="0">
                <a:latin typeface="Times New Roman"/>
                <a:cs typeface="Times New Roman"/>
              </a:rPr>
              <a:t> </a:t>
            </a:r>
            <a:r>
              <a:rPr sz="1700" spc="-10" dirty="0">
                <a:latin typeface="Times New Roman"/>
                <a:cs typeface="Times New Roman"/>
              </a:rPr>
              <a:t>гідроксиапатиту</a:t>
            </a:r>
            <a:endParaRPr sz="1700">
              <a:latin typeface="Times New Roman"/>
              <a:cs typeface="Times New Roman"/>
            </a:endParaRPr>
          </a:p>
          <a:p>
            <a:pPr marL="194310" indent="-127000">
              <a:lnSpc>
                <a:spcPct val="100000"/>
              </a:lnSpc>
              <a:spcBef>
                <a:spcPts val="10"/>
              </a:spcBef>
              <a:buSzPct val="94117"/>
              <a:buChar char="•"/>
              <a:tabLst>
                <a:tab pos="194310" algn="l"/>
              </a:tabLst>
            </a:pPr>
            <a:r>
              <a:rPr sz="1700" dirty="0">
                <a:latin typeface="Times New Roman"/>
                <a:cs typeface="Times New Roman"/>
              </a:rPr>
              <a:t>Кристали</a:t>
            </a:r>
            <a:r>
              <a:rPr sz="1700" spc="-50" dirty="0">
                <a:latin typeface="Times New Roman"/>
                <a:cs typeface="Times New Roman"/>
              </a:rPr>
              <a:t> </a:t>
            </a:r>
            <a:r>
              <a:rPr sz="1700" dirty="0">
                <a:latin typeface="Times New Roman"/>
                <a:cs typeface="Times New Roman"/>
              </a:rPr>
              <a:t>орієнтовані</a:t>
            </a:r>
            <a:r>
              <a:rPr sz="1700" spc="-35" dirty="0">
                <a:latin typeface="Times New Roman"/>
                <a:cs typeface="Times New Roman"/>
              </a:rPr>
              <a:t> </a:t>
            </a:r>
            <a:r>
              <a:rPr sz="1700" dirty="0">
                <a:latin typeface="Times New Roman"/>
                <a:cs typeface="Times New Roman"/>
              </a:rPr>
              <a:t>паралельно</a:t>
            </a:r>
            <a:r>
              <a:rPr sz="1700" spc="-15" dirty="0">
                <a:latin typeface="Times New Roman"/>
                <a:cs typeface="Times New Roman"/>
              </a:rPr>
              <a:t> </a:t>
            </a:r>
            <a:r>
              <a:rPr sz="1700" dirty="0">
                <a:latin typeface="Times New Roman"/>
                <a:cs typeface="Times New Roman"/>
              </a:rPr>
              <a:t>довгій</a:t>
            </a:r>
            <a:r>
              <a:rPr sz="1700" spc="-10" dirty="0">
                <a:latin typeface="Times New Roman"/>
                <a:cs typeface="Times New Roman"/>
              </a:rPr>
              <a:t> </a:t>
            </a:r>
            <a:r>
              <a:rPr sz="1700" dirty="0">
                <a:latin typeface="Times New Roman"/>
                <a:cs typeface="Times New Roman"/>
              </a:rPr>
              <a:t>осі</a:t>
            </a:r>
            <a:r>
              <a:rPr sz="1700" spc="-90" dirty="0">
                <a:latin typeface="Times New Roman"/>
                <a:cs typeface="Times New Roman"/>
              </a:rPr>
              <a:t> </a:t>
            </a:r>
            <a:r>
              <a:rPr sz="1700" spc="-10" dirty="0">
                <a:latin typeface="Times New Roman"/>
                <a:cs typeface="Times New Roman"/>
              </a:rPr>
              <a:t>призми</a:t>
            </a:r>
            <a:endParaRPr sz="1700">
              <a:latin typeface="Times New Roman"/>
              <a:cs typeface="Times New Roman"/>
            </a:endParaRPr>
          </a:p>
          <a:p>
            <a:pPr marL="12700">
              <a:lnSpc>
                <a:spcPts val="2030"/>
              </a:lnSpc>
              <a:spcBef>
                <a:spcPts val="15"/>
              </a:spcBef>
            </a:pPr>
            <a:r>
              <a:rPr sz="1700" i="1" spc="-10" dirty="0">
                <a:latin typeface="Times New Roman"/>
                <a:cs typeface="Times New Roman"/>
              </a:rPr>
              <a:t>Оболонка</a:t>
            </a:r>
            <a:r>
              <a:rPr sz="1700" i="1" spc="-65" dirty="0">
                <a:latin typeface="Times New Roman"/>
                <a:cs typeface="Times New Roman"/>
              </a:rPr>
              <a:t> </a:t>
            </a:r>
            <a:r>
              <a:rPr sz="1700" i="1" spc="-10" dirty="0">
                <a:latin typeface="Times New Roman"/>
                <a:cs typeface="Times New Roman"/>
              </a:rPr>
              <a:t>призми</a:t>
            </a:r>
            <a:endParaRPr sz="1700">
              <a:latin typeface="Times New Roman"/>
              <a:cs typeface="Times New Roman"/>
            </a:endParaRPr>
          </a:p>
          <a:p>
            <a:pPr marL="194310" indent="-127000">
              <a:lnSpc>
                <a:spcPts val="2030"/>
              </a:lnSpc>
              <a:buSzPct val="94117"/>
              <a:buChar char="•"/>
              <a:tabLst>
                <a:tab pos="194310" algn="l"/>
              </a:tabLst>
            </a:pPr>
            <a:r>
              <a:rPr sz="1700" spc="-20" dirty="0">
                <a:latin typeface="Times New Roman"/>
                <a:cs typeface="Times New Roman"/>
              </a:rPr>
              <a:t>Тонкий</a:t>
            </a:r>
            <a:r>
              <a:rPr sz="1700" spc="-75" dirty="0">
                <a:latin typeface="Times New Roman"/>
                <a:cs typeface="Times New Roman"/>
              </a:rPr>
              <a:t> </a:t>
            </a:r>
            <a:r>
              <a:rPr sz="1700" dirty="0">
                <a:latin typeface="Times New Roman"/>
                <a:cs typeface="Times New Roman"/>
              </a:rPr>
              <a:t>периферичний</a:t>
            </a:r>
            <a:r>
              <a:rPr sz="1700" spc="-55" dirty="0">
                <a:latin typeface="Times New Roman"/>
                <a:cs typeface="Times New Roman"/>
              </a:rPr>
              <a:t> </a:t>
            </a:r>
            <a:r>
              <a:rPr sz="1700" spc="-25" dirty="0">
                <a:latin typeface="Times New Roman"/>
                <a:cs typeface="Times New Roman"/>
              </a:rPr>
              <a:t>шар</a:t>
            </a:r>
            <a:endParaRPr sz="1700">
              <a:latin typeface="Times New Roman"/>
              <a:cs typeface="Times New Roman"/>
            </a:endParaRPr>
          </a:p>
          <a:p>
            <a:pPr marL="194945" indent="-127635">
              <a:lnSpc>
                <a:spcPct val="100000"/>
              </a:lnSpc>
              <a:spcBef>
                <a:spcPts val="15"/>
              </a:spcBef>
              <a:buSzPct val="94117"/>
              <a:buChar char="•"/>
              <a:tabLst>
                <a:tab pos="194945" algn="l"/>
              </a:tabLst>
            </a:pPr>
            <a:r>
              <a:rPr sz="1700" dirty="0">
                <a:latin typeface="Times New Roman"/>
                <a:cs typeface="Times New Roman"/>
              </a:rPr>
              <a:t>Містить</a:t>
            </a:r>
            <a:r>
              <a:rPr sz="1700" spc="-65" dirty="0">
                <a:latin typeface="Times New Roman"/>
                <a:cs typeface="Times New Roman"/>
              </a:rPr>
              <a:t> </a:t>
            </a:r>
            <a:r>
              <a:rPr sz="1700" dirty="0">
                <a:latin typeface="Times New Roman"/>
                <a:cs typeface="Times New Roman"/>
              </a:rPr>
              <a:t>більше</a:t>
            </a:r>
            <a:r>
              <a:rPr sz="1700" spc="-15" dirty="0">
                <a:latin typeface="Times New Roman"/>
                <a:cs typeface="Times New Roman"/>
              </a:rPr>
              <a:t> </a:t>
            </a:r>
            <a:r>
              <a:rPr sz="1700" dirty="0">
                <a:latin typeface="Times New Roman"/>
                <a:cs typeface="Times New Roman"/>
              </a:rPr>
              <a:t>органічної</a:t>
            </a:r>
            <a:r>
              <a:rPr sz="1700" spc="-45" dirty="0">
                <a:latin typeface="Times New Roman"/>
                <a:cs typeface="Times New Roman"/>
              </a:rPr>
              <a:t> </a:t>
            </a:r>
            <a:r>
              <a:rPr sz="1700" spc="-10" dirty="0">
                <a:latin typeface="Times New Roman"/>
                <a:cs typeface="Times New Roman"/>
              </a:rPr>
              <a:t>речовини</a:t>
            </a:r>
            <a:endParaRPr sz="1700">
              <a:latin typeface="Times New Roman"/>
              <a:cs typeface="Times New Roman"/>
            </a:endParaRPr>
          </a:p>
          <a:p>
            <a:pPr marL="194310" indent="-127000">
              <a:lnSpc>
                <a:spcPts val="2030"/>
              </a:lnSpc>
              <a:spcBef>
                <a:spcPts val="10"/>
              </a:spcBef>
              <a:buSzPct val="94117"/>
              <a:buChar char="•"/>
              <a:tabLst>
                <a:tab pos="194310" algn="l"/>
              </a:tabLst>
            </a:pPr>
            <a:r>
              <a:rPr sz="1700" dirty="0">
                <a:latin typeface="Times New Roman"/>
                <a:cs typeface="Times New Roman"/>
              </a:rPr>
              <a:t>Менш</a:t>
            </a:r>
            <a:r>
              <a:rPr sz="1700" spc="-40" dirty="0">
                <a:latin typeface="Times New Roman"/>
                <a:cs typeface="Times New Roman"/>
              </a:rPr>
              <a:t> </a:t>
            </a:r>
            <a:r>
              <a:rPr sz="1700" spc="-10" dirty="0">
                <a:latin typeface="Times New Roman"/>
                <a:cs typeface="Times New Roman"/>
              </a:rPr>
              <a:t>мінералізована</a:t>
            </a:r>
            <a:endParaRPr sz="1700">
              <a:latin typeface="Times New Roman"/>
              <a:cs typeface="Times New Roman"/>
            </a:endParaRPr>
          </a:p>
          <a:p>
            <a:pPr marL="12700">
              <a:lnSpc>
                <a:spcPts val="2030"/>
              </a:lnSpc>
            </a:pPr>
            <a:r>
              <a:rPr sz="1700" b="1" spc="-10" dirty="0">
                <a:latin typeface="Times New Roman"/>
                <a:cs typeface="Times New Roman"/>
              </a:rPr>
              <a:t>Міжпризматична</a:t>
            </a:r>
            <a:r>
              <a:rPr sz="1700" b="1" spc="-55" dirty="0">
                <a:latin typeface="Times New Roman"/>
                <a:cs typeface="Times New Roman"/>
              </a:rPr>
              <a:t> </a:t>
            </a:r>
            <a:r>
              <a:rPr sz="1700" b="1" spc="-10" dirty="0">
                <a:latin typeface="Times New Roman"/>
                <a:cs typeface="Times New Roman"/>
              </a:rPr>
              <a:t>речовина</a:t>
            </a:r>
            <a:endParaRPr sz="1700">
              <a:latin typeface="Times New Roman"/>
              <a:cs typeface="Times New Roman"/>
            </a:endParaRPr>
          </a:p>
          <a:p>
            <a:pPr marL="194945" indent="-127635">
              <a:lnSpc>
                <a:spcPct val="100000"/>
              </a:lnSpc>
              <a:spcBef>
                <a:spcPts val="15"/>
              </a:spcBef>
              <a:buSzPct val="94117"/>
              <a:buChar char="•"/>
              <a:tabLst>
                <a:tab pos="194945" algn="l"/>
              </a:tabLst>
            </a:pPr>
            <a:r>
              <a:rPr sz="1700" dirty="0">
                <a:latin typeface="Times New Roman"/>
                <a:cs typeface="Times New Roman"/>
              </a:rPr>
              <a:t>Розташована</a:t>
            </a:r>
            <a:r>
              <a:rPr sz="1700" spc="-95" dirty="0">
                <a:latin typeface="Times New Roman"/>
                <a:cs typeface="Times New Roman"/>
              </a:rPr>
              <a:t> </a:t>
            </a:r>
            <a:r>
              <a:rPr sz="1700" dirty="0">
                <a:latin typeface="Times New Roman"/>
                <a:cs typeface="Times New Roman"/>
              </a:rPr>
              <a:t>між</a:t>
            </a:r>
            <a:r>
              <a:rPr sz="1700" spc="-10" dirty="0">
                <a:latin typeface="Times New Roman"/>
                <a:cs typeface="Times New Roman"/>
              </a:rPr>
              <a:t> призмами</a:t>
            </a:r>
            <a:endParaRPr sz="1700">
              <a:latin typeface="Times New Roman"/>
              <a:cs typeface="Times New Roman"/>
            </a:endParaRPr>
          </a:p>
          <a:p>
            <a:pPr marL="194310" indent="-127000">
              <a:lnSpc>
                <a:spcPct val="100000"/>
              </a:lnSpc>
              <a:spcBef>
                <a:spcPts val="15"/>
              </a:spcBef>
              <a:buSzPct val="94117"/>
              <a:buChar char="•"/>
              <a:tabLst>
                <a:tab pos="194310" algn="l"/>
              </a:tabLst>
            </a:pPr>
            <a:r>
              <a:rPr sz="1700" dirty="0">
                <a:latin typeface="Times New Roman"/>
                <a:cs typeface="Times New Roman"/>
              </a:rPr>
              <a:t>Кристали</a:t>
            </a:r>
            <a:r>
              <a:rPr sz="1700" spc="-40" dirty="0">
                <a:latin typeface="Times New Roman"/>
                <a:cs typeface="Times New Roman"/>
              </a:rPr>
              <a:t> </a:t>
            </a:r>
            <a:r>
              <a:rPr sz="1700" dirty="0">
                <a:latin typeface="Times New Roman"/>
                <a:cs typeface="Times New Roman"/>
              </a:rPr>
              <a:t>мають</a:t>
            </a:r>
            <a:r>
              <a:rPr sz="1700" spc="-65" dirty="0">
                <a:latin typeface="Times New Roman"/>
                <a:cs typeface="Times New Roman"/>
              </a:rPr>
              <a:t> </a:t>
            </a:r>
            <a:r>
              <a:rPr sz="1700" dirty="0">
                <a:latin typeface="Times New Roman"/>
                <a:cs typeface="Times New Roman"/>
              </a:rPr>
              <a:t>інший</a:t>
            </a:r>
            <a:r>
              <a:rPr sz="1700" spc="10" dirty="0">
                <a:latin typeface="Times New Roman"/>
                <a:cs typeface="Times New Roman"/>
              </a:rPr>
              <a:t> </a:t>
            </a:r>
            <a:r>
              <a:rPr sz="1700" dirty="0">
                <a:latin typeface="Times New Roman"/>
                <a:cs typeface="Times New Roman"/>
              </a:rPr>
              <a:t>напрямок,</a:t>
            </a:r>
            <a:r>
              <a:rPr sz="1700" spc="-45" dirty="0">
                <a:latin typeface="Times New Roman"/>
                <a:cs typeface="Times New Roman"/>
              </a:rPr>
              <a:t> </a:t>
            </a:r>
            <a:r>
              <a:rPr sz="1700" dirty="0">
                <a:latin typeface="Times New Roman"/>
                <a:cs typeface="Times New Roman"/>
              </a:rPr>
              <a:t>ніж</a:t>
            </a:r>
            <a:r>
              <a:rPr sz="1700" spc="-5" dirty="0">
                <a:latin typeface="Times New Roman"/>
                <a:cs typeface="Times New Roman"/>
              </a:rPr>
              <a:t> </a:t>
            </a:r>
            <a:r>
              <a:rPr sz="1700" dirty="0">
                <a:latin typeface="Times New Roman"/>
                <a:cs typeface="Times New Roman"/>
              </a:rPr>
              <a:t>у</a:t>
            </a:r>
            <a:r>
              <a:rPr sz="1700" spc="-70" dirty="0">
                <a:latin typeface="Times New Roman"/>
                <a:cs typeface="Times New Roman"/>
              </a:rPr>
              <a:t> </a:t>
            </a:r>
            <a:r>
              <a:rPr sz="1700" spc="-10" dirty="0">
                <a:latin typeface="Times New Roman"/>
                <a:cs typeface="Times New Roman"/>
              </a:rPr>
              <a:t>призмі</a:t>
            </a:r>
            <a:endParaRPr sz="17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4095115" y="-116890"/>
            <a:ext cx="2796540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b="0" dirty="0">
                <a:solidFill>
                  <a:srgbClr val="539F20"/>
                </a:solidFill>
                <a:latin typeface="Times New Roman"/>
                <a:cs typeface="Times New Roman"/>
              </a:rPr>
              <a:t>Емалева</a:t>
            </a:r>
            <a:r>
              <a:rPr b="0" spc="-110" dirty="0">
                <a:solidFill>
                  <a:srgbClr val="539F20"/>
                </a:solidFill>
                <a:latin typeface="Times New Roman"/>
                <a:cs typeface="Times New Roman"/>
              </a:rPr>
              <a:t> </a:t>
            </a:r>
            <a:r>
              <a:rPr b="0" spc="-10" dirty="0">
                <a:solidFill>
                  <a:srgbClr val="539F20"/>
                </a:solidFill>
                <a:latin typeface="Times New Roman"/>
                <a:cs typeface="Times New Roman"/>
              </a:rPr>
              <a:t>призма</a:t>
            </a:r>
          </a:p>
        </p:txBody>
      </p:sp>
      <p:grpSp>
        <p:nvGrpSpPr>
          <p:cNvPr id="10" name="object 10"/>
          <p:cNvGrpSpPr/>
          <p:nvPr/>
        </p:nvGrpSpPr>
        <p:grpSpPr>
          <a:xfrm>
            <a:off x="7324343" y="374904"/>
            <a:ext cx="4398645" cy="6209030"/>
            <a:chOff x="7324343" y="374904"/>
            <a:chExt cx="4398645" cy="6209030"/>
          </a:xfrm>
        </p:grpSpPr>
        <p:pic>
          <p:nvPicPr>
            <p:cNvPr id="11" name="object 11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633203" y="374904"/>
              <a:ext cx="2089403" cy="3666744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324343" y="992123"/>
              <a:ext cx="2080259" cy="4873752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650223" y="4553712"/>
              <a:ext cx="3072383" cy="2029968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841375" cy="5664835"/>
          </a:xfrm>
          <a:custGeom>
            <a:avLst/>
            <a:gdLst/>
            <a:ahLst/>
            <a:cxnLst/>
            <a:rect l="l" t="t" r="r" b="b"/>
            <a:pathLst>
              <a:path w="841375" h="5664835">
                <a:moveTo>
                  <a:pt x="841248" y="0"/>
                </a:moveTo>
                <a:lnTo>
                  <a:pt x="0" y="0"/>
                </a:lnTo>
                <a:lnTo>
                  <a:pt x="0" y="5664708"/>
                </a:lnTo>
                <a:lnTo>
                  <a:pt x="841248" y="0"/>
                </a:lnTo>
                <a:close/>
              </a:path>
            </a:pathLst>
          </a:custGeom>
          <a:solidFill>
            <a:srgbClr val="90C225">
              <a:alpha val="85096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039872" y="279603"/>
            <a:ext cx="268224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-55" dirty="0">
                <a:solidFill>
                  <a:srgbClr val="539F20"/>
                </a:solidFill>
              </a:rPr>
              <a:t>Будова</a:t>
            </a:r>
            <a:r>
              <a:rPr sz="3600" spc="-135" dirty="0">
                <a:solidFill>
                  <a:srgbClr val="539F20"/>
                </a:solidFill>
              </a:rPr>
              <a:t> </a:t>
            </a:r>
            <a:r>
              <a:rPr sz="3600" spc="-20" dirty="0">
                <a:solidFill>
                  <a:srgbClr val="539F20"/>
                </a:solidFill>
              </a:rPr>
              <a:t>емалі</a:t>
            </a:r>
            <a:endParaRPr sz="3600"/>
          </a:p>
        </p:txBody>
      </p:sp>
      <p:sp>
        <p:nvSpPr>
          <p:cNvPr id="4" name="object 4"/>
          <p:cNvSpPr txBox="1"/>
          <p:nvPr/>
        </p:nvSpPr>
        <p:spPr>
          <a:xfrm>
            <a:off x="571906" y="930402"/>
            <a:ext cx="5500370" cy="19469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Times New Roman"/>
                <a:cs typeface="Times New Roman"/>
              </a:rPr>
              <a:t>Зовні</a:t>
            </a:r>
            <a:r>
              <a:rPr sz="1800" spc="-7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емаль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вкрита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тонкою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кутиколою.</a:t>
            </a:r>
            <a:endParaRPr sz="1800">
              <a:latin typeface="Times New Roman"/>
              <a:cs typeface="Times New Roman"/>
            </a:endParaRPr>
          </a:p>
          <a:p>
            <a:pPr marL="12700" marR="6985" algn="just">
              <a:lnSpc>
                <a:spcPct val="100000"/>
              </a:lnSpc>
            </a:pPr>
            <a:r>
              <a:rPr sz="1800" b="1" dirty="0">
                <a:latin typeface="Times New Roman"/>
                <a:cs typeface="Times New Roman"/>
              </a:rPr>
              <a:t>Смуги</a:t>
            </a:r>
            <a:r>
              <a:rPr sz="1800" b="1" spc="225" dirty="0">
                <a:latin typeface="Times New Roman"/>
                <a:cs typeface="Times New Roman"/>
              </a:rPr>
              <a:t>  </a:t>
            </a:r>
            <a:r>
              <a:rPr sz="1800" b="1" spc="-25" dirty="0">
                <a:latin typeface="Times New Roman"/>
                <a:cs typeface="Times New Roman"/>
              </a:rPr>
              <a:t>Гунтера-</a:t>
            </a:r>
            <a:r>
              <a:rPr sz="1800" b="1" dirty="0">
                <a:latin typeface="Times New Roman"/>
                <a:cs typeface="Times New Roman"/>
              </a:rPr>
              <a:t>Шрегера</a:t>
            </a:r>
            <a:r>
              <a:rPr sz="1800" b="1" spc="22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–</a:t>
            </a:r>
            <a:r>
              <a:rPr sz="1800" spc="204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радіально</a:t>
            </a:r>
            <a:r>
              <a:rPr sz="1800" spc="245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розташовані </a:t>
            </a:r>
            <a:r>
              <a:rPr sz="1800" dirty="0">
                <a:latin typeface="Times New Roman"/>
                <a:cs typeface="Times New Roman"/>
              </a:rPr>
              <a:t>світлі</a:t>
            </a:r>
            <a:r>
              <a:rPr sz="1800" spc="2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та</a:t>
            </a:r>
            <a:r>
              <a:rPr sz="1800" spc="29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темні</a:t>
            </a:r>
            <a:r>
              <a:rPr sz="1800" spc="2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смуги</a:t>
            </a:r>
            <a:r>
              <a:rPr sz="1800" spc="3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на</a:t>
            </a:r>
            <a:r>
              <a:rPr sz="1800" spc="29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емалі,</a:t>
            </a:r>
            <a:r>
              <a:rPr sz="1800" spc="3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видимі</a:t>
            </a:r>
            <a:r>
              <a:rPr sz="1800" spc="2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на</a:t>
            </a:r>
            <a:r>
              <a:rPr sz="1800" spc="29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шліфі</a:t>
            </a:r>
            <a:r>
              <a:rPr sz="1800" spc="24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зуба. </a:t>
            </a:r>
            <a:r>
              <a:rPr sz="1800" dirty="0">
                <a:latin typeface="Times New Roman"/>
                <a:cs typeface="Times New Roman"/>
              </a:rPr>
              <a:t>Зумовлені</a:t>
            </a:r>
            <a:r>
              <a:rPr sz="1800" spc="2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чергуванням</a:t>
            </a:r>
            <a:r>
              <a:rPr sz="1800" spc="3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поперечних</a:t>
            </a:r>
            <a:r>
              <a:rPr sz="1800" spc="3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і</a:t>
            </a:r>
            <a:r>
              <a:rPr sz="1800" spc="25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косо-поздовжніх </a:t>
            </a:r>
            <a:r>
              <a:rPr sz="1800" dirty="0">
                <a:latin typeface="Times New Roman"/>
                <a:cs typeface="Times New Roman"/>
              </a:rPr>
              <a:t>зрізів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емалевих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призм.</a:t>
            </a:r>
            <a:endParaRPr sz="1800">
              <a:latin typeface="Times New Roman"/>
              <a:cs typeface="Times New Roman"/>
            </a:endParaRPr>
          </a:p>
          <a:p>
            <a:pPr marL="12700" algn="just">
              <a:lnSpc>
                <a:spcPct val="100000"/>
              </a:lnSpc>
              <a:spcBef>
                <a:spcPts val="5"/>
              </a:spcBef>
            </a:pPr>
            <a:r>
              <a:rPr sz="1800" b="1" dirty="0">
                <a:latin typeface="Times New Roman"/>
                <a:cs typeface="Times New Roman"/>
              </a:rPr>
              <a:t>Лінії</a:t>
            </a:r>
            <a:r>
              <a:rPr sz="1800" b="1" spc="25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Ретціуса</a:t>
            </a:r>
            <a:r>
              <a:rPr sz="1800" b="1" spc="2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–</a:t>
            </a:r>
            <a:r>
              <a:rPr sz="1800" spc="2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темні</a:t>
            </a:r>
            <a:r>
              <a:rPr sz="1800" spc="2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концентричні</a:t>
            </a:r>
            <a:r>
              <a:rPr sz="1800" spc="19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лінії,</a:t>
            </a:r>
            <a:r>
              <a:rPr sz="1800" spc="2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поява</a:t>
            </a:r>
            <a:r>
              <a:rPr sz="1800" spc="235" dirty="0">
                <a:latin typeface="Times New Roman"/>
                <a:cs typeface="Times New Roman"/>
              </a:rPr>
              <a:t> </a:t>
            </a:r>
            <a:r>
              <a:rPr sz="1800" spc="-20" dirty="0">
                <a:latin typeface="Times New Roman"/>
                <a:cs typeface="Times New Roman"/>
              </a:rPr>
              <a:t>яких</a:t>
            </a:r>
            <a:endParaRPr sz="1800">
              <a:latin typeface="Times New Roman"/>
              <a:cs typeface="Times New Roman"/>
            </a:endParaRPr>
          </a:p>
          <a:p>
            <a:pPr marL="12700" algn="just">
              <a:lnSpc>
                <a:spcPct val="100000"/>
              </a:lnSpc>
            </a:pPr>
            <a:r>
              <a:rPr sz="1800" dirty="0">
                <a:latin typeface="Times New Roman"/>
                <a:cs typeface="Times New Roman"/>
              </a:rPr>
              <a:t>пов’язана</a:t>
            </a:r>
            <a:r>
              <a:rPr sz="1800" spc="-114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із</a:t>
            </a:r>
            <a:r>
              <a:rPr sz="1800" spc="2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періодичністю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мінералізації</a:t>
            </a:r>
            <a:r>
              <a:rPr sz="1800" spc="8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емалі</a:t>
            </a:r>
            <a:r>
              <a:rPr sz="1800" spc="-7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зуба.</a:t>
            </a:r>
            <a:endParaRPr sz="1800">
              <a:latin typeface="Times New Roman"/>
              <a:cs typeface="Times New Roman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231635" y="315468"/>
            <a:ext cx="5047488" cy="6350508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467055" y="3459556"/>
            <a:ext cx="5949315" cy="295275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550" dirty="0">
                <a:latin typeface="Times New Roman"/>
                <a:cs typeface="Times New Roman"/>
              </a:rPr>
              <a:t>А</a:t>
            </a:r>
            <a:r>
              <a:rPr sz="1550" spc="15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–</a:t>
            </a:r>
            <a:r>
              <a:rPr sz="1550" spc="15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коронка;</a:t>
            </a:r>
            <a:r>
              <a:rPr sz="1550" spc="225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Б</a:t>
            </a:r>
            <a:r>
              <a:rPr sz="1550" spc="-5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–</a:t>
            </a:r>
            <a:r>
              <a:rPr sz="1550" spc="45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шийка;</a:t>
            </a:r>
            <a:r>
              <a:rPr sz="1550" spc="40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В</a:t>
            </a:r>
            <a:r>
              <a:rPr sz="1550" spc="50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-</a:t>
            </a:r>
            <a:r>
              <a:rPr sz="1550" spc="25" dirty="0">
                <a:latin typeface="Times New Roman"/>
                <a:cs typeface="Times New Roman"/>
              </a:rPr>
              <a:t> </a:t>
            </a:r>
            <a:r>
              <a:rPr sz="1550" spc="-10" dirty="0">
                <a:latin typeface="Times New Roman"/>
                <a:cs typeface="Times New Roman"/>
              </a:rPr>
              <a:t>корінь</a:t>
            </a:r>
            <a:endParaRPr sz="15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10"/>
              </a:spcBef>
            </a:pPr>
            <a:endParaRPr sz="15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550" dirty="0">
                <a:latin typeface="Times New Roman"/>
                <a:cs typeface="Times New Roman"/>
              </a:rPr>
              <a:t>1</a:t>
            </a:r>
            <a:r>
              <a:rPr sz="1550" spc="195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–</a:t>
            </a:r>
            <a:r>
              <a:rPr sz="1550" spc="240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емаль:</a:t>
            </a:r>
            <a:r>
              <a:rPr sz="1550" spc="229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1.1</a:t>
            </a:r>
            <a:r>
              <a:rPr sz="1550" spc="240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–</a:t>
            </a:r>
            <a:r>
              <a:rPr sz="1550" spc="240" dirty="0">
                <a:latin typeface="Times New Roman"/>
                <a:cs typeface="Times New Roman"/>
              </a:rPr>
              <a:t> </a:t>
            </a:r>
            <a:r>
              <a:rPr sz="1550" b="1" dirty="0">
                <a:latin typeface="Times New Roman"/>
                <a:cs typeface="Times New Roman"/>
              </a:rPr>
              <a:t>темні</a:t>
            </a:r>
            <a:r>
              <a:rPr sz="1550" b="1" spc="240" dirty="0">
                <a:latin typeface="Times New Roman"/>
                <a:cs typeface="Times New Roman"/>
              </a:rPr>
              <a:t> </a:t>
            </a:r>
            <a:r>
              <a:rPr sz="1550" b="1" dirty="0">
                <a:latin typeface="Times New Roman"/>
                <a:cs typeface="Times New Roman"/>
              </a:rPr>
              <a:t>поперечні</a:t>
            </a:r>
            <a:r>
              <a:rPr sz="1550" b="1" spc="240" dirty="0">
                <a:latin typeface="Times New Roman"/>
                <a:cs typeface="Times New Roman"/>
              </a:rPr>
              <a:t> </a:t>
            </a:r>
            <a:r>
              <a:rPr sz="1550" b="1" dirty="0">
                <a:latin typeface="Times New Roman"/>
                <a:cs typeface="Times New Roman"/>
              </a:rPr>
              <a:t>смуги</a:t>
            </a:r>
            <a:r>
              <a:rPr sz="1550" b="1" spc="225" dirty="0">
                <a:latin typeface="Times New Roman"/>
                <a:cs typeface="Times New Roman"/>
              </a:rPr>
              <a:t> </a:t>
            </a:r>
            <a:r>
              <a:rPr sz="1550" b="1" dirty="0">
                <a:latin typeface="Times New Roman"/>
                <a:cs typeface="Times New Roman"/>
              </a:rPr>
              <a:t>(Гунтера-Шрегера),</a:t>
            </a:r>
            <a:r>
              <a:rPr sz="1550" b="1" spc="200" dirty="0">
                <a:latin typeface="Times New Roman"/>
                <a:cs typeface="Times New Roman"/>
              </a:rPr>
              <a:t> </a:t>
            </a:r>
            <a:r>
              <a:rPr sz="1550" b="1" dirty="0">
                <a:latin typeface="Times New Roman"/>
                <a:cs typeface="Times New Roman"/>
              </a:rPr>
              <a:t>1.2</a:t>
            </a:r>
            <a:r>
              <a:rPr sz="1550" b="1" spc="240" dirty="0">
                <a:latin typeface="Times New Roman"/>
                <a:cs typeface="Times New Roman"/>
              </a:rPr>
              <a:t> </a:t>
            </a:r>
            <a:r>
              <a:rPr sz="1550" b="1" spc="-50" dirty="0">
                <a:latin typeface="Times New Roman"/>
                <a:cs typeface="Times New Roman"/>
              </a:rPr>
              <a:t>–</a:t>
            </a:r>
            <a:endParaRPr sz="15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sz="1550" b="1" dirty="0">
                <a:latin typeface="Times New Roman"/>
                <a:cs typeface="Times New Roman"/>
              </a:rPr>
              <a:t>лінії</a:t>
            </a:r>
            <a:r>
              <a:rPr sz="1550" b="1" spc="145" dirty="0">
                <a:latin typeface="Times New Roman"/>
                <a:cs typeface="Times New Roman"/>
              </a:rPr>
              <a:t> </a:t>
            </a:r>
            <a:r>
              <a:rPr sz="1550" b="1" dirty="0">
                <a:latin typeface="Times New Roman"/>
                <a:cs typeface="Times New Roman"/>
              </a:rPr>
              <a:t>росту</a:t>
            </a:r>
            <a:r>
              <a:rPr sz="1550" b="1" spc="155" dirty="0">
                <a:latin typeface="Times New Roman"/>
                <a:cs typeface="Times New Roman"/>
              </a:rPr>
              <a:t> </a:t>
            </a:r>
            <a:r>
              <a:rPr sz="1550" b="1" dirty="0">
                <a:latin typeface="Times New Roman"/>
                <a:cs typeface="Times New Roman"/>
              </a:rPr>
              <a:t>емалі</a:t>
            </a:r>
            <a:r>
              <a:rPr sz="1550" b="1" spc="110" dirty="0">
                <a:latin typeface="Times New Roman"/>
                <a:cs typeface="Times New Roman"/>
              </a:rPr>
              <a:t> </a:t>
            </a:r>
            <a:r>
              <a:rPr sz="1550" b="1" dirty="0">
                <a:latin typeface="Times New Roman"/>
                <a:cs typeface="Times New Roman"/>
              </a:rPr>
              <a:t>(Ретціуса),</a:t>
            </a:r>
            <a:r>
              <a:rPr sz="1550" b="1" spc="105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1.3</a:t>
            </a:r>
            <a:r>
              <a:rPr sz="1550" spc="114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–</a:t>
            </a:r>
            <a:r>
              <a:rPr sz="1550" spc="70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дентино-емальове</a:t>
            </a:r>
            <a:r>
              <a:rPr sz="1550" spc="265" dirty="0">
                <a:latin typeface="Times New Roman"/>
                <a:cs typeface="Times New Roman"/>
              </a:rPr>
              <a:t> </a:t>
            </a:r>
            <a:r>
              <a:rPr sz="1550" spc="-10" dirty="0">
                <a:latin typeface="Times New Roman"/>
                <a:cs typeface="Times New Roman"/>
              </a:rPr>
              <a:t>з'єднання;</a:t>
            </a:r>
            <a:endParaRPr sz="1550">
              <a:latin typeface="Times New Roman"/>
              <a:cs typeface="Times New Roman"/>
            </a:endParaRPr>
          </a:p>
          <a:p>
            <a:pPr marL="62865">
              <a:lnSpc>
                <a:spcPct val="100000"/>
              </a:lnSpc>
              <a:spcBef>
                <a:spcPts val="45"/>
              </a:spcBef>
            </a:pPr>
            <a:r>
              <a:rPr sz="1550" dirty="0">
                <a:latin typeface="Times New Roman"/>
                <a:cs typeface="Times New Roman"/>
              </a:rPr>
              <a:t>2</a:t>
            </a:r>
            <a:r>
              <a:rPr sz="1550" spc="430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–</a:t>
            </a:r>
            <a:r>
              <a:rPr sz="1550" spc="480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дентин:</a:t>
            </a:r>
            <a:r>
              <a:rPr sz="1550" spc="430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2.1</a:t>
            </a:r>
            <a:r>
              <a:rPr sz="1550" spc="434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–</a:t>
            </a:r>
            <a:r>
              <a:rPr sz="1550" spc="480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дентинні</a:t>
            </a:r>
            <a:r>
              <a:rPr sz="1550" spc="440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трубочки,</a:t>
            </a:r>
            <a:r>
              <a:rPr sz="1550" spc="480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2.2</a:t>
            </a:r>
            <a:r>
              <a:rPr sz="1550" spc="480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–</a:t>
            </a:r>
            <a:r>
              <a:rPr sz="1550" spc="434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лінії</a:t>
            </a:r>
            <a:r>
              <a:rPr sz="1550" spc="475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росту</a:t>
            </a:r>
            <a:r>
              <a:rPr sz="1550" spc="440" dirty="0">
                <a:latin typeface="Times New Roman"/>
                <a:cs typeface="Times New Roman"/>
              </a:rPr>
              <a:t> </a:t>
            </a:r>
            <a:r>
              <a:rPr sz="1550" spc="-10" dirty="0">
                <a:latin typeface="Times New Roman"/>
                <a:cs typeface="Times New Roman"/>
              </a:rPr>
              <a:t>дентину</a:t>
            </a:r>
            <a:endParaRPr sz="15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85"/>
              </a:spcBef>
              <a:tabLst>
                <a:tab pos="958850" algn="l"/>
                <a:tab pos="1443990" algn="l"/>
                <a:tab pos="1777364" algn="l"/>
                <a:tab pos="2893695" algn="l"/>
                <a:tab pos="3474720" algn="l"/>
                <a:tab pos="4411980" algn="l"/>
                <a:tab pos="5349875" algn="l"/>
                <a:tab pos="5829935" algn="l"/>
              </a:tabLst>
            </a:pPr>
            <a:r>
              <a:rPr sz="1550" spc="-10" dirty="0">
                <a:latin typeface="Times New Roman"/>
                <a:cs typeface="Times New Roman"/>
              </a:rPr>
              <a:t>(Оуена),</a:t>
            </a:r>
            <a:r>
              <a:rPr sz="1550" dirty="0">
                <a:latin typeface="Times New Roman"/>
                <a:cs typeface="Times New Roman"/>
              </a:rPr>
              <a:t>	</a:t>
            </a:r>
            <a:r>
              <a:rPr sz="1550" spc="-25" dirty="0">
                <a:latin typeface="Times New Roman"/>
                <a:cs typeface="Times New Roman"/>
              </a:rPr>
              <a:t>2.3</a:t>
            </a:r>
            <a:r>
              <a:rPr sz="1550" dirty="0">
                <a:latin typeface="Times New Roman"/>
                <a:cs typeface="Times New Roman"/>
              </a:rPr>
              <a:t>	</a:t>
            </a:r>
            <a:r>
              <a:rPr sz="1550" spc="-50" dirty="0">
                <a:latin typeface="Times New Roman"/>
                <a:cs typeface="Times New Roman"/>
              </a:rPr>
              <a:t>–</a:t>
            </a:r>
            <a:r>
              <a:rPr sz="1550" dirty="0">
                <a:latin typeface="Times New Roman"/>
                <a:cs typeface="Times New Roman"/>
              </a:rPr>
              <a:t>	</a:t>
            </a:r>
            <a:r>
              <a:rPr sz="1550" spc="-10" dirty="0">
                <a:latin typeface="Times New Roman"/>
                <a:cs typeface="Times New Roman"/>
              </a:rPr>
              <a:t>зернистий</a:t>
            </a:r>
            <a:r>
              <a:rPr sz="1550" dirty="0">
                <a:latin typeface="Times New Roman"/>
                <a:cs typeface="Times New Roman"/>
              </a:rPr>
              <a:t>	</a:t>
            </a:r>
            <a:r>
              <a:rPr sz="1550" spc="-25" dirty="0">
                <a:latin typeface="Times New Roman"/>
                <a:cs typeface="Times New Roman"/>
              </a:rPr>
              <a:t>шар</a:t>
            </a:r>
            <a:r>
              <a:rPr sz="1550" dirty="0">
                <a:latin typeface="Times New Roman"/>
                <a:cs typeface="Times New Roman"/>
              </a:rPr>
              <a:t>	</a:t>
            </a:r>
            <a:r>
              <a:rPr sz="1550" spc="-10" dirty="0">
                <a:latin typeface="Times New Roman"/>
                <a:cs typeface="Times New Roman"/>
              </a:rPr>
              <a:t>дентину</a:t>
            </a:r>
            <a:r>
              <a:rPr sz="1550" dirty="0">
                <a:latin typeface="Times New Roman"/>
                <a:cs typeface="Times New Roman"/>
              </a:rPr>
              <a:t>	</a:t>
            </a:r>
            <a:r>
              <a:rPr sz="1550" spc="-10" dirty="0">
                <a:latin typeface="Times New Roman"/>
                <a:cs typeface="Times New Roman"/>
              </a:rPr>
              <a:t>(Томса),</a:t>
            </a:r>
            <a:r>
              <a:rPr sz="1550" dirty="0">
                <a:latin typeface="Times New Roman"/>
                <a:cs typeface="Times New Roman"/>
              </a:rPr>
              <a:t>	</a:t>
            </a:r>
            <a:r>
              <a:rPr sz="1550" spc="-25" dirty="0">
                <a:latin typeface="Times New Roman"/>
                <a:cs typeface="Times New Roman"/>
              </a:rPr>
              <a:t>2.4</a:t>
            </a:r>
            <a:r>
              <a:rPr sz="1550" dirty="0">
                <a:latin typeface="Times New Roman"/>
                <a:cs typeface="Times New Roman"/>
              </a:rPr>
              <a:t>	</a:t>
            </a:r>
            <a:r>
              <a:rPr sz="1550" spc="-50" dirty="0">
                <a:latin typeface="Times New Roman"/>
                <a:cs typeface="Times New Roman"/>
              </a:rPr>
              <a:t>–</a:t>
            </a:r>
            <a:endParaRPr sz="15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sz="1550" dirty="0">
                <a:latin typeface="Times New Roman"/>
                <a:cs typeface="Times New Roman"/>
              </a:rPr>
              <a:t>інтерглобулярний</a:t>
            </a:r>
            <a:r>
              <a:rPr sz="1550" spc="165" dirty="0">
                <a:latin typeface="Times New Roman"/>
                <a:cs typeface="Times New Roman"/>
              </a:rPr>
              <a:t> </a:t>
            </a:r>
            <a:r>
              <a:rPr sz="1550" spc="-10" dirty="0">
                <a:latin typeface="Times New Roman"/>
                <a:cs typeface="Times New Roman"/>
              </a:rPr>
              <a:t>дентин;</a:t>
            </a:r>
            <a:endParaRPr sz="15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sz="1550" dirty="0">
                <a:latin typeface="Times New Roman"/>
                <a:cs typeface="Times New Roman"/>
              </a:rPr>
              <a:t>3</a:t>
            </a:r>
            <a:r>
              <a:rPr sz="1550" spc="45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–</a:t>
            </a:r>
            <a:r>
              <a:rPr sz="1550" spc="90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цемент:</a:t>
            </a:r>
            <a:r>
              <a:rPr sz="1550" spc="120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3.1</a:t>
            </a:r>
            <a:r>
              <a:rPr sz="1550" spc="90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–</a:t>
            </a:r>
            <a:r>
              <a:rPr sz="1550" spc="50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неклітинний</a:t>
            </a:r>
            <a:r>
              <a:rPr sz="1550" spc="204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цемент,</a:t>
            </a:r>
            <a:r>
              <a:rPr sz="1550" spc="135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3.2</a:t>
            </a:r>
            <a:r>
              <a:rPr sz="1550" spc="50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–</a:t>
            </a:r>
            <a:r>
              <a:rPr sz="1550" spc="95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клітинний</a:t>
            </a:r>
            <a:r>
              <a:rPr sz="1550" spc="120" dirty="0">
                <a:latin typeface="Times New Roman"/>
                <a:cs typeface="Times New Roman"/>
              </a:rPr>
              <a:t> </a:t>
            </a:r>
            <a:r>
              <a:rPr sz="1550" spc="-10" dirty="0">
                <a:latin typeface="Times New Roman"/>
                <a:cs typeface="Times New Roman"/>
              </a:rPr>
              <a:t>цемент,</a:t>
            </a:r>
            <a:endParaRPr sz="15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85"/>
              </a:spcBef>
            </a:pPr>
            <a:r>
              <a:rPr sz="1550" dirty="0">
                <a:latin typeface="Times New Roman"/>
                <a:cs typeface="Times New Roman"/>
              </a:rPr>
              <a:t>3.2.1</a:t>
            </a:r>
            <a:r>
              <a:rPr sz="1550" spc="75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–</a:t>
            </a:r>
            <a:r>
              <a:rPr sz="1550" spc="30" dirty="0">
                <a:latin typeface="Times New Roman"/>
                <a:cs typeface="Times New Roman"/>
              </a:rPr>
              <a:t> </a:t>
            </a:r>
            <a:r>
              <a:rPr sz="1550" spc="-10" dirty="0">
                <a:latin typeface="Times New Roman"/>
                <a:cs typeface="Times New Roman"/>
              </a:rPr>
              <a:t>цементоцити;</a:t>
            </a:r>
            <a:endParaRPr sz="1550">
              <a:latin typeface="Times New Roman"/>
              <a:cs typeface="Times New Roman"/>
            </a:endParaRPr>
          </a:p>
          <a:p>
            <a:pPr marL="235585" indent="-222885">
              <a:lnSpc>
                <a:spcPct val="100000"/>
              </a:lnSpc>
              <a:spcBef>
                <a:spcPts val="50"/>
              </a:spcBef>
              <a:buAutoNum type="arabicPlain" startAt="4"/>
              <a:tabLst>
                <a:tab pos="235585" algn="l"/>
                <a:tab pos="1558290" algn="l"/>
                <a:tab pos="4741545" algn="l"/>
              </a:tabLst>
            </a:pPr>
            <a:r>
              <a:rPr sz="1550" dirty="0">
                <a:latin typeface="Times New Roman"/>
                <a:cs typeface="Times New Roman"/>
              </a:rPr>
              <a:t>–</a:t>
            </a:r>
            <a:r>
              <a:rPr sz="1550" spc="105" dirty="0">
                <a:latin typeface="Times New Roman"/>
                <a:cs typeface="Times New Roman"/>
              </a:rPr>
              <a:t>  </a:t>
            </a:r>
            <a:r>
              <a:rPr sz="1550" spc="-10" dirty="0">
                <a:latin typeface="Times New Roman"/>
                <a:cs typeface="Times New Roman"/>
              </a:rPr>
              <a:t>порожнина</a:t>
            </a:r>
            <a:r>
              <a:rPr sz="1550" dirty="0">
                <a:latin typeface="Times New Roman"/>
                <a:cs typeface="Times New Roman"/>
              </a:rPr>
              <a:t>	зуба</a:t>
            </a:r>
            <a:r>
              <a:rPr sz="1550" spc="155" dirty="0">
                <a:latin typeface="Times New Roman"/>
                <a:cs typeface="Times New Roman"/>
              </a:rPr>
              <a:t>  </a:t>
            </a:r>
            <a:r>
              <a:rPr sz="1550" dirty="0">
                <a:latin typeface="Times New Roman"/>
                <a:cs typeface="Times New Roman"/>
              </a:rPr>
              <a:t>(пульпарна</a:t>
            </a:r>
            <a:r>
              <a:rPr sz="1550" spc="175" dirty="0">
                <a:latin typeface="Times New Roman"/>
                <a:cs typeface="Times New Roman"/>
              </a:rPr>
              <a:t>  </a:t>
            </a:r>
            <a:r>
              <a:rPr sz="1550" dirty="0">
                <a:latin typeface="Times New Roman"/>
                <a:cs typeface="Times New Roman"/>
              </a:rPr>
              <a:t>порожнина):</a:t>
            </a:r>
            <a:r>
              <a:rPr sz="1550" spc="150" dirty="0">
                <a:latin typeface="Times New Roman"/>
                <a:cs typeface="Times New Roman"/>
              </a:rPr>
              <a:t>  </a:t>
            </a:r>
            <a:r>
              <a:rPr sz="1550" spc="-25" dirty="0">
                <a:latin typeface="Times New Roman"/>
                <a:cs typeface="Times New Roman"/>
              </a:rPr>
              <a:t>4.1</a:t>
            </a:r>
            <a:r>
              <a:rPr sz="1550" dirty="0">
                <a:latin typeface="Times New Roman"/>
                <a:cs typeface="Times New Roman"/>
              </a:rPr>
              <a:t>	–</a:t>
            </a:r>
            <a:r>
              <a:rPr sz="1550" spc="100" dirty="0">
                <a:latin typeface="Times New Roman"/>
                <a:cs typeface="Times New Roman"/>
              </a:rPr>
              <a:t>  </a:t>
            </a:r>
            <a:r>
              <a:rPr sz="1550" spc="-10" dirty="0">
                <a:latin typeface="Times New Roman"/>
                <a:cs typeface="Times New Roman"/>
              </a:rPr>
              <a:t>порожнина</a:t>
            </a:r>
            <a:endParaRPr sz="15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sz="1550" dirty="0">
                <a:latin typeface="Times New Roman"/>
                <a:cs typeface="Times New Roman"/>
              </a:rPr>
              <a:t>коронки,</a:t>
            </a:r>
            <a:r>
              <a:rPr sz="1550" spc="160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4.2</a:t>
            </a:r>
            <a:r>
              <a:rPr sz="1550" spc="-10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–</a:t>
            </a:r>
            <a:r>
              <a:rPr sz="1550" spc="30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канал</a:t>
            </a:r>
            <a:r>
              <a:rPr sz="1550" spc="30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кореня</a:t>
            </a:r>
            <a:r>
              <a:rPr sz="1550" spc="125" dirty="0">
                <a:latin typeface="Times New Roman"/>
                <a:cs typeface="Times New Roman"/>
              </a:rPr>
              <a:t> </a:t>
            </a:r>
            <a:r>
              <a:rPr sz="1550" spc="-20" dirty="0">
                <a:latin typeface="Times New Roman"/>
                <a:cs typeface="Times New Roman"/>
              </a:rPr>
              <a:t>зуба;</a:t>
            </a:r>
            <a:endParaRPr sz="1550">
              <a:latin typeface="Times New Roman"/>
              <a:cs typeface="Times New Roman"/>
            </a:endParaRPr>
          </a:p>
          <a:p>
            <a:pPr marL="162560" indent="-149860">
              <a:lnSpc>
                <a:spcPct val="100000"/>
              </a:lnSpc>
              <a:spcBef>
                <a:spcPts val="85"/>
              </a:spcBef>
              <a:buAutoNum type="arabicPlain" startAt="5"/>
              <a:tabLst>
                <a:tab pos="162560" algn="l"/>
              </a:tabLst>
            </a:pPr>
            <a:r>
              <a:rPr sz="1550" dirty="0">
                <a:latin typeface="Times New Roman"/>
                <a:cs typeface="Times New Roman"/>
              </a:rPr>
              <a:t>-</a:t>
            </a:r>
            <a:r>
              <a:rPr sz="1550" spc="95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апикальные</a:t>
            </a:r>
            <a:r>
              <a:rPr sz="1550" spc="175" dirty="0">
                <a:latin typeface="Times New Roman"/>
                <a:cs typeface="Times New Roman"/>
              </a:rPr>
              <a:t> </a:t>
            </a:r>
            <a:r>
              <a:rPr sz="1550" spc="-10" dirty="0">
                <a:latin typeface="Times New Roman"/>
                <a:cs typeface="Times New Roman"/>
              </a:rPr>
              <a:t>отвіри.</a:t>
            </a:r>
            <a:endParaRPr sz="155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841375" cy="5664835"/>
          </a:xfrm>
          <a:custGeom>
            <a:avLst/>
            <a:gdLst/>
            <a:ahLst/>
            <a:cxnLst/>
            <a:rect l="l" t="t" r="r" b="b"/>
            <a:pathLst>
              <a:path w="841375" h="5664835">
                <a:moveTo>
                  <a:pt x="841248" y="0"/>
                </a:moveTo>
                <a:lnTo>
                  <a:pt x="0" y="0"/>
                </a:lnTo>
                <a:lnTo>
                  <a:pt x="0" y="5664708"/>
                </a:lnTo>
                <a:lnTo>
                  <a:pt x="841248" y="0"/>
                </a:lnTo>
                <a:close/>
              </a:path>
            </a:pathLst>
          </a:custGeom>
          <a:solidFill>
            <a:srgbClr val="90C225">
              <a:alpha val="85096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18872" rIns="0" bIns="0" rtlCol="0">
            <a:spAutoFit/>
          </a:bodyPr>
          <a:lstStyle/>
          <a:p>
            <a:pPr marL="3895725">
              <a:lnSpc>
                <a:spcPct val="100000"/>
              </a:lnSpc>
              <a:spcBef>
                <a:spcPts val="100"/>
              </a:spcBef>
            </a:pPr>
            <a:r>
              <a:rPr sz="3600" spc="-50" dirty="0">
                <a:solidFill>
                  <a:srgbClr val="539F20"/>
                </a:solidFill>
              </a:rPr>
              <a:t>Будова</a:t>
            </a:r>
            <a:r>
              <a:rPr sz="3600" spc="-170" dirty="0">
                <a:solidFill>
                  <a:srgbClr val="539F20"/>
                </a:solidFill>
              </a:rPr>
              <a:t> </a:t>
            </a:r>
            <a:r>
              <a:rPr sz="3600" spc="-10" dirty="0">
                <a:solidFill>
                  <a:srgbClr val="539F20"/>
                </a:solidFill>
              </a:rPr>
              <a:t>емалі</a:t>
            </a:r>
            <a:endParaRPr sz="3600"/>
          </a:p>
        </p:txBody>
      </p:sp>
      <p:sp>
        <p:nvSpPr>
          <p:cNvPr id="4" name="object 4"/>
          <p:cNvSpPr txBox="1"/>
          <p:nvPr/>
        </p:nvSpPr>
        <p:spPr>
          <a:xfrm>
            <a:off x="417068" y="1448511"/>
            <a:ext cx="4108450" cy="33337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2000" b="1" spc="-10" dirty="0">
                <a:latin typeface="Times New Roman"/>
                <a:cs typeface="Times New Roman"/>
              </a:rPr>
              <a:t>Маломінералізовані</a:t>
            </a:r>
            <a:r>
              <a:rPr sz="2000" b="1" spc="-105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Times New Roman"/>
                <a:cs typeface="Times New Roman"/>
              </a:rPr>
              <a:t>ділянки </a:t>
            </a:r>
            <a:r>
              <a:rPr sz="2000" b="1" spc="-10" dirty="0">
                <a:latin typeface="Times New Roman"/>
                <a:cs typeface="Times New Roman"/>
              </a:rPr>
              <a:t>емалі: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17068" y="1750516"/>
            <a:ext cx="4565015" cy="33337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  <a:tabLst>
                <a:tab pos="1219835" algn="l"/>
                <a:tab pos="2505075" algn="l"/>
                <a:tab pos="2856865" algn="l"/>
                <a:tab pos="3964304" algn="l"/>
              </a:tabLst>
            </a:pPr>
            <a:r>
              <a:rPr sz="2000" b="1" spc="-10" dirty="0">
                <a:latin typeface="Times New Roman"/>
                <a:cs typeface="Times New Roman"/>
              </a:rPr>
              <a:t>Емалеві</a:t>
            </a:r>
            <a:r>
              <a:rPr sz="2000" b="1" dirty="0">
                <a:latin typeface="Times New Roman"/>
                <a:cs typeface="Times New Roman"/>
              </a:rPr>
              <a:t>	</a:t>
            </a:r>
            <a:r>
              <a:rPr sz="2000" b="1" spc="-10" dirty="0">
                <a:latin typeface="Times New Roman"/>
                <a:cs typeface="Times New Roman"/>
              </a:rPr>
              <a:t>веретена</a:t>
            </a:r>
            <a:r>
              <a:rPr sz="2000" b="1" dirty="0">
                <a:latin typeface="Times New Roman"/>
                <a:cs typeface="Times New Roman"/>
              </a:rPr>
              <a:t>	</a:t>
            </a:r>
            <a:r>
              <a:rPr sz="2000" spc="-50" dirty="0">
                <a:latin typeface="Times New Roman"/>
                <a:cs typeface="Times New Roman"/>
              </a:rPr>
              <a:t>-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ділянки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емалі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219446" y="1750516"/>
            <a:ext cx="1146175" cy="33337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  <a:tabLst>
                <a:tab pos="405765" algn="l"/>
              </a:tabLst>
            </a:pPr>
            <a:r>
              <a:rPr sz="2000" spc="-50" dirty="0">
                <a:latin typeface="Times New Roman"/>
                <a:cs typeface="Times New Roman"/>
              </a:rPr>
              <a:t>у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місцях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17068" y="2057527"/>
            <a:ext cx="5431790" cy="33274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  <a:tabLst>
                <a:tab pos="1654175" algn="l"/>
                <a:tab pos="1978660" algn="l"/>
                <a:tab pos="2509520" algn="l"/>
                <a:tab pos="3831590" algn="l"/>
              </a:tabLst>
            </a:pPr>
            <a:r>
              <a:rPr sz="2000" spc="-10" dirty="0">
                <a:latin typeface="Times New Roman"/>
                <a:cs typeface="Times New Roman"/>
              </a:rPr>
              <a:t>проникнення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50" dirty="0">
                <a:latin typeface="Times New Roman"/>
                <a:cs typeface="Times New Roman"/>
              </a:rPr>
              <a:t>в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25" dirty="0">
                <a:latin typeface="Times New Roman"/>
                <a:cs typeface="Times New Roman"/>
              </a:rPr>
              <a:t>неї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відростків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одонтобластів,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033642" y="2057527"/>
            <a:ext cx="339090" cy="33274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2000" spc="-25" dirty="0">
                <a:latin typeface="Times New Roman"/>
                <a:cs typeface="Times New Roman"/>
              </a:rPr>
              <a:t>які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17068" y="2363546"/>
            <a:ext cx="5954395" cy="216344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 algn="just">
              <a:lnSpc>
                <a:spcPts val="2390"/>
              </a:lnSpc>
              <a:spcBef>
                <a:spcPts val="114"/>
              </a:spcBef>
            </a:pPr>
            <a:r>
              <a:rPr sz="2000" spc="-10" dirty="0">
                <a:latin typeface="Times New Roman"/>
                <a:cs typeface="Times New Roman"/>
              </a:rPr>
              <a:t>утворюють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потовщення.</a:t>
            </a:r>
            <a:endParaRPr sz="2000">
              <a:latin typeface="Times New Roman"/>
              <a:cs typeface="Times New Roman"/>
            </a:endParaRPr>
          </a:p>
          <a:p>
            <a:pPr marL="12700" algn="just">
              <a:lnSpc>
                <a:spcPts val="2390"/>
              </a:lnSpc>
            </a:pPr>
            <a:r>
              <a:rPr sz="2000" b="1" dirty="0">
                <a:latin typeface="Times New Roman"/>
                <a:cs typeface="Times New Roman"/>
              </a:rPr>
              <a:t>Емалеві</a:t>
            </a:r>
            <a:r>
              <a:rPr sz="2000" b="1" spc="175" dirty="0">
                <a:latin typeface="Times New Roman"/>
                <a:cs typeface="Times New Roman"/>
              </a:rPr>
              <a:t>  </a:t>
            </a:r>
            <a:r>
              <a:rPr sz="2000" b="1" dirty="0">
                <a:latin typeface="Times New Roman"/>
                <a:cs typeface="Times New Roman"/>
              </a:rPr>
              <a:t>пластинки</a:t>
            </a:r>
            <a:r>
              <a:rPr sz="2000" b="1" spc="180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-</a:t>
            </a:r>
            <a:r>
              <a:rPr sz="2000" spc="175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маломінералізовані</a:t>
            </a:r>
            <a:r>
              <a:rPr sz="2000" spc="175" dirty="0">
                <a:latin typeface="Times New Roman"/>
                <a:cs typeface="Times New Roman"/>
              </a:rPr>
              <a:t>  </a:t>
            </a:r>
            <a:r>
              <a:rPr sz="2000" spc="-10" dirty="0">
                <a:latin typeface="Times New Roman"/>
                <a:cs typeface="Times New Roman"/>
              </a:rPr>
              <a:t>ділянки</a:t>
            </a:r>
            <a:endParaRPr sz="2000">
              <a:latin typeface="Times New Roman"/>
              <a:cs typeface="Times New Roman"/>
            </a:endParaRPr>
          </a:p>
          <a:p>
            <a:pPr marL="12700" algn="just">
              <a:lnSpc>
                <a:spcPct val="100000"/>
              </a:lnSpc>
              <a:spcBef>
                <a:spcPts val="15"/>
              </a:spcBef>
            </a:pPr>
            <a:r>
              <a:rPr sz="2000" dirty="0">
                <a:latin typeface="Times New Roman"/>
                <a:cs typeface="Times New Roman"/>
              </a:rPr>
              <a:t>емалі,</a:t>
            </a:r>
            <a:r>
              <a:rPr sz="2000" spc="45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що,</a:t>
            </a:r>
            <a:r>
              <a:rPr sz="2000" spc="50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на</a:t>
            </a:r>
            <a:r>
              <a:rPr sz="2000" spc="50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відміну</a:t>
            </a:r>
            <a:r>
              <a:rPr sz="2000" spc="30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від</a:t>
            </a:r>
            <a:r>
              <a:rPr sz="2000" spc="45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пучків,</a:t>
            </a:r>
            <a:r>
              <a:rPr sz="2000" spc="45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пронизують</a:t>
            </a:r>
            <a:r>
              <a:rPr sz="2000" spc="60" dirty="0">
                <a:latin typeface="Times New Roman"/>
                <a:cs typeface="Times New Roman"/>
              </a:rPr>
              <a:t>  </a:t>
            </a:r>
            <a:r>
              <a:rPr sz="2000" spc="-25" dirty="0">
                <a:latin typeface="Times New Roman"/>
                <a:cs typeface="Times New Roman"/>
              </a:rPr>
              <a:t>усю</a:t>
            </a:r>
            <a:endParaRPr sz="2000">
              <a:latin typeface="Times New Roman"/>
              <a:cs typeface="Times New Roman"/>
            </a:endParaRPr>
          </a:p>
          <a:p>
            <a:pPr marL="12700" algn="just">
              <a:lnSpc>
                <a:spcPts val="2390"/>
              </a:lnSpc>
              <a:spcBef>
                <a:spcPts val="15"/>
              </a:spcBef>
            </a:pPr>
            <a:r>
              <a:rPr sz="2000" dirty="0">
                <a:latin typeface="Times New Roman"/>
                <a:cs typeface="Times New Roman"/>
              </a:rPr>
              <a:t>товщу</a:t>
            </a:r>
            <a:r>
              <a:rPr sz="2000" spc="-7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емалі.</a:t>
            </a:r>
            <a:endParaRPr sz="2000">
              <a:latin typeface="Times New Roman"/>
              <a:cs typeface="Times New Roman"/>
            </a:endParaRPr>
          </a:p>
          <a:p>
            <a:pPr marL="12700" marR="5080" algn="just">
              <a:lnSpc>
                <a:spcPts val="2410"/>
              </a:lnSpc>
              <a:spcBef>
                <a:spcPts val="60"/>
              </a:spcBef>
            </a:pPr>
            <a:r>
              <a:rPr sz="2000" b="1" dirty="0">
                <a:latin typeface="Times New Roman"/>
                <a:cs typeface="Times New Roman"/>
              </a:rPr>
              <a:t>Емалеві</a:t>
            </a:r>
            <a:r>
              <a:rPr sz="2000" b="1" spc="30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Times New Roman"/>
                <a:cs typeface="Times New Roman"/>
              </a:rPr>
              <a:t>пучки</a:t>
            </a:r>
            <a:r>
              <a:rPr sz="2000" b="1" spc="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-</a:t>
            </a:r>
            <a:r>
              <a:rPr sz="2000" spc="2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ділянки</a:t>
            </a:r>
            <a:r>
              <a:rPr sz="2000" spc="2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емалі</a:t>
            </a:r>
            <a:r>
              <a:rPr sz="2000" spc="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у</a:t>
            </a:r>
            <a:r>
              <a:rPr sz="2000" spc="1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місцях</a:t>
            </a:r>
            <a:r>
              <a:rPr sz="2000" spc="4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проникнення </a:t>
            </a:r>
            <a:r>
              <a:rPr sz="2000" dirty="0">
                <a:latin typeface="Times New Roman"/>
                <a:cs typeface="Times New Roman"/>
              </a:rPr>
              <a:t>в</a:t>
            </a:r>
            <a:r>
              <a:rPr sz="2000" spc="455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неї</a:t>
            </a:r>
            <a:r>
              <a:rPr sz="2000" spc="450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відростків</a:t>
            </a:r>
            <a:r>
              <a:rPr sz="2000" spc="459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одонтобластів,</a:t>
            </a:r>
            <a:r>
              <a:rPr sz="2000" spc="465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які</a:t>
            </a:r>
            <a:r>
              <a:rPr sz="2000" spc="475" dirty="0">
                <a:latin typeface="Times New Roman"/>
                <a:cs typeface="Times New Roman"/>
              </a:rPr>
              <a:t>  </a:t>
            </a:r>
            <a:r>
              <a:rPr sz="2000" spc="-10" dirty="0">
                <a:latin typeface="Times New Roman"/>
                <a:cs typeface="Times New Roman"/>
              </a:rPr>
              <a:t>утворюють потовщення.</a:t>
            </a:r>
            <a:endParaRPr sz="2000">
              <a:latin typeface="Times New Roman"/>
              <a:cs typeface="Times New Roman"/>
            </a:endParaRPr>
          </a:p>
        </p:txBody>
      </p:sp>
      <p:pic>
        <p:nvPicPr>
          <p:cNvPr id="10" name="object 1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789419" y="827532"/>
            <a:ext cx="5166360" cy="4192524"/>
          </a:xfrm>
          <a:prstGeom prst="rect">
            <a:avLst/>
          </a:prstGeom>
        </p:spPr>
      </p:pic>
      <p:sp>
        <p:nvSpPr>
          <p:cNvPr id="11" name="object 11"/>
          <p:cNvSpPr txBox="1"/>
          <p:nvPr/>
        </p:nvSpPr>
        <p:spPr>
          <a:xfrm>
            <a:off x="6229603" y="5494731"/>
            <a:ext cx="556387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Times New Roman"/>
                <a:cs typeface="Times New Roman"/>
              </a:rPr>
              <a:t>Емаль.</a:t>
            </a:r>
            <a:r>
              <a:rPr sz="1800" spc="-114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Незабарвлений</a:t>
            </a:r>
            <a:r>
              <a:rPr sz="1800" spc="-7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зуб</a:t>
            </a:r>
            <a:r>
              <a:rPr sz="1800" spc="-10" dirty="0">
                <a:latin typeface="Times New Roman"/>
                <a:cs typeface="Times New Roman"/>
              </a:rPr>
              <a:t> зуба.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Коронка</a:t>
            </a:r>
            <a:r>
              <a:rPr sz="1800" spc="-10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зуба: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1</a:t>
            </a:r>
            <a:r>
              <a:rPr sz="1800" spc="-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–</a:t>
            </a:r>
            <a:r>
              <a:rPr sz="1800" spc="-9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емаль;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800" dirty="0">
                <a:latin typeface="Times New Roman"/>
                <a:cs typeface="Times New Roman"/>
              </a:rPr>
              <a:t>2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-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смуги </a:t>
            </a:r>
            <a:r>
              <a:rPr sz="1800" spc="-25" dirty="0">
                <a:latin typeface="Times New Roman"/>
                <a:cs typeface="Times New Roman"/>
              </a:rPr>
              <a:t>Гунтера-</a:t>
            </a:r>
            <a:r>
              <a:rPr sz="1800" dirty="0">
                <a:latin typeface="Times New Roman"/>
                <a:cs typeface="Times New Roman"/>
              </a:rPr>
              <a:t>Шрегера;</a:t>
            </a:r>
            <a:r>
              <a:rPr sz="1800" spc="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3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-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лінії</a:t>
            </a:r>
            <a:r>
              <a:rPr sz="1800" spc="9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Ретціуса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841375" cy="5664835"/>
          </a:xfrm>
          <a:custGeom>
            <a:avLst/>
            <a:gdLst/>
            <a:ahLst/>
            <a:cxnLst/>
            <a:rect l="l" t="t" r="r" b="b"/>
            <a:pathLst>
              <a:path w="841375" h="5664835">
                <a:moveTo>
                  <a:pt x="841248" y="0"/>
                </a:moveTo>
                <a:lnTo>
                  <a:pt x="0" y="0"/>
                </a:lnTo>
                <a:lnTo>
                  <a:pt x="0" y="5664708"/>
                </a:lnTo>
                <a:lnTo>
                  <a:pt x="841248" y="0"/>
                </a:lnTo>
                <a:close/>
              </a:path>
            </a:pathLst>
          </a:custGeom>
          <a:solidFill>
            <a:srgbClr val="90C225">
              <a:alpha val="85096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90703" rIns="0" bIns="0" rtlCol="0">
            <a:spAutoFit/>
          </a:bodyPr>
          <a:lstStyle/>
          <a:p>
            <a:pPr marL="3500120">
              <a:lnSpc>
                <a:spcPct val="100000"/>
              </a:lnSpc>
              <a:spcBef>
                <a:spcPts val="105"/>
              </a:spcBef>
            </a:pPr>
            <a:r>
              <a:rPr spc="-50" dirty="0">
                <a:solidFill>
                  <a:srgbClr val="539F20"/>
                </a:solidFill>
              </a:rPr>
              <a:t>Будова</a:t>
            </a:r>
            <a:r>
              <a:rPr spc="-105" dirty="0">
                <a:solidFill>
                  <a:srgbClr val="539F20"/>
                </a:solidFill>
              </a:rPr>
              <a:t> </a:t>
            </a:r>
            <a:r>
              <a:rPr spc="-10" dirty="0">
                <a:solidFill>
                  <a:srgbClr val="539F20"/>
                </a:solidFill>
              </a:rPr>
              <a:t>дентину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15"/>
              </a:spcBef>
            </a:pPr>
            <a:r>
              <a:rPr dirty="0"/>
              <a:t>Дентин</a:t>
            </a:r>
            <a:r>
              <a:rPr spc="434" dirty="0"/>
              <a:t>    </a:t>
            </a:r>
            <a:r>
              <a:rPr dirty="0"/>
              <a:t>—</a:t>
            </a:r>
            <a:r>
              <a:rPr spc="430" dirty="0"/>
              <a:t>    </a:t>
            </a:r>
            <a:r>
              <a:rPr dirty="0"/>
              <a:t>це</a:t>
            </a:r>
            <a:r>
              <a:rPr spc="430" dirty="0"/>
              <a:t>    </a:t>
            </a:r>
            <a:r>
              <a:rPr dirty="0"/>
              <a:t>тверда,</a:t>
            </a:r>
            <a:r>
              <a:rPr spc="425" dirty="0"/>
              <a:t>    </a:t>
            </a:r>
            <a:r>
              <a:rPr spc="-10" dirty="0"/>
              <a:t>еластична </a:t>
            </a:r>
            <a:r>
              <a:rPr dirty="0"/>
              <a:t>мінералізована</a:t>
            </a:r>
            <a:r>
              <a:rPr spc="150" dirty="0"/>
              <a:t> </a:t>
            </a:r>
            <a:r>
              <a:rPr dirty="0"/>
              <a:t>тканина,</a:t>
            </a:r>
            <a:r>
              <a:rPr spc="170" dirty="0"/>
              <a:t> </a:t>
            </a:r>
            <a:r>
              <a:rPr dirty="0"/>
              <a:t>що</a:t>
            </a:r>
            <a:r>
              <a:rPr spc="180" dirty="0"/>
              <a:t> </a:t>
            </a:r>
            <a:r>
              <a:rPr dirty="0"/>
              <a:t>формує</a:t>
            </a:r>
            <a:r>
              <a:rPr spc="200" dirty="0"/>
              <a:t> </a:t>
            </a:r>
            <a:r>
              <a:rPr spc="-10" dirty="0"/>
              <a:t>основну </a:t>
            </a:r>
            <a:r>
              <a:rPr dirty="0"/>
              <a:t>масу</a:t>
            </a:r>
            <a:r>
              <a:rPr spc="35" dirty="0"/>
              <a:t>  </a:t>
            </a:r>
            <a:r>
              <a:rPr dirty="0"/>
              <a:t>коронки,</a:t>
            </a:r>
            <a:r>
              <a:rPr spc="45" dirty="0"/>
              <a:t>  </a:t>
            </a:r>
            <a:r>
              <a:rPr dirty="0"/>
              <a:t>шийки</a:t>
            </a:r>
            <a:r>
              <a:rPr spc="70" dirty="0"/>
              <a:t>  </a:t>
            </a:r>
            <a:r>
              <a:rPr dirty="0"/>
              <a:t>та</a:t>
            </a:r>
            <a:r>
              <a:rPr spc="50" dirty="0"/>
              <a:t>  </a:t>
            </a:r>
            <a:r>
              <a:rPr dirty="0"/>
              <a:t>кореня</a:t>
            </a:r>
            <a:r>
              <a:rPr spc="55" dirty="0"/>
              <a:t>  </a:t>
            </a:r>
            <a:r>
              <a:rPr dirty="0"/>
              <a:t>зуба.</a:t>
            </a:r>
            <a:r>
              <a:rPr spc="65" dirty="0"/>
              <a:t>  </a:t>
            </a:r>
            <a:r>
              <a:rPr spc="-25" dirty="0"/>
              <a:t>Він </a:t>
            </a:r>
            <a:r>
              <a:rPr dirty="0"/>
              <a:t>складається</a:t>
            </a:r>
            <a:r>
              <a:rPr spc="320" dirty="0"/>
              <a:t> </a:t>
            </a:r>
            <a:r>
              <a:rPr dirty="0"/>
              <a:t>на</a:t>
            </a:r>
            <a:r>
              <a:rPr spc="290" dirty="0"/>
              <a:t> </a:t>
            </a:r>
            <a:r>
              <a:rPr dirty="0"/>
              <a:t>70%</a:t>
            </a:r>
            <a:r>
              <a:rPr spc="285" dirty="0"/>
              <a:t> </a:t>
            </a:r>
            <a:r>
              <a:rPr dirty="0"/>
              <a:t>з</a:t>
            </a:r>
            <a:r>
              <a:rPr spc="300" dirty="0"/>
              <a:t> </a:t>
            </a:r>
            <a:r>
              <a:rPr dirty="0"/>
              <a:t>неорганічних</a:t>
            </a:r>
            <a:r>
              <a:rPr spc="310" dirty="0"/>
              <a:t> </a:t>
            </a:r>
            <a:r>
              <a:rPr spc="-10" dirty="0"/>
              <a:t>речовин </a:t>
            </a:r>
            <a:r>
              <a:rPr dirty="0"/>
              <a:t>(гідроксиапатит),</a:t>
            </a:r>
            <a:r>
              <a:rPr spc="560" dirty="0"/>
              <a:t>   </a:t>
            </a:r>
            <a:r>
              <a:rPr dirty="0"/>
              <a:t>20%</a:t>
            </a:r>
            <a:r>
              <a:rPr spc="575" dirty="0"/>
              <a:t>   </a:t>
            </a:r>
            <a:r>
              <a:rPr dirty="0"/>
              <a:t>—</a:t>
            </a:r>
            <a:r>
              <a:rPr spc="575" dirty="0"/>
              <a:t>   </a:t>
            </a:r>
            <a:r>
              <a:rPr spc="-10" dirty="0"/>
              <a:t>органічних </a:t>
            </a:r>
            <a:r>
              <a:rPr spc="-20" dirty="0"/>
              <a:t>(колаген)</a:t>
            </a:r>
            <a:r>
              <a:rPr spc="-40" dirty="0"/>
              <a:t> </a:t>
            </a:r>
            <a:r>
              <a:rPr dirty="0"/>
              <a:t>і</a:t>
            </a:r>
            <a:r>
              <a:rPr spc="-10" dirty="0"/>
              <a:t> </a:t>
            </a:r>
            <a:r>
              <a:rPr dirty="0"/>
              <a:t>10%</a:t>
            </a:r>
            <a:r>
              <a:rPr spc="-20" dirty="0"/>
              <a:t> </a:t>
            </a:r>
            <a:r>
              <a:rPr dirty="0"/>
              <a:t>—</a:t>
            </a:r>
            <a:r>
              <a:rPr spc="-65" dirty="0"/>
              <a:t> </a:t>
            </a:r>
            <a:r>
              <a:rPr dirty="0"/>
              <a:t>води,</a:t>
            </a:r>
            <a:r>
              <a:rPr spc="-15" dirty="0"/>
              <a:t> </a:t>
            </a:r>
            <a:r>
              <a:rPr spc="-20" dirty="0"/>
              <a:t>забезпечуючи</a:t>
            </a:r>
            <a:r>
              <a:rPr spc="-10" dirty="0"/>
              <a:t> захист </a:t>
            </a:r>
            <a:r>
              <a:rPr dirty="0"/>
              <a:t>пульпи</a:t>
            </a:r>
            <a:r>
              <a:rPr spc="225" dirty="0"/>
              <a:t>   </a:t>
            </a:r>
            <a:r>
              <a:rPr dirty="0"/>
              <a:t>та</a:t>
            </a:r>
            <a:r>
              <a:rPr spc="229" dirty="0"/>
              <a:t>   </a:t>
            </a:r>
            <a:r>
              <a:rPr dirty="0"/>
              <a:t>амортизацію</a:t>
            </a:r>
            <a:r>
              <a:rPr spc="215" dirty="0"/>
              <a:t>   </a:t>
            </a:r>
            <a:r>
              <a:rPr dirty="0"/>
              <a:t>крихкої</a:t>
            </a:r>
            <a:r>
              <a:rPr spc="235" dirty="0"/>
              <a:t>   </a:t>
            </a:r>
            <a:r>
              <a:rPr spc="-10" dirty="0"/>
              <a:t>емалі. </a:t>
            </a:r>
            <a:r>
              <a:rPr dirty="0"/>
              <a:t>Структура</a:t>
            </a:r>
            <a:r>
              <a:rPr spc="590" dirty="0"/>
              <a:t>  </a:t>
            </a:r>
            <a:r>
              <a:rPr dirty="0"/>
              <a:t>дентину</a:t>
            </a:r>
            <a:r>
              <a:rPr spc="570" dirty="0"/>
              <a:t>  </a:t>
            </a:r>
            <a:r>
              <a:rPr dirty="0"/>
              <a:t>пронизана</a:t>
            </a:r>
            <a:r>
              <a:rPr spc="590" dirty="0"/>
              <a:t>  </a:t>
            </a:r>
            <a:r>
              <a:rPr spc="-10" dirty="0"/>
              <a:t>тисячами </a:t>
            </a:r>
            <a:r>
              <a:rPr dirty="0"/>
              <a:t>дентинох</a:t>
            </a:r>
            <a:r>
              <a:rPr spc="90" dirty="0"/>
              <a:t>  </a:t>
            </a:r>
            <a:r>
              <a:rPr dirty="0"/>
              <a:t>канальців,</a:t>
            </a:r>
            <a:r>
              <a:rPr spc="114" dirty="0"/>
              <a:t>  </a:t>
            </a:r>
            <a:r>
              <a:rPr dirty="0"/>
              <a:t>що</a:t>
            </a:r>
            <a:r>
              <a:rPr spc="95" dirty="0"/>
              <a:t>  </a:t>
            </a:r>
            <a:r>
              <a:rPr dirty="0"/>
              <a:t>містять</a:t>
            </a:r>
            <a:r>
              <a:rPr spc="100" dirty="0"/>
              <a:t>  </a:t>
            </a:r>
            <a:r>
              <a:rPr spc="-10" dirty="0"/>
              <a:t>відростки одонтобластів.</a:t>
            </a:r>
          </a:p>
          <a:p>
            <a:pPr marL="12700" marR="7620" algn="just">
              <a:lnSpc>
                <a:spcPct val="100000"/>
              </a:lnSpc>
              <a:spcBef>
                <a:spcPts val="15"/>
              </a:spcBef>
            </a:pPr>
            <a:r>
              <a:rPr dirty="0"/>
              <a:t>Дентобласти</a:t>
            </a:r>
            <a:r>
              <a:rPr spc="350" dirty="0"/>
              <a:t>  </a:t>
            </a:r>
            <a:r>
              <a:rPr dirty="0"/>
              <a:t>–</a:t>
            </a:r>
            <a:r>
              <a:rPr spc="360" dirty="0"/>
              <a:t>  </a:t>
            </a:r>
            <a:r>
              <a:rPr dirty="0"/>
              <a:t>це</a:t>
            </a:r>
            <a:r>
              <a:rPr spc="340" dirty="0"/>
              <a:t>  </a:t>
            </a:r>
            <a:r>
              <a:rPr dirty="0"/>
              <a:t>клітини</a:t>
            </a:r>
            <a:r>
              <a:rPr spc="360" dirty="0"/>
              <a:t>  </a:t>
            </a:r>
            <a:r>
              <a:rPr spc="-10" dirty="0"/>
              <a:t>мезенфімного </a:t>
            </a:r>
            <a:r>
              <a:rPr dirty="0"/>
              <a:t>походження,</a:t>
            </a:r>
            <a:r>
              <a:rPr spc="565" dirty="0"/>
              <a:t>  </a:t>
            </a:r>
            <a:r>
              <a:rPr dirty="0"/>
              <a:t>високі</a:t>
            </a:r>
            <a:r>
              <a:rPr spc="555" dirty="0"/>
              <a:t>  </a:t>
            </a:r>
            <a:r>
              <a:rPr dirty="0"/>
              <a:t>призматичні,</a:t>
            </a:r>
            <a:r>
              <a:rPr spc="550" dirty="0"/>
              <a:t>  </a:t>
            </a:r>
            <a:r>
              <a:rPr spc="-10" dirty="0"/>
              <a:t>мають </a:t>
            </a:r>
            <a:r>
              <a:rPr dirty="0"/>
              <a:t>чітку</a:t>
            </a:r>
            <a:r>
              <a:rPr spc="-85" dirty="0"/>
              <a:t> </a:t>
            </a:r>
            <a:r>
              <a:rPr dirty="0"/>
              <a:t>виражену</a:t>
            </a:r>
            <a:r>
              <a:rPr spc="-95" dirty="0"/>
              <a:t> </a:t>
            </a:r>
            <a:r>
              <a:rPr dirty="0"/>
              <a:t>полярну</a:t>
            </a:r>
            <a:r>
              <a:rPr spc="-35" dirty="0"/>
              <a:t> </a:t>
            </a:r>
            <a:r>
              <a:rPr spc="-10" dirty="0"/>
              <a:t>диференціацію</a:t>
            </a: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606540" y="475487"/>
            <a:ext cx="5358384" cy="5504688"/>
          </a:xfrm>
          <a:prstGeom prst="rect">
            <a:avLst/>
          </a:prstGeom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4014215"/>
            <a:ext cx="448309" cy="2844165"/>
          </a:xfrm>
          <a:custGeom>
            <a:avLst/>
            <a:gdLst/>
            <a:ahLst/>
            <a:cxnLst/>
            <a:rect l="l" t="t" r="r" b="b"/>
            <a:pathLst>
              <a:path w="448309" h="2844165">
                <a:moveTo>
                  <a:pt x="0" y="0"/>
                </a:moveTo>
                <a:lnTo>
                  <a:pt x="0" y="2843783"/>
                </a:lnTo>
                <a:lnTo>
                  <a:pt x="448056" y="2843783"/>
                </a:lnTo>
                <a:lnTo>
                  <a:pt x="0" y="0"/>
                </a:lnTo>
                <a:close/>
              </a:path>
            </a:pathLst>
          </a:custGeom>
          <a:solidFill>
            <a:srgbClr val="90C225">
              <a:alpha val="85096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913378" y="267157"/>
            <a:ext cx="2875915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45" dirty="0"/>
              <a:t>Будова</a:t>
            </a:r>
            <a:r>
              <a:rPr spc="-150" dirty="0"/>
              <a:t> </a:t>
            </a:r>
            <a:r>
              <a:rPr spc="-10" dirty="0"/>
              <a:t>дентину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346659" y="5246623"/>
            <a:ext cx="5426710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solidFill>
                  <a:srgbClr val="404040"/>
                </a:solidFill>
                <a:latin typeface="Times New Roman"/>
                <a:cs typeface="Times New Roman"/>
              </a:rPr>
              <a:t>Одонтобласти:</a:t>
            </a:r>
            <a:r>
              <a:rPr sz="1800" b="1" spc="-5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Клітини,</a:t>
            </a:r>
            <a:r>
              <a:rPr sz="1800" spc="-1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розташовані</a:t>
            </a:r>
            <a:r>
              <a:rPr sz="1800" spc="-11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на</a:t>
            </a:r>
            <a:r>
              <a:rPr sz="1800" spc="-6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периферії пульпи,</a:t>
            </a:r>
            <a:r>
              <a:rPr sz="1800" spc="-4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що</a:t>
            </a:r>
            <a:r>
              <a:rPr sz="1800" spc="-7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20" dirty="0">
                <a:solidFill>
                  <a:srgbClr val="404040"/>
                </a:solidFill>
                <a:latin typeface="Times New Roman"/>
                <a:cs typeface="Times New Roman"/>
              </a:rPr>
              <a:t>продукують</a:t>
            </a:r>
            <a:r>
              <a:rPr sz="1800" spc="7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дентин</a:t>
            </a:r>
            <a:r>
              <a:rPr sz="1800" spc="-6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протягом</a:t>
            </a:r>
            <a:r>
              <a:rPr sz="1800" spc="-10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усього</a:t>
            </a:r>
            <a:r>
              <a:rPr sz="1800" spc="-3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життя, відповідаючи</a:t>
            </a:r>
            <a:r>
              <a:rPr sz="1800" spc="1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за</a:t>
            </a:r>
            <a:r>
              <a:rPr sz="1800" spc="-4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його</a:t>
            </a:r>
            <a:r>
              <a:rPr sz="1800" spc="-11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регенерацію.</a:t>
            </a:r>
            <a:endParaRPr sz="1800">
              <a:latin typeface="Times New Roman"/>
              <a:cs typeface="Times New Roman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414515" y="1065275"/>
            <a:ext cx="5056632" cy="3680460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346659" y="639317"/>
            <a:ext cx="11401425" cy="4712335"/>
          </a:xfrm>
          <a:prstGeom prst="rect">
            <a:avLst/>
          </a:prstGeom>
        </p:spPr>
        <p:txBody>
          <a:bodyPr vert="horz" wrap="square" lIns="0" tIns="140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10"/>
              </a:spcBef>
              <a:tabLst>
                <a:tab pos="354965" algn="l"/>
              </a:tabLst>
            </a:pPr>
            <a:r>
              <a:rPr sz="1450" spc="65" dirty="0">
                <a:solidFill>
                  <a:srgbClr val="90C225"/>
                </a:solidFill>
                <a:latin typeface="Lucida Sans Unicode"/>
                <a:cs typeface="Lucida Sans Unicode"/>
              </a:rPr>
              <a:t>▶</a:t>
            </a:r>
            <a:r>
              <a:rPr sz="1450" dirty="0">
                <a:solidFill>
                  <a:srgbClr val="90C225"/>
                </a:solidFill>
                <a:latin typeface="Lucida Sans Unicode"/>
                <a:cs typeface="Lucida Sans Unicode"/>
              </a:rPr>
              <a:t>	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Основні</a:t>
            </a:r>
            <a:r>
              <a:rPr sz="1800" spc="-9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складові</a:t>
            </a:r>
            <a:r>
              <a:rPr sz="1800" spc="-3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та</a:t>
            </a:r>
            <a:r>
              <a:rPr sz="1800" spc="-4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особливості</a:t>
            </a:r>
            <a:r>
              <a:rPr sz="1800" spc="-12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25" dirty="0">
                <a:solidFill>
                  <a:srgbClr val="404040"/>
                </a:solidFill>
                <a:latin typeface="Times New Roman"/>
                <a:cs typeface="Times New Roman"/>
              </a:rPr>
              <a:t>будови</a:t>
            </a:r>
            <a:r>
              <a:rPr sz="1800" spc="3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дентину:</a:t>
            </a:r>
            <a:endParaRPr sz="1800">
              <a:latin typeface="Times New Roman"/>
              <a:cs typeface="Times New Roman"/>
            </a:endParaRPr>
          </a:p>
          <a:p>
            <a:pPr marL="12700" marR="5898515">
              <a:lnSpc>
                <a:spcPct val="100000"/>
              </a:lnSpc>
              <a:spcBef>
                <a:spcPts val="1010"/>
              </a:spcBef>
            </a:pPr>
            <a:r>
              <a:rPr sz="1800" b="1" dirty="0">
                <a:solidFill>
                  <a:srgbClr val="404040"/>
                </a:solidFill>
                <a:latin typeface="Times New Roman"/>
                <a:cs typeface="Times New Roman"/>
              </a:rPr>
              <a:t>Дентинні</a:t>
            </a:r>
            <a:r>
              <a:rPr sz="1800" b="1" spc="-7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b="1" dirty="0">
                <a:solidFill>
                  <a:srgbClr val="404040"/>
                </a:solidFill>
                <a:latin typeface="Times New Roman"/>
                <a:cs typeface="Times New Roman"/>
              </a:rPr>
              <a:t>канальці</a:t>
            </a:r>
            <a:r>
              <a:rPr sz="1800" b="1" spc="-6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b="1" spc="-10" dirty="0">
                <a:solidFill>
                  <a:srgbClr val="404040"/>
                </a:solidFill>
                <a:latin typeface="Times New Roman"/>
                <a:cs typeface="Times New Roman"/>
              </a:rPr>
              <a:t>(трубочки):</a:t>
            </a:r>
            <a:r>
              <a:rPr sz="1800" b="1" spc="-7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20" dirty="0">
                <a:solidFill>
                  <a:srgbClr val="404040"/>
                </a:solidFill>
                <a:latin typeface="Times New Roman"/>
                <a:cs typeface="Times New Roman"/>
              </a:rPr>
              <a:t>Тонкі</a:t>
            </a:r>
            <a:r>
              <a:rPr sz="1800" spc="-9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канали,</a:t>
            </a:r>
            <a:r>
              <a:rPr sz="1800" spc="-25" dirty="0">
                <a:solidFill>
                  <a:srgbClr val="404040"/>
                </a:solidFill>
                <a:latin typeface="Times New Roman"/>
                <a:cs typeface="Times New Roman"/>
              </a:rPr>
              <a:t> що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проходять</a:t>
            </a:r>
            <a:r>
              <a:rPr sz="1800" spc="-10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від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 пульпи</a:t>
            </a:r>
            <a:r>
              <a:rPr sz="1800" spc="-2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до</a:t>
            </a:r>
            <a:r>
              <a:rPr sz="1800" spc="-2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емалево-дентинної</a:t>
            </a:r>
            <a:r>
              <a:rPr sz="1800" spc="-114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межі.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У</a:t>
            </a:r>
            <a:r>
              <a:rPr sz="1800" spc="-3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25" dirty="0">
                <a:solidFill>
                  <a:srgbClr val="404040"/>
                </a:solidFill>
                <a:latin typeface="Times New Roman"/>
                <a:cs typeface="Times New Roman"/>
              </a:rPr>
              <a:t>них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розміщуються</a:t>
            </a:r>
            <a:r>
              <a:rPr sz="1800" spc="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відростки</a:t>
            </a:r>
            <a:r>
              <a:rPr sz="1800" spc="-2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одонтобластів,</a:t>
            </a:r>
            <a:r>
              <a:rPr sz="1800" spc="-10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нервові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закінчення та</a:t>
            </a:r>
            <a:r>
              <a:rPr sz="1800" spc="-8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тканинна</a:t>
            </a:r>
            <a:r>
              <a:rPr sz="1800" spc="-4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рідина,</a:t>
            </a:r>
            <a:r>
              <a:rPr sz="1800" spc="1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що</a:t>
            </a:r>
            <a:r>
              <a:rPr sz="1800" spc="-6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забезпечує чутливість</a:t>
            </a:r>
            <a:r>
              <a:rPr sz="1800" spc="-2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20" dirty="0">
                <a:solidFill>
                  <a:srgbClr val="404040"/>
                </a:solidFill>
                <a:latin typeface="Times New Roman"/>
                <a:cs typeface="Times New Roman"/>
              </a:rPr>
              <a:t>зуба.</a:t>
            </a:r>
            <a:endParaRPr sz="1800">
              <a:latin typeface="Times New Roman"/>
              <a:cs typeface="Times New Roman"/>
            </a:endParaRPr>
          </a:p>
          <a:p>
            <a:pPr marL="12700" marR="6219190">
              <a:lnSpc>
                <a:spcPct val="100000"/>
              </a:lnSpc>
              <a:spcBef>
                <a:spcPts val="1015"/>
              </a:spcBef>
            </a:pPr>
            <a:r>
              <a:rPr sz="1800" b="1" dirty="0">
                <a:solidFill>
                  <a:srgbClr val="404040"/>
                </a:solidFill>
                <a:latin typeface="Times New Roman"/>
                <a:cs typeface="Times New Roman"/>
              </a:rPr>
              <a:t>Міжклітинна</a:t>
            </a:r>
            <a:r>
              <a:rPr sz="1800" b="1" spc="-9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b="1" spc="-10" dirty="0">
                <a:solidFill>
                  <a:srgbClr val="404040"/>
                </a:solidFill>
                <a:latin typeface="Times New Roman"/>
                <a:cs typeface="Times New Roman"/>
              </a:rPr>
              <a:t>речовина:</a:t>
            </a:r>
            <a:r>
              <a:rPr sz="1800" b="1" spc="-9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Складається з</a:t>
            </a:r>
            <a:r>
              <a:rPr sz="1800" spc="-8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колагенових </a:t>
            </a:r>
            <a:r>
              <a:rPr sz="1800" spc="-20" dirty="0">
                <a:solidFill>
                  <a:srgbClr val="404040"/>
                </a:solidFill>
                <a:latin typeface="Times New Roman"/>
                <a:cs typeface="Times New Roman"/>
              </a:rPr>
              <a:t>волокон,</a:t>
            </a:r>
            <a:r>
              <a:rPr sz="1800" spc="-11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занурених</a:t>
            </a:r>
            <a:r>
              <a:rPr sz="1800" spc="1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у</a:t>
            </a:r>
            <a:r>
              <a:rPr sz="1800" spc="-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мінералізований</a:t>
            </a:r>
            <a:r>
              <a:rPr sz="1800" spc="3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матрикс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(переважно</a:t>
            </a:r>
            <a:r>
              <a:rPr sz="1800" spc="-6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гідроксиапатит</a:t>
            </a:r>
            <a:r>
              <a:rPr sz="1800" spc="-4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кальцію).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010"/>
              </a:spcBef>
            </a:pPr>
            <a:r>
              <a:rPr sz="1800" b="1" spc="-10" dirty="0">
                <a:solidFill>
                  <a:srgbClr val="404040"/>
                </a:solidFill>
                <a:latin typeface="Times New Roman"/>
                <a:cs typeface="Times New Roman"/>
              </a:rPr>
              <a:t>Перитубулярний</a:t>
            </a:r>
            <a:r>
              <a:rPr sz="1800" b="1" spc="-2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b="1" dirty="0">
                <a:solidFill>
                  <a:srgbClr val="404040"/>
                </a:solidFill>
                <a:latin typeface="Times New Roman"/>
                <a:cs typeface="Times New Roman"/>
              </a:rPr>
              <a:t>дентин:</a:t>
            </a:r>
            <a:r>
              <a:rPr sz="1800" b="1" spc="-2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20" dirty="0">
                <a:solidFill>
                  <a:srgbClr val="404040"/>
                </a:solidFill>
                <a:latin typeface="Times New Roman"/>
                <a:cs typeface="Times New Roman"/>
              </a:rPr>
              <a:t>Твердіший</a:t>
            </a:r>
            <a:r>
              <a:rPr sz="1800" spc="-4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шар,</a:t>
            </a:r>
            <a:r>
              <a:rPr sz="1800" spc="-3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що</a:t>
            </a:r>
            <a:r>
              <a:rPr sz="1800" spc="-5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вистилає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стінки</a:t>
            </a:r>
            <a:r>
              <a:rPr sz="1800" spc="-3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дентинних</a:t>
            </a:r>
            <a:r>
              <a:rPr sz="1800" spc="-9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канальців;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20" dirty="0">
                <a:solidFill>
                  <a:srgbClr val="404040"/>
                </a:solidFill>
                <a:latin typeface="Times New Roman"/>
                <a:cs typeface="Times New Roman"/>
              </a:rPr>
              <a:t>характеризується</a:t>
            </a:r>
            <a:r>
              <a:rPr sz="1800" spc="5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вищим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рівнем</a:t>
            </a:r>
            <a:r>
              <a:rPr sz="1800" spc="-1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мінералізації.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975"/>
              </a:spcBef>
            </a:pPr>
            <a:r>
              <a:rPr sz="1800" b="1" spc="-20" dirty="0">
                <a:solidFill>
                  <a:srgbClr val="404040"/>
                </a:solidFill>
                <a:latin typeface="Times New Roman"/>
                <a:cs typeface="Times New Roman"/>
              </a:rPr>
              <a:t>Інтертубулярний</a:t>
            </a:r>
            <a:r>
              <a:rPr sz="1800" b="1" spc="-1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b="1" dirty="0">
                <a:solidFill>
                  <a:srgbClr val="404040"/>
                </a:solidFill>
                <a:latin typeface="Times New Roman"/>
                <a:cs typeface="Times New Roman"/>
              </a:rPr>
              <a:t>дентин:</a:t>
            </a:r>
            <a:r>
              <a:rPr sz="1800" b="1" spc="-1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Розташований</a:t>
            </a:r>
            <a:r>
              <a:rPr sz="1800" spc="-9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25" dirty="0">
                <a:solidFill>
                  <a:srgbClr val="404040"/>
                </a:solidFill>
                <a:latin typeface="Times New Roman"/>
                <a:cs typeface="Times New Roman"/>
              </a:rPr>
              <a:t>між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ts val="2045"/>
              </a:lnSpc>
            </a:pP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канальцями,</a:t>
            </a:r>
            <a:r>
              <a:rPr sz="1800" spc="-6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утворює</a:t>
            </a:r>
            <a:r>
              <a:rPr sz="1800" spc="-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основну</a:t>
            </a:r>
            <a:r>
              <a:rPr sz="1800" spc="-114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масу</a:t>
            </a:r>
            <a:r>
              <a:rPr sz="1800" spc="-6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дентину.</a:t>
            </a:r>
            <a:endParaRPr sz="1800">
              <a:latin typeface="Times New Roman"/>
              <a:cs typeface="Times New Roman"/>
            </a:endParaRPr>
          </a:p>
          <a:p>
            <a:pPr marL="5947410">
              <a:lnSpc>
                <a:spcPts val="1745"/>
              </a:lnSpc>
            </a:pPr>
            <a:r>
              <a:rPr sz="1550" dirty="0">
                <a:latin typeface="Times New Roman"/>
                <a:cs typeface="Times New Roman"/>
              </a:rPr>
              <a:t>Інтерглобулярний</a:t>
            </a:r>
            <a:r>
              <a:rPr sz="1550" spc="204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дентин</a:t>
            </a:r>
            <a:r>
              <a:rPr sz="1550" spc="114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поблизу</a:t>
            </a:r>
            <a:r>
              <a:rPr sz="1550" spc="125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дентиномелевої</a:t>
            </a:r>
            <a:r>
              <a:rPr sz="1550" spc="220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межі.</a:t>
            </a:r>
            <a:r>
              <a:rPr sz="1550" spc="100" dirty="0">
                <a:latin typeface="Times New Roman"/>
                <a:cs typeface="Times New Roman"/>
              </a:rPr>
              <a:t> </a:t>
            </a:r>
            <a:r>
              <a:rPr sz="1550" spc="-20" dirty="0">
                <a:latin typeface="Times New Roman"/>
                <a:cs typeface="Times New Roman"/>
              </a:rPr>
              <a:t>Шліф</a:t>
            </a:r>
            <a:endParaRPr sz="155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281673" y="5327141"/>
            <a:ext cx="5554980" cy="756285"/>
          </a:xfrm>
          <a:prstGeom prst="rect">
            <a:avLst/>
          </a:prstGeom>
        </p:spPr>
        <p:txBody>
          <a:bodyPr vert="horz" wrap="square" lIns="0" tIns="8255" rIns="0" bIns="0" rtlCol="0">
            <a:spAutoFit/>
          </a:bodyPr>
          <a:lstStyle/>
          <a:p>
            <a:pPr marL="12700" marR="5080">
              <a:lnSpc>
                <a:spcPct val="103600"/>
              </a:lnSpc>
              <a:spcBef>
                <a:spcPts val="65"/>
              </a:spcBef>
            </a:pPr>
            <a:r>
              <a:rPr sz="1550" dirty="0">
                <a:latin typeface="Times New Roman"/>
                <a:cs typeface="Times New Roman"/>
              </a:rPr>
              <a:t>зуба</a:t>
            </a:r>
            <a:r>
              <a:rPr sz="1550" spc="185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(препарат</a:t>
            </a:r>
            <a:r>
              <a:rPr sz="1550" spc="160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не</a:t>
            </a:r>
            <a:r>
              <a:rPr sz="1550" spc="65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забарвлений):</a:t>
            </a:r>
            <a:r>
              <a:rPr sz="1550" spc="195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1 –</a:t>
            </a:r>
            <a:r>
              <a:rPr sz="1550" spc="45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емаль;</a:t>
            </a:r>
            <a:r>
              <a:rPr sz="1550" spc="110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2</a:t>
            </a:r>
            <a:r>
              <a:rPr sz="1550" spc="55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–</a:t>
            </a:r>
            <a:r>
              <a:rPr sz="1550" spc="80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дентин,</a:t>
            </a:r>
            <a:r>
              <a:rPr sz="1550" spc="114" dirty="0">
                <a:latin typeface="Times New Roman"/>
                <a:cs typeface="Times New Roman"/>
              </a:rPr>
              <a:t> </a:t>
            </a:r>
            <a:r>
              <a:rPr sz="1550" spc="-10" dirty="0">
                <a:latin typeface="Times New Roman"/>
                <a:cs typeface="Times New Roman"/>
              </a:rPr>
              <a:t>дентинні </a:t>
            </a:r>
            <a:r>
              <a:rPr sz="1550" dirty="0">
                <a:latin typeface="Times New Roman"/>
                <a:cs typeface="Times New Roman"/>
              </a:rPr>
              <a:t>канальці;</a:t>
            </a:r>
            <a:r>
              <a:rPr sz="1550" spc="125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3</a:t>
            </a:r>
            <a:r>
              <a:rPr sz="1550" spc="80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-</a:t>
            </a:r>
            <a:r>
              <a:rPr sz="1550" spc="65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великі</a:t>
            </a:r>
            <a:r>
              <a:rPr sz="1550" spc="80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ділянки</a:t>
            </a:r>
            <a:r>
              <a:rPr sz="1550" spc="200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інтерглобулярного</a:t>
            </a:r>
            <a:r>
              <a:rPr sz="1550" spc="180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дентину</a:t>
            </a:r>
            <a:r>
              <a:rPr sz="1550" spc="130" dirty="0">
                <a:latin typeface="Times New Roman"/>
                <a:cs typeface="Times New Roman"/>
              </a:rPr>
              <a:t> </a:t>
            </a:r>
            <a:r>
              <a:rPr sz="1550" spc="-10" dirty="0">
                <a:latin typeface="Times New Roman"/>
                <a:cs typeface="Times New Roman"/>
              </a:rPr>
              <a:t>(темні напівдуги)</a:t>
            </a:r>
            <a:endParaRPr sz="155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4014215"/>
            <a:ext cx="448309" cy="2844165"/>
          </a:xfrm>
          <a:custGeom>
            <a:avLst/>
            <a:gdLst/>
            <a:ahLst/>
            <a:cxnLst/>
            <a:rect l="l" t="t" r="r" b="b"/>
            <a:pathLst>
              <a:path w="448309" h="2844165">
                <a:moveTo>
                  <a:pt x="0" y="0"/>
                </a:moveTo>
                <a:lnTo>
                  <a:pt x="0" y="2843783"/>
                </a:lnTo>
                <a:lnTo>
                  <a:pt x="448056" y="2843783"/>
                </a:lnTo>
                <a:lnTo>
                  <a:pt x="0" y="0"/>
                </a:lnTo>
                <a:close/>
              </a:path>
            </a:pathLst>
          </a:custGeom>
          <a:solidFill>
            <a:srgbClr val="90C225">
              <a:alpha val="85096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23139" rIns="0" bIns="0" rtlCol="0">
            <a:spAutoFit/>
          </a:bodyPr>
          <a:lstStyle/>
          <a:p>
            <a:pPr marL="3761104">
              <a:lnSpc>
                <a:spcPct val="100000"/>
              </a:lnSpc>
              <a:spcBef>
                <a:spcPts val="105"/>
              </a:spcBef>
            </a:pPr>
            <a:r>
              <a:rPr b="0" dirty="0">
                <a:latin typeface="Trebuchet MS"/>
                <a:cs typeface="Trebuchet MS"/>
              </a:rPr>
              <a:t>Будова</a:t>
            </a:r>
            <a:r>
              <a:rPr b="0" spc="-70" dirty="0">
                <a:latin typeface="Trebuchet MS"/>
                <a:cs typeface="Trebuchet MS"/>
              </a:rPr>
              <a:t> </a:t>
            </a:r>
            <a:r>
              <a:rPr b="0" spc="-10" dirty="0">
                <a:latin typeface="Trebuchet MS"/>
                <a:cs typeface="Trebuchet MS"/>
              </a:rPr>
              <a:t>дентину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040880" y="1001267"/>
            <a:ext cx="4796028" cy="3808476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346659" y="1356182"/>
            <a:ext cx="11695430" cy="434594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 algn="just">
              <a:lnSpc>
                <a:spcPts val="2390"/>
              </a:lnSpc>
              <a:spcBef>
                <a:spcPts val="114"/>
              </a:spcBef>
            </a:pPr>
            <a:r>
              <a:rPr sz="2000" b="1" spc="-10" dirty="0">
                <a:latin typeface="Times New Roman"/>
                <a:cs typeface="Times New Roman"/>
              </a:rPr>
              <a:t>Структурні</a:t>
            </a:r>
            <a:r>
              <a:rPr sz="2000" b="1" spc="-45" dirty="0">
                <a:latin typeface="Times New Roman"/>
                <a:cs typeface="Times New Roman"/>
              </a:rPr>
              <a:t> </a:t>
            </a:r>
            <a:r>
              <a:rPr sz="2000" b="1" spc="-10" dirty="0">
                <a:latin typeface="Times New Roman"/>
                <a:cs typeface="Times New Roman"/>
              </a:rPr>
              <a:t>особливості:</a:t>
            </a:r>
            <a:endParaRPr sz="2000">
              <a:latin typeface="Times New Roman"/>
              <a:cs typeface="Times New Roman"/>
            </a:endParaRPr>
          </a:p>
          <a:p>
            <a:pPr marL="12700" algn="just">
              <a:lnSpc>
                <a:spcPts val="2390"/>
              </a:lnSpc>
            </a:pPr>
            <a:r>
              <a:rPr sz="2000" b="1" dirty="0">
                <a:latin typeface="Times New Roman"/>
                <a:cs typeface="Times New Roman"/>
              </a:rPr>
              <a:t>Лінії</a:t>
            </a:r>
            <a:r>
              <a:rPr sz="2000" b="1" spc="25" dirty="0">
                <a:latin typeface="Times New Roman"/>
                <a:cs typeface="Times New Roman"/>
              </a:rPr>
              <a:t>  </a:t>
            </a:r>
            <a:r>
              <a:rPr sz="2000" b="1" dirty="0">
                <a:latin typeface="Times New Roman"/>
                <a:cs typeface="Times New Roman"/>
              </a:rPr>
              <a:t>Ебнера:</a:t>
            </a:r>
            <a:r>
              <a:rPr sz="2000" b="1" spc="5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Імбрикаційні</a:t>
            </a:r>
            <a:r>
              <a:rPr sz="2000" spc="49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лінії,</a:t>
            </a:r>
            <a:r>
              <a:rPr sz="2000" spc="15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що  </a:t>
            </a:r>
            <a:r>
              <a:rPr sz="2000" spc="-10" dirty="0">
                <a:latin typeface="Times New Roman"/>
                <a:cs typeface="Times New Roman"/>
              </a:rPr>
              <a:t>відображають</a:t>
            </a:r>
            <a:endParaRPr sz="2000">
              <a:latin typeface="Times New Roman"/>
              <a:cs typeface="Times New Roman"/>
            </a:endParaRPr>
          </a:p>
          <a:p>
            <a:pPr marL="12700" algn="just">
              <a:lnSpc>
                <a:spcPct val="100000"/>
              </a:lnSpc>
              <a:spcBef>
                <a:spcPts val="15"/>
              </a:spcBef>
            </a:pPr>
            <a:r>
              <a:rPr sz="2000" spc="-10" dirty="0">
                <a:latin typeface="Times New Roman"/>
                <a:cs typeface="Times New Roman"/>
              </a:rPr>
              <a:t>періодичність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відкладення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дентину.</a:t>
            </a:r>
            <a:endParaRPr sz="2000">
              <a:latin typeface="Times New Roman"/>
              <a:cs typeface="Times New Roman"/>
            </a:endParaRPr>
          </a:p>
          <a:p>
            <a:pPr marL="12700" marR="5746750" algn="just">
              <a:lnSpc>
                <a:spcPct val="99800"/>
              </a:lnSpc>
              <a:spcBef>
                <a:spcPts val="20"/>
              </a:spcBef>
            </a:pPr>
            <a:r>
              <a:rPr sz="2000" b="1" dirty="0">
                <a:latin typeface="Times New Roman"/>
                <a:cs typeface="Times New Roman"/>
              </a:rPr>
              <a:t>Лінії</a:t>
            </a:r>
            <a:r>
              <a:rPr sz="2000" b="1" spc="409" dirty="0">
                <a:latin typeface="Times New Roman"/>
                <a:cs typeface="Times New Roman"/>
              </a:rPr>
              <a:t>  </a:t>
            </a:r>
            <a:r>
              <a:rPr sz="2000" b="1" dirty="0">
                <a:latin typeface="Times New Roman"/>
                <a:cs typeface="Times New Roman"/>
              </a:rPr>
              <a:t>Оуена:</a:t>
            </a:r>
            <a:r>
              <a:rPr sz="2000" b="1" spc="420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Контурні</a:t>
            </a:r>
            <a:r>
              <a:rPr sz="2000" spc="409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лінії,</a:t>
            </a:r>
            <a:r>
              <a:rPr sz="2000" spc="420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що</a:t>
            </a:r>
            <a:r>
              <a:rPr sz="2000" spc="420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свідчать</a:t>
            </a:r>
            <a:r>
              <a:rPr sz="2000" spc="430" dirty="0">
                <a:latin typeface="Times New Roman"/>
                <a:cs typeface="Times New Roman"/>
              </a:rPr>
              <a:t>  </a:t>
            </a:r>
            <a:r>
              <a:rPr sz="2000" spc="-25" dirty="0">
                <a:latin typeface="Times New Roman"/>
                <a:cs typeface="Times New Roman"/>
              </a:rPr>
              <a:t>про </a:t>
            </a:r>
            <a:r>
              <a:rPr sz="2000" dirty="0">
                <a:latin typeface="Times New Roman"/>
                <a:cs typeface="Times New Roman"/>
              </a:rPr>
              <a:t>порушення</a:t>
            </a:r>
            <a:r>
              <a:rPr sz="2000" spc="6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мінералізації</a:t>
            </a:r>
            <a:r>
              <a:rPr sz="2000" spc="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(наприклад,</a:t>
            </a:r>
            <a:r>
              <a:rPr sz="2000" spc="6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при</a:t>
            </a:r>
            <a:r>
              <a:rPr sz="2000" spc="3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пологах</a:t>
            </a:r>
            <a:r>
              <a:rPr sz="2000" spc="20" dirty="0">
                <a:latin typeface="Times New Roman"/>
                <a:cs typeface="Times New Roman"/>
              </a:rPr>
              <a:t> </a:t>
            </a:r>
            <a:r>
              <a:rPr sz="2000" spc="-25" dirty="0">
                <a:latin typeface="Times New Roman"/>
                <a:cs typeface="Times New Roman"/>
              </a:rPr>
              <a:t>або </a:t>
            </a:r>
            <a:r>
              <a:rPr sz="2000" spc="-10" dirty="0">
                <a:latin typeface="Times New Roman"/>
                <a:cs typeface="Times New Roman"/>
              </a:rPr>
              <a:t>хворобах).</a:t>
            </a:r>
            <a:endParaRPr sz="2000">
              <a:latin typeface="Times New Roman"/>
              <a:cs typeface="Times New Roman"/>
            </a:endParaRPr>
          </a:p>
          <a:p>
            <a:pPr marL="12700" marR="5749290" algn="just">
              <a:lnSpc>
                <a:spcPct val="99800"/>
              </a:lnSpc>
              <a:spcBef>
                <a:spcPts val="15"/>
              </a:spcBef>
              <a:tabLst>
                <a:tab pos="2340610" algn="l"/>
                <a:tab pos="3602354" algn="l"/>
                <a:tab pos="5166995" algn="l"/>
              </a:tabLst>
            </a:pPr>
            <a:r>
              <a:rPr sz="2000" b="1" spc="-10" dirty="0">
                <a:latin typeface="Times New Roman"/>
                <a:cs typeface="Times New Roman"/>
              </a:rPr>
              <a:t>Гранулярний</a:t>
            </a:r>
            <a:r>
              <a:rPr sz="2000" b="1" dirty="0">
                <a:latin typeface="Times New Roman"/>
                <a:cs typeface="Times New Roman"/>
              </a:rPr>
              <a:t>	</a:t>
            </a:r>
            <a:r>
              <a:rPr sz="2000" b="1" spc="-25" dirty="0">
                <a:latin typeface="Times New Roman"/>
                <a:cs typeface="Times New Roman"/>
              </a:rPr>
              <a:t>шар</a:t>
            </a:r>
            <a:r>
              <a:rPr sz="2000" b="1" dirty="0">
                <a:latin typeface="Times New Roman"/>
                <a:cs typeface="Times New Roman"/>
              </a:rPr>
              <a:t>	</a:t>
            </a:r>
            <a:r>
              <a:rPr sz="2000" b="1" spc="-10" dirty="0">
                <a:latin typeface="Times New Roman"/>
                <a:cs typeface="Times New Roman"/>
              </a:rPr>
              <a:t>Томса:</a:t>
            </a:r>
            <a:r>
              <a:rPr sz="2000" b="1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Дрібні, </a:t>
            </a:r>
            <a:r>
              <a:rPr sz="2000" dirty="0">
                <a:latin typeface="Times New Roman"/>
                <a:cs typeface="Times New Roman"/>
              </a:rPr>
              <a:t>слабомінералізовані</a:t>
            </a:r>
            <a:r>
              <a:rPr sz="2000" spc="50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ділянки</a:t>
            </a:r>
            <a:r>
              <a:rPr sz="2000" spc="55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в</a:t>
            </a:r>
            <a:r>
              <a:rPr sz="2000" spc="50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периферійному</a:t>
            </a:r>
            <a:r>
              <a:rPr sz="2000" spc="35" dirty="0">
                <a:latin typeface="Times New Roman"/>
                <a:cs typeface="Times New Roman"/>
              </a:rPr>
              <a:t>  </a:t>
            </a:r>
            <a:r>
              <a:rPr sz="2000" spc="-20" dirty="0">
                <a:latin typeface="Times New Roman"/>
                <a:cs typeface="Times New Roman"/>
              </a:rPr>
              <a:t>шарі кореневого</a:t>
            </a:r>
            <a:r>
              <a:rPr sz="2000" spc="-7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дентину.</a:t>
            </a:r>
            <a:endParaRPr sz="2000">
              <a:latin typeface="Times New Roman"/>
              <a:cs typeface="Times New Roman"/>
            </a:endParaRPr>
          </a:p>
          <a:p>
            <a:pPr marL="12700" algn="just">
              <a:lnSpc>
                <a:spcPts val="2390"/>
              </a:lnSpc>
              <a:spcBef>
                <a:spcPts val="15"/>
              </a:spcBef>
            </a:pPr>
            <a:r>
              <a:rPr sz="2000" b="1" dirty="0">
                <a:latin typeface="Times New Roman"/>
                <a:cs typeface="Times New Roman"/>
              </a:rPr>
              <a:t>Інтерглобулярний</a:t>
            </a:r>
            <a:r>
              <a:rPr sz="2000" b="1" spc="270" dirty="0">
                <a:latin typeface="Times New Roman"/>
                <a:cs typeface="Times New Roman"/>
              </a:rPr>
              <a:t>  </a:t>
            </a:r>
            <a:r>
              <a:rPr sz="2000" b="1" dirty="0">
                <a:latin typeface="Times New Roman"/>
                <a:cs typeface="Times New Roman"/>
              </a:rPr>
              <a:t>дентин:</a:t>
            </a:r>
            <a:r>
              <a:rPr sz="2000" b="1" spc="275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Ділянки</a:t>
            </a:r>
            <a:r>
              <a:rPr sz="2000" spc="270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у</a:t>
            </a:r>
            <a:r>
              <a:rPr sz="2000" spc="254" dirty="0">
                <a:latin typeface="Times New Roman"/>
                <a:cs typeface="Times New Roman"/>
              </a:rPr>
              <a:t>  </a:t>
            </a:r>
            <a:r>
              <a:rPr sz="2000" spc="-10" dirty="0">
                <a:latin typeface="Times New Roman"/>
                <a:cs typeface="Times New Roman"/>
              </a:rPr>
              <a:t>зовнішній</a:t>
            </a:r>
            <a:endParaRPr sz="2000">
              <a:latin typeface="Times New Roman"/>
              <a:cs typeface="Times New Roman"/>
            </a:endParaRPr>
          </a:p>
          <a:p>
            <a:pPr marL="12700" algn="just">
              <a:lnSpc>
                <a:spcPts val="2390"/>
              </a:lnSpc>
            </a:pPr>
            <a:r>
              <a:rPr sz="2000" dirty="0">
                <a:latin typeface="Times New Roman"/>
                <a:cs typeface="Times New Roman"/>
              </a:rPr>
              <a:t>третині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spc="-25" dirty="0">
                <a:latin typeface="Times New Roman"/>
                <a:cs typeface="Times New Roman"/>
              </a:rPr>
              <a:t>дентину,</a:t>
            </a:r>
            <a:r>
              <a:rPr sz="2000" spc="-1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які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не</a:t>
            </a:r>
            <a:r>
              <a:rPr sz="2000" spc="-1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зазнали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повного</a:t>
            </a:r>
            <a:r>
              <a:rPr sz="2000" spc="-8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звапніння.</a:t>
            </a:r>
            <a:endParaRPr sz="2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980"/>
              </a:spcBef>
            </a:pPr>
            <a:endParaRPr sz="2000">
              <a:latin typeface="Times New Roman"/>
              <a:cs typeface="Times New Roman"/>
            </a:endParaRPr>
          </a:p>
          <a:p>
            <a:pPr marL="6318250" marR="5080" indent="-55244">
              <a:lnSpc>
                <a:spcPct val="100000"/>
              </a:lnSpc>
              <a:spcBef>
                <a:spcPts val="5"/>
              </a:spcBef>
            </a:pPr>
            <a:r>
              <a:rPr sz="1800" dirty="0">
                <a:latin typeface="Times New Roman"/>
                <a:cs typeface="Times New Roman"/>
              </a:rPr>
              <a:t>Шліф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зуба.</a:t>
            </a:r>
            <a:r>
              <a:rPr sz="1800" spc="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Зернистий</a:t>
            </a:r>
            <a:r>
              <a:rPr sz="1800" spc="-8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шар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spc="-20" dirty="0">
                <a:latin typeface="Times New Roman"/>
                <a:cs typeface="Times New Roman"/>
              </a:rPr>
              <a:t>Томса</a:t>
            </a:r>
            <a:r>
              <a:rPr sz="1800" spc="-9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області</a:t>
            </a:r>
            <a:r>
              <a:rPr sz="1800" spc="-6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кореня</a:t>
            </a:r>
            <a:r>
              <a:rPr sz="1800" spc="-6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зуба: </a:t>
            </a:r>
            <a:r>
              <a:rPr sz="1800" dirty="0">
                <a:latin typeface="Times New Roman"/>
                <a:cs typeface="Times New Roman"/>
              </a:rPr>
              <a:t>1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–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дентин;</a:t>
            </a:r>
            <a:r>
              <a:rPr sz="1800" spc="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2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–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цемент;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3 -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зернистий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шар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Томса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4014215"/>
            <a:ext cx="448309" cy="2844165"/>
          </a:xfrm>
          <a:custGeom>
            <a:avLst/>
            <a:gdLst/>
            <a:ahLst/>
            <a:cxnLst/>
            <a:rect l="l" t="t" r="r" b="b"/>
            <a:pathLst>
              <a:path w="448309" h="2844165">
                <a:moveTo>
                  <a:pt x="0" y="0"/>
                </a:moveTo>
                <a:lnTo>
                  <a:pt x="0" y="2843783"/>
                </a:lnTo>
                <a:lnTo>
                  <a:pt x="448056" y="2843783"/>
                </a:lnTo>
                <a:lnTo>
                  <a:pt x="0" y="0"/>
                </a:lnTo>
                <a:close/>
              </a:path>
            </a:pathLst>
          </a:custGeom>
          <a:solidFill>
            <a:srgbClr val="90C225">
              <a:alpha val="85096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99516" y="553212"/>
            <a:ext cx="2596095" cy="4654296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455168" y="5237479"/>
            <a:ext cx="3440429" cy="130556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99900"/>
              </a:lnSpc>
              <a:spcBef>
                <a:spcPts val="105"/>
              </a:spcBef>
            </a:pPr>
            <a:r>
              <a:rPr sz="1400" b="1" spc="-10" dirty="0">
                <a:latin typeface="Times New Roman"/>
                <a:cs typeface="Times New Roman"/>
              </a:rPr>
              <a:t>Енамелобласт</a:t>
            </a:r>
            <a:r>
              <a:rPr sz="1400" b="1" spc="-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(схема</a:t>
            </a:r>
            <a:r>
              <a:rPr sz="1400" spc="-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по</a:t>
            </a:r>
            <a:r>
              <a:rPr sz="1400" spc="-90" dirty="0">
                <a:latin typeface="Times New Roman"/>
                <a:cs typeface="Times New Roman"/>
              </a:rPr>
              <a:t> </a:t>
            </a:r>
            <a:r>
              <a:rPr sz="1400" spc="-25" dirty="0">
                <a:latin typeface="Times New Roman"/>
                <a:cs typeface="Times New Roman"/>
              </a:rPr>
              <a:t>A.W.</a:t>
            </a:r>
            <a:r>
              <a:rPr sz="1400" spc="-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Ham,</a:t>
            </a:r>
            <a:r>
              <a:rPr sz="1400" spc="20" dirty="0">
                <a:latin typeface="Times New Roman"/>
                <a:cs typeface="Times New Roman"/>
              </a:rPr>
              <a:t> </a:t>
            </a:r>
            <a:r>
              <a:rPr sz="1400" spc="-20" dirty="0">
                <a:latin typeface="Times New Roman"/>
                <a:cs typeface="Times New Roman"/>
              </a:rPr>
              <a:t>D.H. </a:t>
            </a:r>
            <a:r>
              <a:rPr sz="1400" dirty="0">
                <a:latin typeface="Times New Roman"/>
                <a:cs typeface="Times New Roman"/>
              </a:rPr>
              <a:t>Cormack):</a:t>
            </a:r>
            <a:r>
              <a:rPr sz="1400" spc="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1</a:t>
            </a:r>
            <a:r>
              <a:rPr sz="1400" spc="-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-</a:t>
            </a:r>
            <a:r>
              <a:rPr sz="1400" spc="-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відросток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spc="-20" dirty="0">
                <a:latin typeface="Times New Roman"/>
                <a:cs typeface="Times New Roman"/>
              </a:rPr>
              <a:t>Томса;</a:t>
            </a:r>
            <a:r>
              <a:rPr sz="1400" spc="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а</a:t>
            </a:r>
            <a:r>
              <a:rPr sz="1400" spc="-50" dirty="0">
                <a:latin typeface="Times New Roman"/>
                <a:cs typeface="Times New Roman"/>
              </a:rPr>
              <a:t> - </a:t>
            </a:r>
            <a:r>
              <a:rPr sz="1400" dirty="0">
                <a:latin typeface="Times New Roman"/>
                <a:cs typeface="Times New Roman"/>
              </a:rPr>
              <a:t>новостворений</a:t>
            </a:r>
            <a:r>
              <a:rPr sz="1400" spc="3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матрикс</a:t>
            </a:r>
            <a:r>
              <a:rPr sz="1400" spc="-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емалі;</a:t>
            </a:r>
            <a:r>
              <a:rPr sz="1400" spc="-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2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–</a:t>
            </a:r>
            <a:r>
              <a:rPr sz="1400" spc="-5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секреторні гранули;</a:t>
            </a:r>
            <a:r>
              <a:rPr sz="1400" spc="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3</a:t>
            </a:r>
            <a:r>
              <a:rPr sz="1400" spc="-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–</a:t>
            </a:r>
            <a:r>
              <a:rPr sz="1400" spc="-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апарат</a:t>
            </a:r>
            <a:r>
              <a:rPr sz="1400" spc="35" dirty="0">
                <a:latin typeface="Times New Roman"/>
                <a:cs typeface="Times New Roman"/>
              </a:rPr>
              <a:t> </a:t>
            </a:r>
            <a:r>
              <a:rPr sz="1400" spc="-20" dirty="0">
                <a:latin typeface="Times New Roman"/>
                <a:cs typeface="Times New Roman"/>
              </a:rPr>
              <a:t>Гольджі;</a:t>
            </a:r>
            <a:r>
              <a:rPr sz="1400" spc="-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4</a:t>
            </a:r>
            <a:r>
              <a:rPr sz="1400" spc="-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–</a:t>
            </a:r>
            <a:r>
              <a:rPr sz="1400" spc="-4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гранулярна ендоплазматична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мережа;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5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–</a:t>
            </a:r>
            <a:r>
              <a:rPr sz="1400" spc="-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ядро;</a:t>
            </a:r>
            <a:r>
              <a:rPr sz="1400" spc="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6</a:t>
            </a:r>
            <a:r>
              <a:rPr sz="1400" spc="-30" dirty="0">
                <a:latin typeface="Times New Roman"/>
                <a:cs typeface="Times New Roman"/>
              </a:rPr>
              <a:t> </a:t>
            </a:r>
            <a:r>
              <a:rPr sz="1400" spc="-50" dirty="0">
                <a:latin typeface="Times New Roman"/>
                <a:cs typeface="Times New Roman"/>
              </a:rPr>
              <a:t>- </a:t>
            </a:r>
            <a:r>
              <a:rPr sz="1400" spc="-10" dirty="0">
                <a:latin typeface="Times New Roman"/>
                <a:cs typeface="Times New Roman"/>
              </a:rPr>
              <a:t>мітохондрії</a:t>
            </a:r>
            <a:endParaRPr sz="1400">
              <a:latin typeface="Times New Roman"/>
              <a:cs typeface="Times New Roman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069079" y="475487"/>
            <a:ext cx="4169664" cy="5637276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5491098" y="6248806"/>
            <a:ext cx="128587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latin typeface="Times New Roman"/>
                <a:cs typeface="Times New Roman"/>
              </a:rPr>
              <a:t>одонтобласт</a:t>
            </a:r>
            <a:endParaRPr sz="1800">
              <a:latin typeface="Times New Roman"/>
              <a:cs typeface="Times New Roman"/>
            </a:endParaRPr>
          </a:p>
        </p:txBody>
      </p:sp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330183" y="475487"/>
            <a:ext cx="3342131" cy="5148072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9302242" y="5958027"/>
            <a:ext cx="1958339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Times New Roman"/>
                <a:cs typeface="Times New Roman"/>
              </a:rPr>
              <a:t>Канальця</a:t>
            </a:r>
            <a:r>
              <a:rPr sz="1800" b="1" spc="-10" dirty="0">
                <a:latin typeface="Times New Roman"/>
                <a:cs typeface="Times New Roman"/>
              </a:rPr>
              <a:t> дентину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841375" cy="5664835"/>
          </a:xfrm>
          <a:custGeom>
            <a:avLst/>
            <a:gdLst/>
            <a:ahLst/>
            <a:cxnLst/>
            <a:rect l="l" t="t" r="r" b="b"/>
            <a:pathLst>
              <a:path w="841375" h="5664835">
                <a:moveTo>
                  <a:pt x="841248" y="0"/>
                </a:moveTo>
                <a:lnTo>
                  <a:pt x="0" y="0"/>
                </a:lnTo>
                <a:lnTo>
                  <a:pt x="0" y="5664708"/>
                </a:lnTo>
                <a:lnTo>
                  <a:pt x="841248" y="0"/>
                </a:lnTo>
                <a:close/>
              </a:path>
            </a:pathLst>
          </a:custGeom>
          <a:solidFill>
            <a:srgbClr val="90C225">
              <a:alpha val="85096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750519" y="457276"/>
            <a:ext cx="2019935" cy="33337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  <a:tabLst>
                <a:tab pos="1750060" algn="l"/>
              </a:tabLst>
            </a:pPr>
            <a:r>
              <a:rPr sz="2000" spc="-10" dirty="0">
                <a:latin typeface="Times New Roman"/>
                <a:cs typeface="Times New Roman"/>
              </a:rPr>
              <a:t>Одонтобласти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50" dirty="0">
                <a:latin typeface="Times New Roman"/>
                <a:cs typeface="Times New Roman"/>
              </a:rPr>
              <a:t>—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950591" y="457276"/>
            <a:ext cx="3068320" cy="33337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  <a:tabLst>
                <a:tab pos="464820" algn="l"/>
                <a:tab pos="2216785" algn="l"/>
              </a:tabLst>
            </a:pPr>
            <a:r>
              <a:rPr sz="2000" spc="-25" dirty="0">
                <a:latin typeface="Times New Roman"/>
                <a:cs typeface="Times New Roman"/>
              </a:rPr>
              <a:t>це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спеціалізовані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клітини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50519" y="759714"/>
            <a:ext cx="2568575" cy="33274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  <a:tabLst>
                <a:tab pos="1997710" algn="l"/>
              </a:tabLst>
            </a:pPr>
            <a:r>
              <a:rPr sz="2000" spc="-10" dirty="0">
                <a:latin typeface="Times New Roman"/>
                <a:cs typeface="Times New Roman"/>
              </a:rPr>
              <a:t>периферійного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20" dirty="0">
                <a:latin typeface="Times New Roman"/>
                <a:cs typeface="Times New Roman"/>
              </a:rPr>
              <a:t>шару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654933" y="759714"/>
            <a:ext cx="797560" cy="33274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2000" spc="-10" dirty="0">
                <a:latin typeface="Times New Roman"/>
                <a:cs typeface="Times New Roman"/>
              </a:rPr>
              <a:t>пульпи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50519" y="1066291"/>
            <a:ext cx="3180715" cy="33274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  <a:tabLst>
                <a:tab pos="1608455" algn="l"/>
                <a:tab pos="1992630" algn="l"/>
              </a:tabLst>
            </a:pPr>
            <a:r>
              <a:rPr sz="2000" spc="-10" dirty="0">
                <a:latin typeface="Times New Roman"/>
                <a:cs typeface="Times New Roman"/>
              </a:rPr>
              <a:t>відповідають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25" dirty="0">
                <a:latin typeface="Times New Roman"/>
                <a:cs typeface="Times New Roman"/>
              </a:rPr>
              <a:t>за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утворення,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075557" y="1066291"/>
            <a:ext cx="1547495" cy="33274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2000" spc="-10" dirty="0">
                <a:latin typeface="Times New Roman"/>
                <a:cs typeface="Times New Roman"/>
              </a:rPr>
              <a:t>мінералізацію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793741" y="759714"/>
            <a:ext cx="1229995" cy="6394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986790" marR="5080" indent="-974090" algn="r">
              <a:lnSpc>
                <a:spcPct val="100600"/>
              </a:lnSpc>
              <a:spcBef>
                <a:spcPts val="100"/>
              </a:spcBef>
              <a:tabLst>
                <a:tab pos="899794" algn="l"/>
              </a:tabLst>
            </a:pPr>
            <a:r>
              <a:rPr sz="2000" spc="-10" dirty="0">
                <a:latin typeface="Times New Roman"/>
                <a:cs typeface="Times New Roman"/>
              </a:rPr>
              <a:t>зуба,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25" dirty="0">
                <a:latin typeface="Times New Roman"/>
                <a:cs typeface="Times New Roman"/>
              </a:rPr>
              <a:t>які та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50519" y="1372311"/>
            <a:ext cx="5265420" cy="94170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ts val="2390"/>
              </a:lnSpc>
              <a:spcBef>
                <a:spcPts val="114"/>
              </a:spcBef>
            </a:pPr>
            <a:r>
              <a:rPr sz="2000" dirty="0">
                <a:latin typeface="Times New Roman"/>
                <a:cs typeface="Times New Roman"/>
              </a:rPr>
              <a:t>підтримання</a:t>
            </a:r>
            <a:r>
              <a:rPr sz="2000" spc="-6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життєдіяльності</a:t>
            </a:r>
            <a:r>
              <a:rPr sz="2000" spc="-8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дентину.</a:t>
            </a:r>
            <a:endParaRPr sz="2000">
              <a:latin typeface="Times New Roman"/>
              <a:cs typeface="Times New Roman"/>
            </a:endParaRPr>
          </a:p>
          <a:p>
            <a:pPr marL="12700" marR="5080">
              <a:lnSpc>
                <a:spcPts val="2420"/>
              </a:lnSpc>
              <a:spcBef>
                <a:spcPts val="55"/>
              </a:spcBef>
              <a:tabLst>
                <a:tab pos="611505" algn="l"/>
                <a:tab pos="1887220" algn="l"/>
                <a:tab pos="3332479" algn="l"/>
              </a:tabLst>
            </a:pPr>
            <a:r>
              <a:rPr sz="2000" spc="-25" dirty="0">
                <a:latin typeface="Times New Roman"/>
                <a:cs typeface="Times New Roman"/>
              </a:rPr>
              <a:t>На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малюнку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зображено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25" dirty="0">
                <a:latin typeface="Times New Roman"/>
                <a:cs typeface="Times New Roman"/>
              </a:rPr>
              <a:t>ультраструктурну </a:t>
            </a:r>
            <a:r>
              <a:rPr sz="2000" spc="-50" dirty="0">
                <a:latin typeface="Times New Roman"/>
                <a:cs typeface="Times New Roman"/>
              </a:rPr>
              <a:t>будову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одонтобластів.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50519" y="2287346"/>
            <a:ext cx="1305560" cy="63500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ts val="2390"/>
              </a:lnSpc>
              <a:spcBef>
                <a:spcPts val="114"/>
              </a:spcBef>
            </a:pPr>
            <a:r>
              <a:rPr sz="2000" spc="-10" dirty="0">
                <a:latin typeface="Times New Roman"/>
                <a:cs typeface="Times New Roman"/>
              </a:rPr>
              <a:t>Апікальний</a:t>
            </a:r>
            <a:endParaRPr sz="2000">
              <a:latin typeface="Times New Roman"/>
              <a:cs typeface="Times New Roman"/>
            </a:endParaRPr>
          </a:p>
          <a:p>
            <a:pPr marL="12700">
              <a:lnSpc>
                <a:spcPts val="2390"/>
              </a:lnSpc>
            </a:pPr>
            <a:r>
              <a:rPr sz="2000" spc="-10" dirty="0">
                <a:latin typeface="Times New Roman"/>
                <a:cs typeface="Times New Roman"/>
              </a:rPr>
              <a:t>предентину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328417" y="2287346"/>
            <a:ext cx="3690620" cy="63500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R="8255" algn="r">
              <a:lnSpc>
                <a:spcPts val="2390"/>
              </a:lnSpc>
              <a:spcBef>
                <a:spcPts val="114"/>
              </a:spcBef>
              <a:tabLst>
                <a:tab pos="991869" algn="l"/>
                <a:tab pos="1993900" algn="l"/>
                <a:tab pos="3406775" algn="l"/>
              </a:tabLst>
            </a:pPr>
            <a:r>
              <a:rPr sz="2000" spc="-10" dirty="0">
                <a:latin typeface="Times New Roman"/>
                <a:cs typeface="Times New Roman"/>
              </a:rPr>
              <a:t>полюс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клітин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звернений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25" dirty="0">
                <a:latin typeface="Times New Roman"/>
                <a:cs typeface="Times New Roman"/>
              </a:rPr>
              <a:t>до</a:t>
            </a:r>
            <a:endParaRPr sz="2000">
              <a:latin typeface="Times New Roman"/>
              <a:cs typeface="Times New Roman"/>
            </a:endParaRPr>
          </a:p>
          <a:p>
            <a:pPr marR="5080" algn="r">
              <a:lnSpc>
                <a:spcPts val="2390"/>
              </a:lnSpc>
              <a:tabLst>
                <a:tab pos="567055" algn="l"/>
                <a:tab pos="1943735" algn="l"/>
                <a:tab pos="2670810" algn="l"/>
              </a:tabLst>
            </a:pPr>
            <a:r>
              <a:rPr sz="2000" spc="-50" dirty="0">
                <a:latin typeface="Times New Roman"/>
                <a:cs typeface="Times New Roman"/>
              </a:rPr>
              <a:t>і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дентина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25" dirty="0">
                <a:latin typeface="Times New Roman"/>
                <a:cs typeface="Times New Roman"/>
              </a:rPr>
              <a:t>та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формує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50519" y="2896361"/>
            <a:ext cx="5274310" cy="246951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114"/>
              </a:spcBef>
            </a:pPr>
            <a:r>
              <a:rPr sz="2000" dirty="0">
                <a:latin typeface="Times New Roman"/>
                <a:cs typeface="Times New Roman"/>
              </a:rPr>
              <a:t>одонтобластичний</a:t>
            </a:r>
            <a:r>
              <a:rPr sz="2000" spc="4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відросток,</a:t>
            </a:r>
            <a:r>
              <a:rPr sz="2000" spc="47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що</a:t>
            </a:r>
            <a:r>
              <a:rPr sz="2000" spc="4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проходить</a:t>
            </a:r>
            <a:r>
              <a:rPr sz="2000" spc="490" dirty="0">
                <a:latin typeface="Times New Roman"/>
                <a:cs typeface="Times New Roman"/>
              </a:rPr>
              <a:t> </a:t>
            </a:r>
            <a:r>
              <a:rPr sz="2000" spc="-50" dirty="0">
                <a:latin typeface="Times New Roman"/>
                <a:cs typeface="Times New Roman"/>
              </a:rPr>
              <a:t>у</a:t>
            </a:r>
            <a:endParaRPr sz="2000">
              <a:latin typeface="Times New Roman"/>
              <a:cs typeface="Times New Roman"/>
            </a:endParaRPr>
          </a:p>
          <a:p>
            <a:pPr marL="12700" algn="just">
              <a:lnSpc>
                <a:spcPts val="2390"/>
              </a:lnSpc>
              <a:spcBef>
                <a:spcPts val="10"/>
              </a:spcBef>
            </a:pPr>
            <a:r>
              <a:rPr sz="2000" dirty="0">
                <a:latin typeface="Times New Roman"/>
                <a:cs typeface="Times New Roman"/>
              </a:rPr>
              <a:t>дентинному</a:t>
            </a:r>
            <a:r>
              <a:rPr sz="2000" spc="-10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канальці.</a:t>
            </a:r>
            <a:endParaRPr sz="2000">
              <a:latin typeface="Times New Roman"/>
              <a:cs typeface="Times New Roman"/>
            </a:endParaRPr>
          </a:p>
          <a:p>
            <a:pPr marL="12700" marR="8890" algn="just">
              <a:lnSpc>
                <a:spcPts val="2410"/>
              </a:lnSpc>
              <a:spcBef>
                <a:spcPts val="60"/>
              </a:spcBef>
            </a:pPr>
            <a:r>
              <a:rPr sz="2000" dirty="0">
                <a:latin typeface="Times New Roman"/>
                <a:cs typeface="Times New Roman"/>
              </a:rPr>
              <a:t>У</a:t>
            </a:r>
            <a:r>
              <a:rPr sz="2000" spc="130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відростку</a:t>
            </a:r>
            <a:r>
              <a:rPr sz="2000" spc="110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містяться</a:t>
            </a:r>
            <a:r>
              <a:rPr sz="2000" spc="135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елементи</a:t>
            </a:r>
            <a:r>
              <a:rPr sz="2000" spc="120" dirty="0">
                <a:latin typeface="Times New Roman"/>
                <a:cs typeface="Times New Roman"/>
              </a:rPr>
              <a:t>  </a:t>
            </a:r>
            <a:r>
              <a:rPr sz="2000" spc="-10" dirty="0">
                <a:latin typeface="Times New Roman"/>
                <a:cs typeface="Times New Roman"/>
              </a:rPr>
              <a:t>цитоскелета </a:t>
            </a:r>
            <a:r>
              <a:rPr sz="2000" dirty="0">
                <a:latin typeface="Times New Roman"/>
                <a:cs typeface="Times New Roman"/>
              </a:rPr>
              <a:t>(актин,</a:t>
            </a:r>
            <a:r>
              <a:rPr sz="2000" spc="300" dirty="0">
                <a:latin typeface="Times New Roman"/>
                <a:cs typeface="Times New Roman"/>
              </a:rPr>
              <a:t>   </a:t>
            </a:r>
            <a:r>
              <a:rPr sz="2000" dirty="0">
                <a:latin typeface="Times New Roman"/>
                <a:cs typeface="Times New Roman"/>
              </a:rPr>
              <a:t>мікротрубочки),</a:t>
            </a:r>
            <a:r>
              <a:rPr sz="2000" spc="300" dirty="0">
                <a:latin typeface="Times New Roman"/>
                <a:cs typeface="Times New Roman"/>
              </a:rPr>
              <a:t>   </a:t>
            </a:r>
            <a:r>
              <a:rPr sz="2000" dirty="0">
                <a:latin typeface="Times New Roman"/>
                <a:cs typeface="Times New Roman"/>
              </a:rPr>
              <a:t>які</a:t>
            </a:r>
            <a:r>
              <a:rPr sz="2000" spc="295" dirty="0">
                <a:latin typeface="Times New Roman"/>
                <a:cs typeface="Times New Roman"/>
              </a:rPr>
              <a:t>   </a:t>
            </a:r>
            <a:r>
              <a:rPr sz="2000" spc="-10" dirty="0">
                <a:latin typeface="Times New Roman"/>
                <a:cs typeface="Times New Roman"/>
              </a:rPr>
              <a:t>забезпечують </a:t>
            </a:r>
            <a:r>
              <a:rPr sz="2000" dirty="0">
                <a:latin typeface="Times New Roman"/>
                <a:cs typeface="Times New Roman"/>
              </a:rPr>
              <a:t>транспорт</a:t>
            </a:r>
            <a:r>
              <a:rPr sz="2000" spc="-7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речовин.</a:t>
            </a:r>
            <a:endParaRPr sz="2000">
              <a:latin typeface="Times New Roman"/>
              <a:cs typeface="Times New Roman"/>
            </a:endParaRPr>
          </a:p>
          <a:p>
            <a:pPr marL="12700" algn="just">
              <a:lnSpc>
                <a:spcPts val="2305"/>
              </a:lnSpc>
            </a:pPr>
            <a:r>
              <a:rPr sz="2000" dirty="0">
                <a:latin typeface="Times New Roman"/>
                <a:cs typeface="Times New Roman"/>
              </a:rPr>
              <a:t>У</a:t>
            </a:r>
            <a:r>
              <a:rPr sz="2000" spc="405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тілі</a:t>
            </a:r>
            <a:r>
              <a:rPr sz="2000" spc="390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клітини</a:t>
            </a:r>
            <a:r>
              <a:rPr sz="2000" spc="385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розташовані</a:t>
            </a:r>
            <a:r>
              <a:rPr sz="2000" spc="395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ядро,</a:t>
            </a:r>
            <a:r>
              <a:rPr sz="2000" spc="385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ЕПР</a:t>
            </a:r>
            <a:r>
              <a:rPr sz="2000" spc="415" dirty="0">
                <a:latin typeface="Times New Roman"/>
                <a:cs typeface="Times New Roman"/>
              </a:rPr>
              <a:t>  </a:t>
            </a:r>
            <a:r>
              <a:rPr sz="2000" spc="-50" dirty="0">
                <a:latin typeface="Times New Roman"/>
                <a:cs typeface="Times New Roman"/>
              </a:rPr>
              <a:t>і</a:t>
            </a:r>
            <a:endParaRPr sz="2000">
              <a:latin typeface="Times New Roman"/>
              <a:cs typeface="Times New Roman"/>
            </a:endParaRPr>
          </a:p>
          <a:p>
            <a:pPr marL="12700" algn="just">
              <a:lnSpc>
                <a:spcPct val="100000"/>
              </a:lnSpc>
              <a:spcBef>
                <a:spcPts val="15"/>
              </a:spcBef>
            </a:pPr>
            <a:r>
              <a:rPr sz="2000" dirty="0">
                <a:latin typeface="Times New Roman"/>
                <a:cs typeface="Times New Roman"/>
              </a:rPr>
              <a:t>комплекс</a:t>
            </a:r>
            <a:r>
              <a:rPr sz="2000" spc="2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Гольджі,</a:t>
            </a:r>
            <a:r>
              <a:rPr sz="2000" spc="2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що</a:t>
            </a:r>
            <a:r>
              <a:rPr sz="2000" spc="2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беруть</a:t>
            </a:r>
            <a:r>
              <a:rPr sz="2000" spc="26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участь</a:t>
            </a:r>
            <a:r>
              <a:rPr sz="2000" spc="26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у</a:t>
            </a:r>
            <a:r>
              <a:rPr sz="2000" spc="21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синтезі</a:t>
            </a:r>
            <a:endParaRPr sz="2000">
              <a:latin typeface="Times New Roman"/>
              <a:cs typeface="Times New Roman"/>
            </a:endParaRPr>
          </a:p>
          <a:p>
            <a:pPr marL="12700" algn="just">
              <a:lnSpc>
                <a:spcPct val="100000"/>
              </a:lnSpc>
              <a:spcBef>
                <a:spcPts val="15"/>
              </a:spcBef>
            </a:pPr>
            <a:r>
              <a:rPr sz="2000" dirty="0">
                <a:latin typeface="Times New Roman"/>
                <a:cs typeface="Times New Roman"/>
              </a:rPr>
              <a:t>матриці</a:t>
            </a:r>
            <a:r>
              <a:rPr sz="2000" spc="-8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дентина.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642865" y="5334711"/>
            <a:ext cx="1370965" cy="33274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  <a:tabLst>
                <a:tab pos="1256030" algn="l"/>
              </a:tabLst>
            </a:pPr>
            <a:r>
              <a:rPr sz="2000" spc="-10" dirty="0">
                <a:latin typeface="Times New Roman"/>
                <a:cs typeface="Times New Roman"/>
              </a:rPr>
              <a:t>контактує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50" dirty="0">
                <a:latin typeface="Times New Roman"/>
                <a:cs typeface="Times New Roman"/>
              </a:rPr>
              <a:t>з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50519" y="5334711"/>
            <a:ext cx="3736340" cy="6394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600"/>
              </a:lnSpc>
              <a:spcBef>
                <a:spcPts val="100"/>
              </a:spcBef>
              <a:tabLst>
                <a:tab pos="1325245" algn="l"/>
                <a:tab pos="1494155" algn="l"/>
                <a:tab pos="2198370" algn="l"/>
              </a:tabLst>
            </a:pPr>
            <a:r>
              <a:rPr sz="2000" spc="-10" dirty="0">
                <a:latin typeface="Times New Roman"/>
                <a:cs typeface="Times New Roman"/>
              </a:rPr>
              <a:t>Базальний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20" dirty="0">
                <a:latin typeface="Times New Roman"/>
                <a:cs typeface="Times New Roman"/>
              </a:rPr>
              <a:t>полюс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20" dirty="0">
                <a:latin typeface="Times New Roman"/>
                <a:cs typeface="Times New Roman"/>
              </a:rPr>
              <a:t>одонтобластів </a:t>
            </a:r>
            <a:r>
              <a:rPr sz="2000" spc="-10" dirty="0">
                <a:latin typeface="Times New Roman"/>
                <a:cs typeface="Times New Roman"/>
              </a:rPr>
              <a:t>пульпою,</a:t>
            </a:r>
            <a:r>
              <a:rPr sz="2000" dirty="0">
                <a:latin typeface="Times New Roman"/>
                <a:cs typeface="Times New Roman"/>
              </a:rPr>
              <a:t>		</a:t>
            </a:r>
            <a:r>
              <a:rPr sz="2000" spc="-10" dirty="0">
                <a:latin typeface="Times New Roman"/>
                <a:cs typeface="Times New Roman"/>
              </a:rPr>
              <a:t>кровоносними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272153" y="5641340"/>
            <a:ext cx="1751964" cy="33274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  <a:tabLst>
                <a:tab pos="1508125" algn="l"/>
              </a:tabLst>
            </a:pPr>
            <a:r>
              <a:rPr sz="2000" spc="-10" dirty="0">
                <a:latin typeface="Times New Roman"/>
                <a:cs typeface="Times New Roman"/>
              </a:rPr>
              <a:t>судинами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25" dirty="0">
                <a:latin typeface="Times New Roman"/>
                <a:cs typeface="Times New Roman"/>
              </a:rPr>
              <a:t>та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750519" y="5947359"/>
            <a:ext cx="2499995" cy="33337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2000" dirty="0">
                <a:latin typeface="Times New Roman"/>
                <a:cs typeface="Times New Roman"/>
              </a:rPr>
              <a:t>нервовими</a:t>
            </a:r>
            <a:r>
              <a:rPr sz="2000" spc="-10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волокнами.</a:t>
            </a:r>
            <a:endParaRPr sz="2000">
              <a:latin typeface="Times New Roman"/>
              <a:cs typeface="Times New Roman"/>
            </a:endParaRPr>
          </a:p>
        </p:txBody>
      </p:sp>
      <p:pic>
        <p:nvPicPr>
          <p:cNvPr id="18" name="object 1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775704" y="324611"/>
            <a:ext cx="4572000" cy="6533388"/>
          </a:xfrm>
          <a:prstGeom prst="rect">
            <a:avLst/>
          </a:prstGeom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4014215"/>
            <a:ext cx="448309" cy="2844165"/>
          </a:xfrm>
          <a:custGeom>
            <a:avLst/>
            <a:gdLst/>
            <a:ahLst/>
            <a:cxnLst/>
            <a:rect l="l" t="t" r="r" b="b"/>
            <a:pathLst>
              <a:path w="448309" h="2844165">
                <a:moveTo>
                  <a:pt x="0" y="0"/>
                </a:moveTo>
                <a:lnTo>
                  <a:pt x="0" y="2843783"/>
                </a:lnTo>
                <a:lnTo>
                  <a:pt x="448056" y="2843783"/>
                </a:lnTo>
                <a:lnTo>
                  <a:pt x="0" y="0"/>
                </a:lnTo>
                <a:close/>
              </a:path>
            </a:pathLst>
          </a:custGeom>
          <a:solidFill>
            <a:srgbClr val="90C225">
              <a:alpha val="85096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75666" y="1058926"/>
            <a:ext cx="222059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904240" algn="l"/>
                <a:tab pos="2070735" algn="l"/>
              </a:tabLst>
            </a:pPr>
            <a:r>
              <a:rPr sz="1800" b="0" spc="-10" dirty="0">
                <a:solidFill>
                  <a:srgbClr val="000000"/>
                </a:solidFill>
                <a:latin typeface="Times New Roman"/>
                <a:cs typeface="Times New Roman"/>
              </a:rPr>
              <a:t>Дентин</a:t>
            </a:r>
            <a:r>
              <a:rPr sz="1800" b="0" dirty="0">
                <a:solidFill>
                  <a:srgbClr val="000000"/>
                </a:solidFill>
                <a:latin typeface="Times New Roman"/>
                <a:cs typeface="Times New Roman"/>
              </a:rPr>
              <a:t>	</a:t>
            </a:r>
            <a:r>
              <a:rPr sz="1800" b="0" spc="-10" dirty="0">
                <a:solidFill>
                  <a:srgbClr val="000000"/>
                </a:solidFill>
                <a:latin typeface="Times New Roman"/>
                <a:cs typeface="Times New Roman"/>
              </a:rPr>
              <a:t>побудован</a:t>
            </a:r>
            <a:r>
              <a:rPr sz="1800" b="0" dirty="0">
                <a:solidFill>
                  <a:srgbClr val="000000"/>
                </a:solidFill>
                <a:latin typeface="Times New Roman"/>
                <a:cs typeface="Times New Roman"/>
              </a:rPr>
              <a:t>	</a:t>
            </a:r>
            <a:r>
              <a:rPr sz="1800" b="0" spc="-50" dirty="0">
                <a:solidFill>
                  <a:srgbClr val="000000"/>
                </a:solidFill>
                <a:latin typeface="Times New Roman"/>
                <a:cs typeface="Times New Roman"/>
              </a:rPr>
              <a:t>із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544826" y="1058926"/>
            <a:ext cx="893444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Times New Roman"/>
                <a:cs typeface="Times New Roman"/>
              </a:rPr>
              <a:t>основної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569589" y="1058926"/>
            <a:ext cx="94297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Times New Roman"/>
                <a:cs typeface="Times New Roman"/>
              </a:rPr>
              <a:t>речовини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648961" y="1058926"/>
            <a:ext cx="147891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50190" algn="l"/>
              </a:tabLst>
            </a:pPr>
            <a:r>
              <a:rPr sz="1800" spc="-50" dirty="0">
                <a:latin typeface="Times New Roman"/>
                <a:cs typeface="Times New Roman"/>
              </a:rPr>
              <a:t>(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калогенових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75666" y="1332941"/>
            <a:ext cx="259334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972819" algn="l"/>
                <a:tab pos="1356995" algn="l"/>
              </a:tabLst>
            </a:pPr>
            <a:r>
              <a:rPr sz="1800" spc="-10" dirty="0">
                <a:latin typeface="Times New Roman"/>
                <a:cs typeface="Times New Roman"/>
              </a:rPr>
              <a:t>волокон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5" dirty="0">
                <a:latin typeface="Times New Roman"/>
                <a:cs typeface="Times New Roman"/>
              </a:rPr>
              <a:t>та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розтишовані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915539" y="1332941"/>
            <a:ext cx="320992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56260" algn="l"/>
                <a:tab pos="1242695" algn="l"/>
                <a:tab pos="2884170" algn="l"/>
              </a:tabLst>
            </a:pPr>
            <a:r>
              <a:rPr sz="1800" spc="-25" dirty="0">
                <a:latin typeface="Times New Roman"/>
                <a:cs typeface="Times New Roman"/>
              </a:rPr>
              <a:t>між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0" dirty="0">
                <a:latin typeface="Times New Roman"/>
                <a:cs typeface="Times New Roman"/>
              </a:rPr>
              <a:t>ними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мукопротеїни),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5" dirty="0">
                <a:latin typeface="Times New Roman"/>
                <a:cs typeface="Times New Roman"/>
              </a:rPr>
              <a:t>яка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75666" y="1607946"/>
            <a:ext cx="5951855" cy="38684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Times New Roman"/>
                <a:cs typeface="Times New Roman"/>
              </a:rPr>
              <a:t>пронизана</a:t>
            </a:r>
            <a:r>
              <a:rPr sz="1800" spc="4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канальцями.</a:t>
            </a:r>
            <a:r>
              <a:rPr sz="1800" spc="6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Волокна</a:t>
            </a:r>
            <a:r>
              <a:rPr sz="1800" spc="4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дентина</a:t>
            </a:r>
            <a:r>
              <a:rPr sz="1800" spc="5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–</a:t>
            </a:r>
            <a:r>
              <a:rPr sz="1800" spc="3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це</a:t>
            </a:r>
            <a:r>
              <a:rPr sz="1800" spc="70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відростки </a:t>
            </a:r>
            <a:r>
              <a:rPr sz="1800" dirty="0">
                <a:latin typeface="Times New Roman"/>
                <a:cs typeface="Times New Roman"/>
              </a:rPr>
              <a:t>одонобластів,</a:t>
            </a:r>
            <a:r>
              <a:rPr sz="1800" spc="345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які</a:t>
            </a:r>
            <a:r>
              <a:rPr sz="1800" spc="320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проходять</a:t>
            </a:r>
            <a:r>
              <a:rPr sz="1800" spc="340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всередені</a:t>
            </a:r>
            <a:r>
              <a:rPr sz="1800" spc="335" dirty="0">
                <a:latin typeface="Times New Roman"/>
                <a:cs typeface="Times New Roman"/>
              </a:rPr>
              <a:t>   </a:t>
            </a:r>
            <a:r>
              <a:rPr sz="1800" spc="-10" dirty="0">
                <a:latin typeface="Times New Roman"/>
                <a:cs typeface="Times New Roman"/>
              </a:rPr>
              <a:t>дентинових </a:t>
            </a:r>
            <a:r>
              <a:rPr sz="1800" dirty="0">
                <a:latin typeface="Times New Roman"/>
                <a:cs typeface="Times New Roman"/>
              </a:rPr>
              <a:t>канальців.</a:t>
            </a:r>
            <a:r>
              <a:rPr sz="1800" spc="38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Іх</a:t>
            </a:r>
            <a:r>
              <a:rPr sz="1800" spc="3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називають</a:t>
            </a:r>
            <a:r>
              <a:rPr sz="1800" spc="39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канальця</a:t>
            </a:r>
            <a:r>
              <a:rPr sz="1800" spc="37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Томаса</a:t>
            </a:r>
            <a:r>
              <a:rPr sz="1800" spc="3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–</a:t>
            </a:r>
            <a:r>
              <a:rPr sz="1800" spc="33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мікроскопічні </a:t>
            </a:r>
            <a:r>
              <a:rPr sz="1800" dirty="0">
                <a:latin typeface="Times New Roman"/>
                <a:cs typeface="Times New Roman"/>
              </a:rPr>
              <a:t>трубочки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</a:t>
            </a:r>
            <a:r>
              <a:rPr sz="1800" spc="-8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дентині,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ідуть</a:t>
            </a:r>
            <a:r>
              <a:rPr sz="1800" spc="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від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пульпи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до</a:t>
            </a:r>
            <a:r>
              <a:rPr sz="1800" spc="-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емалі</a:t>
            </a:r>
            <a:r>
              <a:rPr sz="1800" spc="-8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або</a:t>
            </a:r>
            <a:r>
              <a:rPr sz="1800" spc="-6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цементу.</a:t>
            </a:r>
            <a:endParaRPr sz="1800">
              <a:latin typeface="Times New Roman"/>
              <a:cs typeface="Times New Roman"/>
            </a:endParaRPr>
          </a:p>
          <a:p>
            <a:pPr marL="12700" algn="just">
              <a:lnSpc>
                <a:spcPct val="100000"/>
              </a:lnSpc>
              <a:spcBef>
                <a:spcPts val="5"/>
              </a:spcBef>
            </a:pPr>
            <a:r>
              <a:rPr sz="1800" b="1" dirty="0">
                <a:latin typeface="Times New Roman"/>
                <a:cs typeface="Times New Roman"/>
              </a:rPr>
              <a:t>Гістологічна</a:t>
            </a:r>
            <a:r>
              <a:rPr sz="1800" b="1" spc="17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особливість:</a:t>
            </a:r>
            <a:r>
              <a:rPr sz="1800" b="1" spc="1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длина</a:t>
            </a:r>
            <a:r>
              <a:rPr sz="1800" spc="1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вовокна</a:t>
            </a:r>
            <a:r>
              <a:rPr sz="1800" spc="1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такаж</a:t>
            </a:r>
            <a:r>
              <a:rPr sz="1800" spc="19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як</a:t>
            </a:r>
            <a:r>
              <a:rPr sz="1800" spc="17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і</a:t>
            </a:r>
            <a:r>
              <a:rPr sz="1800" spc="114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дліна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800" spc="-10" dirty="0">
                <a:latin typeface="Times New Roman"/>
                <a:cs typeface="Times New Roman"/>
              </a:rPr>
              <a:t>канальця.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800" dirty="0">
                <a:latin typeface="Times New Roman"/>
                <a:cs typeface="Times New Roman"/>
              </a:rPr>
              <a:t>Діаметер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зменьшується.</a:t>
            </a:r>
            <a:endParaRPr sz="1800">
              <a:latin typeface="Times New Roman"/>
              <a:cs typeface="Times New Roman"/>
            </a:endParaRPr>
          </a:p>
          <a:p>
            <a:pPr marL="259079" indent="-246379">
              <a:lnSpc>
                <a:spcPct val="100000"/>
              </a:lnSpc>
              <a:buAutoNum type="arabicParenR"/>
              <a:tabLst>
                <a:tab pos="259079" algn="l"/>
              </a:tabLst>
            </a:pPr>
            <a:r>
              <a:rPr sz="1800" dirty="0">
                <a:latin typeface="Times New Roman"/>
                <a:cs typeface="Times New Roman"/>
              </a:rPr>
              <a:t>Біля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канальця: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spc="-20" dirty="0">
                <a:latin typeface="Times New Roman"/>
                <a:cs typeface="Times New Roman"/>
              </a:rPr>
              <a:t>перитубулярний</a:t>
            </a:r>
            <a:r>
              <a:rPr sz="1800" spc="8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дентин</a:t>
            </a:r>
            <a:r>
              <a:rPr sz="1800" spc="-8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(мінералізований)</a:t>
            </a:r>
            <a:endParaRPr sz="1800">
              <a:latin typeface="Times New Roman"/>
              <a:cs typeface="Times New Roman"/>
            </a:endParaRPr>
          </a:p>
          <a:p>
            <a:pPr marL="258445" indent="-245745">
              <a:lnSpc>
                <a:spcPct val="100000"/>
              </a:lnSpc>
              <a:buAutoNum type="arabicParenR"/>
              <a:tabLst>
                <a:tab pos="258445" algn="l"/>
              </a:tabLst>
            </a:pPr>
            <a:r>
              <a:rPr sz="1800" spc="-25" dirty="0">
                <a:latin typeface="Times New Roman"/>
                <a:cs typeface="Times New Roman"/>
              </a:rPr>
              <a:t>Інтертубулярний</a:t>
            </a:r>
            <a:r>
              <a:rPr sz="1800" spc="1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дентин</a:t>
            </a:r>
            <a:r>
              <a:rPr sz="1800" spc="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(основна</a:t>
            </a:r>
            <a:r>
              <a:rPr sz="1800" spc="-9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маса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дентину).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800" spc="-10" dirty="0">
                <a:latin typeface="Times New Roman"/>
                <a:cs typeface="Times New Roman"/>
              </a:rPr>
              <a:t>Кологенові</a:t>
            </a:r>
            <a:r>
              <a:rPr sz="1800" spc="-1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волокна</a:t>
            </a:r>
            <a:r>
              <a:rPr sz="1800" spc="-10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мають</a:t>
            </a:r>
            <a:r>
              <a:rPr sz="1800" spc="459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2</a:t>
            </a:r>
            <a:r>
              <a:rPr sz="1800" spc="1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направлення:</a:t>
            </a:r>
            <a:endParaRPr sz="1800">
              <a:latin typeface="Times New Roman"/>
              <a:cs typeface="Times New Roman"/>
            </a:endParaRPr>
          </a:p>
          <a:p>
            <a:pPr marL="355600" lvl="1" indent="-342900">
              <a:lnSpc>
                <a:spcPct val="100000"/>
              </a:lnSpc>
              <a:spcBef>
                <a:spcPts val="5"/>
              </a:spcBef>
              <a:buAutoNum type="arabicPeriod"/>
              <a:tabLst>
                <a:tab pos="355600" algn="l"/>
              </a:tabLst>
            </a:pPr>
            <a:r>
              <a:rPr sz="1800" dirty="0">
                <a:latin typeface="Times New Roman"/>
                <a:cs typeface="Times New Roman"/>
              </a:rPr>
              <a:t>волокна</a:t>
            </a:r>
            <a:r>
              <a:rPr sz="1800" spc="-114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Корфа</a:t>
            </a:r>
            <a:r>
              <a:rPr sz="1800" spc="-10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(радіальні);</a:t>
            </a:r>
            <a:endParaRPr sz="1800">
              <a:latin typeface="Times New Roman"/>
              <a:cs typeface="Times New Roman"/>
            </a:endParaRPr>
          </a:p>
          <a:p>
            <a:pPr marL="355600" lvl="1" indent="-342900">
              <a:lnSpc>
                <a:spcPct val="100000"/>
              </a:lnSpc>
              <a:buAutoNum type="arabicPeriod"/>
              <a:tabLst>
                <a:tab pos="355600" algn="l"/>
              </a:tabLst>
            </a:pPr>
            <a:r>
              <a:rPr sz="1800" dirty="0">
                <a:latin typeface="Times New Roman"/>
                <a:cs typeface="Times New Roman"/>
              </a:rPr>
              <a:t>волокна</a:t>
            </a:r>
            <a:r>
              <a:rPr sz="1800" spc="-114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Ебнера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(тантенціальні).</a:t>
            </a:r>
            <a:endParaRPr sz="1800">
              <a:latin typeface="Times New Roman"/>
              <a:cs typeface="Times New Roman"/>
            </a:endParaRPr>
          </a:p>
          <a:p>
            <a:pPr marL="72390">
              <a:lnSpc>
                <a:spcPct val="100000"/>
              </a:lnSpc>
            </a:pPr>
            <a:r>
              <a:rPr sz="1800" dirty="0">
                <a:latin typeface="Times New Roman"/>
                <a:cs typeface="Times New Roman"/>
              </a:rPr>
              <a:t>Відростки</a:t>
            </a:r>
            <a:r>
              <a:rPr sz="1800" spc="1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одонтобластів</a:t>
            </a:r>
            <a:r>
              <a:rPr sz="1800" spc="1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забезпечують</a:t>
            </a:r>
            <a:r>
              <a:rPr sz="1800" spc="1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больову</a:t>
            </a:r>
            <a:r>
              <a:rPr sz="1800" spc="8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чутливість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800" spc="-10" dirty="0">
                <a:latin typeface="Times New Roman"/>
                <a:cs typeface="Times New Roman"/>
              </a:rPr>
              <a:t>зуба.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75666" y="5450535"/>
            <a:ext cx="248475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425575" algn="l"/>
              </a:tabLst>
            </a:pPr>
            <a:r>
              <a:rPr sz="1800" spc="-10" dirty="0">
                <a:latin typeface="Times New Roman"/>
                <a:cs typeface="Times New Roman"/>
              </a:rPr>
              <a:t>Навколо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дентинних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75666" y="5450535"/>
            <a:ext cx="4488180" cy="5753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3050540">
              <a:lnSpc>
                <a:spcPct val="100000"/>
              </a:lnSpc>
              <a:spcBef>
                <a:spcPts val="100"/>
              </a:spcBef>
              <a:tabLst>
                <a:tab pos="1860550" algn="l"/>
                <a:tab pos="2866390" algn="l"/>
                <a:tab pos="4114800" algn="l"/>
              </a:tabLst>
            </a:pPr>
            <a:r>
              <a:rPr sz="1800" spc="-10" dirty="0">
                <a:latin typeface="Times New Roman"/>
                <a:cs typeface="Times New Roman"/>
              </a:rPr>
              <a:t>трубочок перитубулярний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дентин.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Проміжки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5" dirty="0">
                <a:latin typeface="Times New Roman"/>
                <a:cs typeface="Times New Roman"/>
              </a:rPr>
              <a:t>між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717541" y="5450535"/>
            <a:ext cx="1408430" cy="5753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00025" marR="5080" indent="-18796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Times New Roman"/>
                <a:cs typeface="Times New Roman"/>
              </a:rPr>
              <a:t>розташований дентинними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75666" y="6000089"/>
            <a:ext cx="594741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334135" algn="l"/>
                <a:tab pos="2459355" algn="l"/>
                <a:tab pos="4279900" algn="l"/>
              </a:tabLst>
            </a:pPr>
            <a:r>
              <a:rPr sz="1800" spc="-10" dirty="0">
                <a:latin typeface="Times New Roman"/>
                <a:cs typeface="Times New Roman"/>
              </a:rPr>
              <a:t>трубочками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заповнені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інтертубулярним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0" dirty="0">
                <a:latin typeface="Times New Roman"/>
                <a:cs typeface="Times New Roman"/>
              </a:rPr>
              <a:t>(міжтубулярним)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800" spc="-10" dirty="0">
                <a:latin typeface="Times New Roman"/>
                <a:cs typeface="Times New Roman"/>
              </a:rPr>
              <a:t>дентином</a:t>
            </a:r>
            <a:endParaRPr sz="1800">
              <a:latin typeface="Times New Roman"/>
              <a:cs typeface="Times New Roman"/>
            </a:endParaRPr>
          </a:p>
        </p:txBody>
      </p:sp>
      <p:pic>
        <p:nvPicPr>
          <p:cNvPr id="14" name="object 1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92223" y="283463"/>
            <a:ext cx="3442716" cy="854964"/>
          </a:xfrm>
          <a:prstGeom prst="rect">
            <a:avLst/>
          </a:prstGeom>
        </p:spPr>
      </p:pic>
      <p:pic>
        <p:nvPicPr>
          <p:cNvPr id="15" name="object 1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342631" y="434340"/>
            <a:ext cx="3909060" cy="5042915"/>
          </a:xfrm>
          <a:prstGeom prst="rect">
            <a:avLst/>
          </a:prstGeom>
        </p:spPr>
      </p:pic>
      <p:sp>
        <p:nvSpPr>
          <p:cNvPr id="16" name="object 16"/>
          <p:cNvSpPr txBox="1"/>
          <p:nvPr/>
        </p:nvSpPr>
        <p:spPr>
          <a:xfrm>
            <a:off x="6610604" y="5808979"/>
            <a:ext cx="5048885" cy="756920"/>
          </a:xfrm>
          <a:prstGeom prst="rect">
            <a:avLst/>
          </a:prstGeom>
        </p:spPr>
        <p:txBody>
          <a:bodyPr vert="horz" wrap="square" lIns="0" tIns="8890" rIns="0" bIns="0" rtlCol="0">
            <a:spAutoFit/>
          </a:bodyPr>
          <a:lstStyle/>
          <a:p>
            <a:pPr marL="12700" marR="5080" algn="just">
              <a:lnSpc>
                <a:spcPct val="103600"/>
              </a:lnSpc>
              <a:spcBef>
                <a:spcPts val="70"/>
              </a:spcBef>
            </a:pPr>
            <a:r>
              <a:rPr sz="1550" dirty="0">
                <a:latin typeface="Times New Roman"/>
                <a:cs typeface="Times New Roman"/>
              </a:rPr>
              <a:t>Морфо-функціолнальний</a:t>
            </a:r>
            <a:r>
              <a:rPr sz="1550" spc="105" dirty="0">
                <a:latin typeface="Times New Roman"/>
                <a:cs typeface="Times New Roman"/>
              </a:rPr>
              <a:t>  </a:t>
            </a:r>
            <a:r>
              <a:rPr sz="1550" dirty="0">
                <a:latin typeface="Times New Roman"/>
                <a:cs typeface="Times New Roman"/>
              </a:rPr>
              <a:t>зв’язок</a:t>
            </a:r>
            <a:r>
              <a:rPr sz="1550" spc="60" dirty="0">
                <a:latin typeface="Times New Roman"/>
                <a:cs typeface="Times New Roman"/>
              </a:rPr>
              <a:t>  </a:t>
            </a:r>
            <a:r>
              <a:rPr sz="1550" dirty="0">
                <a:latin typeface="Times New Roman"/>
                <a:cs typeface="Times New Roman"/>
              </a:rPr>
              <a:t>між</a:t>
            </a:r>
            <a:r>
              <a:rPr sz="1550" spc="80" dirty="0">
                <a:latin typeface="Times New Roman"/>
                <a:cs typeface="Times New Roman"/>
              </a:rPr>
              <a:t>  </a:t>
            </a:r>
            <a:r>
              <a:rPr sz="1550" dirty="0">
                <a:latin typeface="Times New Roman"/>
                <a:cs typeface="Times New Roman"/>
              </a:rPr>
              <a:t>амелобластами</a:t>
            </a:r>
            <a:r>
              <a:rPr sz="1550" spc="80" dirty="0">
                <a:latin typeface="Times New Roman"/>
                <a:cs typeface="Times New Roman"/>
              </a:rPr>
              <a:t>  </a:t>
            </a:r>
            <a:r>
              <a:rPr sz="1550" spc="-25" dirty="0">
                <a:latin typeface="Times New Roman"/>
                <a:cs typeface="Times New Roman"/>
              </a:rPr>
              <a:t>та </a:t>
            </a:r>
            <a:r>
              <a:rPr sz="1550" dirty="0">
                <a:latin typeface="Times New Roman"/>
                <a:cs typeface="Times New Roman"/>
              </a:rPr>
              <a:t>одонобластами</a:t>
            </a:r>
            <a:r>
              <a:rPr sz="1550" spc="434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під</a:t>
            </a:r>
            <a:r>
              <a:rPr sz="1550" spc="430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час</a:t>
            </a:r>
            <a:r>
              <a:rPr sz="1550" spc="425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формування</a:t>
            </a:r>
            <a:r>
              <a:rPr sz="1550" spc="450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емалі</a:t>
            </a:r>
            <a:r>
              <a:rPr sz="1550" spc="405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і</a:t>
            </a:r>
            <a:r>
              <a:rPr sz="1550" spc="434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дентину,</a:t>
            </a:r>
            <a:r>
              <a:rPr sz="1550" spc="415" dirty="0">
                <a:latin typeface="Times New Roman"/>
                <a:cs typeface="Times New Roman"/>
              </a:rPr>
              <a:t> </a:t>
            </a:r>
            <a:r>
              <a:rPr sz="1550" spc="-25" dirty="0">
                <a:latin typeface="Times New Roman"/>
                <a:cs typeface="Times New Roman"/>
              </a:rPr>
              <a:t>та </a:t>
            </a:r>
            <a:r>
              <a:rPr sz="1550" spc="-10" dirty="0">
                <a:latin typeface="Times New Roman"/>
                <a:cs typeface="Times New Roman"/>
              </a:rPr>
              <a:t>будова</a:t>
            </a:r>
            <a:r>
              <a:rPr sz="1550" spc="155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дентино-емалевого</a:t>
            </a:r>
            <a:r>
              <a:rPr sz="1550" spc="140" dirty="0">
                <a:latin typeface="Times New Roman"/>
                <a:cs typeface="Times New Roman"/>
              </a:rPr>
              <a:t> </a:t>
            </a:r>
            <a:r>
              <a:rPr sz="1550" spc="-10" dirty="0">
                <a:latin typeface="Times New Roman"/>
                <a:cs typeface="Times New Roman"/>
              </a:rPr>
              <a:t>з’єднання</a:t>
            </a:r>
            <a:endParaRPr sz="155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4014215"/>
            <a:ext cx="448309" cy="2844165"/>
          </a:xfrm>
          <a:custGeom>
            <a:avLst/>
            <a:gdLst/>
            <a:ahLst/>
            <a:cxnLst/>
            <a:rect l="l" t="t" r="r" b="b"/>
            <a:pathLst>
              <a:path w="448309" h="2844165">
                <a:moveTo>
                  <a:pt x="0" y="0"/>
                </a:moveTo>
                <a:lnTo>
                  <a:pt x="0" y="2843783"/>
                </a:lnTo>
                <a:lnTo>
                  <a:pt x="448056" y="2843783"/>
                </a:lnTo>
                <a:lnTo>
                  <a:pt x="0" y="0"/>
                </a:lnTo>
                <a:close/>
              </a:path>
            </a:pathLst>
          </a:custGeom>
          <a:solidFill>
            <a:srgbClr val="90C225">
              <a:alpha val="85096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756310" y="1291844"/>
            <a:ext cx="4942840" cy="23495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5080" indent="-343535" algn="just">
              <a:lnSpc>
                <a:spcPct val="100000"/>
              </a:lnSpc>
              <a:spcBef>
                <a:spcPts val="100"/>
              </a:spcBef>
            </a:pPr>
            <a:r>
              <a:rPr sz="1450" spc="114" dirty="0">
                <a:solidFill>
                  <a:srgbClr val="90C225"/>
                </a:solidFill>
                <a:latin typeface="Lucida Sans Unicode"/>
                <a:cs typeface="Lucida Sans Unicode"/>
              </a:rPr>
              <a:t>▶</a:t>
            </a:r>
            <a:r>
              <a:rPr sz="1450" spc="210" dirty="0">
                <a:solidFill>
                  <a:srgbClr val="90C225"/>
                </a:solidFill>
                <a:latin typeface="Lucida Sans Unicode"/>
                <a:cs typeface="Lucida Sans Unicode"/>
              </a:rPr>
              <a:t> 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Одонтобласт</a:t>
            </a:r>
            <a:r>
              <a:rPr sz="1800" spc="13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–</a:t>
            </a:r>
            <a:r>
              <a:rPr sz="1800" spc="12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клітини</a:t>
            </a:r>
            <a:r>
              <a:rPr sz="1800" spc="12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мезен-хімної</a:t>
            </a:r>
            <a:r>
              <a:rPr sz="1800" spc="6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природи,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високі</a:t>
            </a:r>
            <a:r>
              <a:rPr sz="1800" spc="459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призматичні,</a:t>
            </a:r>
            <a:r>
              <a:rPr sz="1800" spc="190" dirty="0">
                <a:solidFill>
                  <a:srgbClr val="404040"/>
                </a:solidFill>
                <a:latin typeface="Times New Roman"/>
                <a:cs typeface="Times New Roman"/>
              </a:rPr>
              <a:t>  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з</a:t>
            </a:r>
            <a:r>
              <a:rPr sz="1800" spc="495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чітко</a:t>
            </a:r>
            <a:r>
              <a:rPr sz="1800" spc="190" dirty="0">
                <a:solidFill>
                  <a:srgbClr val="404040"/>
                </a:solidFill>
                <a:latin typeface="Times New Roman"/>
                <a:cs typeface="Times New Roman"/>
              </a:rPr>
              <a:t>  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вираженою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полярною</a:t>
            </a:r>
            <a:r>
              <a:rPr sz="1800" spc="190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диференціацією.</a:t>
            </a:r>
            <a:r>
              <a:rPr sz="1800" spc="225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Їхня</a:t>
            </a:r>
            <a:r>
              <a:rPr sz="1800" spc="215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верхівкова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частина</a:t>
            </a:r>
            <a:r>
              <a:rPr sz="1800" spc="20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має</a:t>
            </a:r>
            <a:r>
              <a:rPr sz="1800" spc="16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відростки,</a:t>
            </a:r>
            <a:r>
              <a:rPr sz="1800" spc="24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через</a:t>
            </a:r>
            <a:r>
              <a:rPr sz="1800" spc="18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які</a:t>
            </a:r>
            <a:r>
              <a:rPr sz="1800" spc="15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відбувається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секреція</a:t>
            </a:r>
            <a:r>
              <a:rPr sz="1800" spc="37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органічних</a:t>
            </a:r>
            <a:r>
              <a:rPr sz="1800" spc="35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речовин,</a:t>
            </a:r>
            <a:r>
              <a:rPr sz="1800" spc="40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що</a:t>
            </a:r>
            <a:r>
              <a:rPr sz="1800" spc="37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утворюють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матрицю</a:t>
            </a:r>
            <a:r>
              <a:rPr sz="1800" spc="-8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дентину</a:t>
            </a:r>
            <a:r>
              <a:rPr sz="1800" spc="-4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-</a:t>
            </a:r>
            <a:r>
              <a:rPr sz="1800" spc="-3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b="1" spc="-10" dirty="0">
                <a:solidFill>
                  <a:srgbClr val="404040"/>
                </a:solidFill>
                <a:latin typeface="Times New Roman"/>
                <a:cs typeface="Times New Roman"/>
              </a:rPr>
              <a:t>предентин.</a:t>
            </a:r>
            <a:endParaRPr sz="1800">
              <a:latin typeface="Times New Roman"/>
              <a:cs typeface="Times New Roman"/>
            </a:endParaRPr>
          </a:p>
          <a:p>
            <a:pPr marL="12700" algn="just">
              <a:lnSpc>
                <a:spcPct val="100000"/>
              </a:lnSpc>
              <a:spcBef>
                <a:spcPts val="1015"/>
              </a:spcBef>
            </a:pPr>
            <a:r>
              <a:rPr sz="1450" spc="114" dirty="0">
                <a:solidFill>
                  <a:srgbClr val="90C225"/>
                </a:solidFill>
                <a:latin typeface="Lucida Sans Unicode"/>
                <a:cs typeface="Lucida Sans Unicode"/>
              </a:rPr>
              <a:t>▶</a:t>
            </a:r>
            <a:r>
              <a:rPr sz="1450" spc="170" dirty="0">
                <a:solidFill>
                  <a:srgbClr val="90C225"/>
                </a:solidFill>
                <a:latin typeface="Lucida Sans Unicode"/>
                <a:cs typeface="Lucida Sans Unicode"/>
              </a:rPr>
              <a:t> 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Преколлагеновые</a:t>
            </a:r>
            <a:r>
              <a:rPr sz="1800" spc="459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и</a:t>
            </a:r>
            <a:r>
              <a:rPr sz="1800" spc="484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коллагеновые</a:t>
            </a:r>
            <a:r>
              <a:rPr sz="1800" spc="49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фибриллы</a:t>
            </a:r>
            <a:endParaRPr sz="1800">
              <a:latin typeface="Times New Roman"/>
              <a:cs typeface="Times New Roman"/>
            </a:endParaRPr>
          </a:p>
          <a:p>
            <a:pPr marL="355600" algn="just">
              <a:lnSpc>
                <a:spcPct val="100000"/>
              </a:lnSpc>
            </a:pP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матрицы</a:t>
            </a:r>
            <a:r>
              <a:rPr sz="1800" spc="114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имеют</a:t>
            </a:r>
            <a:r>
              <a:rPr sz="1800" spc="14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радиальное</a:t>
            </a:r>
            <a:r>
              <a:rPr sz="1800" spc="9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направление.</a:t>
            </a:r>
            <a:r>
              <a:rPr sz="1800" spc="11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25" dirty="0">
                <a:solidFill>
                  <a:srgbClr val="404040"/>
                </a:solidFill>
                <a:latin typeface="Times New Roman"/>
                <a:cs typeface="Times New Roman"/>
              </a:rPr>
              <a:t>Это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099515" y="3615944"/>
            <a:ext cx="312483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949960" algn="l"/>
                <a:tab pos="2143125" algn="l"/>
              </a:tabLst>
            </a:pP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мягкое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	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вещество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	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заполняет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между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137664" y="3615944"/>
            <a:ext cx="355981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10160" algn="r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промежутки</a:t>
            </a:r>
            <a:endParaRPr sz="1800">
              <a:latin typeface="Times New Roman"/>
              <a:cs typeface="Times New Roman"/>
            </a:endParaRPr>
          </a:p>
          <a:p>
            <a:pPr marR="5080" algn="r">
              <a:lnSpc>
                <a:spcPct val="100000"/>
              </a:lnSpc>
              <a:tabLst>
                <a:tab pos="2103120" algn="l"/>
                <a:tab pos="2633980" algn="l"/>
              </a:tabLst>
            </a:pP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дентинобластами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	</a:t>
            </a:r>
            <a:r>
              <a:rPr sz="1800" spc="-50" dirty="0">
                <a:solidFill>
                  <a:srgbClr val="404040"/>
                </a:solidFill>
                <a:latin typeface="Times New Roman"/>
                <a:cs typeface="Times New Roman"/>
              </a:rPr>
              <a:t>и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	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клетками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241419" y="4164838"/>
            <a:ext cx="145605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366520" algn="l"/>
              </a:tabLst>
            </a:pP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эпителия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	</a:t>
            </a:r>
            <a:r>
              <a:rPr sz="1800" spc="-50" dirty="0">
                <a:solidFill>
                  <a:srgbClr val="404040"/>
                </a:solidFill>
                <a:latin typeface="Times New Roman"/>
                <a:cs typeface="Times New Roman"/>
              </a:rPr>
              <a:t>-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099515" y="4164838"/>
            <a:ext cx="269113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1699895" algn="l"/>
              </a:tabLst>
            </a:pP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внутреннего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	</a:t>
            </a:r>
            <a:r>
              <a:rPr sz="1800" spc="-15" dirty="0">
                <a:solidFill>
                  <a:srgbClr val="404040"/>
                </a:solidFill>
                <a:latin typeface="Times New Roman"/>
                <a:cs typeface="Times New Roman"/>
              </a:rPr>
              <a:t>эмалевого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энамелобластами.</a:t>
            </a:r>
            <a:endParaRPr sz="1800">
              <a:latin typeface="Times New Roman"/>
              <a:cs typeface="Times New Roman"/>
            </a:endParaRPr>
          </a:p>
        </p:txBody>
      </p:sp>
      <p:pic>
        <p:nvPicPr>
          <p:cNvPr id="8" name="object 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094476" y="818388"/>
            <a:ext cx="5202935" cy="5879592"/>
          </a:xfrm>
          <a:prstGeom prst="rect">
            <a:avLst/>
          </a:prstGeom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989835" y="687400"/>
            <a:ext cx="6701790" cy="760095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2774950" marR="5080" indent="-2762885">
              <a:lnSpc>
                <a:spcPct val="100000"/>
              </a:lnSpc>
              <a:spcBef>
                <a:spcPts val="115"/>
              </a:spcBef>
            </a:pPr>
            <a:r>
              <a:rPr sz="2400" dirty="0">
                <a:solidFill>
                  <a:srgbClr val="539F20"/>
                </a:solidFill>
              </a:rPr>
              <a:t>Дентинні</a:t>
            </a:r>
            <a:r>
              <a:rPr sz="2400" spc="-90" dirty="0">
                <a:solidFill>
                  <a:srgbClr val="539F20"/>
                </a:solidFill>
              </a:rPr>
              <a:t> </a:t>
            </a:r>
            <a:r>
              <a:rPr sz="2400" dirty="0">
                <a:solidFill>
                  <a:srgbClr val="539F20"/>
                </a:solidFill>
              </a:rPr>
              <a:t>канальця,</a:t>
            </a:r>
            <a:r>
              <a:rPr sz="2400" spc="-105" dirty="0">
                <a:solidFill>
                  <a:srgbClr val="539F20"/>
                </a:solidFill>
              </a:rPr>
              <a:t> </a:t>
            </a:r>
            <a:r>
              <a:rPr sz="2400" spc="-10" dirty="0">
                <a:solidFill>
                  <a:srgbClr val="539F20"/>
                </a:solidFill>
              </a:rPr>
              <a:t>оточені</a:t>
            </a:r>
            <a:r>
              <a:rPr sz="2400" spc="-65" dirty="0">
                <a:solidFill>
                  <a:srgbClr val="539F20"/>
                </a:solidFill>
              </a:rPr>
              <a:t> </a:t>
            </a:r>
            <a:r>
              <a:rPr sz="2400" dirty="0">
                <a:solidFill>
                  <a:srgbClr val="539F20"/>
                </a:solidFill>
              </a:rPr>
              <a:t>сіткою</a:t>
            </a:r>
            <a:r>
              <a:rPr sz="2400" spc="-50" dirty="0">
                <a:solidFill>
                  <a:srgbClr val="539F20"/>
                </a:solidFill>
              </a:rPr>
              <a:t> </a:t>
            </a:r>
            <a:r>
              <a:rPr sz="2400" spc="-10" dirty="0">
                <a:solidFill>
                  <a:srgbClr val="539F20"/>
                </a:solidFill>
              </a:rPr>
              <a:t>кологенових волокон</a:t>
            </a:r>
            <a:endParaRPr sz="2400"/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4014215"/>
            <a:ext cx="448309" cy="2844165"/>
          </a:xfrm>
          <a:custGeom>
            <a:avLst/>
            <a:gdLst/>
            <a:ahLst/>
            <a:cxnLst/>
            <a:rect l="l" t="t" r="r" b="b"/>
            <a:pathLst>
              <a:path w="448309" h="2844165">
                <a:moveTo>
                  <a:pt x="0" y="0"/>
                </a:moveTo>
                <a:lnTo>
                  <a:pt x="0" y="2843783"/>
                </a:lnTo>
                <a:lnTo>
                  <a:pt x="448056" y="2843783"/>
                </a:lnTo>
                <a:lnTo>
                  <a:pt x="0" y="0"/>
                </a:lnTo>
                <a:close/>
              </a:path>
            </a:pathLst>
          </a:custGeom>
          <a:solidFill>
            <a:srgbClr val="90C225">
              <a:alpha val="85096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378968" y="1730755"/>
            <a:ext cx="1708150" cy="33274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  <a:tabLst>
                <a:tab pos="694055" algn="l"/>
              </a:tabLst>
            </a:pPr>
            <a:r>
              <a:rPr sz="2000" spc="-25" dirty="0">
                <a:latin typeface="Times New Roman"/>
                <a:cs typeface="Times New Roman"/>
              </a:rPr>
              <a:t>При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гострому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290698" y="1730755"/>
            <a:ext cx="944244" cy="33274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2000" spc="-10" dirty="0">
                <a:latin typeface="Times New Roman"/>
                <a:cs typeface="Times New Roman"/>
              </a:rPr>
              <a:t>перебігу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438905" y="1730755"/>
            <a:ext cx="2893060" cy="33274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  <a:tabLst>
                <a:tab pos="1397635" algn="l"/>
                <a:tab pos="2509520" algn="l"/>
              </a:tabLst>
            </a:pPr>
            <a:r>
              <a:rPr sz="2000" spc="-10" dirty="0">
                <a:latin typeface="Times New Roman"/>
                <a:cs typeface="Times New Roman"/>
              </a:rPr>
              <a:t>каріозного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процесу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25" dirty="0">
                <a:latin typeface="Times New Roman"/>
                <a:cs typeface="Times New Roman"/>
              </a:rPr>
              <a:t>або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78968" y="2032203"/>
            <a:ext cx="2499995" cy="33337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  <a:tabLst>
                <a:tab pos="1590040" algn="l"/>
              </a:tabLst>
            </a:pPr>
            <a:r>
              <a:rPr sz="2000" spc="-10" dirty="0">
                <a:latin typeface="Times New Roman"/>
                <a:cs typeface="Times New Roman"/>
              </a:rPr>
              <a:t>збільшенні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глибини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237357" y="2032203"/>
            <a:ext cx="3091815" cy="33337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  <a:tabLst>
                <a:tab pos="1439545" algn="l"/>
                <a:tab pos="2152650" algn="l"/>
              </a:tabLst>
            </a:pPr>
            <a:r>
              <a:rPr sz="2000" spc="-10" dirty="0">
                <a:latin typeface="Times New Roman"/>
                <a:cs typeface="Times New Roman"/>
              </a:rPr>
              <a:t>ураження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25" dirty="0">
                <a:latin typeface="Times New Roman"/>
                <a:cs typeface="Times New Roman"/>
              </a:rPr>
              <a:t>під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впливом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78968" y="2338781"/>
            <a:ext cx="5951855" cy="155511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5080" algn="just">
              <a:lnSpc>
                <a:spcPct val="100200"/>
              </a:lnSpc>
              <a:spcBef>
                <a:spcPts val="110"/>
              </a:spcBef>
            </a:pPr>
            <a:r>
              <a:rPr sz="2000" dirty="0">
                <a:latin typeface="Times New Roman"/>
                <a:cs typeface="Times New Roman"/>
              </a:rPr>
              <a:t>мікроорганізмів  та</a:t>
            </a:r>
            <a:r>
              <a:rPr sz="2000" spc="10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продуктів</a:t>
            </a:r>
            <a:r>
              <a:rPr sz="2000" spc="5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їх</a:t>
            </a:r>
            <a:r>
              <a:rPr sz="2000" spc="5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життєдіяльності</a:t>
            </a:r>
            <a:r>
              <a:rPr sz="2000" spc="484" dirty="0">
                <a:latin typeface="Times New Roman"/>
                <a:cs typeface="Times New Roman"/>
              </a:rPr>
              <a:t> </a:t>
            </a:r>
            <a:r>
              <a:rPr sz="2000" spc="-25" dirty="0">
                <a:latin typeface="Times New Roman"/>
                <a:cs typeface="Times New Roman"/>
              </a:rPr>
              <a:t>на </a:t>
            </a:r>
            <a:r>
              <a:rPr sz="2000" dirty="0">
                <a:latin typeface="Times New Roman"/>
                <a:cs typeface="Times New Roman"/>
              </a:rPr>
              <a:t>обмеженій</a:t>
            </a:r>
            <a:r>
              <a:rPr sz="2000" spc="245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ділянці</a:t>
            </a:r>
            <a:r>
              <a:rPr sz="2000" spc="225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дентину</a:t>
            </a:r>
            <a:r>
              <a:rPr sz="2000" spc="229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відбувається</a:t>
            </a:r>
            <a:r>
              <a:rPr sz="2000" spc="250" dirty="0">
                <a:latin typeface="Times New Roman"/>
                <a:cs typeface="Times New Roman"/>
              </a:rPr>
              <a:t>  </a:t>
            </a:r>
            <a:r>
              <a:rPr sz="2000" spc="-10" dirty="0">
                <a:latin typeface="Times New Roman"/>
                <a:cs typeface="Times New Roman"/>
              </a:rPr>
              <a:t>загибель одонтобластів</a:t>
            </a:r>
            <a:r>
              <a:rPr sz="2000" spc="1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та</a:t>
            </a:r>
            <a:r>
              <a:rPr sz="2000" spc="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їх</a:t>
            </a:r>
            <a:r>
              <a:rPr sz="2000" spc="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відростків,</a:t>
            </a:r>
            <a:r>
              <a:rPr sz="2000" spc="6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унаслідок</a:t>
            </a:r>
            <a:r>
              <a:rPr sz="2000" spc="2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чого</a:t>
            </a:r>
            <a:r>
              <a:rPr sz="2000" spc="2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можуть </a:t>
            </a:r>
            <a:r>
              <a:rPr sz="2000" dirty="0">
                <a:latin typeface="Times New Roman"/>
                <a:cs typeface="Times New Roman"/>
              </a:rPr>
              <a:t>утворюватися</a:t>
            </a:r>
            <a:r>
              <a:rPr sz="2000" spc="2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порожні</a:t>
            </a:r>
            <a:r>
              <a:rPr sz="2000" spc="21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дентинні</a:t>
            </a:r>
            <a:r>
              <a:rPr sz="2000" spc="21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канальці</a:t>
            </a:r>
            <a:r>
              <a:rPr sz="2000" spc="21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–</a:t>
            </a:r>
            <a:r>
              <a:rPr sz="2000" spc="229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так</a:t>
            </a:r>
            <a:r>
              <a:rPr sz="2000" spc="22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звані </a:t>
            </a:r>
            <a:r>
              <a:rPr sz="2000" b="1" dirty="0">
                <a:latin typeface="Times New Roman"/>
                <a:cs typeface="Times New Roman"/>
              </a:rPr>
              <a:t>мертві</a:t>
            </a:r>
            <a:r>
              <a:rPr sz="2000" b="1" spc="-85" dirty="0">
                <a:latin typeface="Times New Roman"/>
                <a:cs typeface="Times New Roman"/>
              </a:rPr>
              <a:t> </a:t>
            </a:r>
            <a:r>
              <a:rPr sz="2000" b="1" spc="-10" dirty="0">
                <a:latin typeface="Times New Roman"/>
                <a:cs typeface="Times New Roman"/>
              </a:rPr>
              <a:t>шляхи</a:t>
            </a:r>
            <a:r>
              <a:rPr sz="2000" spc="-10" dirty="0">
                <a:latin typeface="Times New Roman"/>
                <a:cs typeface="Times New Roman"/>
              </a:rPr>
              <a:t>.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769491" y="3862273"/>
            <a:ext cx="4562475" cy="33337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  <a:tabLst>
                <a:tab pos="2102485" algn="l"/>
                <a:tab pos="3186430" algn="l"/>
                <a:tab pos="3589020" algn="l"/>
                <a:tab pos="4164965" algn="l"/>
              </a:tabLst>
            </a:pPr>
            <a:r>
              <a:rPr sz="2000" spc="-10" dirty="0">
                <a:latin typeface="Times New Roman"/>
                <a:cs typeface="Times New Roman"/>
              </a:rPr>
              <a:t>(склерозований)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дентин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50" dirty="0">
                <a:latin typeface="Times New Roman"/>
                <a:cs typeface="Times New Roman"/>
              </a:rPr>
              <a:t>-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25" dirty="0">
                <a:latin typeface="Times New Roman"/>
                <a:cs typeface="Times New Roman"/>
              </a:rPr>
              <a:t>це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25" dirty="0">
                <a:latin typeface="Times New Roman"/>
                <a:cs typeface="Times New Roman"/>
              </a:rPr>
              <a:t>тип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874647" y="4168851"/>
            <a:ext cx="4453890" cy="33337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  <a:tabLst>
                <a:tab pos="1183005" algn="l"/>
                <a:tab pos="1759585" algn="l"/>
                <a:tab pos="3378200" algn="l"/>
              </a:tabLst>
            </a:pPr>
            <a:r>
              <a:rPr sz="2000" spc="-10" dirty="0">
                <a:latin typeface="Times New Roman"/>
                <a:cs typeface="Times New Roman"/>
              </a:rPr>
              <a:t>дентину,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25" dirty="0">
                <a:latin typeface="Times New Roman"/>
                <a:cs typeface="Times New Roman"/>
              </a:rPr>
              <a:t>що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утворюється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внаслідок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78968" y="3862273"/>
            <a:ext cx="1340485" cy="9461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600"/>
              </a:lnSpc>
              <a:spcBef>
                <a:spcPts val="100"/>
              </a:spcBef>
            </a:pPr>
            <a:r>
              <a:rPr sz="2000" spc="-10" dirty="0">
                <a:latin typeface="Times New Roman"/>
                <a:cs typeface="Times New Roman"/>
              </a:rPr>
              <a:t>Прозорий вторинного відкладення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78968" y="4475734"/>
            <a:ext cx="5953125" cy="63500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R="5715" algn="r">
              <a:lnSpc>
                <a:spcPts val="2390"/>
              </a:lnSpc>
              <a:spcBef>
                <a:spcPts val="114"/>
              </a:spcBef>
              <a:tabLst>
                <a:tab pos="1600200" algn="l"/>
                <a:tab pos="2446655" algn="l"/>
              </a:tabLst>
            </a:pPr>
            <a:r>
              <a:rPr sz="2000" spc="-10" dirty="0">
                <a:latin typeface="Times New Roman"/>
                <a:cs typeface="Times New Roman"/>
              </a:rPr>
              <a:t>мінеральних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20" dirty="0">
                <a:latin typeface="Times New Roman"/>
                <a:cs typeface="Times New Roman"/>
              </a:rPr>
              <a:t>солей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(перитубулярного</a:t>
            </a:r>
            <a:endParaRPr sz="2000">
              <a:latin typeface="Times New Roman"/>
              <a:cs typeface="Times New Roman"/>
            </a:endParaRPr>
          </a:p>
          <a:p>
            <a:pPr marR="5080" algn="r">
              <a:lnSpc>
                <a:spcPts val="2390"/>
              </a:lnSpc>
              <a:tabLst>
                <a:tab pos="1202055" algn="l"/>
                <a:tab pos="1554480" algn="l"/>
                <a:tab pos="2949575" algn="l"/>
                <a:tab pos="4353560" algn="l"/>
                <a:tab pos="4760595" algn="l"/>
              </a:tabLst>
            </a:pPr>
            <a:r>
              <a:rPr sz="2000" spc="-10" dirty="0">
                <a:latin typeface="Times New Roman"/>
                <a:cs typeface="Times New Roman"/>
              </a:rPr>
              <a:t>дентину)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50" dirty="0">
                <a:latin typeface="Times New Roman"/>
                <a:cs typeface="Times New Roman"/>
              </a:rPr>
              <a:t>у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дентинних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канальцях.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50" dirty="0">
                <a:latin typeface="Times New Roman"/>
                <a:cs typeface="Times New Roman"/>
              </a:rPr>
              <a:t>У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дентинних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78968" y="5083886"/>
            <a:ext cx="5952490" cy="124841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2000" dirty="0">
                <a:latin typeface="Times New Roman"/>
                <a:cs typeface="Times New Roman"/>
              </a:rPr>
              <a:t>канальцях</a:t>
            </a:r>
            <a:r>
              <a:rPr sz="2000" spc="36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відкладаються</a:t>
            </a:r>
            <a:r>
              <a:rPr sz="2000" spc="32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солі</a:t>
            </a:r>
            <a:r>
              <a:rPr sz="2000" spc="3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вапна,</a:t>
            </a:r>
            <a:r>
              <a:rPr sz="2000" spc="36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що</a:t>
            </a:r>
            <a:r>
              <a:rPr sz="2000" spc="33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призводить</a:t>
            </a:r>
            <a:endParaRPr sz="2000">
              <a:latin typeface="Times New Roman"/>
              <a:cs typeface="Times New Roman"/>
            </a:endParaRPr>
          </a:p>
          <a:p>
            <a:pPr marL="12700">
              <a:lnSpc>
                <a:spcPts val="2390"/>
              </a:lnSpc>
              <a:spcBef>
                <a:spcPts val="15"/>
              </a:spcBef>
            </a:pPr>
            <a:r>
              <a:rPr sz="2000" dirty="0">
                <a:latin typeface="Times New Roman"/>
                <a:cs typeface="Times New Roman"/>
              </a:rPr>
              <a:t>до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їх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звуження </a:t>
            </a:r>
            <a:r>
              <a:rPr sz="2000" dirty="0">
                <a:latin typeface="Times New Roman"/>
                <a:cs typeface="Times New Roman"/>
              </a:rPr>
              <a:t>та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заповнення.</a:t>
            </a:r>
            <a:endParaRPr sz="2000">
              <a:latin typeface="Times New Roman"/>
              <a:cs typeface="Times New Roman"/>
            </a:endParaRPr>
          </a:p>
          <a:p>
            <a:pPr marL="12700" marR="5080">
              <a:lnSpc>
                <a:spcPts val="2410"/>
              </a:lnSpc>
              <a:spcBef>
                <a:spcPts val="60"/>
              </a:spcBef>
              <a:tabLst>
                <a:tab pos="1265555" algn="l"/>
                <a:tab pos="2294890" algn="l"/>
                <a:tab pos="3886200" algn="l"/>
                <a:tab pos="4970145" algn="l"/>
              </a:tabLst>
            </a:pPr>
            <a:r>
              <a:rPr sz="2000" spc="-10" dirty="0">
                <a:latin typeface="Times New Roman"/>
                <a:cs typeface="Times New Roman"/>
              </a:rPr>
              <a:t>Внаслідок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загибелі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одонтобласта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порожня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25" dirty="0">
                <a:latin typeface="Times New Roman"/>
                <a:cs typeface="Times New Roman"/>
              </a:rPr>
              <a:t>трубочка </a:t>
            </a:r>
            <a:r>
              <a:rPr sz="2000" dirty="0">
                <a:latin typeface="Times New Roman"/>
                <a:cs typeface="Times New Roman"/>
              </a:rPr>
              <a:t>заповнюється</a:t>
            </a:r>
            <a:r>
              <a:rPr sz="2000" spc="-114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дентином.</a:t>
            </a:r>
            <a:endParaRPr sz="2000">
              <a:latin typeface="Times New Roman"/>
              <a:cs typeface="Times New Roman"/>
            </a:endParaRPr>
          </a:p>
        </p:txBody>
      </p:sp>
      <p:pic>
        <p:nvPicPr>
          <p:cNvPr id="14" name="object 1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496811" y="1293875"/>
            <a:ext cx="5143499" cy="4270248"/>
          </a:xfrm>
          <a:prstGeom prst="rect">
            <a:avLst/>
          </a:prstGeom>
        </p:spPr>
      </p:pic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841375" cy="5664835"/>
          </a:xfrm>
          <a:custGeom>
            <a:avLst/>
            <a:gdLst/>
            <a:ahLst/>
            <a:cxnLst/>
            <a:rect l="l" t="t" r="r" b="b"/>
            <a:pathLst>
              <a:path w="841375" h="5664835">
                <a:moveTo>
                  <a:pt x="841248" y="0"/>
                </a:moveTo>
                <a:lnTo>
                  <a:pt x="0" y="0"/>
                </a:lnTo>
                <a:lnTo>
                  <a:pt x="0" y="5664708"/>
                </a:lnTo>
                <a:lnTo>
                  <a:pt x="841248" y="0"/>
                </a:lnTo>
                <a:close/>
              </a:path>
            </a:pathLst>
          </a:custGeom>
          <a:solidFill>
            <a:srgbClr val="90C225">
              <a:alpha val="85096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85572" rIns="0" bIns="0" rtlCol="0">
            <a:spAutoFit/>
          </a:bodyPr>
          <a:lstStyle/>
          <a:p>
            <a:pPr marL="3376929">
              <a:lnSpc>
                <a:spcPct val="100000"/>
              </a:lnSpc>
              <a:spcBef>
                <a:spcPts val="100"/>
              </a:spcBef>
            </a:pPr>
            <a:r>
              <a:rPr sz="3600" dirty="0">
                <a:solidFill>
                  <a:srgbClr val="539F20"/>
                </a:solidFill>
              </a:rPr>
              <a:t>Допоміжний</a:t>
            </a:r>
            <a:r>
              <a:rPr sz="3600" spc="-125" dirty="0">
                <a:solidFill>
                  <a:srgbClr val="539F20"/>
                </a:solidFill>
              </a:rPr>
              <a:t> </a:t>
            </a:r>
            <a:r>
              <a:rPr sz="3600" dirty="0">
                <a:solidFill>
                  <a:srgbClr val="539F20"/>
                </a:solidFill>
              </a:rPr>
              <a:t>апарат</a:t>
            </a:r>
            <a:r>
              <a:rPr sz="3600" spc="-150" dirty="0">
                <a:solidFill>
                  <a:srgbClr val="539F20"/>
                </a:solidFill>
              </a:rPr>
              <a:t> </a:t>
            </a:r>
            <a:r>
              <a:rPr sz="3600" spc="-10" dirty="0">
                <a:solidFill>
                  <a:srgbClr val="539F20"/>
                </a:solidFill>
              </a:rPr>
              <a:t>зуба:</a:t>
            </a:r>
            <a:endParaRPr sz="3600"/>
          </a:p>
        </p:txBody>
      </p:sp>
      <p:sp>
        <p:nvSpPr>
          <p:cNvPr id="4" name="object 4"/>
          <p:cNvSpPr txBox="1"/>
          <p:nvPr/>
        </p:nvSpPr>
        <p:spPr>
          <a:xfrm>
            <a:off x="645668" y="1043685"/>
            <a:ext cx="4413250" cy="551624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 marR="205740">
              <a:lnSpc>
                <a:spcPct val="99800"/>
              </a:lnSpc>
              <a:spcBef>
                <a:spcPts val="120"/>
              </a:spcBef>
            </a:pPr>
            <a:r>
              <a:rPr sz="2000" b="1" dirty="0">
                <a:latin typeface="Times New Roman"/>
                <a:cs typeface="Times New Roman"/>
              </a:rPr>
              <a:t>1.</a:t>
            </a:r>
            <a:r>
              <a:rPr sz="2000" b="1" spc="15" dirty="0">
                <a:latin typeface="Times New Roman"/>
                <a:cs typeface="Times New Roman"/>
              </a:rPr>
              <a:t> </a:t>
            </a:r>
            <a:r>
              <a:rPr sz="2000" b="1" spc="-10" dirty="0">
                <a:latin typeface="Times New Roman"/>
                <a:cs typeface="Times New Roman"/>
              </a:rPr>
              <a:t>Періодонт</a:t>
            </a:r>
            <a:r>
              <a:rPr sz="2000" b="1" spc="-65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Times New Roman"/>
                <a:cs typeface="Times New Roman"/>
              </a:rPr>
              <a:t>-</a:t>
            </a:r>
            <a:r>
              <a:rPr sz="2000" b="1" spc="-5" dirty="0">
                <a:latin typeface="Times New Roman"/>
                <a:cs typeface="Times New Roman"/>
              </a:rPr>
              <a:t> </a:t>
            </a:r>
            <a:r>
              <a:rPr sz="2000" b="1" spc="-10" dirty="0">
                <a:latin typeface="Times New Roman"/>
                <a:cs typeface="Times New Roman"/>
              </a:rPr>
              <a:t>немінералізований матрикс</a:t>
            </a:r>
            <a:r>
              <a:rPr sz="2000" b="1" spc="-100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Times New Roman"/>
                <a:cs typeface="Times New Roman"/>
              </a:rPr>
              <a:t>-</a:t>
            </a:r>
            <a:r>
              <a:rPr sz="2000" b="1" spc="-1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це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spc="-20" dirty="0">
                <a:latin typeface="Times New Roman"/>
                <a:cs typeface="Times New Roman"/>
              </a:rPr>
              <a:t>комплексна</a:t>
            </a:r>
            <a:r>
              <a:rPr sz="2000" spc="-6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сполучна </a:t>
            </a:r>
            <a:r>
              <a:rPr sz="2000" dirty="0">
                <a:latin typeface="Times New Roman"/>
                <a:cs typeface="Times New Roman"/>
              </a:rPr>
              <a:t>тканина</a:t>
            </a:r>
            <a:r>
              <a:rPr sz="2000" spc="-8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(зв'язковий</a:t>
            </a:r>
            <a:r>
              <a:rPr sz="2000" spc="-2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апарат)</a:t>
            </a:r>
            <a:r>
              <a:rPr sz="2000" spc="-10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товщиною 0,2-</a:t>
            </a:r>
            <a:r>
              <a:rPr sz="2000" dirty="0">
                <a:latin typeface="Times New Roman"/>
                <a:cs typeface="Times New Roman"/>
              </a:rPr>
              <a:t>0,25</a:t>
            </a:r>
            <a:r>
              <a:rPr sz="2000" spc="-2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мм,</a:t>
            </a:r>
            <a:r>
              <a:rPr sz="2000" spc="2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розташована</a:t>
            </a:r>
            <a:r>
              <a:rPr sz="2000" spc="-50" dirty="0">
                <a:latin typeface="Times New Roman"/>
                <a:cs typeface="Times New Roman"/>
              </a:rPr>
              <a:t> у </a:t>
            </a:r>
            <a:r>
              <a:rPr sz="2000" spc="-10" dirty="0">
                <a:latin typeface="Times New Roman"/>
                <a:cs typeface="Times New Roman"/>
              </a:rPr>
              <a:t>щілиноподібному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просторі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spc="-25" dirty="0">
                <a:latin typeface="Times New Roman"/>
                <a:cs typeface="Times New Roman"/>
              </a:rPr>
              <a:t>між</a:t>
            </a:r>
            <a:endParaRPr sz="2000">
              <a:latin typeface="Times New Roman"/>
              <a:cs typeface="Times New Roman"/>
            </a:endParaRPr>
          </a:p>
          <a:p>
            <a:pPr marL="12700" marR="5080">
              <a:lnSpc>
                <a:spcPct val="100200"/>
              </a:lnSpc>
              <a:spcBef>
                <a:spcPts val="10"/>
              </a:spcBef>
            </a:pPr>
            <a:r>
              <a:rPr sz="2000" spc="-10" dirty="0">
                <a:latin typeface="Times New Roman"/>
                <a:cs typeface="Times New Roman"/>
              </a:rPr>
              <a:t>цементом</a:t>
            </a:r>
            <a:r>
              <a:rPr sz="2000" spc="-9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кореня</a:t>
            </a:r>
            <a:r>
              <a:rPr sz="2000" spc="-7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зуба</a:t>
            </a:r>
            <a:r>
              <a:rPr sz="2000" spc="-1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та</a:t>
            </a:r>
            <a:r>
              <a:rPr sz="2000" spc="-7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альвеолою. </a:t>
            </a:r>
            <a:r>
              <a:rPr sz="2000" dirty="0">
                <a:latin typeface="Times New Roman"/>
                <a:cs typeface="Times New Roman"/>
              </a:rPr>
              <a:t>Основу</a:t>
            </a:r>
            <a:r>
              <a:rPr sz="2000" spc="-7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становлять</a:t>
            </a:r>
            <a:r>
              <a:rPr sz="2000" spc="-114" dirty="0">
                <a:latin typeface="Times New Roman"/>
                <a:cs typeface="Times New Roman"/>
              </a:rPr>
              <a:t> </a:t>
            </a:r>
            <a:r>
              <a:rPr sz="2000" spc="-20" dirty="0">
                <a:latin typeface="Times New Roman"/>
                <a:cs typeface="Times New Roman"/>
              </a:rPr>
              <a:t>колагенові</a:t>
            </a:r>
            <a:r>
              <a:rPr sz="2000" spc="-8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волокна, </a:t>
            </a:r>
            <a:r>
              <a:rPr sz="2000" dirty="0">
                <a:latin typeface="Times New Roman"/>
                <a:cs typeface="Times New Roman"/>
              </a:rPr>
              <a:t>що</a:t>
            </a:r>
            <a:r>
              <a:rPr sz="2000" spc="-9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утримують</a:t>
            </a:r>
            <a:r>
              <a:rPr sz="2000" spc="-1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зуб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у</a:t>
            </a:r>
            <a:r>
              <a:rPr sz="2000" spc="-6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лунці,</a:t>
            </a:r>
            <a:r>
              <a:rPr sz="2000" spc="-6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амортизують </a:t>
            </a:r>
            <a:r>
              <a:rPr sz="2000" dirty="0">
                <a:latin typeface="Times New Roman"/>
                <a:cs typeface="Times New Roman"/>
              </a:rPr>
              <a:t>жувальне</a:t>
            </a:r>
            <a:r>
              <a:rPr sz="2000" spc="-8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навантаження,</a:t>
            </a:r>
            <a:r>
              <a:rPr sz="2000" spc="-12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забезпечують </a:t>
            </a:r>
            <a:r>
              <a:rPr sz="2000" dirty="0">
                <a:latin typeface="Times New Roman"/>
                <a:cs typeface="Times New Roman"/>
              </a:rPr>
              <a:t>живлення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spc="-20" dirty="0">
                <a:latin typeface="Times New Roman"/>
                <a:cs typeface="Times New Roman"/>
              </a:rPr>
              <a:t>(судини)</a:t>
            </a:r>
            <a:r>
              <a:rPr sz="2000" spc="-7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та</a:t>
            </a:r>
            <a:r>
              <a:rPr sz="2000" spc="-1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захист</a:t>
            </a:r>
            <a:r>
              <a:rPr sz="2000" spc="-6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(нерви).</a:t>
            </a:r>
            <a:endParaRPr sz="2000">
              <a:latin typeface="Times New Roman"/>
              <a:cs typeface="Times New Roman"/>
            </a:endParaRPr>
          </a:p>
          <a:p>
            <a:pPr marL="12700">
              <a:lnSpc>
                <a:spcPts val="2375"/>
              </a:lnSpc>
            </a:pPr>
            <a:r>
              <a:rPr sz="2000" b="1" dirty="0">
                <a:latin typeface="Times New Roman"/>
                <a:cs typeface="Times New Roman"/>
              </a:rPr>
              <a:t>Структура</a:t>
            </a:r>
            <a:r>
              <a:rPr sz="2000" b="1" spc="-125" dirty="0">
                <a:latin typeface="Times New Roman"/>
                <a:cs typeface="Times New Roman"/>
              </a:rPr>
              <a:t> </a:t>
            </a:r>
            <a:r>
              <a:rPr sz="2000" b="1" spc="-10" dirty="0">
                <a:latin typeface="Times New Roman"/>
                <a:cs typeface="Times New Roman"/>
              </a:rPr>
              <a:t>періодонта:</a:t>
            </a:r>
            <a:endParaRPr sz="20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sz="2000" i="1" spc="-10" dirty="0">
                <a:latin typeface="Times New Roman"/>
                <a:cs typeface="Times New Roman"/>
              </a:rPr>
              <a:t>Колагенові</a:t>
            </a:r>
            <a:r>
              <a:rPr sz="2000" i="1" spc="-125" dirty="0">
                <a:latin typeface="Times New Roman"/>
                <a:cs typeface="Times New Roman"/>
              </a:rPr>
              <a:t> </a:t>
            </a:r>
            <a:r>
              <a:rPr sz="2000" i="1" dirty="0">
                <a:latin typeface="Times New Roman"/>
                <a:cs typeface="Times New Roman"/>
              </a:rPr>
              <a:t>волокна:</a:t>
            </a:r>
            <a:r>
              <a:rPr sz="2000" i="1" spc="-7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щільні</a:t>
            </a:r>
            <a:r>
              <a:rPr sz="2000" spc="-6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пучки,</a:t>
            </a:r>
            <a:r>
              <a:rPr sz="2000" spc="15" dirty="0">
                <a:latin typeface="Times New Roman"/>
                <a:cs typeface="Times New Roman"/>
              </a:rPr>
              <a:t> </a:t>
            </a:r>
            <a:r>
              <a:rPr sz="2000" spc="-25" dirty="0">
                <a:latin typeface="Times New Roman"/>
                <a:cs typeface="Times New Roman"/>
              </a:rPr>
              <a:t>що</a:t>
            </a:r>
            <a:endParaRPr sz="2000">
              <a:latin typeface="Times New Roman"/>
              <a:cs typeface="Times New Roman"/>
            </a:endParaRPr>
          </a:p>
          <a:p>
            <a:pPr marL="12700" marR="811530">
              <a:lnSpc>
                <a:spcPct val="100099"/>
              </a:lnSpc>
              <a:spcBef>
                <a:spcPts val="10"/>
              </a:spcBef>
            </a:pPr>
            <a:r>
              <a:rPr sz="2000" dirty="0">
                <a:latin typeface="Times New Roman"/>
                <a:cs typeface="Times New Roman"/>
              </a:rPr>
              <a:t>з'єднують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зуб</a:t>
            </a:r>
            <a:r>
              <a:rPr sz="2000" spc="-7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із</a:t>
            </a:r>
            <a:r>
              <a:rPr sz="2000" spc="-8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кісткою. </a:t>
            </a:r>
            <a:r>
              <a:rPr sz="2000" i="1" dirty="0">
                <a:latin typeface="Times New Roman"/>
                <a:cs typeface="Times New Roman"/>
              </a:rPr>
              <a:t>Клітинні</a:t>
            </a:r>
            <a:r>
              <a:rPr sz="2000" i="1" spc="-105" dirty="0">
                <a:latin typeface="Times New Roman"/>
                <a:cs typeface="Times New Roman"/>
              </a:rPr>
              <a:t> </a:t>
            </a:r>
            <a:r>
              <a:rPr sz="2000" i="1" dirty="0">
                <a:latin typeface="Times New Roman"/>
                <a:cs typeface="Times New Roman"/>
              </a:rPr>
              <a:t>елементи:</a:t>
            </a:r>
            <a:r>
              <a:rPr sz="2000" i="1" spc="-4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фібробласти </a:t>
            </a:r>
            <a:r>
              <a:rPr sz="2000" dirty="0">
                <a:latin typeface="Times New Roman"/>
                <a:cs typeface="Times New Roman"/>
              </a:rPr>
              <a:t>(синтез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spc="-20" dirty="0">
                <a:latin typeface="Times New Roman"/>
                <a:cs typeface="Times New Roman"/>
              </a:rPr>
              <a:t>волокон),</a:t>
            </a:r>
            <a:r>
              <a:rPr sz="2000" spc="-10" dirty="0">
                <a:latin typeface="Times New Roman"/>
                <a:cs typeface="Times New Roman"/>
              </a:rPr>
              <a:t> макрофаги, остеобласти/цементобласти.</a:t>
            </a:r>
            <a:endParaRPr sz="2000">
              <a:latin typeface="Times New Roman"/>
              <a:cs typeface="Times New Roman"/>
            </a:endParaRPr>
          </a:p>
          <a:p>
            <a:pPr marL="12700" marR="941069">
              <a:lnSpc>
                <a:spcPts val="2410"/>
              </a:lnSpc>
              <a:spcBef>
                <a:spcPts val="50"/>
              </a:spcBef>
            </a:pPr>
            <a:r>
              <a:rPr sz="2000" i="1" dirty="0">
                <a:latin typeface="Times New Roman"/>
                <a:cs typeface="Times New Roman"/>
              </a:rPr>
              <a:t>Судини</a:t>
            </a:r>
            <a:r>
              <a:rPr sz="2000" i="1" spc="-15" dirty="0">
                <a:latin typeface="Times New Roman"/>
                <a:cs typeface="Times New Roman"/>
              </a:rPr>
              <a:t> </a:t>
            </a:r>
            <a:r>
              <a:rPr sz="2000" i="1" dirty="0">
                <a:latin typeface="Times New Roman"/>
                <a:cs typeface="Times New Roman"/>
              </a:rPr>
              <a:t>та</a:t>
            </a:r>
            <a:r>
              <a:rPr sz="2000" i="1" spc="-20" dirty="0">
                <a:latin typeface="Times New Roman"/>
                <a:cs typeface="Times New Roman"/>
              </a:rPr>
              <a:t> </a:t>
            </a:r>
            <a:r>
              <a:rPr sz="2000" i="1" dirty="0">
                <a:latin typeface="Times New Roman"/>
                <a:cs typeface="Times New Roman"/>
              </a:rPr>
              <a:t>нерви:</a:t>
            </a:r>
            <a:r>
              <a:rPr sz="2000" i="1" spc="-3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забезпечують </a:t>
            </a:r>
            <a:r>
              <a:rPr sz="2000" dirty="0">
                <a:latin typeface="Times New Roman"/>
                <a:cs typeface="Times New Roman"/>
              </a:rPr>
              <a:t>живлення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та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чутливість.</a:t>
            </a:r>
            <a:endParaRPr sz="2000">
              <a:latin typeface="Times New Roman"/>
              <a:cs typeface="Times New Roman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960620" y="1143000"/>
            <a:ext cx="6441948" cy="5344668"/>
          </a:xfrm>
          <a:prstGeom prst="rect">
            <a:avLst/>
          </a:prstGeom>
        </p:spPr>
      </p:pic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4014215"/>
            <a:ext cx="448309" cy="2844165"/>
          </a:xfrm>
          <a:custGeom>
            <a:avLst/>
            <a:gdLst/>
            <a:ahLst/>
            <a:cxnLst/>
            <a:rect l="l" t="t" r="r" b="b"/>
            <a:pathLst>
              <a:path w="448309" h="2844165">
                <a:moveTo>
                  <a:pt x="0" y="0"/>
                </a:moveTo>
                <a:lnTo>
                  <a:pt x="0" y="2843783"/>
                </a:lnTo>
                <a:lnTo>
                  <a:pt x="448056" y="2843783"/>
                </a:lnTo>
                <a:lnTo>
                  <a:pt x="0" y="0"/>
                </a:lnTo>
                <a:close/>
              </a:path>
            </a:pathLst>
          </a:custGeom>
          <a:solidFill>
            <a:srgbClr val="90C225">
              <a:alpha val="85096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424307" rIns="0" bIns="0" rtlCol="0">
            <a:spAutoFit/>
          </a:bodyPr>
          <a:lstStyle/>
          <a:p>
            <a:pPr marL="3177540">
              <a:lnSpc>
                <a:spcPct val="100000"/>
              </a:lnSpc>
              <a:spcBef>
                <a:spcPts val="105"/>
              </a:spcBef>
            </a:pPr>
            <a:r>
              <a:rPr dirty="0">
                <a:solidFill>
                  <a:srgbClr val="539F20"/>
                </a:solidFill>
              </a:rPr>
              <a:t>Допоміжний</a:t>
            </a:r>
            <a:r>
              <a:rPr spc="-175" dirty="0">
                <a:solidFill>
                  <a:srgbClr val="539F20"/>
                </a:solidFill>
              </a:rPr>
              <a:t> </a:t>
            </a:r>
            <a:r>
              <a:rPr dirty="0">
                <a:solidFill>
                  <a:srgbClr val="539F20"/>
                </a:solidFill>
              </a:rPr>
              <a:t>апарат</a:t>
            </a:r>
            <a:r>
              <a:rPr spc="-200" dirty="0">
                <a:solidFill>
                  <a:srgbClr val="539F20"/>
                </a:solidFill>
              </a:rPr>
              <a:t> </a:t>
            </a:r>
            <a:r>
              <a:rPr spc="-10" dirty="0">
                <a:solidFill>
                  <a:srgbClr val="539F20"/>
                </a:solidFill>
              </a:rPr>
              <a:t>зуба: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378968" y="1100150"/>
            <a:ext cx="5955030" cy="11239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Times New Roman"/>
                <a:cs typeface="Times New Roman"/>
              </a:rPr>
              <a:t>2.</a:t>
            </a:r>
            <a:r>
              <a:rPr sz="1800" b="1" spc="55" dirty="0">
                <a:latin typeface="Times New Roman"/>
                <a:cs typeface="Times New Roman"/>
              </a:rPr>
              <a:t>  </a:t>
            </a:r>
            <a:r>
              <a:rPr sz="1800" b="1" dirty="0">
                <a:latin typeface="Times New Roman"/>
                <a:cs typeface="Times New Roman"/>
              </a:rPr>
              <a:t>Предентин</a:t>
            </a:r>
            <a:r>
              <a:rPr sz="1800" b="1" spc="4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—</a:t>
            </a:r>
            <a:r>
              <a:rPr sz="1800" spc="4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це</a:t>
            </a:r>
            <a:r>
              <a:rPr sz="1800" spc="3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внутрішній,</a:t>
            </a:r>
            <a:r>
              <a:rPr sz="1800" spc="6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немінералізований</a:t>
            </a:r>
            <a:r>
              <a:rPr sz="1800" spc="50" dirty="0">
                <a:latin typeface="Times New Roman"/>
                <a:cs typeface="Times New Roman"/>
              </a:rPr>
              <a:t>  </a:t>
            </a:r>
            <a:r>
              <a:rPr sz="1800" spc="-25" dirty="0">
                <a:latin typeface="Times New Roman"/>
                <a:cs typeface="Times New Roman"/>
              </a:rPr>
              <a:t>шар </a:t>
            </a:r>
            <a:r>
              <a:rPr sz="1800" dirty="0">
                <a:latin typeface="Times New Roman"/>
                <a:cs typeface="Times New Roman"/>
              </a:rPr>
              <a:t>дентину,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розташований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між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шаром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одонтобластів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пульпи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spc="-25" dirty="0">
                <a:latin typeface="Times New Roman"/>
                <a:cs typeface="Times New Roman"/>
              </a:rPr>
              <a:t>та </a:t>
            </a:r>
            <a:r>
              <a:rPr sz="1800" dirty="0">
                <a:latin typeface="Times New Roman"/>
                <a:cs typeface="Times New Roman"/>
              </a:rPr>
              <a:t>мінералізованим</a:t>
            </a:r>
            <a:r>
              <a:rPr sz="1800" spc="3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дентином.</a:t>
            </a:r>
            <a:r>
              <a:rPr sz="1800" spc="3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Він</a:t>
            </a:r>
            <a:r>
              <a:rPr sz="1800" spc="30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складається</a:t>
            </a:r>
            <a:r>
              <a:rPr sz="1800" spc="30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</a:t>
            </a:r>
            <a:r>
              <a:rPr sz="1800" spc="30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колагенових </a:t>
            </a:r>
            <a:r>
              <a:rPr sz="1800" dirty="0">
                <a:latin typeface="Times New Roman"/>
                <a:cs typeface="Times New Roman"/>
              </a:rPr>
              <a:t>волокон,</a:t>
            </a:r>
            <a:r>
              <a:rPr sz="1800" spc="2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органічної</a:t>
            </a:r>
            <a:r>
              <a:rPr sz="1800" spc="49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матриці</a:t>
            </a:r>
            <a:r>
              <a:rPr sz="1800" spc="48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та</a:t>
            </a:r>
            <a:r>
              <a:rPr sz="1800" spc="4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відростків</a:t>
            </a:r>
            <a:r>
              <a:rPr sz="1800" spc="60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одонтобластів,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78968" y="2198623"/>
            <a:ext cx="593598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096010" algn="l"/>
                <a:tab pos="2701290" algn="l"/>
                <a:tab pos="3026410" algn="l"/>
                <a:tab pos="3877310" algn="l"/>
                <a:tab pos="4384675" algn="l"/>
                <a:tab pos="5706745" algn="l"/>
              </a:tabLst>
            </a:pPr>
            <a:r>
              <a:rPr sz="1800" spc="-10" dirty="0">
                <a:latin typeface="Times New Roman"/>
                <a:cs typeface="Times New Roman"/>
              </a:rPr>
              <a:t>постійно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збільшуючись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50" dirty="0">
                <a:latin typeface="Times New Roman"/>
                <a:cs typeface="Times New Roman"/>
              </a:rPr>
              <a:t>у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об'ємі,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5" dirty="0">
                <a:latin typeface="Times New Roman"/>
                <a:cs typeface="Times New Roman"/>
              </a:rPr>
              <a:t>що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призводить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35" dirty="0">
                <a:latin typeface="Times New Roman"/>
                <a:cs typeface="Times New Roman"/>
              </a:rPr>
              <a:t>до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tabLst>
                <a:tab pos="1091565" algn="l"/>
              </a:tabLst>
            </a:pPr>
            <a:r>
              <a:rPr sz="1800" spc="-10" dirty="0">
                <a:latin typeface="Times New Roman"/>
                <a:cs typeface="Times New Roman"/>
              </a:rPr>
              <a:t>звуження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пульпової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592704" y="2472639"/>
            <a:ext cx="239014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935990" algn="l"/>
                <a:tab pos="1585595" algn="l"/>
              </a:tabLst>
            </a:pPr>
            <a:r>
              <a:rPr sz="1800" spc="-10" dirty="0">
                <a:latin typeface="Times New Roman"/>
                <a:cs typeface="Times New Roman"/>
              </a:rPr>
              <a:t>камери.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0" dirty="0">
                <a:latin typeface="Times New Roman"/>
                <a:cs typeface="Times New Roman"/>
              </a:rPr>
              <a:t>Його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основна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126482" y="2472639"/>
            <a:ext cx="118872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958850" algn="l"/>
              </a:tabLst>
            </a:pPr>
            <a:r>
              <a:rPr sz="1800" spc="-10" dirty="0">
                <a:latin typeface="Times New Roman"/>
                <a:cs typeface="Times New Roman"/>
              </a:rPr>
              <a:t>функція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50" dirty="0">
                <a:latin typeface="Times New Roman"/>
                <a:cs typeface="Times New Roman"/>
              </a:rPr>
              <a:t>—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78968" y="2747517"/>
            <a:ext cx="288607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608455" algn="l"/>
              </a:tabLst>
            </a:pPr>
            <a:r>
              <a:rPr sz="1800" spc="-10" dirty="0">
                <a:latin typeface="Times New Roman"/>
                <a:cs typeface="Times New Roman"/>
              </a:rPr>
              <a:t>забезпечення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мінералізації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548634" y="2747517"/>
            <a:ext cx="27603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155700" algn="l"/>
                <a:tab pos="2669540" algn="l"/>
              </a:tabLst>
            </a:pPr>
            <a:r>
              <a:rPr sz="1800" spc="-10" dirty="0">
                <a:latin typeface="Times New Roman"/>
                <a:cs typeface="Times New Roman"/>
              </a:rPr>
              <a:t>дентину.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Складається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50" dirty="0">
                <a:latin typeface="Times New Roman"/>
                <a:cs typeface="Times New Roman"/>
              </a:rPr>
              <a:t>з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78968" y="3021533"/>
            <a:ext cx="5941695" cy="5753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379855" algn="l"/>
                <a:tab pos="2477770" algn="l"/>
                <a:tab pos="3502025" algn="l"/>
                <a:tab pos="3785235" algn="l"/>
                <a:tab pos="4521835" algn="l"/>
                <a:tab pos="4928870" algn="l"/>
              </a:tabLst>
            </a:pPr>
            <a:r>
              <a:rPr sz="1800" spc="-10" dirty="0">
                <a:latin typeface="Times New Roman"/>
                <a:cs typeface="Times New Roman"/>
              </a:rPr>
              <a:t>органічного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матриксу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(колаген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50" dirty="0">
                <a:latin typeface="Times New Roman"/>
                <a:cs typeface="Times New Roman"/>
              </a:rPr>
              <a:t>I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типу)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5" dirty="0">
                <a:latin typeface="Times New Roman"/>
                <a:cs typeface="Times New Roman"/>
              </a:rPr>
              <a:t>та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відростків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800" spc="-10" dirty="0">
                <a:latin typeface="Times New Roman"/>
                <a:cs typeface="Times New Roman"/>
              </a:rPr>
              <a:t>одонтобластів.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78968" y="3571113"/>
            <a:ext cx="365442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73380" algn="l"/>
                <a:tab pos="1375410" algn="l"/>
                <a:tab pos="2249170" algn="l"/>
              </a:tabLst>
            </a:pPr>
            <a:r>
              <a:rPr sz="1800" b="1" spc="-25" dirty="0">
                <a:latin typeface="Times New Roman"/>
                <a:cs typeface="Times New Roman"/>
              </a:rPr>
              <a:t>3.</a:t>
            </a:r>
            <a:r>
              <a:rPr sz="1800" b="1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Навколо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пульпи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розташований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tabLst>
                <a:tab pos="1036955" algn="l"/>
                <a:tab pos="3433445" algn="l"/>
              </a:tabLst>
            </a:pPr>
            <a:r>
              <a:rPr sz="1800" b="1" spc="-10" dirty="0">
                <a:latin typeface="Times New Roman"/>
                <a:cs typeface="Times New Roman"/>
              </a:rPr>
              <a:t>дентин</a:t>
            </a:r>
            <a:r>
              <a:rPr sz="1800" b="1" dirty="0">
                <a:latin typeface="Times New Roman"/>
                <a:cs typeface="Times New Roman"/>
              </a:rPr>
              <a:t>	</a:t>
            </a:r>
            <a:r>
              <a:rPr sz="1800" b="1" spc="-10" dirty="0">
                <a:latin typeface="Times New Roman"/>
                <a:cs typeface="Times New Roman"/>
              </a:rPr>
              <a:t>(юкстапульпарний).</a:t>
            </a:r>
            <a:r>
              <a:rPr sz="1800" b="1" dirty="0">
                <a:latin typeface="Times New Roman"/>
                <a:cs typeface="Times New Roman"/>
              </a:rPr>
              <a:t>	</a:t>
            </a:r>
            <a:r>
              <a:rPr sz="1800" spc="-50" dirty="0">
                <a:latin typeface="Times New Roman"/>
                <a:cs typeface="Times New Roman"/>
              </a:rPr>
              <a:t>У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193540" y="3571113"/>
            <a:ext cx="213614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latin typeface="Times New Roman"/>
                <a:cs typeface="Times New Roman"/>
              </a:rPr>
              <a:t>навколопульпарний</a:t>
            </a:r>
            <a:endParaRPr sz="1800">
              <a:latin typeface="Times New Roman"/>
              <a:cs typeface="Times New Roman"/>
            </a:endParaRPr>
          </a:p>
          <a:p>
            <a:pPr marL="76200">
              <a:lnSpc>
                <a:spcPct val="100000"/>
              </a:lnSpc>
            </a:pPr>
            <a:r>
              <a:rPr sz="1800" spc="-10" dirty="0">
                <a:latin typeface="Times New Roman"/>
                <a:cs typeface="Times New Roman"/>
              </a:rPr>
              <a:t>навколопульпарному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78968" y="4120133"/>
            <a:ext cx="3977004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913130" algn="l"/>
                <a:tab pos="2092960" algn="l"/>
                <a:tab pos="3035935" algn="l"/>
              </a:tabLst>
            </a:pPr>
            <a:r>
              <a:rPr sz="1800" spc="-10" dirty="0">
                <a:latin typeface="Times New Roman"/>
                <a:cs typeface="Times New Roman"/>
              </a:rPr>
              <a:t>дентині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колагенові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волокна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b="1" spc="-10" dirty="0">
                <a:latin typeface="Times New Roman"/>
                <a:cs typeface="Times New Roman"/>
              </a:rPr>
              <a:t>(волокна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486147" y="4120133"/>
            <a:ext cx="183959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210310" algn="l"/>
              </a:tabLst>
            </a:pPr>
            <a:r>
              <a:rPr sz="1800" b="1" spc="-10" dirty="0">
                <a:latin typeface="Times New Roman"/>
                <a:cs typeface="Times New Roman"/>
              </a:rPr>
              <a:t>Ембера),</a:t>
            </a:r>
            <a:r>
              <a:rPr sz="1800" b="1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мають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78968" y="4394149"/>
            <a:ext cx="5954395" cy="167258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Times New Roman"/>
                <a:cs typeface="Times New Roman"/>
              </a:rPr>
              <a:t>тангенціальний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напрямок</a:t>
            </a:r>
            <a:r>
              <a:rPr sz="1800" spc="-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(паралельно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поверхні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зуба).</a:t>
            </a:r>
            <a:endParaRPr sz="1800">
              <a:latin typeface="Times New Roman"/>
              <a:cs typeface="Times New Roman"/>
            </a:endParaRPr>
          </a:p>
          <a:p>
            <a:pPr marL="12700" marR="5080" algn="just">
              <a:lnSpc>
                <a:spcPct val="100000"/>
              </a:lnSpc>
              <a:spcBef>
                <a:spcPts val="5"/>
              </a:spcBef>
            </a:pPr>
            <a:r>
              <a:rPr sz="1800" b="1" dirty="0">
                <a:latin typeface="Times New Roman"/>
                <a:cs typeface="Times New Roman"/>
              </a:rPr>
              <a:t>4.</a:t>
            </a:r>
            <a:r>
              <a:rPr sz="1800" b="1" spc="250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Над</a:t>
            </a:r>
            <a:r>
              <a:rPr sz="1800" spc="229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навколопульпарним</a:t>
            </a:r>
            <a:r>
              <a:rPr sz="1800" spc="250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дентином</a:t>
            </a:r>
            <a:r>
              <a:rPr sz="1800" spc="240" dirty="0">
                <a:latin typeface="Times New Roman"/>
                <a:cs typeface="Times New Roman"/>
              </a:rPr>
              <a:t>   </a:t>
            </a:r>
            <a:r>
              <a:rPr sz="1800" spc="-10" dirty="0">
                <a:latin typeface="Times New Roman"/>
                <a:cs typeface="Times New Roman"/>
              </a:rPr>
              <a:t>розташований </a:t>
            </a:r>
            <a:r>
              <a:rPr sz="1800" b="1" dirty="0">
                <a:latin typeface="Times New Roman"/>
                <a:cs typeface="Times New Roman"/>
              </a:rPr>
              <a:t>плащовий</a:t>
            </a:r>
            <a:r>
              <a:rPr sz="1800" b="1" spc="27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дентин,</a:t>
            </a:r>
            <a:r>
              <a:rPr sz="1800" b="1" spc="29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кологенові</a:t>
            </a:r>
            <a:r>
              <a:rPr sz="1800" spc="19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волокна</a:t>
            </a:r>
            <a:r>
              <a:rPr sz="1800" spc="26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(волокна</a:t>
            </a:r>
            <a:r>
              <a:rPr sz="1800" b="1" spc="270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Корфа), </a:t>
            </a:r>
            <a:r>
              <a:rPr sz="1800" dirty="0">
                <a:latin typeface="Times New Roman"/>
                <a:cs typeface="Times New Roman"/>
              </a:rPr>
              <a:t>мають</a:t>
            </a:r>
            <a:r>
              <a:rPr sz="1800" spc="19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радіальний</a:t>
            </a:r>
            <a:r>
              <a:rPr sz="1800" spc="20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напрямок</a:t>
            </a:r>
            <a:r>
              <a:rPr sz="1800" spc="390" dirty="0">
                <a:latin typeface="Times New Roman"/>
                <a:cs typeface="Times New Roman"/>
              </a:rPr>
              <a:t>   </a:t>
            </a:r>
            <a:r>
              <a:rPr sz="1800" spc="-10" dirty="0">
                <a:latin typeface="Times New Roman"/>
                <a:cs typeface="Times New Roman"/>
              </a:rPr>
              <a:t>(перпендекулярноповерхні зуба).</a:t>
            </a:r>
            <a:endParaRPr sz="1800">
              <a:latin typeface="Times New Roman"/>
              <a:cs typeface="Times New Roman"/>
            </a:endParaRPr>
          </a:p>
          <a:p>
            <a:pPr marL="12700" algn="just">
              <a:lnSpc>
                <a:spcPct val="100000"/>
              </a:lnSpc>
              <a:spcBef>
                <a:spcPts val="5"/>
              </a:spcBef>
            </a:pPr>
            <a:r>
              <a:rPr sz="1800" dirty="0">
                <a:latin typeface="Times New Roman"/>
                <a:cs typeface="Times New Roman"/>
              </a:rPr>
              <a:t>Синтез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матрикса</a:t>
            </a:r>
            <a:r>
              <a:rPr sz="1800" spc="-7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починається</a:t>
            </a:r>
            <a:r>
              <a:rPr sz="1800" spc="-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із</a:t>
            </a:r>
            <a:r>
              <a:rPr sz="1800" spc="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утворення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предентину.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841375" cy="5664835"/>
          </a:xfrm>
          <a:custGeom>
            <a:avLst/>
            <a:gdLst/>
            <a:ahLst/>
            <a:cxnLst/>
            <a:rect l="l" t="t" r="r" b="b"/>
            <a:pathLst>
              <a:path w="841375" h="5664835">
                <a:moveTo>
                  <a:pt x="841248" y="0"/>
                </a:moveTo>
                <a:lnTo>
                  <a:pt x="0" y="0"/>
                </a:lnTo>
                <a:lnTo>
                  <a:pt x="0" y="5664708"/>
                </a:lnTo>
                <a:lnTo>
                  <a:pt x="841248" y="0"/>
                </a:lnTo>
                <a:close/>
              </a:path>
            </a:pathLst>
          </a:custGeom>
          <a:solidFill>
            <a:srgbClr val="90C225">
              <a:alpha val="85096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759968" y="524078"/>
            <a:ext cx="5951855" cy="27705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Times New Roman"/>
                <a:cs typeface="Times New Roman"/>
              </a:rPr>
              <a:t>Мінералізація</a:t>
            </a:r>
            <a:r>
              <a:rPr sz="1800" spc="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матриксу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відбувається</a:t>
            </a:r>
            <a:r>
              <a:rPr sz="1800" spc="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за</a:t>
            </a:r>
            <a:r>
              <a:rPr sz="1800" spc="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глобулярним</a:t>
            </a:r>
            <a:r>
              <a:rPr sz="1800" spc="4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типом </a:t>
            </a:r>
            <a:r>
              <a:rPr sz="1800" dirty="0">
                <a:latin typeface="Times New Roman"/>
                <a:cs typeface="Times New Roman"/>
              </a:rPr>
              <a:t>–</a:t>
            </a:r>
            <a:r>
              <a:rPr sz="1800" spc="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утворюються</a:t>
            </a:r>
            <a:r>
              <a:rPr sz="1800" spc="40" dirty="0">
                <a:latin typeface="Times New Roman"/>
                <a:cs typeface="Times New Roman"/>
              </a:rPr>
              <a:t> </a:t>
            </a:r>
            <a:r>
              <a:rPr sz="1800" spc="-25" dirty="0">
                <a:latin typeface="Times New Roman"/>
                <a:cs typeface="Times New Roman"/>
              </a:rPr>
              <a:t>кулькоподубні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осередки</a:t>
            </a:r>
            <a:r>
              <a:rPr sz="1800" spc="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звапніння</a:t>
            </a:r>
            <a:r>
              <a:rPr sz="1800" spc="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–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глобули </a:t>
            </a:r>
            <a:r>
              <a:rPr sz="1800" dirty="0">
                <a:latin typeface="Times New Roman"/>
                <a:cs typeface="Times New Roman"/>
              </a:rPr>
              <a:t>(калькосферити),</a:t>
            </a:r>
            <a:r>
              <a:rPr sz="1800" spc="44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що</a:t>
            </a:r>
            <a:r>
              <a:rPr sz="1800" spc="45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складають</a:t>
            </a:r>
            <a:r>
              <a:rPr sz="1800" spc="459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глобулярний</a:t>
            </a:r>
            <a:r>
              <a:rPr sz="1800" spc="459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дентин. </a:t>
            </a:r>
            <a:r>
              <a:rPr sz="1800" dirty="0">
                <a:latin typeface="Times New Roman"/>
                <a:cs typeface="Times New Roman"/>
              </a:rPr>
              <a:t>Ділянки</a:t>
            </a:r>
            <a:r>
              <a:rPr sz="1800" spc="4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немінералізованого</a:t>
            </a:r>
            <a:r>
              <a:rPr sz="1800" spc="4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матриксу</a:t>
            </a:r>
            <a:r>
              <a:rPr sz="1800" spc="38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–</a:t>
            </a:r>
            <a:r>
              <a:rPr sz="1800" spc="47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інтерглобулярний </a:t>
            </a:r>
            <a:r>
              <a:rPr sz="1800" dirty="0">
                <a:latin typeface="Times New Roman"/>
                <a:cs typeface="Times New Roman"/>
              </a:rPr>
              <a:t>дентин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spc="-20" dirty="0">
                <a:latin typeface="Times New Roman"/>
                <a:cs typeface="Times New Roman"/>
              </a:rPr>
              <a:t>(інтерглобулярні</a:t>
            </a:r>
            <a:r>
              <a:rPr sz="1800" spc="4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простори).</a:t>
            </a:r>
            <a:endParaRPr sz="1800">
              <a:latin typeface="Times New Roman"/>
              <a:cs typeface="Times New Roman"/>
            </a:endParaRPr>
          </a:p>
          <a:p>
            <a:pPr marL="12700" algn="just">
              <a:lnSpc>
                <a:spcPct val="100000"/>
              </a:lnSpc>
              <a:spcBef>
                <a:spcPts val="10"/>
              </a:spcBef>
            </a:pPr>
            <a:r>
              <a:rPr sz="1800" b="1" spc="-20" dirty="0">
                <a:latin typeface="Times New Roman"/>
                <a:cs typeface="Times New Roman"/>
              </a:rPr>
              <a:t>Інтерглобулярний</a:t>
            </a:r>
            <a:r>
              <a:rPr sz="1800" b="1" spc="-5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дентин</a:t>
            </a:r>
            <a:r>
              <a:rPr sz="1800" b="1" spc="-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розділяється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spc="-25" dirty="0">
                <a:latin typeface="Times New Roman"/>
                <a:cs typeface="Times New Roman"/>
              </a:rPr>
              <a:t>на:</a:t>
            </a:r>
            <a:endParaRPr sz="1800">
              <a:latin typeface="Times New Roman"/>
              <a:cs typeface="Times New Roman"/>
            </a:endParaRPr>
          </a:p>
          <a:p>
            <a:pPr marL="355600" indent="-342900" algn="just">
              <a:lnSpc>
                <a:spcPct val="100000"/>
              </a:lnSpc>
              <a:buAutoNum type="arabicPeriod"/>
              <a:tabLst>
                <a:tab pos="355600" algn="l"/>
              </a:tabLst>
            </a:pPr>
            <a:r>
              <a:rPr sz="1800" b="1" spc="-20" dirty="0">
                <a:latin typeface="Times New Roman"/>
                <a:cs typeface="Times New Roman"/>
              </a:rPr>
              <a:t>Інтерглобулярний</a:t>
            </a:r>
            <a:r>
              <a:rPr sz="1800" b="1" spc="-4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дентин</a:t>
            </a:r>
            <a:r>
              <a:rPr sz="1800" b="1" spc="-50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коронки</a:t>
            </a:r>
            <a:endParaRPr sz="1800">
              <a:latin typeface="Times New Roman"/>
              <a:cs typeface="Times New Roman"/>
            </a:endParaRPr>
          </a:p>
          <a:p>
            <a:pPr marL="354965" indent="-342265" algn="just">
              <a:lnSpc>
                <a:spcPct val="100000"/>
              </a:lnSpc>
              <a:buAutoNum type="arabicPeriod"/>
              <a:tabLst>
                <a:tab pos="354965" algn="l"/>
              </a:tabLst>
            </a:pPr>
            <a:r>
              <a:rPr sz="1800" b="1" dirty="0">
                <a:latin typeface="Times New Roman"/>
                <a:cs typeface="Times New Roman"/>
              </a:rPr>
              <a:t>Зернистий</a:t>
            </a:r>
            <a:r>
              <a:rPr sz="1800" b="1" spc="420" dirty="0">
                <a:latin typeface="Times New Roman"/>
                <a:cs typeface="Times New Roman"/>
              </a:rPr>
              <a:t>  </a:t>
            </a:r>
            <a:r>
              <a:rPr sz="1800" b="1" dirty="0">
                <a:latin typeface="Times New Roman"/>
                <a:cs typeface="Times New Roman"/>
              </a:rPr>
              <a:t>шар</a:t>
            </a:r>
            <a:r>
              <a:rPr sz="1800" b="1" spc="409" dirty="0">
                <a:latin typeface="Times New Roman"/>
                <a:cs typeface="Times New Roman"/>
              </a:rPr>
              <a:t>  </a:t>
            </a:r>
            <a:r>
              <a:rPr sz="1800" b="1" dirty="0">
                <a:latin typeface="Times New Roman"/>
                <a:cs typeface="Times New Roman"/>
              </a:rPr>
              <a:t>Томса</a:t>
            </a:r>
            <a:r>
              <a:rPr sz="1800" b="1" spc="41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(інтерглобулярний</a:t>
            </a:r>
            <a:r>
              <a:rPr sz="1800" spc="425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дентин</a:t>
            </a:r>
            <a:endParaRPr sz="1800">
              <a:latin typeface="Times New Roman"/>
              <a:cs typeface="Times New Roman"/>
            </a:endParaRPr>
          </a:p>
          <a:p>
            <a:pPr marL="355600" algn="just">
              <a:lnSpc>
                <a:spcPct val="100000"/>
              </a:lnSpc>
              <a:spcBef>
                <a:spcPts val="5"/>
              </a:spcBef>
            </a:pPr>
            <a:r>
              <a:rPr sz="1800" spc="-10" dirty="0">
                <a:latin typeface="Times New Roman"/>
                <a:cs typeface="Times New Roman"/>
              </a:rPr>
              <a:t>кореня</a:t>
            </a:r>
            <a:r>
              <a:rPr sz="1800" spc="-8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зуба).</a:t>
            </a:r>
            <a:endParaRPr sz="1800">
              <a:latin typeface="Times New Roman"/>
              <a:cs typeface="Times New Roman"/>
            </a:endParaRPr>
          </a:p>
          <a:p>
            <a:pPr marL="12700" algn="just">
              <a:lnSpc>
                <a:spcPct val="100000"/>
              </a:lnSpc>
            </a:pPr>
            <a:r>
              <a:rPr sz="1800" b="1" dirty="0">
                <a:latin typeface="Times New Roman"/>
                <a:cs typeface="Times New Roman"/>
              </a:rPr>
              <a:t>Інкрементальні </a:t>
            </a:r>
            <a:r>
              <a:rPr sz="1800" b="1" spc="-10" dirty="0">
                <a:latin typeface="Times New Roman"/>
                <a:cs typeface="Times New Roman"/>
              </a:rPr>
              <a:t>лініі: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59968" y="3269056"/>
            <a:ext cx="19685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25" dirty="0">
                <a:latin typeface="Times New Roman"/>
                <a:cs typeface="Times New Roman"/>
              </a:rPr>
              <a:t>1.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103172" y="3269056"/>
            <a:ext cx="975994" cy="5753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latin typeface="Times New Roman"/>
                <a:cs typeface="Times New Roman"/>
              </a:rPr>
              <a:t>Контурні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800" spc="-10" dirty="0">
                <a:latin typeface="Times New Roman"/>
                <a:cs typeface="Times New Roman"/>
              </a:rPr>
              <a:t>дентину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072767" y="3269056"/>
            <a:ext cx="4629785" cy="5753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77165">
              <a:lnSpc>
                <a:spcPct val="100000"/>
              </a:lnSpc>
              <a:spcBef>
                <a:spcPts val="100"/>
              </a:spcBef>
              <a:tabLst>
                <a:tab pos="812800" algn="l"/>
                <a:tab pos="1631314" algn="l"/>
                <a:tab pos="1892300" algn="l"/>
                <a:tab pos="2299335" algn="l"/>
                <a:tab pos="3634740" algn="l"/>
              </a:tabLst>
            </a:pPr>
            <a:r>
              <a:rPr sz="1800" b="1" spc="-10" dirty="0">
                <a:latin typeface="Times New Roman"/>
                <a:cs typeface="Times New Roman"/>
              </a:rPr>
              <a:t>лінії</a:t>
            </a:r>
            <a:r>
              <a:rPr sz="1800" b="1" dirty="0">
                <a:latin typeface="Times New Roman"/>
                <a:cs typeface="Times New Roman"/>
              </a:rPr>
              <a:t>	</a:t>
            </a:r>
            <a:r>
              <a:rPr sz="1800" b="1" spc="-20" dirty="0">
                <a:latin typeface="Times New Roman"/>
                <a:cs typeface="Times New Roman"/>
              </a:rPr>
              <a:t>Оуена</a:t>
            </a:r>
            <a:r>
              <a:rPr sz="1800" b="1" dirty="0">
                <a:latin typeface="Times New Roman"/>
                <a:cs typeface="Times New Roman"/>
              </a:rPr>
              <a:t>	</a:t>
            </a:r>
            <a:r>
              <a:rPr sz="1800" b="1" spc="-50" dirty="0">
                <a:latin typeface="Times New Roman"/>
                <a:cs typeface="Times New Roman"/>
              </a:rPr>
              <a:t>-</a:t>
            </a:r>
            <a:r>
              <a:rPr sz="1800" b="1" dirty="0">
                <a:latin typeface="Times New Roman"/>
                <a:cs typeface="Times New Roman"/>
              </a:rPr>
              <a:t>	</a:t>
            </a:r>
            <a:r>
              <a:rPr sz="1800" spc="-25" dirty="0">
                <a:latin typeface="Times New Roman"/>
                <a:cs typeface="Times New Roman"/>
              </a:rPr>
              <a:t>це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гістологічні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структури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  <a:tabLst>
                <a:tab pos="657225" algn="l"/>
              </a:tabLst>
            </a:pPr>
            <a:r>
              <a:rPr sz="1800" spc="-10" dirty="0">
                <a:latin typeface="Times New Roman"/>
                <a:cs typeface="Times New Roman"/>
              </a:rPr>
              <a:t>зуба,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5" dirty="0">
                <a:latin typeface="Times New Roman"/>
                <a:cs typeface="Times New Roman"/>
              </a:rPr>
              <a:t>що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103172" y="3818077"/>
            <a:ext cx="500443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709420" algn="l"/>
                <a:tab pos="3287395" algn="l"/>
              </a:tabLst>
            </a:pPr>
            <a:r>
              <a:rPr sz="1800" spc="-10" dirty="0">
                <a:latin typeface="Times New Roman"/>
                <a:cs typeface="Times New Roman"/>
              </a:rPr>
              <a:t>мінералізації.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розташовані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перпендикулярно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184017" y="3544061"/>
            <a:ext cx="352425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100"/>
              </a:spcBef>
              <a:tabLst>
                <a:tab pos="1531620" algn="l"/>
                <a:tab pos="3063875" algn="l"/>
              </a:tabLst>
            </a:pPr>
            <a:r>
              <a:rPr sz="1800" spc="-10" dirty="0">
                <a:latin typeface="Times New Roman"/>
                <a:cs typeface="Times New Roman"/>
              </a:rPr>
              <a:t>відображають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періодичність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0" dirty="0">
                <a:latin typeface="Times New Roman"/>
                <a:cs typeface="Times New Roman"/>
              </a:rPr>
              <a:t>його</a:t>
            </a:r>
            <a:endParaRPr sz="1800">
              <a:latin typeface="Times New Roman"/>
              <a:cs typeface="Times New Roman"/>
            </a:endParaRPr>
          </a:p>
          <a:p>
            <a:pPr marR="11430" algn="r">
              <a:lnSpc>
                <a:spcPct val="100000"/>
              </a:lnSpc>
            </a:pPr>
            <a:r>
              <a:rPr sz="1800" spc="-25" dirty="0">
                <a:latin typeface="Times New Roman"/>
                <a:cs typeface="Times New Roman"/>
              </a:rPr>
              <a:t>до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59968" y="4092955"/>
            <a:ext cx="5953125" cy="24961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algn="just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Times New Roman"/>
                <a:cs typeface="Times New Roman"/>
              </a:rPr>
              <a:t>дентинних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трубочок</a:t>
            </a:r>
            <a:endParaRPr sz="1800">
              <a:latin typeface="Times New Roman"/>
              <a:cs typeface="Times New Roman"/>
            </a:endParaRPr>
          </a:p>
          <a:p>
            <a:pPr marL="355600" marR="5080" indent="-343535" algn="just">
              <a:lnSpc>
                <a:spcPct val="100000"/>
              </a:lnSpc>
            </a:pPr>
            <a:r>
              <a:rPr sz="1800" b="1" dirty="0">
                <a:latin typeface="Times New Roman"/>
                <a:cs typeface="Times New Roman"/>
              </a:rPr>
              <a:t>2.</a:t>
            </a:r>
            <a:r>
              <a:rPr sz="1800" b="1" spc="185" dirty="0">
                <a:latin typeface="Times New Roman"/>
                <a:cs typeface="Times New Roman"/>
              </a:rPr>
              <a:t>  </a:t>
            </a:r>
            <a:r>
              <a:rPr sz="1800" b="1" dirty="0">
                <a:latin typeface="Times New Roman"/>
                <a:cs typeface="Times New Roman"/>
              </a:rPr>
              <a:t>Концентричні</a:t>
            </a:r>
            <a:r>
              <a:rPr sz="1800" b="1" spc="1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лінії</a:t>
            </a:r>
            <a:r>
              <a:rPr sz="1800" b="1" spc="-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Ебнера</a:t>
            </a:r>
            <a:r>
              <a:rPr sz="1800" b="1" spc="43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- </a:t>
            </a:r>
            <a:r>
              <a:rPr sz="1800" dirty="0">
                <a:latin typeface="Times New Roman"/>
                <a:cs typeface="Times New Roman"/>
              </a:rPr>
              <a:t>це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інткрементна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(ростова) </a:t>
            </a:r>
            <a:r>
              <a:rPr sz="1800" dirty="0">
                <a:latin typeface="Times New Roman"/>
                <a:cs typeface="Times New Roman"/>
              </a:rPr>
              <a:t>лінія</a:t>
            </a:r>
            <a:r>
              <a:rPr sz="1800" spc="3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</a:t>
            </a:r>
            <a:r>
              <a:rPr sz="1800" spc="3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дентині,</a:t>
            </a:r>
            <a:r>
              <a:rPr sz="1800" spc="37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яка</a:t>
            </a:r>
            <a:r>
              <a:rPr sz="1800" spc="3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відображає</a:t>
            </a:r>
            <a:r>
              <a:rPr sz="1800" spc="3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ритмічність</a:t>
            </a:r>
            <a:r>
              <a:rPr sz="1800" spc="36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утворення </a:t>
            </a:r>
            <a:r>
              <a:rPr sz="1800" dirty="0">
                <a:latin typeface="Times New Roman"/>
                <a:cs typeface="Times New Roman"/>
              </a:rPr>
              <a:t>дентина</a:t>
            </a:r>
            <a:r>
              <a:rPr sz="1800" spc="1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одобластами.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Розташовані</a:t>
            </a:r>
            <a:r>
              <a:rPr sz="1800" spc="-7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тангенціально.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800" dirty="0">
                <a:latin typeface="Times New Roman"/>
                <a:cs typeface="Times New Roman"/>
              </a:rPr>
              <a:t>Ці</a:t>
            </a:r>
            <a:r>
              <a:rPr sz="1800" spc="-9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лінії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відповідають</a:t>
            </a:r>
            <a:r>
              <a:rPr sz="1800" spc="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періодичності</a:t>
            </a:r>
            <a:r>
              <a:rPr sz="1800" spc="-8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мінералізації</a:t>
            </a:r>
            <a:r>
              <a:rPr sz="1800" spc="3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дентину.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800" dirty="0">
                <a:latin typeface="Times New Roman"/>
                <a:cs typeface="Times New Roman"/>
              </a:rPr>
              <a:t>За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часом</a:t>
            </a:r>
            <a:r>
              <a:rPr sz="1800" spc="-9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формування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дентин</a:t>
            </a:r>
            <a:r>
              <a:rPr sz="1800" spc="-6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розділяється</a:t>
            </a:r>
            <a:r>
              <a:rPr sz="1800" dirty="0">
                <a:latin typeface="Times New Roman"/>
                <a:cs typeface="Times New Roman"/>
              </a:rPr>
              <a:t> </a:t>
            </a:r>
            <a:r>
              <a:rPr sz="1800" spc="-25" dirty="0">
                <a:latin typeface="Times New Roman"/>
                <a:cs typeface="Times New Roman"/>
              </a:rPr>
              <a:t>на:</a:t>
            </a:r>
            <a:endParaRPr sz="1800">
              <a:latin typeface="Times New Roman"/>
              <a:cs typeface="Times New Roman"/>
            </a:endParaRPr>
          </a:p>
          <a:p>
            <a:pPr marL="12700" marR="925830">
              <a:lnSpc>
                <a:spcPct val="100000"/>
              </a:lnSpc>
            </a:pPr>
            <a:r>
              <a:rPr sz="1800" dirty="0">
                <a:latin typeface="Times New Roman"/>
                <a:cs typeface="Times New Roman"/>
              </a:rPr>
              <a:t>Первинний</a:t>
            </a:r>
            <a:r>
              <a:rPr sz="1800" spc="-9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(формується у</a:t>
            </a:r>
            <a:r>
              <a:rPr sz="1800" spc="-7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ембріональному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періоді) </a:t>
            </a:r>
            <a:r>
              <a:rPr sz="1800" dirty="0">
                <a:latin typeface="Times New Roman"/>
                <a:cs typeface="Times New Roman"/>
              </a:rPr>
              <a:t>Вторинний</a:t>
            </a:r>
            <a:r>
              <a:rPr sz="1800" spc="-9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(формується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після</a:t>
            </a:r>
            <a:r>
              <a:rPr sz="1800" spc="4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прорізування</a:t>
            </a:r>
            <a:r>
              <a:rPr sz="1800" spc="1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зуба) Третинний</a:t>
            </a:r>
            <a:r>
              <a:rPr sz="1800" spc="-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(формується</a:t>
            </a:r>
            <a:r>
              <a:rPr sz="1800" spc="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у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процесі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регенерації)</a:t>
            </a:r>
            <a:endParaRPr sz="1800">
              <a:latin typeface="Times New Roman"/>
              <a:cs typeface="Times New Roman"/>
            </a:endParaRPr>
          </a:p>
        </p:txBody>
      </p:sp>
      <p:pic>
        <p:nvPicPr>
          <p:cNvPr id="10" name="object 1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050023" y="498348"/>
            <a:ext cx="4379976" cy="6012180"/>
          </a:xfrm>
          <a:prstGeom prst="rect">
            <a:avLst/>
          </a:prstGeom>
        </p:spPr>
      </p:pic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4014215"/>
            <a:ext cx="448309" cy="2844165"/>
          </a:xfrm>
          <a:custGeom>
            <a:avLst/>
            <a:gdLst/>
            <a:ahLst/>
            <a:cxnLst/>
            <a:rect l="l" t="t" r="r" b="b"/>
            <a:pathLst>
              <a:path w="448309" h="2844165">
                <a:moveTo>
                  <a:pt x="0" y="0"/>
                </a:moveTo>
                <a:lnTo>
                  <a:pt x="0" y="2843783"/>
                </a:lnTo>
                <a:lnTo>
                  <a:pt x="448056" y="2843783"/>
                </a:lnTo>
                <a:lnTo>
                  <a:pt x="0" y="0"/>
                </a:lnTo>
                <a:close/>
              </a:path>
            </a:pathLst>
          </a:custGeom>
          <a:solidFill>
            <a:srgbClr val="90C225">
              <a:alpha val="85096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947161" y="207340"/>
            <a:ext cx="4049395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Класифікації</a:t>
            </a:r>
            <a:r>
              <a:rPr spc="-150" dirty="0"/>
              <a:t> </a:t>
            </a:r>
            <a:r>
              <a:rPr spc="-10" dirty="0"/>
              <a:t>дентину</a:t>
            </a: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670979" y="993775"/>
          <a:ext cx="10508615" cy="479869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209540"/>
                <a:gridCol w="5209540"/>
              </a:tblGrid>
              <a:tr h="727075"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2400" b="1" spc="-10" dirty="0">
                          <a:latin typeface="Times New Roman"/>
                          <a:cs typeface="Times New Roman"/>
                        </a:rPr>
                        <a:t>Класифікації</a:t>
                      </a: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3429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90C225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2400" b="1" spc="-20" dirty="0">
                          <a:latin typeface="Times New Roman"/>
                          <a:cs typeface="Times New Roman"/>
                        </a:rPr>
                        <a:t>Види</a:t>
                      </a: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3429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90C225"/>
                    </a:solidFill>
                  </a:tcPr>
                </a:tc>
              </a:tr>
              <a:tr h="1308735">
                <a:tc>
                  <a:txBody>
                    <a:bodyPr/>
                    <a:lstStyle/>
                    <a:p>
                      <a:pPr marL="91440" marR="81915">
                        <a:lnSpc>
                          <a:spcPct val="100000"/>
                        </a:lnSpc>
                        <a:spcBef>
                          <a:spcPts val="275"/>
                        </a:spcBef>
                        <a:tabLst>
                          <a:tab pos="635635" algn="l"/>
                          <a:tab pos="2565400" algn="l"/>
                          <a:tab pos="3974465" algn="l"/>
                        </a:tabLst>
                      </a:pPr>
                      <a:r>
                        <a:rPr sz="2400" spc="-25" dirty="0">
                          <a:latin typeface="Times New Roman"/>
                          <a:cs typeface="Times New Roman"/>
                        </a:rPr>
                        <a:t>За</a:t>
                      </a:r>
                      <a:r>
                        <a:rPr sz="2400" dirty="0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2400" spc="-10" dirty="0">
                          <a:latin typeface="Times New Roman"/>
                          <a:cs typeface="Times New Roman"/>
                        </a:rPr>
                        <a:t>локалізацією</a:t>
                      </a:r>
                      <a:r>
                        <a:rPr sz="2400" dirty="0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2400" spc="-10" dirty="0">
                          <a:latin typeface="Times New Roman"/>
                          <a:cs typeface="Times New Roman"/>
                        </a:rPr>
                        <a:t>відносно</a:t>
                      </a:r>
                      <a:r>
                        <a:rPr sz="2400" dirty="0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2400" spc="-10" dirty="0">
                          <a:latin typeface="Times New Roman"/>
                          <a:cs typeface="Times New Roman"/>
                        </a:rPr>
                        <a:t>поверхні </a:t>
                      </a:r>
                      <a:r>
                        <a:rPr sz="2400" spc="-20" dirty="0">
                          <a:latin typeface="Times New Roman"/>
                          <a:cs typeface="Times New Roman"/>
                        </a:rPr>
                        <a:t>зуба</a:t>
                      </a: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3492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BE9CD"/>
                    </a:solidFill>
                  </a:tcPr>
                </a:tc>
                <a:tc>
                  <a:txBody>
                    <a:bodyPr/>
                    <a:lstStyle/>
                    <a:p>
                      <a:pPr marL="93345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2400" spc="-10" dirty="0">
                          <a:latin typeface="Times New Roman"/>
                          <a:cs typeface="Times New Roman"/>
                        </a:rPr>
                        <a:t>Перипульпарний</a:t>
                      </a:r>
                      <a:r>
                        <a:rPr sz="2400" spc="-6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400" dirty="0">
                          <a:latin typeface="Times New Roman"/>
                          <a:cs typeface="Times New Roman"/>
                        </a:rPr>
                        <a:t>та</a:t>
                      </a:r>
                      <a:r>
                        <a:rPr sz="24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400" spc="-10" dirty="0">
                          <a:latin typeface="Times New Roman"/>
                          <a:cs typeface="Times New Roman"/>
                        </a:rPr>
                        <a:t>плащовий</a:t>
                      </a: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3492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BE9CD"/>
                    </a:solidFill>
                  </a:tcPr>
                </a:tc>
              </a:tr>
              <a:tr h="1308735">
                <a:tc>
                  <a:txBody>
                    <a:bodyPr/>
                    <a:lstStyle/>
                    <a:p>
                      <a:pPr marL="91440" marR="81915">
                        <a:lnSpc>
                          <a:spcPct val="100000"/>
                        </a:lnSpc>
                        <a:spcBef>
                          <a:spcPts val="280"/>
                        </a:spcBef>
                        <a:tabLst>
                          <a:tab pos="553085" algn="l"/>
                          <a:tab pos="2400935" algn="l"/>
                          <a:tab pos="3727450" algn="l"/>
                        </a:tabLst>
                      </a:pPr>
                      <a:r>
                        <a:rPr sz="2400" spc="-25" dirty="0">
                          <a:latin typeface="Times New Roman"/>
                          <a:cs typeface="Times New Roman"/>
                        </a:rPr>
                        <a:t>За</a:t>
                      </a:r>
                      <a:r>
                        <a:rPr sz="2400" dirty="0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2400" spc="-10" dirty="0">
                          <a:latin typeface="Times New Roman"/>
                          <a:cs typeface="Times New Roman"/>
                        </a:rPr>
                        <a:t>локалізацією</a:t>
                      </a:r>
                      <a:r>
                        <a:rPr sz="2400" dirty="0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2400" spc="-10" dirty="0">
                          <a:latin typeface="Times New Roman"/>
                          <a:cs typeface="Times New Roman"/>
                        </a:rPr>
                        <a:t>відносно</a:t>
                      </a:r>
                      <a:r>
                        <a:rPr sz="2400" dirty="0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2400" spc="-10" dirty="0">
                          <a:latin typeface="Times New Roman"/>
                          <a:cs typeface="Times New Roman"/>
                        </a:rPr>
                        <a:t>дентинних трубочок</a:t>
                      </a: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3556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DF4E8"/>
                    </a:solidFill>
                  </a:tcPr>
                </a:tc>
                <a:tc>
                  <a:txBody>
                    <a:bodyPr/>
                    <a:lstStyle/>
                    <a:p>
                      <a:pPr marL="93345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sz="2400" spc="-20" dirty="0">
                          <a:latin typeface="Times New Roman"/>
                          <a:cs typeface="Times New Roman"/>
                        </a:rPr>
                        <a:t>Перитубулярний</a:t>
                      </a:r>
                      <a:r>
                        <a:rPr sz="24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400" dirty="0">
                          <a:latin typeface="Times New Roman"/>
                          <a:cs typeface="Times New Roman"/>
                        </a:rPr>
                        <a:t>та</a:t>
                      </a:r>
                      <a:r>
                        <a:rPr sz="2400" spc="-8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400" spc="-10" dirty="0">
                          <a:latin typeface="Times New Roman"/>
                          <a:cs typeface="Times New Roman"/>
                        </a:rPr>
                        <a:t>інтертубулярний</a:t>
                      </a: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3556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DF4E8"/>
                    </a:solidFill>
                  </a:tcPr>
                </a:tc>
              </a:tr>
              <a:tr h="727075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2400" dirty="0">
                          <a:latin typeface="Times New Roman"/>
                          <a:cs typeface="Times New Roman"/>
                        </a:rPr>
                        <a:t>За</a:t>
                      </a:r>
                      <a:r>
                        <a:rPr sz="24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400" dirty="0">
                          <a:latin typeface="Times New Roman"/>
                          <a:cs typeface="Times New Roman"/>
                        </a:rPr>
                        <a:t>часом</a:t>
                      </a:r>
                      <a:r>
                        <a:rPr sz="2400" spc="-8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400" spc="-10" dirty="0">
                          <a:latin typeface="Times New Roman"/>
                          <a:cs typeface="Times New Roman"/>
                        </a:rPr>
                        <a:t>утворення</a:t>
                      </a: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BE9CD"/>
                    </a:solidFill>
                  </a:tcPr>
                </a:tc>
                <a:tc>
                  <a:txBody>
                    <a:bodyPr/>
                    <a:lstStyle/>
                    <a:p>
                      <a:pPr marL="93345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2400" dirty="0">
                          <a:latin typeface="Times New Roman"/>
                          <a:cs typeface="Times New Roman"/>
                        </a:rPr>
                        <a:t>Первинний,</a:t>
                      </a:r>
                      <a:r>
                        <a:rPr sz="2400" spc="-7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400" spc="-10" dirty="0">
                          <a:latin typeface="Times New Roman"/>
                          <a:cs typeface="Times New Roman"/>
                        </a:rPr>
                        <a:t>вторинний,</a:t>
                      </a:r>
                      <a:r>
                        <a:rPr sz="2400" spc="-6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400" spc="-10" dirty="0">
                          <a:latin typeface="Times New Roman"/>
                          <a:cs typeface="Times New Roman"/>
                        </a:rPr>
                        <a:t>третинний</a:t>
                      </a: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BE9CD"/>
                    </a:solidFill>
                  </a:tcPr>
                </a:tc>
              </a:tr>
              <a:tr h="727075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2400" dirty="0">
                          <a:latin typeface="Times New Roman"/>
                          <a:cs typeface="Times New Roman"/>
                        </a:rPr>
                        <a:t>За </a:t>
                      </a:r>
                      <a:r>
                        <a:rPr sz="2400" spc="-10" dirty="0">
                          <a:latin typeface="Times New Roman"/>
                          <a:cs typeface="Times New Roman"/>
                        </a:rPr>
                        <a:t>мінералізацією</a:t>
                      </a: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DF4E8"/>
                    </a:solidFill>
                  </a:tcPr>
                </a:tc>
                <a:tc>
                  <a:txBody>
                    <a:bodyPr/>
                    <a:lstStyle/>
                    <a:p>
                      <a:pPr marL="93345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2400" spc="-35" dirty="0">
                          <a:latin typeface="Times New Roman"/>
                          <a:cs typeface="Times New Roman"/>
                        </a:rPr>
                        <a:t>Глобулярний,</a:t>
                      </a:r>
                      <a:r>
                        <a:rPr sz="2400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400" spc="-10" dirty="0">
                          <a:latin typeface="Times New Roman"/>
                          <a:cs typeface="Times New Roman"/>
                        </a:rPr>
                        <a:t>інтерглобулярний</a:t>
                      </a: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DF4E8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4014215"/>
            <a:ext cx="448309" cy="2844165"/>
          </a:xfrm>
          <a:custGeom>
            <a:avLst/>
            <a:gdLst/>
            <a:ahLst/>
            <a:cxnLst/>
            <a:rect l="l" t="t" r="r" b="b"/>
            <a:pathLst>
              <a:path w="448309" h="2844165">
                <a:moveTo>
                  <a:pt x="0" y="0"/>
                </a:moveTo>
                <a:lnTo>
                  <a:pt x="0" y="2843783"/>
                </a:lnTo>
                <a:lnTo>
                  <a:pt x="448056" y="2843783"/>
                </a:lnTo>
                <a:lnTo>
                  <a:pt x="0" y="0"/>
                </a:lnTo>
                <a:close/>
              </a:path>
            </a:pathLst>
          </a:custGeom>
          <a:solidFill>
            <a:srgbClr val="90C225">
              <a:alpha val="85096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46456" rIns="0" bIns="0" rtlCol="0">
            <a:spAutoFit/>
          </a:bodyPr>
          <a:lstStyle/>
          <a:p>
            <a:pPr marL="3180080">
              <a:lnSpc>
                <a:spcPct val="100000"/>
              </a:lnSpc>
              <a:spcBef>
                <a:spcPts val="100"/>
              </a:spcBef>
            </a:pPr>
            <a:r>
              <a:rPr sz="3600" spc="-50" dirty="0"/>
              <a:t>Будова</a:t>
            </a:r>
            <a:r>
              <a:rPr sz="3600" spc="-170" dirty="0"/>
              <a:t> </a:t>
            </a:r>
            <a:r>
              <a:rPr sz="3600" spc="-10" dirty="0"/>
              <a:t>пульпи</a:t>
            </a:r>
            <a:endParaRPr sz="3600"/>
          </a:p>
        </p:txBody>
      </p:sp>
      <p:sp>
        <p:nvSpPr>
          <p:cNvPr id="4" name="object 4"/>
          <p:cNvSpPr txBox="1"/>
          <p:nvPr/>
        </p:nvSpPr>
        <p:spPr>
          <a:xfrm>
            <a:off x="756310" y="1106169"/>
            <a:ext cx="4740910" cy="235140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355600" marR="5080" indent="-343535" algn="just">
              <a:lnSpc>
                <a:spcPct val="100000"/>
              </a:lnSpc>
              <a:spcBef>
                <a:spcPts val="110"/>
              </a:spcBef>
            </a:pPr>
            <a:r>
              <a:rPr sz="1900" spc="150" dirty="0">
                <a:solidFill>
                  <a:srgbClr val="90C225"/>
                </a:solidFill>
                <a:latin typeface="Lucida Sans Unicode"/>
                <a:cs typeface="Lucida Sans Unicode"/>
              </a:rPr>
              <a:t>▶</a:t>
            </a:r>
            <a:r>
              <a:rPr sz="1900" spc="320" dirty="0">
                <a:solidFill>
                  <a:srgbClr val="90C225"/>
                </a:solidFill>
                <a:latin typeface="Lucida Sans Unicode"/>
                <a:cs typeface="Lucida Sans Unicode"/>
              </a:rPr>
              <a:t> </a:t>
            </a:r>
            <a:r>
              <a:rPr sz="2400" b="1" dirty="0">
                <a:solidFill>
                  <a:srgbClr val="404040"/>
                </a:solidFill>
                <a:latin typeface="Times New Roman"/>
                <a:cs typeface="Times New Roman"/>
              </a:rPr>
              <a:t>Пульпа</a:t>
            </a:r>
            <a:r>
              <a:rPr sz="2400" b="1" spc="-3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404040"/>
                </a:solidFill>
                <a:latin typeface="Times New Roman"/>
                <a:cs typeface="Times New Roman"/>
              </a:rPr>
              <a:t>– м’яка</a:t>
            </a:r>
            <a:r>
              <a:rPr sz="2400" spc="-4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404040"/>
                </a:solidFill>
                <a:latin typeface="Times New Roman"/>
                <a:cs typeface="Times New Roman"/>
              </a:rPr>
              <a:t>тканина зуба,</a:t>
            </a:r>
            <a:r>
              <a:rPr sz="2400" spc="-3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400" spc="-25" dirty="0">
                <a:solidFill>
                  <a:srgbClr val="404040"/>
                </a:solidFill>
                <a:latin typeface="Times New Roman"/>
                <a:cs typeface="Times New Roman"/>
              </a:rPr>
              <a:t>що </a:t>
            </a:r>
            <a:r>
              <a:rPr sz="2400" dirty="0">
                <a:solidFill>
                  <a:srgbClr val="404040"/>
                </a:solidFill>
                <a:latin typeface="Times New Roman"/>
                <a:cs typeface="Times New Roman"/>
              </a:rPr>
              <a:t>заповнює</a:t>
            </a:r>
            <a:r>
              <a:rPr sz="2400" spc="445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2400" dirty="0">
                <a:solidFill>
                  <a:srgbClr val="404040"/>
                </a:solidFill>
                <a:latin typeface="Times New Roman"/>
                <a:cs typeface="Times New Roman"/>
              </a:rPr>
              <a:t>порожнину</a:t>
            </a:r>
            <a:r>
              <a:rPr sz="2400" spc="420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2400" dirty="0">
                <a:solidFill>
                  <a:srgbClr val="404040"/>
                </a:solidFill>
                <a:latin typeface="Times New Roman"/>
                <a:cs typeface="Times New Roman"/>
              </a:rPr>
              <a:t>зуба</a:t>
            </a:r>
            <a:r>
              <a:rPr sz="2400" spc="445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2400" spc="-25" dirty="0">
                <a:solidFill>
                  <a:srgbClr val="404040"/>
                </a:solidFill>
                <a:latin typeface="Times New Roman"/>
                <a:cs typeface="Times New Roman"/>
              </a:rPr>
              <a:t>та </a:t>
            </a:r>
            <a:r>
              <a:rPr sz="2400" spc="-10" dirty="0">
                <a:solidFill>
                  <a:srgbClr val="404040"/>
                </a:solidFill>
                <a:latin typeface="Times New Roman"/>
                <a:cs typeface="Times New Roman"/>
              </a:rPr>
              <a:t>кореневі</a:t>
            </a:r>
            <a:r>
              <a:rPr sz="2400" spc="-11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400" spc="-10" dirty="0">
                <a:solidFill>
                  <a:srgbClr val="404040"/>
                </a:solidFill>
                <a:latin typeface="Times New Roman"/>
                <a:cs typeface="Times New Roman"/>
              </a:rPr>
              <a:t>канали.</a:t>
            </a:r>
            <a:endParaRPr sz="2400">
              <a:latin typeface="Times New Roman"/>
              <a:cs typeface="Times New Roman"/>
            </a:endParaRPr>
          </a:p>
          <a:p>
            <a:pPr marL="12700" marR="11430" algn="just">
              <a:lnSpc>
                <a:spcPct val="100000"/>
              </a:lnSpc>
              <a:spcBef>
                <a:spcPts val="1015"/>
              </a:spcBef>
            </a:pPr>
            <a:r>
              <a:rPr sz="2400" dirty="0">
                <a:solidFill>
                  <a:srgbClr val="404040"/>
                </a:solidFill>
                <a:latin typeface="Times New Roman"/>
                <a:cs typeface="Times New Roman"/>
              </a:rPr>
              <a:t>Пульпа</a:t>
            </a:r>
            <a:r>
              <a:rPr sz="2400" spc="150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2400" dirty="0">
                <a:solidFill>
                  <a:srgbClr val="404040"/>
                </a:solidFill>
                <a:latin typeface="Times New Roman"/>
                <a:cs typeface="Times New Roman"/>
              </a:rPr>
              <a:t>знаходиться</a:t>
            </a:r>
            <a:r>
              <a:rPr sz="2400" spc="135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2400" dirty="0">
                <a:solidFill>
                  <a:srgbClr val="404040"/>
                </a:solidFill>
                <a:latin typeface="Times New Roman"/>
                <a:cs typeface="Times New Roman"/>
              </a:rPr>
              <a:t>в</a:t>
            </a:r>
            <a:r>
              <a:rPr sz="2400" spc="135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2400" spc="-25" dirty="0">
                <a:solidFill>
                  <a:srgbClr val="404040"/>
                </a:solidFill>
                <a:latin typeface="Times New Roman"/>
                <a:cs typeface="Times New Roman"/>
              </a:rPr>
              <a:t>коронковій </a:t>
            </a:r>
            <a:r>
              <a:rPr sz="2400" dirty="0">
                <a:solidFill>
                  <a:srgbClr val="404040"/>
                </a:solidFill>
                <a:latin typeface="Times New Roman"/>
                <a:cs typeface="Times New Roman"/>
              </a:rPr>
              <a:t>порожнині</a:t>
            </a:r>
            <a:r>
              <a:rPr sz="2400" spc="355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2400" dirty="0">
                <a:solidFill>
                  <a:srgbClr val="404040"/>
                </a:solidFill>
                <a:latin typeface="Times New Roman"/>
                <a:cs typeface="Times New Roman"/>
              </a:rPr>
              <a:t>зуба</a:t>
            </a:r>
            <a:r>
              <a:rPr sz="2400" spc="365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2400" dirty="0">
                <a:solidFill>
                  <a:srgbClr val="404040"/>
                </a:solidFill>
                <a:latin typeface="Times New Roman"/>
                <a:cs typeface="Times New Roman"/>
              </a:rPr>
              <a:t>та</a:t>
            </a:r>
            <a:r>
              <a:rPr sz="2400" spc="365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2400" dirty="0">
                <a:solidFill>
                  <a:srgbClr val="404040"/>
                </a:solidFill>
                <a:latin typeface="Times New Roman"/>
                <a:cs typeface="Times New Roman"/>
              </a:rPr>
              <a:t>в</a:t>
            </a:r>
            <a:r>
              <a:rPr sz="2400" spc="350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2400" spc="-10" dirty="0">
                <a:solidFill>
                  <a:srgbClr val="404040"/>
                </a:solidFill>
                <a:latin typeface="Times New Roman"/>
                <a:cs typeface="Times New Roman"/>
              </a:rPr>
              <a:t>кореневих </a:t>
            </a:r>
            <a:r>
              <a:rPr sz="2400" dirty="0">
                <a:solidFill>
                  <a:srgbClr val="404040"/>
                </a:solidFill>
                <a:latin typeface="Times New Roman"/>
                <a:cs typeface="Times New Roman"/>
              </a:rPr>
              <a:t>каналах.</a:t>
            </a:r>
            <a:r>
              <a:rPr sz="2400" spc="26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404040"/>
                </a:solidFill>
                <a:latin typeface="Times New Roman"/>
                <a:cs typeface="Times New Roman"/>
              </a:rPr>
              <a:t>Вона</a:t>
            </a:r>
            <a:r>
              <a:rPr sz="2400" spc="26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404040"/>
                </a:solidFill>
                <a:latin typeface="Times New Roman"/>
                <a:cs typeface="Times New Roman"/>
              </a:rPr>
              <a:t>складається</a:t>
            </a:r>
            <a:r>
              <a:rPr sz="2400" spc="28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404040"/>
                </a:solidFill>
                <a:latin typeface="Times New Roman"/>
                <a:cs typeface="Times New Roman"/>
              </a:rPr>
              <a:t>з</a:t>
            </a:r>
            <a:r>
              <a:rPr sz="2400" spc="23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400" spc="-10" dirty="0">
                <a:solidFill>
                  <a:srgbClr val="404040"/>
                </a:solidFill>
                <a:latin typeface="Times New Roman"/>
                <a:cs typeface="Times New Roman"/>
              </a:rPr>
              <a:t>пухкої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56310" y="3430270"/>
            <a:ext cx="1609090" cy="75946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10"/>
              </a:spcBef>
            </a:pPr>
            <a:r>
              <a:rPr sz="2400" spc="-10" dirty="0">
                <a:solidFill>
                  <a:srgbClr val="404040"/>
                </a:solidFill>
                <a:latin typeface="Times New Roman"/>
                <a:cs typeface="Times New Roman"/>
              </a:rPr>
              <a:t>сполучної розрізняють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590292" y="3430270"/>
            <a:ext cx="1839595" cy="75946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10"/>
              </a:spcBef>
              <a:tabLst>
                <a:tab pos="1668780" algn="l"/>
              </a:tabLst>
            </a:pPr>
            <a:r>
              <a:rPr sz="2400" spc="-10" dirty="0">
                <a:solidFill>
                  <a:srgbClr val="404040"/>
                </a:solidFill>
                <a:latin typeface="Times New Roman"/>
                <a:cs typeface="Times New Roman"/>
              </a:rPr>
              <a:t>тканини,</a:t>
            </a:r>
            <a:r>
              <a:rPr sz="2400" dirty="0">
                <a:solidFill>
                  <a:srgbClr val="404040"/>
                </a:solidFill>
                <a:latin typeface="Times New Roman"/>
                <a:cs typeface="Times New Roman"/>
              </a:rPr>
              <a:t>	</a:t>
            </a:r>
            <a:r>
              <a:rPr sz="2400" spc="-50" dirty="0">
                <a:solidFill>
                  <a:srgbClr val="404040"/>
                </a:solidFill>
                <a:latin typeface="Times New Roman"/>
                <a:cs typeface="Times New Roman"/>
              </a:rPr>
              <a:t>в</a:t>
            </a:r>
            <a:endParaRPr sz="2400">
              <a:latin typeface="Times New Roman"/>
              <a:cs typeface="Times New Roman"/>
            </a:endParaRPr>
          </a:p>
          <a:p>
            <a:pPr marL="45720" algn="ctr">
              <a:lnSpc>
                <a:spcPct val="100000"/>
              </a:lnSpc>
              <a:spcBef>
                <a:spcPts val="5"/>
              </a:spcBef>
            </a:pPr>
            <a:r>
              <a:rPr sz="2400" spc="-25" dirty="0">
                <a:solidFill>
                  <a:srgbClr val="404040"/>
                </a:solidFill>
                <a:latin typeface="Times New Roman"/>
                <a:cs typeface="Times New Roman"/>
              </a:rPr>
              <a:t>три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694301" y="3430270"/>
            <a:ext cx="797560" cy="75946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5080" indent="237490">
              <a:lnSpc>
                <a:spcPct val="100000"/>
              </a:lnSpc>
              <a:spcBef>
                <a:spcPts val="110"/>
              </a:spcBef>
            </a:pPr>
            <a:r>
              <a:rPr sz="2400" spc="-20" dirty="0">
                <a:solidFill>
                  <a:srgbClr val="404040"/>
                </a:solidFill>
                <a:latin typeface="Times New Roman"/>
                <a:cs typeface="Times New Roman"/>
              </a:rPr>
              <a:t>якій </a:t>
            </a:r>
            <a:r>
              <a:rPr sz="2400" spc="-10" dirty="0">
                <a:solidFill>
                  <a:srgbClr val="404040"/>
                </a:solidFill>
                <a:latin typeface="Times New Roman"/>
                <a:cs typeface="Times New Roman"/>
              </a:rPr>
              <a:t>шари: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367785" y="4161866"/>
            <a:ext cx="2123440" cy="39370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  <a:tabLst>
                <a:tab pos="2025014" algn="l"/>
              </a:tabLst>
            </a:pPr>
            <a:r>
              <a:rPr sz="2400" b="1" spc="-10" dirty="0">
                <a:solidFill>
                  <a:srgbClr val="404040"/>
                </a:solidFill>
                <a:latin typeface="Times New Roman"/>
                <a:cs typeface="Times New Roman"/>
              </a:rPr>
              <a:t>проміжний</a:t>
            </a:r>
            <a:r>
              <a:rPr sz="2400" b="1" dirty="0">
                <a:solidFill>
                  <a:srgbClr val="404040"/>
                </a:solidFill>
                <a:latin typeface="Times New Roman"/>
                <a:cs typeface="Times New Roman"/>
              </a:rPr>
              <a:t>	</a:t>
            </a:r>
            <a:r>
              <a:rPr sz="2400" b="1" spc="-50" dirty="0">
                <a:solidFill>
                  <a:srgbClr val="404040"/>
                </a:solidFill>
                <a:latin typeface="Times New Roman"/>
                <a:cs typeface="Times New Roman"/>
              </a:rPr>
              <a:t>і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56310" y="4161866"/>
            <a:ext cx="2155825" cy="75946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15"/>
              </a:spcBef>
            </a:pPr>
            <a:r>
              <a:rPr sz="2400" b="1" spc="-10" dirty="0">
                <a:solidFill>
                  <a:srgbClr val="404040"/>
                </a:solidFill>
                <a:latin typeface="Times New Roman"/>
                <a:cs typeface="Times New Roman"/>
              </a:rPr>
              <a:t>периферичний, центральний.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006598" y="4527880"/>
            <a:ext cx="2483485" cy="39370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  <a:tabLst>
                <a:tab pos="1306830" algn="l"/>
              </a:tabLst>
            </a:pPr>
            <a:r>
              <a:rPr sz="2400" spc="-10" dirty="0">
                <a:solidFill>
                  <a:srgbClr val="404040"/>
                </a:solidFill>
                <a:latin typeface="Times New Roman"/>
                <a:cs typeface="Times New Roman"/>
              </a:rPr>
              <a:t>Пульпа</a:t>
            </a:r>
            <a:r>
              <a:rPr sz="2400" dirty="0">
                <a:solidFill>
                  <a:srgbClr val="404040"/>
                </a:solidFill>
                <a:latin typeface="Times New Roman"/>
                <a:cs typeface="Times New Roman"/>
              </a:rPr>
              <a:t>	</a:t>
            </a:r>
            <a:r>
              <a:rPr sz="2400" spc="-10" dirty="0">
                <a:solidFill>
                  <a:srgbClr val="404040"/>
                </a:solidFill>
                <a:latin typeface="Times New Roman"/>
                <a:cs typeface="Times New Roman"/>
              </a:rPr>
              <a:t>утворена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991360" y="4894021"/>
            <a:ext cx="1474470" cy="39370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2400" spc="-10" dirty="0">
                <a:solidFill>
                  <a:srgbClr val="404040"/>
                </a:solidFill>
                <a:latin typeface="Times New Roman"/>
                <a:cs typeface="Times New Roman"/>
              </a:rPr>
              <a:t>сполучною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697351" y="4894021"/>
            <a:ext cx="1798320" cy="39370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  <a:tabLst>
                <a:tab pos="1631314" algn="l"/>
              </a:tabLst>
            </a:pPr>
            <a:r>
              <a:rPr sz="2400" spc="-10" dirty="0">
                <a:solidFill>
                  <a:srgbClr val="404040"/>
                </a:solidFill>
                <a:latin typeface="Times New Roman"/>
                <a:cs typeface="Times New Roman"/>
              </a:rPr>
              <a:t>тканиною,</a:t>
            </a:r>
            <a:r>
              <a:rPr sz="2400" dirty="0">
                <a:solidFill>
                  <a:srgbClr val="404040"/>
                </a:solidFill>
                <a:latin typeface="Times New Roman"/>
                <a:cs typeface="Times New Roman"/>
              </a:rPr>
              <a:t>	</a:t>
            </a:r>
            <a:r>
              <a:rPr sz="2400" spc="-50" dirty="0">
                <a:solidFill>
                  <a:srgbClr val="404040"/>
                </a:solidFill>
                <a:latin typeface="Times New Roman"/>
                <a:cs typeface="Times New Roman"/>
              </a:rPr>
              <a:t>у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56310" y="4894021"/>
            <a:ext cx="1004569" cy="75946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15"/>
              </a:spcBef>
            </a:pPr>
            <a:r>
              <a:rPr sz="2400" spc="-35" dirty="0">
                <a:solidFill>
                  <a:srgbClr val="404040"/>
                </a:solidFill>
                <a:latin typeface="Times New Roman"/>
                <a:cs typeface="Times New Roman"/>
              </a:rPr>
              <a:t>пухкою </a:t>
            </a:r>
            <a:r>
              <a:rPr sz="2400" spc="-20" dirty="0">
                <a:solidFill>
                  <a:srgbClr val="404040"/>
                </a:solidFill>
                <a:latin typeface="Times New Roman"/>
                <a:cs typeface="Times New Roman"/>
              </a:rPr>
              <a:t>якій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325116" y="5260340"/>
            <a:ext cx="3166745" cy="39306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  <a:tabLst>
                <a:tab pos="2651125" algn="l"/>
              </a:tabLst>
            </a:pPr>
            <a:r>
              <a:rPr sz="2400" spc="-10" dirty="0">
                <a:solidFill>
                  <a:srgbClr val="404040"/>
                </a:solidFill>
                <a:latin typeface="Times New Roman"/>
                <a:cs typeface="Times New Roman"/>
              </a:rPr>
              <a:t>розташовані</a:t>
            </a:r>
            <a:r>
              <a:rPr sz="2400" dirty="0">
                <a:solidFill>
                  <a:srgbClr val="404040"/>
                </a:solidFill>
                <a:latin typeface="Times New Roman"/>
                <a:cs typeface="Times New Roman"/>
              </a:rPr>
              <a:t>	</a:t>
            </a:r>
            <a:r>
              <a:rPr sz="2400" spc="-20" dirty="0">
                <a:solidFill>
                  <a:srgbClr val="404040"/>
                </a:solidFill>
                <a:latin typeface="Times New Roman"/>
                <a:cs typeface="Times New Roman"/>
              </a:rPr>
              <a:t>тіла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56310" y="5626404"/>
            <a:ext cx="4182110" cy="39306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400" spc="-10" dirty="0">
                <a:solidFill>
                  <a:srgbClr val="404040"/>
                </a:solidFill>
                <a:latin typeface="Times New Roman"/>
                <a:cs typeface="Times New Roman"/>
              </a:rPr>
              <a:t>одонтобластів,</a:t>
            </a:r>
            <a:r>
              <a:rPr sz="2400" spc="-8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400" spc="-20" dirty="0">
                <a:solidFill>
                  <a:srgbClr val="404040"/>
                </a:solidFill>
                <a:latin typeface="Times New Roman"/>
                <a:cs typeface="Times New Roman"/>
              </a:rPr>
              <a:t>судини</a:t>
            </a:r>
            <a:r>
              <a:rPr sz="2400" spc="-5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404040"/>
                </a:solidFill>
                <a:latin typeface="Times New Roman"/>
                <a:cs typeface="Times New Roman"/>
              </a:rPr>
              <a:t>та</a:t>
            </a:r>
            <a:r>
              <a:rPr sz="2400" spc="-7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400" spc="-10" dirty="0">
                <a:solidFill>
                  <a:srgbClr val="404040"/>
                </a:solidFill>
                <a:latin typeface="Times New Roman"/>
                <a:cs typeface="Times New Roman"/>
              </a:rPr>
              <a:t>нерви.</a:t>
            </a:r>
            <a:endParaRPr sz="2400">
              <a:latin typeface="Times New Roman"/>
              <a:cs typeface="Times New Roman"/>
            </a:endParaRPr>
          </a:p>
        </p:txBody>
      </p:sp>
      <p:pic>
        <p:nvPicPr>
          <p:cNvPr id="16" name="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505956" y="960119"/>
            <a:ext cx="5175504" cy="5413248"/>
          </a:xfrm>
          <a:prstGeom prst="rect">
            <a:avLst/>
          </a:prstGeom>
        </p:spPr>
      </p:pic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4014215"/>
            <a:ext cx="448309" cy="2844165"/>
          </a:xfrm>
          <a:custGeom>
            <a:avLst/>
            <a:gdLst/>
            <a:ahLst/>
            <a:cxnLst/>
            <a:rect l="l" t="t" r="r" b="b"/>
            <a:pathLst>
              <a:path w="448309" h="2844165">
                <a:moveTo>
                  <a:pt x="0" y="0"/>
                </a:moveTo>
                <a:lnTo>
                  <a:pt x="0" y="2843783"/>
                </a:lnTo>
                <a:lnTo>
                  <a:pt x="448056" y="2843783"/>
                </a:lnTo>
                <a:lnTo>
                  <a:pt x="0" y="0"/>
                </a:lnTo>
                <a:close/>
              </a:path>
            </a:pathLst>
          </a:custGeom>
          <a:solidFill>
            <a:srgbClr val="90C225">
              <a:alpha val="85096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175761" y="353009"/>
            <a:ext cx="360045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dirty="0"/>
              <a:t>ШАРИ</a:t>
            </a:r>
            <a:r>
              <a:rPr sz="3600" spc="-10" dirty="0"/>
              <a:t> </a:t>
            </a:r>
            <a:r>
              <a:rPr sz="3600" spc="10" dirty="0"/>
              <a:t>П</a:t>
            </a:r>
            <a:r>
              <a:rPr sz="3600" spc="-470" dirty="0"/>
              <a:t>У</a:t>
            </a:r>
            <a:r>
              <a:rPr sz="3600" spc="20" dirty="0"/>
              <a:t>Л</a:t>
            </a:r>
            <a:r>
              <a:rPr sz="3600" spc="35" dirty="0"/>
              <a:t>Ь</a:t>
            </a:r>
            <a:r>
              <a:rPr sz="3600" spc="10" dirty="0"/>
              <a:t>ПИ</a:t>
            </a:r>
            <a:endParaRPr sz="3600"/>
          </a:p>
        </p:txBody>
      </p:sp>
      <p:sp>
        <p:nvSpPr>
          <p:cNvPr id="4" name="object 4"/>
          <p:cNvSpPr txBox="1"/>
          <p:nvPr/>
        </p:nvSpPr>
        <p:spPr>
          <a:xfrm>
            <a:off x="756310" y="1325956"/>
            <a:ext cx="4790440" cy="4227830"/>
          </a:xfrm>
          <a:prstGeom prst="rect">
            <a:avLst/>
          </a:prstGeom>
        </p:spPr>
        <p:txBody>
          <a:bodyPr vert="horz" wrap="square" lIns="0" tIns="63500" rIns="0" bIns="0" rtlCol="0">
            <a:spAutoFit/>
          </a:bodyPr>
          <a:lstStyle/>
          <a:p>
            <a:pPr marL="12700" marR="7620" algn="just">
              <a:lnSpc>
                <a:spcPct val="80100"/>
              </a:lnSpc>
              <a:spcBef>
                <a:spcPts val="500"/>
              </a:spcBef>
            </a:pPr>
            <a:r>
              <a:rPr sz="1700" b="1" dirty="0">
                <a:solidFill>
                  <a:srgbClr val="404040"/>
                </a:solidFill>
                <a:latin typeface="Times New Roman"/>
                <a:cs typeface="Times New Roman"/>
              </a:rPr>
              <a:t>Периферичний</a:t>
            </a:r>
            <a:r>
              <a:rPr sz="1700" b="1" spc="110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700" b="1" dirty="0">
                <a:solidFill>
                  <a:srgbClr val="404040"/>
                </a:solidFill>
                <a:latin typeface="Times New Roman"/>
                <a:cs typeface="Times New Roman"/>
              </a:rPr>
              <a:t>шар</a:t>
            </a:r>
            <a:r>
              <a:rPr sz="1700" b="1" spc="125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700" b="1" dirty="0">
                <a:solidFill>
                  <a:srgbClr val="404040"/>
                </a:solidFill>
                <a:latin typeface="Times New Roman"/>
                <a:cs typeface="Times New Roman"/>
              </a:rPr>
              <a:t>(одонтобластичний)</a:t>
            </a:r>
            <a:r>
              <a:rPr sz="1700" b="1" spc="105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–</a:t>
            </a:r>
            <a:r>
              <a:rPr sz="1700" spc="120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700" spc="-25" dirty="0">
                <a:solidFill>
                  <a:srgbClr val="404040"/>
                </a:solidFill>
                <a:latin typeface="Times New Roman"/>
                <a:cs typeface="Times New Roman"/>
              </a:rPr>
              <a:t>це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зона</a:t>
            </a:r>
            <a:r>
              <a:rPr sz="1700" spc="114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пульпи,</a:t>
            </a:r>
            <a:r>
              <a:rPr sz="1700" spc="15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що</a:t>
            </a:r>
            <a:r>
              <a:rPr sz="1700" spc="12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прилягає</a:t>
            </a:r>
            <a:r>
              <a:rPr sz="1700" spc="11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до</a:t>
            </a:r>
            <a:r>
              <a:rPr sz="1700" spc="13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дентину</a:t>
            </a:r>
            <a:r>
              <a:rPr sz="1700" spc="9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і</a:t>
            </a:r>
            <a:r>
              <a:rPr sz="1700" spc="10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spc="-10" dirty="0">
                <a:solidFill>
                  <a:srgbClr val="404040"/>
                </a:solidFill>
                <a:latin typeface="Times New Roman"/>
                <a:cs typeface="Times New Roman"/>
              </a:rPr>
              <a:t>забеспечує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його</a:t>
            </a:r>
            <a:r>
              <a:rPr sz="1700" spc="225" dirty="0">
                <a:solidFill>
                  <a:srgbClr val="404040"/>
                </a:solidFill>
                <a:latin typeface="Times New Roman"/>
                <a:cs typeface="Times New Roman"/>
              </a:rPr>
              <a:t>  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утворення</a:t>
            </a:r>
            <a:r>
              <a:rPr sz="1700" spc="215" dirty="0">
                <a:solidFill>
                  <a:srgbClr val="404040"/>
                </a:solidFill>
                <a:latin typeface="Times New Roman"/>
                <a:cs typeface="Times New Roman"/>
              </a:rPr>
              <a:t>  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і</a:t>
            </a:r>
            <a:r>
              <a:rPr sz="1700" spc="200" dirty="0">
                <a:solidFill>
                  <a:srgbClr val="404040"/>
                </a:solidFill>
                <a:latin typeface="Times New Roman"/>
                <a:cs typeface="Times New Roman"/>
              </a:rPr>
              <a:t>  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чутливість</a:t>
            </a:r>
            <a:r>
              <a:rPr sz="1700" spc="204" dirty="0">
                <a:solidFill>
                  <a:srgbClr val="404040"/>
                </a:solidFill>
                <a:latin typeface="Times New Roman"/>
                <a:cs typeface="Times New Roman"/>
              </a:rPr>
              <a:t>   </a:t>
            </a:r>
            <a:r>
              <a:rPr sz="1700" spc="-10" dirty="0">
                <a:solidFill>
                  <a:srgbClr val="404040"/>
                </a:solidFill>
                <a:latin typeface="Times New Roman"/>
                <a:cs typeface="Times New Roman"/>
              </a:rPr>
              <a:t>Розташування: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безпосередньо</a:t>
            </a:r>
            <a:r>
              <a:rPr sz="1700" spc="-6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під</a:t>
            </a:r>
            <a:r>
              <a:rPr sz="1700" spc="-2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spc="-10" dirty="0">
                <a:solidFill>
                  <a:srgbClr val="404040"/>
                </a:solidFill>
                <a:latin typeface="Times New Roman"/>
                <a:cs typeface="Times New Roman"/>
              </a:rPr>
              <a:t>дентином.</a:t>
            </a:r>
            <a:endParaRPr sz="1700">
              <a:latin typeface="Times New Roman"/>
              <a:cs typeface="Times New Roman"/>
            </a:endParaRPr>
          </a:p>
          <a:p>
            <a:pPr marL="12700" algn="just">
              <a:lnSpc>
                <a:spcPts val="1445"/>
              </a:lnSpc>
            </a:pP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Склад</a:t>
            </a:r>
            <a:r>
              <a:rPr sz="1700" spc="-1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spc="-20" dirty="0">
                <a:solidFill>
                  <a:srgbClr val="404040"/>
                </a:solidFill>
                <a:latin typeface="Times New Roman"/>
                <a:cs typeface="Times New Roman"/>
              </a:rPr>
              <a:t>шару:</a:t>
            </a:r>
            <a:endParaRPr sz="1700">
              <a:latin typeface="Times New Roman"/>
              <a:cs typeface="Times New Roman"/>
            </a:endParaRPr>
          </a:p>
          <a:p>
            <a:pPr marL="354965" indent="-342265" algn="just">
              <a:lnSpc>
                <a:spcPts val="1620"/>
              </a:lnSpc>
              <a:buClr>
                <a:srgbClr val="90C225"/>
              </a:buClr>
              <a:buSzPct val="79411"/>
              <a:buAutoNum type="arabicPeriod"/>
              <a:tabLst>
                <a:tab pos="354965" algn="l"/>
              </a:tabLst>
            </a:pP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Шар</a:t>
            </a:r>
            <a:r>
              <a:rPr sz="1700" spc="4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spc="-10" dirty="0">
                <a:solidFill>
                  <a:srgbClr val="404040"/>
                </a:solidFill>
                <a:latin typeface="Times New Roman"/>
                <a:cs typeface="Times New Roman"/>
              </a:rPr>
              <a:t>одонтобластів</a:t>
            </a:r>
            <a:r>
              <a:rPr sz="1700" spc="3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(утворює</a:t>
            </a:r>
            <a:r>
              <a:rPr sz="1700" spc="2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дентин,</a:t>
            </a:r>
            <a:r>
              <a:rPr sz="1700" spc="3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spc="-10" dirty="0">
                <a:solidFill>
                  <a:srgbClr val="404040"/>
                </a:solidFill>
                <a:latin typeface="Times New Roman"/>
                <a:cs typeface="Times New Roman"/>
              </a:rPr>
              <a:t>відростки</a:t>
            </a:r>
            <a:endParaRPr sz="1700">
              <a:latin typeface="Times New Roman"/>
              <a:cs typeface="Times New Roman"/>
            </a:endParaRPr>
          </a:p>
          <a:p>
            <a:pPr marL="355600" algn="just">
              <a:lnSpc>
                <a:spcPts val="1639"/>
              </a:lnSpc>
            </a:pPr>
            <a:r>
              <a:rPr sz="1700" spc="-20" dirty="0">
                <a:solidFill>
                  <a:srgbClr val="404040"/>
                </a:solidFill>
                <a:latin typeface="Times New Roman"/>
                <a:cs typeface="Times New Roman"/>
              </a:rPr>
              <a:t>проходять</a:t>
            </a:r>
            <a:r>
              <a:rPr sz="1700" spc="-6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у</a:t>
            </a:r>
            <a:r>
              <a:rPr sz="1700" spc="-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дентинові</a:t>
            </a:r>
            <a:r>
              <a:rPr sz="1700" spc="-10" dirty="0">
                <a:solidFill>
                  <a:srgbClr val="404040"/>
                </a:solidFill>
                <a:latin typeface="Times New Roman"/>
                <a:cs typeface="Times New Roman"/>
              </a:rPr>
              <a:t> канальці).</a:t>
            </a:r>
            <a:endParaRPr sz="1700">
              <a:latin typeface="Times New Roman"/>
              <a:cs typeface="Times New Roman"/>
            </a:endParaRPr>
          </a:p>
          <a:p>
            <a:pPr marL="354330" marR="7620" indent="-342265" algn="just">
              <a:lnSpc>
                <a:spcPct val="79400"/>
              </a:lnSpc>
              <a:spcBef>
                <a:spcPts val="229"/>
              </a:spcBef>
              <a:buClr>
                <a:srgbClr val="90C225"/>
              </a:buClr>
              <a:buSzPct val="79411"/>
              <a:buAutoNum type="arabicPeriod" startAt="2"/>
              <a:tabLst>
                <a:tab pos="355600" algn="l"/>
              </a:tabLst>
            </a:pP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Підодонтобластичний</a:t>
            </a:r>
            <a:r>
              <a:rPr sz="1700" spc="295" dirty="0">
                <a:solidFill>
                  <a:srgbClr val="404040"/>
                </a:solidFill>
                <a:latin typeface="Times New Roman"/>
                <a:cs typeface="Times New Roman"/>
              </a:rPr>
              <a:t>  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шар</a:t>
            </a:r>
            <a:r>
              <a:rPr sz="1700" spc="305" dirty="0">
                <a:solidFill>
                  <a:srgbClr val="404040"/>
                </a:solidFill>
                <a:latin typeface="Times New Roman"/>
                <a:cs typeface="Times New Roman"/>
              </a:rPr>
              <a:t>  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(зона</a:t>
            </a:r>
            <a:r>
              <a:rPr sz="1700" spc="285" dirty="0">
                <a:solidFill>
                  <a:srgbClr val="404040"/>
                </a:solidFill>
                <a:latin typeface="Times New Roman"/>
                <a:cs typeface="Times New Roman"/>
              </a:rPr>
              <a:t>   </a:t>
            </a:r>
            <a:r>
              <a:rPr sz="1700" spc="-10" dirty="0">
                <a:solidFill>
                  <a:srgbClr val="404040"/>
                </a:solidFill>
                <a:latin typeface="Times New Roman"/>
                <a:cs typeface="Times New Roman"/>
              </a:rPr>
              <a:t>Вейля), 	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містить</a:t>
            </a:r>
            <a:r>
              <a:rPr sz="1700" spc="254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нервові</a:t>
            </a:r>
            <a:r>
              <a:rPr sz="1700" spc="23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волокна,</a:t>
            </a:r>
            <a:r>
              <a:rPr sz="1700" spc="28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капіляри,</a:t>
            </a:r>
            <a:r>
              <a:rPr sz="1700" spc="28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spc="-10" dirty="0">
                <a:solidFill>
                  <a:srgbClr val="404040"/>
                </a:solidFill>
                <a:latin typeface="Times New Roman"/>
                <a:cs typeface="Times New Roman"/>
              </a:rPr>
              <a:t>забеспечує 	чутливість</a:t>
            </a:r>
            <a:r>
              <a:rPr sz="1700" spc="2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spc="-10" dirty="0">
                <a:solidFill>
                  <a:srgbClr val="404040"/>
                </a:solidFill>
                <a:latin typeface="Times New Roman"/>
                <a:cs typeface="Times New Roman"/>
              </a:rPr>
              <a:t>пульпи.</a:t>
            </a:r>
            <a:endParaRPr sz="1700">
              <a:latin typeface="Times New Roman"/>
              <a:cs typeface="Times New Roman"/>
            </a:endParaRPr>
          </a:p>
          <a:p>
            <a:pPr marL="12700" marR="5080" indent="54610" algn="just">
              <a:lnSpc>
                <a:spcPct val="80000"/>
              </a:lnSpc>
              <a:spcBef>
                <a:spcPts val="25"/>
              </a:spcBef>
            </a:pP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Клітинний</a:t>
            </a:r>
            <a:r>
              <a:rPr sz="1700" spc="335" dirty="0">
                <a:solidFill>
                  <a:srgbClr val="404040"/>
                </a:solidFill>
                <a:latin typeface="Times New Roman"/>
                <a:cs typeface="Times New Roman"/>
              </a:rPr>
              <a:t>   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склад:</a:t>
            </a:r>
            <a:r>
              <a:rPr sz="1700" spc="330" dirty="0">
                <a:solidFill>
                  <a:srgbClr val="404040"/>
                </a:solidFill>
                <a:latin typeface="Times New Roman"/>
                <a:cs typeface="Times New Roman"/>
              </a:rPr>
              <a:t>   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Одонтобласти</a:t>
            </a:r>
            <a:r>
              <a:rPr sz="1700" spc="340" dirty="0">
                <a:solidFill>
                  <a:srgbClr val="404040"/>
                </a:solidFill>
                <a:latin typeface="Times New Roman"/>
                <a:cs typeface="Times New Roman"/>
              </a:rPr>
              <a:t>    </a:t>
            </a:r>
            <a:r>
              <a:rPr sz="1700" spc="-10" dirty="0">
                <a:solidFill>
                  <a:srgbClr val="404040"/>
                </a:solidFill>
                <a:latin typeface="Times New Roman"/>
                <a:cs typeface="Times New Roman"/>
              </a:rPr>
              <a:t>(високі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призматичні</a:t>
            </a:r>
            <a:r>
              <a:rPr sz="1700" spc="105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клітини,</a:t>
            </a:r>
            <a:r>
              <a:rPr sz="1700" spc="125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розташовані</a:t>
            </a:r>
            <a:r>
              <a:rPr sz="1700" spc="105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в</a:t>
            </a:r>
            <a:r>
              <a:rPr sz="1700" spc="114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один</a:t>
            </a:r>
            <a:r>
              <a:rPr sz="1700" spc="114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700" spc="-10" dirty="0">
                <a:solidFill>
                  <a:srgbClr val="404040"/>
                </a:solidFill>
                <a:latin typeface="Times New Roman"/>
                <a:cs typeface="Times New Roman"/>
              </a:rPr>
              <a:t>ряд).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Відростки</a:t>
            </a:r>
            <a:r>
              <a:rPr sz="1700" spc="275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одонтобластів</a:t>
            </a:r>
            <a:r>
              <a:rPr sz="1700" spc="275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(волокна</a:t>
            </a:r>
            <a:r>
              <a:rPr sz="1700" spc="270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Томса),</a:t>
            </a:r>
            <a:r>
              <a:rPr sz="1700" spc="280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700" spc="-25" dirty="0">
                <a:solidFill>
                  <a:srgbClr val="404040"/>
                </a:solidFill>
                <a:latin typeface="Times New Roman"/>
                <a:cs typeface="Times New Roman"/>
              </a:rPr>
              <a:t>що </a:t>
            </a:r>
            <a:r>
              <a:rPr sz="1700" spc="-10" dirty="0">
                <a:solidFill>
                  <a:srgbClr val="404040"/>
                </a:solidFill>
                <a:latin typeface="Times New Roman"/>
                <a:cs typeface="Times New Roman"/>
              </a:rPr>
              <a:t>проникають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у</a:t>
            </a:r>
            <a:r>
              <a:rPr sz="1700" spc="-5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дентинні</a:t>
            </a:r>
            <a:r>
              <a:rPr sz="1700" spc="-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spc="-10" dirty="0">
                <a:solidFill>
                  <a:srgbClr val="404040"/>
                </a:solidFill>
                <a:latin typeface="Times New Roman"/>
                <a:cs typeface="Times New Roman"/>
              </a:rPr>
              <a:t>канальці.</a:t>
            </a:r>
            <a:endParaRPr sz="1700">
              <a:latin typeface="Times New Roman"/>
              <a:cs typeface="Times New Roman"/>
            </a:endParaRPr>
          </a:p>
          <a:p>
            <a:pPr marL="67310">
              <a:lnSpc>
                <a:spcPts val="1410"/>
              </a:lnSpc>
            </a:pP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Особливості</a:t>
            </a:r>
            <a:r>
              <a:rPr sz="1700" spc="114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spc="-10" dirty="0">
                <a:solidFill>
                  <a:srgbClr val="404040"/>
                </a:solidFill>
                <a:latin typeface="Times New Roman"/>
                <a:cs typeface="Times New Roman"/>
              </a:rPr>
              <a:t>будови:</a:t>
            </a:r>
            <a:r>
              <a:rPr sz="1700" spc="11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Добре</a:t>
            </a:r>
            <a:r>
              <a:rPr sz="1700" spc="15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розвинена</a:t>
            </a:r>
            <a:r>
              <a:rPr sz="1700" spc="13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spc="-10" dirty="0">
                <a:solidFill>
                  <a:srgbClr val="404040"/>
                </a:solidFill>
                <a:latin typeface="Times New Roman"/>
                <a:cs typeface="Times New Roman"/>
              </a:rPr>
              <a:t>гранулярна</a:t>
            </a:r>
            <a:endParaRPr sz="1700">
              <a:latin typeface="Times New Roman"/>
              <a:cs typeface="Times New Roman"/>
            </a:endParaRPr>
          </a:p>
          <a:p>
            <a:pPr marL="12700">
              <a:lnSpc>
                <a:spcPts val="1639"/>
              </a:lnSpc>
            </a:pP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ЕПС</a:t>
            </a:r>
            <a:r>
              <a:rPr sz="1700" spc="4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і</a:t>
            </a:r>
            <a:r>
              <a:rPr sz="1700" spc="-10" dirty="0">
                <a:solidFill>
                  <a:srgbClr val="404040"/>
                </a:solidFill>
                <a:latin typeface="Times New Roman"/>
                <a:cs typeface="Times New Roman"/>
              </a:rPr>
              <a:t> комплекс</a:t>
            </a:r>
            <a:r>
              <a:rPr sz="1700" spc="2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spc="-10" dirty="0">
                <a:solidFill>
                  <a:srgbClr val="404040"/>
                </a:solidFill>
                <a:latin typeface="Times New Roman"/>
                <a:cs typeface="Times New Roman"/>
              </a:rPr>
              <a:t>Гольджі,</a:t>
            </a:r>
            <a:r>
              <a:rPr sz="1700" spc="3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базальна</a:t>
            </a:r>
            <a:r>
              <a:rPr sz="1700" spc="3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частина</a:t>
            </a:r>
            <a:r>
              <a:rPr sz="1700" spc="3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spc="-10" dirty="0">
                <a:solidFill>
                  <a:srgbClr val="404040"/>
                </a:solidFill>
                <a:latin typeface="Times New Roman"/>
                <a:cs typeface="Times New Roman"/>
              </a:rPr>
              <a:t>клітини</a:t>
            </a:r>
            <a:endParaRPr sz="1700">
              <a:latin typeface="Times New Roman"/>
              <a:cs typeface="Times New Roman"/>
            </a:endParaRPr>
          </a:p>
          <a:p>
            <a:pPr marL="12700" marR="6985">
              <a:lnSpc>
                <a:spcPct val="80000"/>
              </a:lnSpc>
              <a:spcBef>
                <a:spcPts val="215"/>
              </a:spcBef>
              <a:tabLst>
                <a:tab pos="958850" algn="l"/>
                <a:tab pos="2052320" algn="l"/>
                <a:tab pos="3323590" algn="l"/>
                <a:tab pos="4526915" algn="l"/>
              </a:tabLst>
            </a:pP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містить</a:t>
            </a:r>
            <a:r>
              <a:rPr sz="1700" spc="-1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ядро,</a:t>
            </a:r>
            <a:r>
              <a:rPr sz="1700" spc="-9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тісний</a:t>
            </a:r>
            <a:r>
              <a:rPr sz="1700" spc="2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spc="-10" dirty="0">
                <a:solidFill>
                  <a:srgbClr val="404040"/>
                </a:solidFill>
                <a:latin typeface="Times New Roman"/>
                <a:cs typeface="Times New Roman"/>
              </a:rPr>
              <a:t>контакт</a:t>
            </a:r>
            <a:r>
              <a:rPr sz="1700" spc="-9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із</a:t>
            </a:r>
            <a:r>
              <a:rPr sz="1700" spc="-2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spc="-10" dirty="0">
                <a:solidFill>
                  <a:srgbClr val="404040"/>
                </a:solidFill>
                <a:latin typeface="Times New Roman"/>
                <a:cs typeface="Times New Roman"/>
              </a:rPr>
              <a:t>предентином. Функції: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	</a:t>
            </a:r>
            <a:r>
              <a:rPr sz="1700" spc="-10" dirty="0">
                <a:solidFill>
                  <a:srgbClr val="404040"/>
                </a:solidFill>
                <a:latin typeface="Times New Roman"/>
                <a:cs typeface="Times New Roman"/>
              </a:rPr>
              <a:t>утворення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	</a:t>
            </a:r>
            <a:r>
              <a:rPr sz="1700" spc="-10" dirty="0">
                <a:solidFill>
                  <a:srgbClr val="404040"/>
                </a:solidFill>
                <a:latin typeface="Times New Roman"/>
                <a:cs typeface="Times New Roman"/>
              </a:rPr>
              <a:t>первинного,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	</a:t>
            </a:r>
            <a:r>
              <a:rPr sz="1700" spc="-10" dirty="0">
                <a:solidFill>
                  <a:srgbClr val="404040"/>
                </a:solidFill>
                <a:latin typeface="Times New Roman"/>
                <a:cs typeface="Times New Roman"/>
              </a:rPr>
              <a:t>вторинного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	</a:t>
            </a:r>
            <a:r>
              <a:rPr sz="1700" spc="-25" dirty="0">
                <a:solidFill>
                  <a:srgbClr val="404040"/>
                </a:solidFill>
                <a:latin typeface="Times New Roman"/>
                <a:cs typeface="Times New Roman"/>
              </a:rPr>
              <a:t>та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третинного</a:t>
            </a:r>
            <a:r>
              <a:rPr sz="1700" spc="12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spc="-10" dirty="0">
                <a:solidFill>
                  <a:srgbClr val="404040"/>
                </a:solidFill>
                <a:latin typeface="Times New Roman"/>
                <a:cs typeface="Times New Roman"/>
              </a:rPr>
              <a:t>дентину.</a:t>
            </a:r>
            <a:r>
              <a:rPr sz="1700" spc="10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Трофічна</a:t>
            </a:r>
            <a:r>
              <a:rPr sz="1700" spc="114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та</a:t>
            </a:r>
            <a:r>
              <a:rPr sz="1700" spc="7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захисна</a:t>
            </a:r>
            <a:r>
              <a:rPr sz="1700" spc="11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spc="-10" dirty="0">
                <a:solidFill>
                  <a:srgbClr val="404040"/>
                </a:solidFill>
                <a:latin typeface="Times New Roman"/>
                <a:cs typeface="Times New Roman"/>
              </a:rPr>
              <a:t>функція.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Участь</a:t>
            </a:r>
            <a:r>
              <a:rPr sz="1700" spc="-9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у</a:t>
            </a:r>
            <a:r>
              <a:rPr sz="1700" spc="-3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больовій</a:t>
            </a:r>
            <a:r>
              <a:rPr sz="1700" spc="1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spc="-10" dirty="0">
                <a:solidFill>
                  <a:srgbClr val="404040"/>
                </a:solidFill>
                <a:latin typeface="Times New Roman"/>
                <a:cs typeface="Times New Roman"/>
              </a:rPr>
              <a:t>чутливості</a:t>
            </a:r>
            <a:endParaRPr sz="1700">
              <a:latin typeface="Times New Roman"/>
              <a:cs typeface="Times New Roman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259067" y="1257300"/>
            <a:ext cx="5724144" cy="4773168"/>
          </a:xfrm>
          <a:prstGeom prst="rect">
            <a:avLst/>
          </a:prstGeom>
        </p:spPr>
      </p:pic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27914" rIns="0" bIns="0" rtlCol="0">
            <a:spAutoFit/>
          </a:bodyPr>
          <a:lstStyle/>
          <a:p>
            <a:pPr marL="3120390">
              <a:lnSpc>
                <a:spcPct val="100000"/>
              </a:lnSpc>
              <a:spcBef>
                <a:spcPts val="105"/>
              </a:spcBef>
            </a:pPr>
            <a:r>
              <a:rPr dirty="0"/>
              <a:t>ШАРИ</a:t>
            </a:r>
            <a:r>
              <a:rPr spc="-45" dirty="0"/>
              <a:t> </a:t>
            </a:r>
            <a:r>
              <a:rPr spc="-65" dirty="0"/>
              <a:t>ПУЛЬПИ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93268" y="1242136"/>
            <a:ext cx="5268595" cy="3380104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 marR="7620" algn="just">
              <a:lnSpc>
                <a:spcPct val="100099"/>
              </a:lnSpc>
              <a:spcBef>
                <a:spcPts val="114"/>
              </a:spcBef>
            </a:pP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Проміжний</a:t>
            </a:r>
            <a:r>
              <a:rPr sz="2000" spc="17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шар</a:t>
            </a:r>
            <a:r>
              <a:rPr sz="2000" spc="16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пульпи</a:t>
            </a:r>
            <a:r>
              <a:rPr sz="2000" spc="17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-</a:t>
            </a:r>
            <a:r>
              <a:rPr sz="2000" spc="14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Times New Roman"/>
                <a:cs typeface="Times New Roman"/>
              </a:rPr>
              <a:t>(клітинно-збагачений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шар).</a:t>
            </a:r>
            <a:r>
              <a:rPr sz="2000" spc="37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В</a:t>
            </a:r>
            <a:r>
              <a:rPr sz="2000" spc="36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ньому</a:t>
            </a:r>
            <a:r>
              <a:rPr sz="2000" spc="34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розташовані</a:t>
            </a:r>
            <a:r>
              <a:rPr sz="2000" spc="36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незрілі</a:t>
            </a:r>
            <a:r>
              <a:rPr sz="2000" spc="36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Times New Roman"/>
                <a:cs typeface="Times New Roman"/>
              </a:rPr>
              <a:t>калогенові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волокна,  вони</a:t>
            </a:r>
            <a:r>
              <a:rPr sz="2000" spc="5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диференціюються</a:t>
            </a:r>
            <a:r>
              <a:rPr sz="2000" spc="15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та</a:t>
            </a:r>
            <a:r>
              <a:rPr sz="2000" spc="5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2000" spc="-10" dirty="0">
                <a:solidFill>
                  <a:srgbClr val="404040"/>
                </a:solidFill>
                <a:latin typeface="Times New Roman"/>
                <a:cs typeface="Times New Roman"/>
              </a:rPr>
              <a:t>заміюють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старі</a:t>
            </a:r>
            <a:r>
              <a:rPr sz="2000" spc="49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Times New Roman"/>
                <a:cs typeface="Times New Roman"/>
              </a:rPr>
              <a:t>дентинобласти.</a:t>
            </a:r>
            <a:endParaRPr sz="2000">
              <a:latin typeface="Times New Roman"/>
              <a:cs typeface="Times New Roman"/>
            </a:endParaRPr>
          </a:p>
          <a:p>
            <a:pPr marL="71755" algn="just">
              <a:lnSpc>
                <a:spcPts val="2380"/>
              </a:lnSpc>
            </a:pP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Розташований</a:t>
            </a:r>
            <a:r>
              <a:rPr sz="2000" spc="-1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під</a:t>
            </a:r>
            <a:r>
              <a:rPr sz="2000" spc="-4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Times New Roman"/>
                <a:cs typeface="Times New Roman"/>
              </a:rPr>
              <a:t>підодонтобластичним</a:t>
            </a:r>
            <a:r>
              <a:rPr sz="2000" spc="-6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Times New Roman"/>
                <a:cs typeface="Times New Roman"/>
              </a:rPr>
              <a:t>шаром</a:t>
            </a:r>
            <a:endParaRPr sz="2000">
              <a:latin typeface="Times New Roman"/>
              <a:cs typeface="Times New Roman"/>
            </a:endParaRPr>
          </a:p>
          <a:p>
            <a:pPr marL="12700" algn="just">
              <a:lnSpc>
                <a:spcPct val="100000"/>
              </a:lnSpc>
              <a:spcBef>
                <a:spcPts val="10"/>
              </a:spcBef>
            </a:pP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(зоною</a:t>
            </a:r>
            <a:r>
              <a:rPr sz="2000" spc="-5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Times New Roman"/>
                <a:cs typeface="Times New Roman"/>
              </a:rPr>
              <a:t>Вейля)</a:t>
            </a:r>
            <a:endParaRPr sz="2000">
              <a:latin typeface="Times New Roman"/>
              <a:cs typeface="Times New Roman"/>
            </a:endParaRPr>
          </a:p>
          <a:p>
            <a:pPr marL="76200" algn="just">
              <a:lnSpc>
                <a:spcPts val="2390"/>
              </a:lnSpc>
              <a:spcBef>
                <a:spcPts val="15"/>
              </a:spcBef>
            </a:pPr>
            <a:r>
              <a:rPr sz="2000" b="1" dirty="0">
                <a:solidFill>
                  <a:srgbClr val="404040"/>
                </a:solidFill>
                <a:latin typeface="Times New Roman"/>
                <a:cs typeface="Times New Roman"/>
              </a:rPr>
              <a:t>Містить</a:t>
            </a:r>
            <a:r>
              <a:rPr sz="2000" b="1" spc="-12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b="1" dirty="0">
                <a:solidFill>
                  <a:srgbClr val="404040"/>
                </a:solidFill>
                <a:latin typeface="Times New Roman"/>
                <a:cs typeface="Times New Roman"/>
              </a:rPr>
              <a:t>багато</a:t>
            </a:r>
            <a:r>
              <a:rPr sz="2000" b="1" spc="-8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b="1" spc="-10" dirty="0">
                <a:solidFill>
                  <a:srgbClr val="404040"/>
                </a:solidFill>
                <a:latin typeface="Times New Roman"/>
                <a:cs typeface="Times New Roman"/>
              </a:rPr>
              <a:t>клітин:</a:t>
            </a:r>
            <a:endParaRPr sz="2000">
              <a:latin typeface="Times New Roman"/>
              <a:cs typeface="Times New Roman"/>
            </a:endParaRPr>
          </a:p>
          <a:p>
            <a:pPr marL="226695" indent="-150495">
              <a:lnSpc>
                <a:spcPts val="2390"/>
              </a:lnSpc>
              <a:buChar char="•"/>
              <a:tabLst>
                <a:tab pos="226695" algn="l"/>
              </a:tabLst>
            </a:pPr>
            <a:r>
              <a:rPr sz="2000" spc="-10" dirty="0">
                <a:solidFill>
                  <a:srgbClr val="404040"/>
                </a:solidFill>
                <a:latin typeface="Times New Roman"/>
                <a:cs typeface="Times New Roman"/>
              </a:rPr>
              <a:t>фібробласти</a:t>
            </a:r>
            <a:endParaRPr sz="2000">
              <a:latin typeface="Times New Roman"/>
              <a:cs typeface="Times New Roman"/>
            </a:endParaRPr>
          </a:p>
          <a:p>
            <a:pPr marL="226695" indent="-150495">
              <a:lnSpc>
                <a:spcPct val="100000"/>
              </a:lnSpc>
              <a:spcBef>
                <a:spcPts val="15"/>
              </a:spcBef>
              <a:buChar char="•"/>
              <a:tabLst>
                <a:tab pos="226695" algn="l"/>
              </a:tabLst>
            </a:pPr>
            <a:r>
              <a:rPr sz="2000" spc="-10" dirty="0">
                <a:solidFill>
                  <a:srgbClr val="404040"/>
                </a:solidFill>
                <a:latin typeface="Times New Roman"/>
                <a:cs typeface="Times New Roman"/>
              </a:rPr>
              <a:t>недиференційовані</a:t>
            </a:r>
            <a:r>
              <a:rPr sz="2000" spc="-1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мезенхімні</a:t>
            </a:r>
            <a:r>
              <a:rPr sz="2000" spc="-2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Times New Roman"/>
                <a:cs typeface="Times New Roman"/>
              </a:rPr>
              <a:t>клітини</a:t>
            </a:r>
            <a:endParaRPr sz="2000">
              <a:latin typeface="Times New Roman"/>
              <a:cs typeface="Times New Roman"/>
            </a:endParaRPr>
          </a:p>
          <a:p>
            <a:pPr marL="226695" indent="-150495">
              <a:lnSpc>
                <a:spcPts val="2390"/>
              </a:lnSpc>
              <a:spcBef>
                <a:spcPts val="15"/>
              </a:spcBef>
              <a:buChar char="•"/>
              <a:tabLst>
                <a:tab pos="226695" algn="l"/>
              </a:tabLst>
            </a:pP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імунні</a:t>
            </a:r>
            <a:r>
              <a:rPr sz="2000" spc="-3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клітини</a:t>
            </a:r>
            <a:r>
              <a:rPr sz="2000" spc="-3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(макрофаги,</a:t>
            </a:r>
            <a:r>
              <a:rPr sz="2000" spc="-11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Times New Roman"/>
                <a:cs typeface="Times New Roman"/>
              </a:rPr>
              <a:t>лімфоцити)</a:t>
            </a:r>
            <a:endParaRPr sz="2000">
              <a:latin typeface="Times New Roman"/>
              <a:cs typeface="Times New Roman"/>
            </a:endParaRPr>
          </a:p>
          <a:p>
            <a:pPr marL="76200">
              <a:lnSpc>
                <a:spcPts val="2390"/>
              </a:lnSpc>
            </a:pPr>
            <a:r>
              <a:rPr sz="2000" b="1" spc="-10" dirty="0">
                <a:solidFill>
                  <a:srgbClr val="404040"/>
                </a:solidFill>
                <a:latin typeface="Times New Roman"/>
                <a:cs typeface="Times New Roman"/>
              </a:rPr>
              <a:t>Функції: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273933" y="4596129"/>
            <a:ext cx="2481580" cy="33274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  <a:tabLst>
                <a:tab pos="1819275" algn="l"/>
              </a:tabLst>
            </a:pPr>
            <a:r>
              <a:rPr sz="2000" spc="-10" dirty="0">
                <a:solidFill>
                  <a:srgbClr val="404040"/>
                </a:solidFill>
                <a:latin typeface="Times New Roman"/>
                <a:cs typeface="Times New Roman"/>
              </a:rPr>
              <a:t>(джерело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	</a:t>
            </a:r>
            <a:r>
              <a:rPr sz="2000" spc="-20" dirty="0">
                <a:solidFill>
                  <a:srgbClr val="404040"/>
                </a:solidFill>
                <a:latin typeface="Times New Roman"/>
                <a:cs typeface="Times New Roman"/>
              </a:rPr>
              <a:t>нових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93268" y="4596129"/>
            <a:ext cx="1995805" cy="94170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62560" indent="-97155">
              <a:lnSpc>
                <a:spcPct val="100000"/>
              </a:lnSpc>
              <a:spcBef>
                <a:spcPts val="114"/>
              </a:spcBef>
              <a:buSzPct val="95000"/>
              <a:buFont typeface="Times New Roman"/>
              <a:buChar char="•"/>
              <a:tabLst>
                <a:tab pos="162560" algn="l"/>
              </a:tabLst>
            </a:pPr>
            <a:r>
              <a:rPr sz="2000" spc="-10" dirty="0">
                <a:solidFill>
                  <a:srgbClr val="404040"/>
                </a:solidFill>
                <a:latin typeface="Segoe UI Symbol"/>
                <a:cs typeface="Segoe UI Symbol"/>
              </a:rPr>
              <a:t>🔄</a:t>
            </a:r>
            <a:r>
              <a:rPr sz="2000" spc="-10" dirty="0">
                <a:solidFill>
                  <a:srgbClr val="404040"/>
                </a:solidFill>
                <a:latin typeface="Times New Roman"/>
                <a:cs typeface="Times New Roman"/>
              </a:rPr>
              <a:t>Регенераторна</a:t>
            </a:r>
            <a:endParaRPr sz="2000">
              <a:latin typeface="Times New Roman"/>
              <a:cs typeface="Times New Roman"/>
            </a:endParaRPr>
          </a:p>
          <a:p>
            <a:pPr marL="12700">
              <a:lnSpc>
                <a:spcPts val="2390"/>
              </a:lnSpc>
              <a:spcBef>
                <a:spcPts val="10"/>
              </a:spcBef>
            </a:pPr>
            <a:r>
              <a:rPr sz="2000" spc="-10" dirty="0">
                <a:solidFill>
                  <a:srgbClr val="404040"/>
                </a:solidFill>
                <a:latin typeface="Times New Roman"/>
                <a:cs typeface="Times New Roman"/>
              </a:rPr>
              <a:t>одонтобластів)</a:t>
            </a:r>
            <a:endParaRPr sz="2000">
              <a:latin typeface="Times New Roman"/>
              <a:cs typeface="Times New Roman"/>
            </a:endParaRPr>
          </a:p>
          <a:p>
            <a:pPr marL="226695" indent="-150495">
              <a:lnSpc>
                <a:spcPts val="2390"/>
              </a:lnSpc>
              <a:buSzPct val="95000"/>
              <a:buFont typeface="Times New Roman"/>
              <a:buChar char="•"/>
              <a:tabLst>
                <a:tab pos="226695" algn="l"/>
              </a:tabLst>
            </a:pPr>
            <a:r>
              <a:rPr sz="2000" dirty="0">
                <a:solidFill>
                  <a:srgbClr val="404040"/>
                </a:solidFill>
                <a:latin typeface="Segoe UI Symbol"/>
                <a:cs typeface="Segoe UI Symbol"/>
              </a:rPr>
              <a:t>🛡</a:t>
            </a:r>
            <a:r>
              <a:rPr sz="2000" spc="-45" dirty="0">
                <a:solidFill>
                  <a:srgbClr val="404040"/>
                </a:solidFill>
                <a:latin typeface="Segoe UI Symbol"/>
                <a:cs typeface="Segoe UI Symbol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Times New Roman"/>
                <a:cs typeface="Times New Roman"/>
              </a:rPr>
              <a:t>Захисна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57276" y="5511190"/>
            <a:ext cx="3870960" cy="33274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63195" indent="-150495">
              <a:lnSpc>
                <a:spcPct val="100000"/>
              </a:lnSpc>
              <a:spcBef>
                <a:spcPts val="114"/>
              </a:spcBef>
              <a:buChar char="•"/>
              <a:tabLst>
                <a:tab pos="163195" algn="l"/>
                <a:tab pos="620395" algn="l"/>
              </a:tabLst>
            </a:pPr>
            <a:r>
              <a:rPr sz="2000" spc="-50" dirty="0">
                <a:solidFill>
                  <a:srgbClr val="404040"/>
                </a:solidFill>
                <a:latin typeface="Times New Roman"/>
                <a:cs typeface="Times New Roman"/>
              </a:rPr>
              <a:t>🦷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	Участь</a:t>
            </a:r>
            <a:r>
              <a:rPr sz="2000" spc="-8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у</a:t>
            </a:r>
            <a:r>
              <a:rPr sz="2000" spc="-3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відновленні</a:t>
            </a:r>
            <a:r>
              <a:rPr sz="2000" spc="-4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Times New Roman"/>
                <a:cs typeface="Times New Roman"/>
              </a:rPr>
              <a:t>дентина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sz="half" idx="3"/>
          </p:nvPr>
        </p:nvSpPr>
        <p:spPr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ts val="2390"/>
              </a:lnSpc>
              <a:spcBef>
                <a:spcPts val="114"/>
              </a:spcBef>
            </a:pPr>
            <a:r>
              <a:rPr dirty="0"/>
              <a:t>Центральний</a:t>
            </a:r>
            <a:r>
              <a:rPr spc="-65" dirty="0"/>
              <a:t> </a:t>
            </a:r>
            <a:r>
              <a:rPr dirty="0"/>
              <a:t>шар</a:t>
            </a:r>
            <a:r>
              <a:rPr spc="-40" dirty="0"/>
              <a:t> </a:t>
            </a:r>
            <a:r>
              <a:rPr spc="-10" dirty="0"/>
              <a:t>пульпи</a:t>
            </a:r>
            <a:r>
              <a:rPr spc="-35" dirty="0"/>
              <a:t> </a:t>
            </a:r>
            <a:r>
              <a:rPr dirty="0"/>
              <a:t>(ядро</a:t>
            </a:r>
            <a:r>
              <a:rPr spc="-40" dirty="0"/>
              <a:t> </a:t>
            </a:r>
            <a:r>
              <a:rPr spc="-10" dirty="0"/>
              <a:t>пульпи)</a:t>
            </a:r>
          </a:p>
          <a:p>
            <a:pPr marL="12700" marR="5080" indent="63500">
              <a:lnSpc>
                <a:spcPts val="2410"/>
              </a:lnSpc>
              <a:spcBef>
                <a:spcPts val="60"/>
              </a:spcBef>
            </a:pPr>
            <a:r>
              <a:rPr dirty="0"/>
              <a:t>складається</a:t>
            </a:r>
            <a:r>
              <a:rPr spc="375" dirty="0"/>
              <a:t> </a:t>
            </a:r>
            <a:r>
              <a:rPr dirty="0"/>
              <a:t>з</a:t>
            </a:r>
            <a:r>
              <a:rPr spc="355" dirty="0"/>
              <a:t> </a:t>
            </a:r>
            <a:r>
              <a:rPr dirty="0"/>
              <a:t>рихло</a:t>
            </a:r>
            <a:r>
              <a:rPr spc="395" dirty="0"/>
              <a:t> </a:t>
            </a:r>
            <a:r>
              <a:rPr dirty="0"/>
              <a:t>лежащих</a:t>
            </a:r>
            <a:r>
              <a:rPr spc="370" dirty="0"/>
              <a:t> </a:t>
            </a:r>
            <a:r>
              <a:rPr dirty="0"/>
              <a:t>клітин,</a:t>
            </a:r>
            <a:r>
              <a:rPr spc="395" dirty="0"/>
              <a:t> </a:t>
            </a:r>
            <a:r>
              <a:rPr spc="-10" dirty="0"/>
              <a:t>волокон, </a:t>
            </a:r>
            <a:r>
              <a:rPr dirty="0"/>
              <a:t>кровиносних</a:t>
            </a:r>
            <a:r>
              <a:rPr spc="-35" dirty="0"/>
              <a:t> </a:t>
            </a:r>
            <a:r>
              <a:rPr spc="-10" dirty="0"/>
              <a:t>судин.</a:t>
            </a:r>
          </a:p>
          <a:p>
            <a:pPr marL="12700">
              <a:lnSpc>
                <a:spcPts val="2325"/>
              </a:lnSpc>
              <a:tabLst>
                <a:tab pos="2957830" algn="l"/>
                <a:tab pos="4151629" algn="l"/>
              </a:tabLst>
            </a:pPr>
            <a:r>
              <a:rPr spc="-10" dirty="0"/>
              <a:t>Клітини:адвентициальні</a:t>
            </a:r>
            <a:r>
              <a:rPr dirty="0"/>
              <a:t>	</a:t>
            </a:r>
            <a:r>
              <a:rPr spc="-10" dirty="0"/>
              <a:t>клітини,</a:t>
            </a:r>
            <a:r>
              <a:rPr dirty="0"/>
              <a:t>	</a:t>
            </a:r>
            <a:r>
              <a:rPr spc="-10" dirty="0"/>
              <a:t>макрофаги,</a:t>
            </a:r>
          </a:p>
          <a:p>
            <a:pPr marL="12700">
              <a:lnSpc>
                <a:spcPts val="2390"/>
              </a:lnSpc>
            </a:pPr>
            <a:r>
              <a:rPr spc="-10" dirty="0"/>
              <a:t>фібробласти.</a:t>
            </a:r>
          </a:p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spc="-10" dirty="0"/>
              <a:t>Розташований</a:t>
            </a:r>
            <a:r>
              <a:rPr spc="-70" dirty="0"/>
              <a:t> </a:t>
            </a:r>
            <a:r>
              <a:rPr dirty="0"/>
              <a:t>у</a:t>
            </a:r>
            <a:r>
              <a:rPr spc="30" dirty="0"/>
              <a:t> </a:t>
            </a:r>
            <a:r>
              <a:rPr dirty="0"/>
              <a:t>центрі</a:t>
            </a:r>
            <a:r>
              <a:rPr spc="-35" dirty="0"/>
              <a:t> </a:t>
            </a:r>
            <a:r>
              <a:rPr spc="-10" dirty="0"/>
              <a:t>пульпи</a:t>
            </a:r>
          </a:p>
          <a:p>
            <a:pPr marL="140335">
              <a:lnSpc>
                <a:spcPts val="2390"/>
              </a:lnSpc>
              <a:spcBef>
                <a:spcPts val="10"/>
              </a:spcBef>
            </a:pPr>
            <a:r>
              <a:rPr b="1" spc="-10" dirty="0">
                <a:latin typeface="Times New Roman"/>
                <a:cs typeface="Times New Roman"/>
              </a:rPr>
              <a:t>Містить:</a:t>
            </a:r>
          </a:p>
          <a:p>
            <a:pPr marL="226695" indent="-150495">
              <a:lnSpc>
                <a:spcPts val="2390"/>
              </a:lnSpc>
              <a:buChar char="•"/>
              <a:tabLst>
                <a:tab pos="226695" algn="l"/>
              </a:tabLst>
            </a:pPr>
            <a:r>
              <a:rPr dirty="0"/>
              <a:t>пухку</a:t>
            </a:r>
            <a:r>
              <a:rPr spc="-70" dirty="0"/>
              <a:t> </a:t>
            </a:r>
            <a:r>
              <a:rPr dirty="0"/>
              <a:t>сполучну</a:t>
            </a:r>
            <a:r>
              <a:rPr spc="-110" dirty="0"/>
              <a:t> </a:t>
            </a:r>
            <a:r>
              <a:rPr spc="-10" dirty="0"/>
              <a:t>тканину</a:t>
            </a:r>
          </a:p>
          <a:p>
            <a:pPr marL="226695" indent="-150495">
              <a:lnSpc>
                <a:spcPct val="100000"/>
              </a:lnSpc>
              <a:spcBef>
                <a:spcPts val="15"/>
              </a:spcBef>
              <a:buChar char="•"/>
              <a:tabLst>
                <a:tab pos="226695" algn="l"/>
              </a:tabLst>
            </a:pPr>
            <a:r>
              <a:rPr dirty="0"/>
              <a:t>великі</a:t>
            </a:r>
            <a:r>
              <a:rPr spc="-40" dirty="0"/>
              <a:t> </a:t>
            </a:r>
            <a:r>
              <a:rPr dirty="0"/>
              <a:t>кровоносні</a:t>
            </a:r>
            <a:r>
              <a:rPr spc="-70" dirty="0"/>
              <a:t> </a:t>
            </a:r>
            <a:r>
              <a:rPr spc="-10" dirty="0"/>
              <a:t>судини</a:t>
            </a:r>
          </a:p>
          <a:p>
            <a:pPr marL="226695" indent="-150495">
              <a:lnSpc>
                <a:spcPts val="2390"/>
              </a:lnSpc>
              <a:spcBef>
                <a:spcPts val="15"/>
              </a:spcBef>
              <a:buChar char="•"/>
              <a:tabLst>
                <a:tab pos="226695" algn="l"/>
              </a:tabLst>
            </a:pPr>
            <a:r>
              <a:rPr dirty="0"/>
              <a:t>нервові</a:t>
            </a:r>
            <a:r>
              <a:rPr spc="-55" dirty="0"/>
              <a:t> </a:t>
            </a:r>
            <a:r>
              <a:rPr spc="-10" dirty="0"/>
              <a:t>стовбури</a:t>
            </a:r>
          </a:p>
          <a:p>
            <a:pPr marL="226695" indent="-150495">
              <a:lnSpc>
                <a:spcPts val="2390"/>
              </a:lnSpc>
              <a:buChar char="•"/>
              <a:tabLst>
                <a:tab pos="226695" algn="l"/>
              </a:tabLst>
            </a:pPr>
            <a:r>
              <a:rPr spc="-10" dirty="0"/>
              <a:t>Функції:</a:t>
            </a:r>
          </a:p>
          <a:p>
            <a:pPr marL="226695" indent="-150495">
              <a:lnSpc>
                <a:spcPct val="100000"/>
              </a:lnSpc>
              <a:spcBef>
                <a:spcPts val="15"/>
              </a:spcBef>
              <a:buChar char="•"/>
              <a:tabLst>
                <a:tab pos="226695" algn="l"/>
              </a:tabLst>
            </a:pPr>
            <a:r>
              <a:rPr spc="-10" dirty="0"/>
              <a:t>Трофічна</a:t>
            </a:r>
            <a:r>
              <a:rPr spc="-85" dirty="0"/>
              <a:t> </a:t>
            </a:r>
            <a:r>
              <a:rPr dirty="0"/>
              <a:t>(живлення</a:t>
            </a:r>
            <a:r>
              <a:rPr spc="-70" dirty="0"/>
              <a:t> </a:t>
            </a:r>
            <a:r>
              <a:rPr spc="-10" dirty="0"/>
              <a:t>пульпи)</a:t>
            </a:r>
          </a:p>
          <a:p>
            <a:pPr marL="226695" indent="-150495">
              <a:lnSpc>
                <a:spcPts val="2390"/>
              </a:lnSpc>
              <a:spcBef>
                <a:spcPts val="15"/>
              </a:spcBef>
              <a:buFont typeface="Times New Roman"/>
              <a:buChar char="•"/>
              <a:tabLst>
                <a:tab pos="226695" algn="l"/>
              </a:tabLst>
            </a:pPr>
            <a:r>
              <a:rPr spc="-1100" dirty="0">
                <a:latin typeface="Segoe UI Symbol"/>
                <a:cs typeface="Segoe UI Symbol"/>
              </a:rPr>
              <a:t>⚡️</a:t>
            </a:r>
            <a:r>
              <a:rPr spc="-65" dirty="0">
                <a:latin typeface="Segoe UI Symbol"/>
                <a:cs typeface="Segoe UI Symbol"/>
              </a:rPr>
              <a:t> </a:t>
            </a:r>
            <a:r>
              <a:rPr dirty="0"/>
              <a:t>Провідна</a:t>
            </a:r>
            <a:r>
              <a:rPr spc="-60" dirty="0"/>
              <a:t> </a:t>
            </a:r>
            <a:r>
              <a:rPr dirty="0"/>
              <a:t>(нервові</a:t>
            </a:r>
            <a:r>
              <a:rPr spc="-40" dirty="0"/>
              <a:t> </a:t>
            </a:r>
            <a:r>
              <a:rPr spc="-10" dirty="0"/>
              <a:t>імпульси)</a:t>
            </a:r>
          </a:p>
          <a:p>
            <a:pPr marL="226695" indent="-150495">
              <a:lnSpc>
                <a:spcPts val="2390"/>
              </a:lnSpc>
              <a:buChar char="•"/>
              <a:tabLst>
                <a:tab pos="226695" algn="l"/>
                <a:tab pos="684530" algn="l"/>
              </a:tabLst>
            </a:pPr>
            <a:r>
              <a:rPr spc="-50" dirty="0"/>
              <a:t>🦷</a:t>
            </a:r>
            <a:r>
              <a:rPr dirty="0"/>
              <a:t>	</a:t>
            </a:r>
            <a:r>
              <a:rPr spc="-10" dirty="0"/>
              <a:t>Регуляція</a:t>
            </a:r>
            <a:r>
              <a:rPr spc="-75" dirty="0"/>
              <a:t> </a:t>
            </a:r>
            <a:r>
              <a:rPr dirty="0"/>
              <a:t>діяльності</a:t>
            </a:r>
            <a:r>
              <a:rPr spc="-40" dirty="0"/>
              <a:t> </a:t>
            </a:r>
            <a:r>
              <a:rPr spc="-10" dirty="0"/>
              <a:t>пульпи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4014215"/>
            <a:ext cx="448309" cy="2844165"/>
          </a:xfrm>
          <a:custGeom>
            <a:avLst/>
            <a:gdLst/>
            <a:ahLst/>
            <a:cxnLst/>
            <a:rect l="l" t="t" r="r" b="b"/>
            <a:pathLst>
              <a:path w="448309" h="2844165">
                <a:moveTo>
                  <a:pt x="0" y="0"/>
                </a:moveTo>
                <a:lnTo>
                  <a:pt x="0" y="2843783"/>
                </a:lnTo>
                <a:lnTo>
                  <a:pt x="448056" y="2843783"/>
                </a:lnTo>
                <a:lnTo>
                  <a:pt x="0" y="0"/>
                </a:lnTo>
                <a:close/>
              </a:path>
            </a:pathLst>
          </a:custGeom>
          <a:solidFill>
            <a:srgbClr val="90C225">
              <a:alpha val="85096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55702" rIns="0" bIns="0" rtlCol="0">
            <a:spAutoFit/>
          </a:bodyPr>
          <a:lstStyle/>
          <a:p>
            <a:pPr marL="3669665">
              <a:lnSpc>
                <a:spcPct val="100000"/>
              </a:lnSpc>
              <a:spcBef>
                <a:spcPts val="100"/>
              </a:spcBef>
            </a:pPr>
            <a:r>
              <a:rPr sz="3600" spc="-10" dirty="0"/>
              <a:t>ЦЕМЕНТ</a:t>
            </a:r>
            <a:endParaRPr sz="3600"/>
          </a:p>
        </p:txBody>
      </p:sp>
      <p:sp>
        <p:nvSpPr>
          <p:cNvPr id="4" name="object 4"/>
          <p:cNvSpPr txBox="1"/>
          <p:nvPr/>
        </p:nvSpPr>
        <p:spPr>
          <a:xfrm>
            <a:off x="680110" y="1169034"/>
            <a:ext cx="5345430" cy="4972050"/>
          </a:xfrm>
          <a:prstGeom prst="rect">
            <a:avLst/>
          </a:prstGeom>
        </p:spPr>
        <p:txBody>
          <a:bodyPr vert="horz" wrap="square" lIns="0" tIns="74930" rIns="0" bIns="0" rtlCol="0">
            <a:spAutoFit/>
          </a:bodyPr>
          <a:lstStyle/>
          <a:p>
            <a:pPr marL="12700" marR="6350" algn="just">
              <a:lnSpc>
                <a:spcPct val="80100"/>
              </a:lnSpc>
              <a:spcBef>
                <a:spcPts val="590"/>
              </a:spcBef>
            </a:pPr>
            <a:r>
              <a:rPr sz="2000" b="1" dirty="0">
                <a:solidFill>
                  <a:srgbClr val="404040"/>
                </a:solidFill>
                <a:latin typeface="Times New Roman"/>
                <a:cs typeface="Times New Roman"/>
              </a:rPr>
              <a:t>Цемент</a:t>
            </a:r>
            <a:r>
              <a:rPr sz="2000" b="1" spc="55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мінералізована</a:t>
            </a:r>
            <a:r>
              <a:rPr sz="2000" spc="40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сполучна</a:t>
            </a:r>
            <a:r>
              <a:rPr sz="2000" spc="55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тканина</a:t>
            </a:r>
            <a:r>
              <a:rPr sz="2000" spc="55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2000" spc="-25" dirty="0">
                <a:solidFill>
                  <a:srgbClr val="404040"/>
                </a:solidFill>
                <a:latin typeface="Times New Roman"/>
                <a:cs typeface="Times New Roman"/>
              </a:rPr>
              <a:t>яка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покриває</a:t>
            </a:r>
            <a:r>
              <a:rPr sz="2000" spc="175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корінь</a:t>
            </a:r>
            <a:r>
              <a:rPr sz="2000" spc="170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зуба</a:t>
            </a:r>
            <a:r>
              <a:rPr sz="2000" spc="175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та</a:t>
            </a:r>
            <a:r>
              <a:rPr sz="2000" spc="180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шийку</a:t>
            </a:r>
            <a:r>
              <a:rPr sz="2000" spc="155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і</a:t>
            </a:r>
            <a:r>
              <a:rPr sz="2000" spc="165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у</a:t>
            </a:r>
            <a:r>
              <a:rPr sz="2000" spc="160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2000" spc="-10" dirty="0">
                <a:solidFill>
                  <a:srgbClr val="404040"/>
                </a:solidFill>
                <a:latin typeface="Times New Roman"/>
                <a:cs typeface="Times New Roman"/>
              </a:rPr>
              <a:t>вигляді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тонкого</a:t>
            </a:r>
            <a:r>
              <a:rPr sz="2000" spc="12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шару</a:t>
            </a:r>
            <a:r>
              <a:rPr sz="2000" spc="10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може</a:t>
            </a:r>
            <a:r>
              <a:rPr sz="2000" spc="9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частково</a:t>
            </a:r>
            <a:r>
              <a:rPr sz="2000" spc="12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заходити</a:t>
            </a:r>
            <a:r>
              <a:rPr sz="2000" spc="13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на</a:t>
            </a:r>
            <a:r>
              <a:rPr sz="2000" spc="10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Times New Roman"/>
                <a:cs typeface="Times New Roman"/>
              </a:rPr>
              <a:t>емаль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та</a:t>
            </a:r>
            <a:r>
              <a:rPr sz="2000" spc="42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забеспечує</a:t>
            </a:r>
            <a:r>
              <a:rPr sz="2000" spc="42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його</a:t>
            </a:r>
            <a:r>
              <a:rPr sz="2000" spc="42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фіксацію</a:t>
            </a:r>
            <a:r>
              <a:rPr sz="2000" spc="42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в</a:t>
            </a:r>
            <a:r>
              <a:rPr sz="2000" spc="40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альвіолі.</a:t>
            </a:r>
            <a:r>
              <a:rPr sz="2000" spc="42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Times New Roman"/>
                <a:cs typeface="Times New Roman"/>
              </a:rPr>
              <a:t>Місто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прикриплення</a:t>
            </a:r>
            <a:r>
              <a:rPr sz="2000" spc="31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колагенових</a:t>
            </a:r>
            <a:r>
              <a:rPr sz="2000" spc="29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волокон</a:t>
            </a:r>
            <a:r>
              <a:rPr sz="2000" spc="31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Times New Roman"/>
                <a:cs typeface="Times New Roman"/>
              </a:rPr>
              <a:t>періодонта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(волокна</a:t>
            </a:r>
            <a:r>
              <a:rPr sz="2000" spc="-12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Times New Roman"/>
                <a:cs typeface="Times New Roman"/>
              </a:rPr>
              <a:t>Шарпея).</a:t>
            </a:r>
            <a:endParaRPr sz="2000">
              <a:latin typeface="Times New Roman"/>
              <a:cs typeface="Times New Roman"/>
            </a:endParaRPr>
          </a:p>
          <a:p>
            <a:pPr marL="76200">
              <a:lnSpc>
                <a:spcPts val="1680"/>
              </a:lnSpc>
              <a:tabLst>
                <a:tab pos="657225" algn="l"/>
                <a:tab pos="2089150" algn="l"/>
                <a:tab pos="3424554" algn="l"/>
                <a:tab pos="4558665" algn="l"/>
              </a:tabLst>
            </a:pPr>
            <a:r>
              <a:rPr sz="2000" spc="-50" dirty="0">
                <a:solidFill>
                  <a:srgbClr val="404040"/>
                </a:solidFill>
                <a:latin typeface="Times New Roman"/>
                <a:cs typeface="Times New Roman"/>
              </a:rPr>
              <a:t>У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	</a:t>
            </a:r>
            <a:r>
              <a:rPr sz="2000" spc="-10" dirty="0">
                <a:solidFill>
                  <a:srgbClr val="404040"/>
                </a:solidFill>
                <a:latin typeface="Times New Roman"/>
                <a:cs typeface="Times New Roman"/>
              </a:rPr>
              <a:t>напрямку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	</a:t>
            </a:r>
            <a:r>
              <a:rPr sz="2000" spc="-10" dirty="0">
                <a:solidFill>
                  <a:srgbClr val="404040"/>
                </a:solidFill>
                <a:latin typeface="Times New Roman"/>
                <a:cs typeface="Times New Roman"/>
              </a:rPr>
              <a:t>верхівки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	</a:t>
            </a:r>
            <a:r>
              <a:rPr sz="2000" spc="-10" dirty="0">
                <a:solidFill>
                  <a:srgbClr val="404040"/>
                </a:solidFill>
                <a:latin typeface="Times New Roman"/>
                <a:cs typeface="Times New Roman"/>
              </a:rPr>
              <a:t>кореня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	</a:t>
            </a:r>
            <a:r>
              <a:rPr sz="2000" spc="-10" dirty="0">
                <a:solidFill>
                  <a:srgbClr val="404040"/>
                </a:solidFill>
                <a:latin typeface="Times New Roman"/>
                <a:cs typeface="Times New Roman"/>
              </a:rPr>
              <a:t>цемент</a:t>
            </a:r>
            <a:endParaRPr sz="2000">
              <a:latin typeface="Times New Roman"/>
              <a:cs typeface="Times New Roman"/>
            </a:endParaRPr>
          </a:p>
          <a:p>
            <a:pPr marL="12700">
              <a:lnSpc>
                <a:spcPts val="1925"/>
              </a:lnSpc>
            </a:pPr>
            <a:r>
              <a:rPr sz="2000" spc="-10" dirty="0">
                <a:solidFill>
                  <a:srgbClr val="404040"/>
                </a:solidFill>
                <a:latin typeface="Times New Roman"/>
                <a:cs typeface="Times New Roman"/>
              </a:rPr>
              <a:t>потовщується.</a:t>
            </a:r>
            <a:endParaRPr sz="2000">
              <a:latin typeface="Times New Roman"/>
              <a:cs typeface="Times New Roman"/>
            </a:endParaRPr>
          </a:p>
          <a:p>
            <a:pPr marL="12700" marR="5080" algn="just">
              <a:lnSpc>
                <a:spcPct val="79900"/>
              </a:lnSpc>
              <a:spcBef>
                <a:spcPts val="240"/>
              </a:spcBef>
            </a:pP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За</a:t>
            </a:r>
            <a:r>
              <a:rPr sz="2000" spc="10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хімічним</a:t>
            </a:r>
            <a:r>
              <a:rPr sz="2000" spc="5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складом  цемент</a:t>
            </a:r>
            <a:r>
              <a:rPr sz="2000" spc="5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наближається</a:t>
            </a:r>
            <a:r>
              <a:rPr sz="2000" spc="5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2000" spc="-25" dirty="0">
                <a:solidFill>
                  <a:srgbClr val="404040"/>
                </a:solidFill>
                <a:latin typeface="Times New Roman"/>
                <a:cs typeface="Times New Roman"/>
              </a:rPr>
              <a:t>до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кістки.</a:t>
            </a:r>
            <a:r>
              <a:rPr sz="2000" spc="195" dirty="0">
                <a:solidFill>
                  <a:srgbClr val="404040"/>
                </a:solidFill>
                <a:latin typeface="Times New Roman"/>
                <a:cs typeface="Times New Roman"/>
              </a:rPr>
              <a:t>  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У</a:t>
            </a:r>
            <a:r>
              <a:rPr sz="2000" spc="204" dirty="0">
                <a:solidFill>
                  <a:srgbClr val="404040"/>
                </a:solidFill>
                <a:latin typeface="Times New Roman"/>
                <a:cs typeface="Times New Roman"/>
              </a:rPr>
              <a:t>  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ньому</a:t>
            </a:r>
            <a:r>
              <a:rPr sz="2000" spc="185" dirty="0">
                <a:solidFill>
                  <a:srgbClr val="404040"/>
                </a:solidFill>
                <a:latin typeface="Times New Roman"/>
                <a:cs typeface="Times New Roman"/>
              </a:rPr>
              <a:t>  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міститься</a:t>
            </a:r>
            <a:r>
              <a:rPr sz="2000" spc="204" dirty="0">
                <a:solidFill>
                  <a:srgbClr val="404040"/>
                </a:solidFill>
                <a:latin typeface="Times New Roman"/>
                <a:cs typeface="Times New Roman"/>
              </a:rPr>
              <a:t>  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близько</a:t>
            </a:r>
            <a:r>
              <a:rPr sz="2000" spc="190" dirty="0">
                <a:solidFill>
                  <a:srgbClr val="404040"/>
                </a:solidFill>
                <a:latin typeface="Times New Roman"/>
                <a:cs typeface="Times New Roman"/>
              </a:rPr>
              <a:t>   </a:t>
            </a:r>
            <a:r>
              <a:rPr sz="2000" spc="-25" dirty="0">
                <a:solidFill>
                  <a:srgbClr val="404040"/>
                </a:solidFill>
                <a:latin typeface="Times New Roman"/>
                <a:cs typeface="Times New Roman"/>
              </a:rPr>
              <a:t>30%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органічних</a:t>
            </a:r>
            <a:r>
              <a:rPr sz="2000" spc="180" dirty="0">
                <a:solidFill>
                  <a:srgbClr val="404040"/>
                </a:solidFill>
                <a:latin typeface="Times New Roman"/>
                <a:cs typeface="Times New Roman"/>
              </a:rPr>
              <a:t>  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речовин</a:t>
            </a:r>
            <a:r>
              <a:rPr sz="2000" spc="200" dirty="0">
                <a:solidFill>
                  <a:srgbClr val="404040"/>
                </a:solidFill>
                <a:latin typeface="Times New Roman"/>
                <a:cs typeface="Times New Roman"/>
              </a:rPr>
              <a:t>  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та</a:t>
            </a:r>
            <a:r>
              <a:rPr sz="2000" spc="200" dirty="0">
                <a:solidFill>
                  <a:srgbClr val="404040"/>
                </a:solidFill>
                <a:latin typeface="Times New Roman"/>
                <a:cs typeface="Times New Roman"/>
              </a:rPr>
              <a:t>  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70%</a:t>
            </a:r>
            <a:r>
              <a:rPr sz="2000" spc="200" dirty="0">
                <a:solidFill>
                  <a:srgbClr val="404040"/>
                </a:solidFill>
                <a:latin typeface="Times New Roman"/>
                <a:cs typeface="Times New Roman"/>
              </a:rPr>
              <a:t>   </a:t>
            </a:r>
            <a:r>
              <a:rPr sz="2000" spc="-10" dirty="0">
                <a:solidFill>
                  <a:srgbClr val="404040"/>
                </a:solidFill>
                <a:latin typeface="Times New Roman"/>
                <a:cs typeface="Times New Roman"/>
              </a:rPr>
              <a:t>неорганічних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речовин,</a:t>
            </a:r>
            <a:r>
              <a:rPr sz="2000" spc="21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серед</a:t>
            </a:r>
            <a:r>
              <a:rPr sz="2000" spc="18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яких</a:t>
            </a:r>
            <a:r>
              <a:rPr sz="2000" spc="21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переважають</a:t>
            </a:r>
            <a:r>
              <a:rPr sz="2000" spc="23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солі</a:t>
            </a:r>
            <a:r>
              <a:rPr sz="2000" spc="22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Times New Roman"/>
                <a:cs typeface="Times New Roman"/>
              </a:rPr>
              <a:t>фосфату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та</a:t>
            </a:r>
            <a:r>
              <a:rPr sz="2000" spc="4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spc="-20" dirty="0">
                <a:solidFill>
                  <a:srgbClr val="404040"/>
                </a:solidFill>
                <a:latin typeface="Times New Roman"/>
                <a:cs typeface="Times New Roman"/>
              </a:rPr>
              <a:t>карбонату</a:t>
            </a:r>
            <a:r>
              <a:rPr sz="2000" spc="-5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Times New Roman"/>
                <a:cs typeface="Times New Roman"/>
              </a:rPr>
              <a:t>кальцію.</a:t>
            </a:r>
            <a:endParaRPr sz="2000">
              <a:latin typeface="Times New Roman"/>
              <a:cs typeface="Times New Roman"/>
            </a:endParaRPr>
          </a:p>
          <a:p>
            <a:pPr marL="12700">
              <a:lnSpc>
                <a:spcPts val="1700"/>
              </a:lnSpc>
            </a:pPr>
            <a:r>
              <a:rPr sz="2000" b="1" dirty="0">
                <a:solidFill>
                  <a:srgbClr val="404040"/>
                </a:solidFill>
                <a:latin typeface="Times New Roman"/>
                <a:cs typeface="Times New Roman"/>
              </a:rPr>
              <a:t>Клітини</a:t>
            </a:r>
            <a:r>
              <a:rPr sz="2000" b="1" spc="-4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b="1" spc="-10" dirty="0">
                <a:solidFill>
                  <a:srgbClr val="404040"/>
                </a:solidFill>
                <a:latin typeface="Times New Roman"/>
                <a:cs typeface="Times New Roman"/>
              </a:rPr>
              <a:t>цементу:</a:t>
            </a:r>
            <a:endParaRPr sz="2000">
              <a:latin typeface="Times New Roman"/>
              <a:cs typeface="Times New Roman"/>
            </a:endParaRPr>
          </a:p>
          <a:p>
            <a:pPr marL="203200" indent="-193675">
              <a:lnSpc>
                <a:spcPts val="1910"/>
              </a:lnSpc>
              <a:buSzPct val="95000"/>
              <a:buAutoNum type="arabicPeriod"/>
              <a:tabLst>
                <a:tab pos="203200" algn="l"/>
                <a:tab pos="2033905" algn="l"/>
                <a:tab pos="3013075" algn="l"/>
                <a:tab pos="4078604" algn="l"/>
              </a:tabLst>
            </a:pPr>
            <a:r>
              <a:rPr sz="2000" spc="-10" dirty="0">
                <a:latin typeface="Times New Roman"/>
                <a:cs typeface="Times New Roman"/>
              </a:rPr>
              <a:t>Цементобласти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(молоді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клітини,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синтезують</a:t>
            </a:r>
            <a:endParaRPr sz="2000">
              <a:latin typeface="Times New Roman"/>
              <a:cs typeface="Times New Roman"/>
            </a:endParaRPr>
          </a:p>
          <a:p>
            <a:pPr marL="12700">
              <a:lnSpc>
                <a:spcPts val="1925"/>
              </a:lnSpc>
            </a:pPr>
            <a:r>
              <a:rPr sz="2000" spc="-10" dirty="0">
                <a:latin typeface="Times New Roman"/>
                <a:cs typeface="Times New Roman"/>
              </a:rPr>
              <a:t>матрикс)</a:t>
            </a:r>
            <a:endParaRPr sz="2000">
              <a:latin typeface="Times New Roman"/>
              <a:cs typeface="Times New Roman"/>
            </a:endParaRPr>
          </a:p>
          <a:p>
            <a:pPr marL="267335" indent="-254635">
              <a:lnSpc>
                <a:spcPts val="1925"/>
              </a:lnSpc>
              <a:buSzPct val="95000"/>
              <a:buAutoNum type="arabicPeriod" startAt="2"/>
              <a:tabLst>
                <a:tab pos="267335" algn="l"/>
              </a:tabLst>
            </a:pPr>
            <a:r>
              <a:rPr sz="2000" spc="-10" dirty="0">
                <a:latin typeface="Times New Roman"/>
                <a:cs typeface="Times New Roman"/>
              </a:rPr>
              <a:t>Цементоцити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(зрілі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клітини)</a:t>
            </a:r>
            <a:endParaRPr sz="2000">
              <a:latin typeface="Times New Roman"/>
              <a:cs typeface="Times New Roman"/>
            </a:endParaRPr>
          </a:p>
          <a:p>
            <a:pPr marL="267970" indent="-255270">
              <a:lnSpc>
                <a:spcPts val="1910"/>
              </a:lnSpc>
              <a:buSzPct val="95000"/>
              <a:buAutoNum type="arabicPeriod" startAt="2"/>
              <a:tabLst>
                <a:tab pos="267970" algn="l"/>
              </a:tabLst>
            </a:pPr>
            <a:r>
              <a:rPr sz="2000" dirty="0">
                <a:latin typeface="Times New Roman"/>
                <a:cs typeface="Times New Roman"/>
              </a:rPr>
              <a:t>Цементокласти</a:t>
            </a:r>
            <a:r>
              <a:rPr sz="2000" spc="-11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(руйнують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цемент)</a:t>
            </a:r>
            <a:endParaRPr sz="2000">
              <a:latin typeface="Times New Roman"/>
              <a:cs typeface="Times New Roman"/>
            </a:endParaRPr>
          </a:p>
          <a:p>
            <a:pPr marL="12700">
              <a:lnSpc>
                <a:spcPts val="1925"/>
              </a:lnSpc>
              <a:tabLst>
                <a:tab pos="410209" algn="l"/>
                <a:tab pos="1489710" algn="l"/>
                <a:tab pos="1873885" algn="l"/>
                <a:tab pos="3195955" algn="l"/>
                <a:tab pos="4192904" algn="l"/>
              </a:tabLst>
            </a:pPr>
            <a:r>
              <a:rPr sz="2000" spc="-25" dirty="0">
                <a:latin typeface="Times New Roman"/>
                <a:cs typeface="Times New Roman"/>
              </a:rPr>
              <a:t>За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будовою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25" dirty="0">
                <a:latin typeface="Times New Roman"/>
                <a:cs typeface="Times New Roman"/>
              </a:rPr>
              <a:t>та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функціями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кліти</a:t>
            </a:r>
            <a:r>
              <a:rPr sz="2000" spc="-10" dirty="0">
                <a:solidFill>
                  <a:srgbClr val="404040"/>
                </a:solidFill>
                <a:latin typeface="Times New Roman"/>
                <a:cs typeface="Times New Roman"/>
              </a:rPr>
              <a:t>ни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	</a:t>
            </a:r>
            <a:r>
              <a:rPr sz="2000" spc="-10" dirty="0">
                <a:solidFill>
                  <a:srgbClr val="404040"/>
                </a:solidFill>
                <a:latin typeface="Times New Roman"/>
                <a:cs typeface="Times New Roman"/>
              </a:rPr>
              <a:t>нагадують</a:t>
            </a:r>
            <a:endParaRPr sz="2000">
              <a:latin typeface="Times New Roman"/>
              <a:cs typeface="Times New Roman"/>
            </a:endParaRPr>
          </a:p>
          <a:p>
            <a:pPr marL="12700">
              <a:lnSpc>
                <a:spcPts val="2175"/>
              </a:lnSpc>
            </a:pP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відповідні</a:t>
            </a:r>
            <a:r>
              <a:rPr sz="2000" spc="-5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клітини</a:t>
            </a:r>
            <a:r>
              <a:rPr sz="2000" spc="-6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Times New Roman"/>
                <a:cs typeface="Times New Roman"/>
              </a:rPr>
              <a:t>кісткової</a:t>
            </a:r>
            <a:r>
              <a:rPr sz="2000" spc="-8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Times New Roman"/>
                <a:cs typeface="Times New Roman"/>
              </a:rPr>
              <a:t>тканини.</a:t>
            </a:r>
            <a:endParaRPr sz="2000">
              <a:latin typeface="Times New Roman"/>
              <a:cs typeface="Times New Roman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752843" y="493776"/>
            <a:ext cx="4837176" cy="5984748"/>
          </a:xfrm>
          <a:prstGeom prst="rect">
            <a:avLst/>
          </a:prstGeom>
        </p:spPr>
      </p:pic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4014215"/>
            <a:ext cx="448309" cy="2844165"/>
          </a:xfrm>
          <a:custGeom>
            <a:avLst/>
            <a:gdLst/>
            <a:ahLst/>
            <a:cxnLst/>
            <a:rect l="l" t="t" r="r" b="b"/>
            <a:pathLst>
              <a:path w="448309" h="2844165">
                <a:moveTo>
                  <a:pt x="0" y="0"/>
                </a:moveTo>
                <a:lnTo>
                  <a:pt x="0" y="2843783"/>
                </a:lnTo>
                <a:lnTo>
                  <a:pt x="448056" y="2843783"/>
                </a:lnTo>
                <a:lnTo>
                  <a:pt x="0" y="0"/>
                </a:lnTo>
                <a:close/>
              </a:path>
            </a:pathLst>
          </a:custGeom>
          <a:solidFill>
            <a:srgbClr val="90C225">
              <a:alpha val="85096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523615" y="226517"/>
            <a:ext cx="290068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dirty="0"/>
              <a:t>Види</a:t>
            </a:r>
            <a:r>
              <a:rPr sz="3600" spc="-30" dirty="0"/>
              <a:t> </a:t>
            </a:r>
            <a:r>
              <a:rPr sz="3600" spc="-10" dirty="0"/>
              <a:t>цементу</a:t>
            </a:r>
            <a:endParaRPr sz="3600"/>
          </a:p>
        </p:txBody>
      </p:sp>
      <p:sp>
        <p:nvSpPr>
          <p:cNvPr id="4" name="object 4"/>
          <p:cNvSpPr txBox="1"/>
          <p:nvPr/>
        </p:nvSpPr>
        <p:spPr>
          <a:xfrm>
            <a:off x="756310" y="969771"/>
            <a:ext cx="4989830" cy="53555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127125">
              <a:lnSpc>
                <a:spcPct val="136700"/>
              </a:lnSpc>
              <a:spcBef>
                <a:spcPts val="100"/>
              </a:spcBef>
            </a:pP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За</a:t>
            </a:r>
            <a:r>
              <a:rPr sz="1800" spc="-2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гістологічною</a:t>
            </a:r>
            <a:r>
              <a:rPr sz="1800" spc="-1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25" dirty="0">
                <a:solidFill>
                  <a:srgbClr val="404040"/>
                </a:solidFill>
                <a:latin typeface="Times New Roman"/>
                <a:cs typeface="Times New Roman"/>
              </a:rPr>
              <a:t>будовою</a:t>
            </a:r>
            <a:r>
              <a:rPr sz="1800" spc="-2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розрізняють: </a:t>
            </a:r>
            <a:r>
              <a:rPr sz="1800" b="1" spc="-10" dirty="0">
                <a:solidFill>
                  <a:srgbClr val="404040"/>
                </a:solidFill>
                <a:latin typeface="Times New Roman"/>
                <a:cs typeface="Times New Roman"/>
              </a:rPr>
              <a:t>1.безклітинний,</a:t>
            </a:r>
            <a:r>
              <a:rPr sz="1800" b="1" spc="-4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b="1" dirty="0">
                <a:solidFill>
                  <a:srgbClr val="404040"/>
                </a:solidFill>
                <a:latin typeface="Times New Roman"/>
                <a:cs typeface="Times New Roman"/>
              </a:rPr>
              <a:t>або</a:t>
            </a:r>
            <a:r>
              <a:rPr sz="1800" b="1" spc="3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b="1" spc="-10" dirty="0">
                <a:solidFill>
                  <a:srgbClr val="404040"/>
                </a:solidFill>
                <a:latin typeface="Times New Roman"/>
                <a:cs typeface="Times New Roman"/>
              </a:rPr>
              <a:t>первинний </a:t>
            </a:r>
            <a:r>
              <a:rPr sz="1800" b="1" dirty="0">
                <a:solidFill>
                  <a:srgbClr val="404040"/>
                </a:solidFill>
                <a:latin typeface="Times New Roman"/>
                <a:cs typeface="Times New Roman"/>
              </a:rPr>
              <a:t>2.клітинний,</a:t>
            </a:r>
            <a:r>
              <a:rPr sz="1800" b="1" spc="-10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b="1" dirty="0">
                <a:solidFill>
                  <a:srgbClr val="404040"/>
                </a:solidFill>
                <a:latin typeface="Times New Roman"/>
                <a:cs typeface="Times New Roman"/>
              </a:rPr>
              <a:t>або</a:t>
            </a:r>
            <a:r>
              <a:rPr sz="1800" b="1" spc="-2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b="1" dirty="0">
                <a:solidFill>
                  <a:srgbClr val="404040"/>
                </a:solidFill>
                <a:latin typeface="Times New Roman"/>
                <a:cs typeface="Times New Roman"/>
              </a:rPr>
              <a:t>вторинний,</a:t>
            </a:r>
            <a:r>
              <a:rPr sz="1800" b="1" spc="-6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b="1" spc="-10" dirty="0">
                <a:solidFill>
                  <a:srgbClr val="404040"/>
                </a:solidFill>
                <a:latin typeface="Times New Roman"/>
                <a:cs typeface="Times New Roman"/>
              </a:rPr>
              <a:t>цемент.</a:t>
            </a:r>
            <a:endParaRPr sz="1800">
              <a:latin typeface="Times New Roman"/>
              <a:cs typeface="Times New Roman"/>
            </a:endParaRPr>
          </a:p>
          <a:p>
            <a:pPr marL="12700" marR="5080" algn="just">
              <a:lnSpc>
                <a:spcPct val="90100"/>
              </a:lnSpc>
              <a:spcBef>
                <a:spcPts val="1010"/>
              </a:spcBef>
            </a:pPr>
            <a:r>
              <a:rPr sz="1800" b="1" dirty="0">
                <a:solidFill>
                  <a:srgbClr val="404040"/>
                </a:solidFill>
                <a:latin typeface="Times New Roman"/>
                <a:cs typeface="Times New Roman"/>
              </a:rPr>
              <a:t>Безклітинний</a:t>
            </a:r>
            <a:r>
              <a:rPr sz="1800" b="1" spc="9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цемент</a:t>
            </a:r>
            <a:r>
              <a:rPr sz="1800" spc="8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розташовується</a:t>
            </a:r>
            <a:r>
              <a:rPr sz="1800" spc="12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переважно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у</a:t>
            </a:r>
            <a:r>
              <a:rPr sz="1800" spc="33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верхній</a:t>
            </a:r>
            <a:r>
              <a:rPr sz="1800" spc="41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частині</a:t>
            </a:r>
            <a:r>
              <a:rPr sz="1800" spc="35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кореня,</a:t>
            </a:r>
            <a:r>
              <a:rPr sz="1800" spc="39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а</a:t>
            </a:r>
            <a:r>
              <a:rPr sz="1800" spc="40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клітинний</a:t>
            </a:r>
            <a:r>
              <a:rPr sz="1800" spc="39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–</a:t>
            </a:r>
            <a:r>
              <a:rPr sz="1800" spc="409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у</a:t>
            </a:r>
            <a:r>
              <a:rPr sz="1800" spc="34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20" dirty="0">
                <a:solidFill>
                  <a:srgbClr val="404040"/>
                </a:solidFill>
                <a:latin typeface="Times New Roman"/>
                <a:cs typeface="Times New Roman"/>
              </a:rPr>
              <a:t>його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нижній</a:t>
            </a:r>
            <a:r>
              <a:rPr sz="1800" spc="335" dirty="0">
                <a:solidFill>
                  <a:srgbClr val="404040"/>
                </a:solidFill>
                <a:latin typeface="Times New Roman"/>
                <a:cs typeface="Times New Roman"/>
              </a:rPr>
              <a:t>  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частині</a:t>
            </a:r>
            <a:r>
              <a:rPr sz="1800" spc="305" dirty="0">
                <a:solidFill>
                  <a:srgbClr val="404040"/>
                </a:solidFill>
                <a:latin typeface="Times New Roman"/>
                <a:cs typeface="Times New Roman"/>
              </a:rPr>
              <a:t>  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У</a:t>
            </a:r>
            <a:r>
              <a:rPr sz="1800" spc="325" dirty="0">
                <a:solidFill>
                  <a:srgbClr val="404040"/>
                </a:solidFill>
                <a:latin typeface="Times New Roman"/>
                <a:cs typeface="Times New Roman"/>
              </a:rPr>
              <a:t>  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багатокореневих</a:t>
            </a:r>
            <a:r>
              <a:rPr sz="1800" spc="325" dirty="0">
                <a:solidFill>
                  <a:srgbClr val="404040"/>
                </a:solidFill>
                <a:latin typeface="Times New Roman"/>
                <a:cs typeface="Times New Roman"/>
              </a:rPr>
              <a:t>  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зубах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клітинний</a:t>
            </a:r>
            <a:r>
              <a:rPr sz="1800" spc="204" dirty="0">
                <a:solidFill>
                  <a:srgbClr val="404040"/>
                </a:solidFill>
                <a:latin typeface="Times New Roman"/>
                <a:cs typeface="Times New Roman"/>
              </a:rPr>
              <a:t>  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цемент</a:t>
            </a:r>
            <a:r>
              <a:rPr sz="1800" spc="195" dirty="0">
                <a:solidFill>
                  <a:srgbClr val="404040"/>
                </a:solidFill>
                <a:latin typeface="Times New Roman"/>
                <a:cs typeface="Times New Roman"/>
              </a:rPr>
              <a:t>  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залягає</a:t>
            </a:r>
            <a:r>
              <a:rPr sz="1800" spc="190" dirty="0">
                <a:solidFill>
                  <a:srgbClr val="404040"/>
                </a:solidFill>
                <a:latin typeface="Times New Roman"/>
                <a:cs typeface="Times New Roman"/>
              </a:rPr>
              <a:t>  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головним</a:t>
            </a:r>
            <a:r>
              <a:rPr sz="1800" spc="204" dirty="0">
                <a:solidFill>
                  <a:srgbClr val="404040"/>
                </a:solidFill>
                <a:latin typeface="Times New Roman"/>
                <a:cs typeface="Times New Roman"/>
              </a:rPr>
              <a:t>  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чином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розгалужень</a:t>
            </a:r>
            <a:r>
              <a:rPr sz="1800" spc="110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коренів.</a:t>
            </a:r>
            <a:r>
              <a:rPr sz="1800" spc="110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У</a:t>
            </a:r>
            <a:r>
              <a:rPr sz="1800" spc="90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безклітинному</a:t>
            </a:r>
            <a:r>
              <a:rPr sz="1800" spc="65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цементі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немає</a:t>
            </a:r>
            <a:r>
              <a:rPr sz="1800" spc="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ні</a:t>
            </a:r>
            <a:r>
              <a:rPr sz="1800" spc="-4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клітин,</a:t>
            </a:r>
            <a:r>
              <a:rPr sz="1800" spc="4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ні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їх</a:t>
            </a:r>
            <a:r>
              <a:rPr sz="1800" spc="-1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відростків.</a:t>
            </a:r>
            <a:r>
              <a:rPr sz="1800" spc="4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Він</a:t>
            </a:r>
            <a:r>
              <a:rPr sz="1800" spc="3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складається</a:t>
            </a:r>
            <a:r>
              <a:rPr sz="1800" spc="3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50" dirty="0">
                <a:solidFill>
                  <a:srgbClr val="404040"/>
                </a:solidFill>
                <a:latin typeface="Times New Roman"/>
                <a:cs typeface="Times New Roman"/>
              </a:rPr>
              <a:t>з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колагенових</a:t>
            </a:r>
            <a:r>
              <a:rPr sz="1800" spc="355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волокон</a:t>
            </a:r>
            <a:r>
              <a:rPr sz="1800" spc="365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та</a:t>
            </a:r>
            <a:r>
              <a:rPr sz="1800" spc="370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аморфної</a:t>
            </a:r>
            <a:r>
              <a:rPr sz="1800" spc="350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речовини.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Колагенові</a:t>
            </a:r>
            <a:r>
              <a:rPr sz="1800" spc="4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волокна</a:t>
            </a:r>
            <a:r>
              <a:rPr sz="1800" spc="5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проходять</a:t>
            </a:r>
            <a:r>
              <a:rPr sz="1800" spc="7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у</a:t>
            </a:r>
            <a:r>
              <a:rPr sz="1800" spc="2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поздовжньому</a:t>
            </a:r>
            <a:r>
              <a:rPr sz="1800" spc="7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25" dirty="0">
                <a:solidFill>
                  <a:srgbClr val="404040"/>
                </a:solidFill>
                <a:latin typeface="Times New Roman"/>
                <a:cs typeface="Times New Roman"/>
              </a:rPr>
              <a:t>та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радіальному</a:t>
            </a:r>
            <a:r>
              <a:rPr sz="1800" spc="-8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напрямках.</a:t>
            </a:r>
            <a:endParaRPr sz="1800">
              <a:latin typeface="Times New Roman"/>
              <a:cs typeface="Times New Roman"/>
            </a:endParaRPr>
          </a:p>
          <a:p>
            <a:pPr marL="12700" marR="13335" algn="just">
              <a:lnSpc>
                <a:spcPct val="90100"/>
              </a:lnSpc>
              <a:spcBef>
                <a:spcPts val="965"/>
              </a:spcBef>
            </a:pPr>
            <a:r>
              <a:rPr sz="1800" b="1" dirty="0">
                <a:solidFill>
                  <a:srgbClr val="404040"/>
                </a:solidFill>
                <a:latin typeface="Times New Roman"/>
                <a:cs typeface="Times New Roman"/>
              </a:rPr>
              <a:t>Клітинний</a:t>
            </a:r>
            <a:r>
              <a:rPr sz="1800" b="1" spc="290" dirty="0">
                <a:solidFill>
                  <a:srgbClr val="404040"/>
                </a:solidFill>
                <a:latin typeface="Times New Roman"/>
                <a:cs typeface="Times New Roman"/>
              </a:rPr>
              <a:t>    </a:t>
            </a:r>
            <a:r>
              <a:rPr sz="1800" b="1" dirty="0">
                <a:solidFill>
                  <a:srgbClr val="404040"/>
                </a:solidFill>
                <a:latin typeface="Times New Roman"/>
                <a:cs typeface="Times New Roman"/>
              </a:rPr>
              <a:t>цемент</a:t>
            </a:r>
            <a:r>
              <a:rPr sz="1800" b="1" spc="280" dirty="0">
                <a:solidFill>
                  <a:srgbClr val="404040"/>
                </a:solidFill>
                <a:latin typeface="Times New Roman"/>
                <a:cs typeface="Times New Roman"/>
              </a:rPr>
              <a:t>   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містить</a:t>
            </a:r>
            <a:r>
              <a:rPr sz="1800" spc="290" dirty="0">
                <a:solidFill>
                  <a:srgbClr val="404040"/>
                </a:solidFill>
                <a:latin typeface="Times New Roman"/>
                <a:cs typeface="Times New Roman"/>
              </a:rPr>
              <a:t>   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клітини</a:t>
            </a:r>
            <a:r>
              <a:rPr sz="1800" spc="285" dirty="0">
                <a:solidFill>
                  <a:srgbClr val="404040"/>
                </a:solidFill>
                <a:latin typeface="Times New Roman"/>
                <a:cs typeface="Times New Roman"/>
              </a:rPr>
              <a:t>    </a:t>
            </a:r>
            <a:r>
              <a:rPr sz="1800" spc="-50" dirty="0">
                <a:solidFill>
                  <a:srgbClr val="404040"/>
                </a:solidFill>
                <a:latin typeface="Times New Roman"/>
                <a:cs typeface="Times New Roman"/>
              </a:rPr>
              <a:t>-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цементоцити</a:t>
            </a:r>
            <a:r>
              <a:rPr sz="1800" spc="-1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-</a:t>
            </a:r>
            <a:r>
              <a:rPr sz="1800" spc="1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численні</a:t>
            </a:r>
            <a:r>
              <a:rPr sz="1800" spc="-2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колагенові</a:t>
            </a:r>
            <a:r>
              <a:rPr sz="1800" spc="-5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волокна,</a:t>
            </a:r>
            <a:r>
              <a:rPr sz="1800" spc="1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які</a:t>
            </a:r>
            <a:r>
              <a:rPr sz="1800" spc="-3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25" dirty="0">
                <a:solidFill>
                  <a:srgbClr val="404040"/>
                </a:solidFill>
                <a:latin typeface="Times New Roman"/>
                <a:cs typeface="Times New Roman"/>
              </a:rPr>
              <a:t>не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мають</a:t>
            </a:r>
            <a:r>
              <a:rPr sz="1800" spc="35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певної</a:t>
            </a:r>
            <a:r>
              <a:rPr sz="1800" spc="28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орієнтації;</a:t>
            </a:r>
            <a:r>
              <a:rPr sz="1800" spc="31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тому</a:t>
            </a:r>
            <a:r>
              <a:rPr sz="1800" spc="27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клітинний</a:t>
            </a:r>
            <a:r>
              <a:rPr sz="1800" spc="35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цемент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за</a:t>
            </a:r>
            <a:r>
              <a:rPr sz="1800" spc="385" dirty="0">
                <a:solidFill>
                  <a:srgbClr val="404040"/>
                </a:solidFill>
                <a:latin typeface="Times New Roman"/>
                <a:cs typeface="Times New Roman"/>
              </a:rPr>
              <a:t>  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будовою</a:t>
            </a:r>
            <a:r>
              <a:rPr sz="1800" spc="385" dirty="0">
                <a:solidFill>
                  <a:srgbClr val="404040"/>
                </a:solidFill>
                <a:latin typeface="Times New Roman"/>
                <a:cs typeface="Times New Roman"/>
              </a:rPr>
              <a:t>  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та</a:t>
            </a:r>
            <a:r>
              <a:rPr sz="1800" spc="385" dirty="0">
                <a:solidFill>
                  <a:srgbClr val="404040"/>
                </a:solidFill>
                <a:latin typeface="Times New Roman"/>
                <a:cs typeface="Times New Roman"/>
              </a:rPr>
              <a:t>  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складом</a:t>
            </a:r>
            <a:r>
              <a:rPr sz="1800" spc="380" dirty="0">
                <a:solidFill>
                  <a:srgbClr val="404040"/>
                </a:solidFill>
                <a:latin typeface="Times New Roman"/>
                <a:cs typeface="Times New Roman"/>
              </a:rPr>
              <a:t>  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порівнюють</a:t>
            </a:r>
            <a:r>
              <a:rPr sz="1800" spc="409" dirty="0">
                <a:solidFill>
                  <a:srgbClr val="404040"/>
                </a:solidFill>
                <a:latin typeface="Times New Roman"/>
                <a:cs typeface="Times New Roman"/>
              </a:rPr>
              <a:t>   </a:t>
            </a:r>
            <a:r>
              <a:rPr sz="1800" spc="-50" dirty="0">
                <a:solidFill>
                  <a:srgbClr val="404040"/>
                </a:solidFill>
                <a:latin typeface="Times New Roman"/>
                <a:cs typeface="Times New Roman"/>
              </a:rPr>
              <a:t>з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грубоволокнистою</a:t>
            </a:r>
            <a:r>
              <a:rPr sz="1800" spc="40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кістковою</a:t>
            </a:r>
            <a:r>
              <a:rPr sz="1800" spc="40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тканиною.</a:t>
            </a:r>
            <a:r>
              <a:rPr sz="1800" spc="42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Цемент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не</a:t>
            </a:r>
            <a:r>
              <a:rPr sz="1800" spc="36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містить</a:t>
            </a:r>
            <a:r>
              <a:rPr sz="1800" spc="39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судин.</a:t>
            </a:r>
            <a:r>
              <a:rPr sz="1800" spc="39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Клітинний</a:t>
            </a:r>
            <a:r>
              <a:rPr sz="1800" spc="38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цемент</a:t>
            </a:r>
            <a:r>
              <a:rPr sz="1800" spc="35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може</a:t>
            </a:r>
            <a:r>
              <a:rPr sz="1800" spc="33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20" dirty="0">
                <a:solidFill>
                  <a:srgbClr val="404040"/>
                </a:solidFill>
                <a:latin typeface="Times New Roman"/>
                <a:cs typeface="Times New Roman"/>
              </a:rPr>
              <a:t>мати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шарувату</a:t>
            </a:r>
            <a:r>
              <a:rPr sz="1800" spc="-9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будову.</a:t>
            </a:r>
            <a:endParaRPr sz="1800">
              <a:latin typeface="Times New Roman"/>
              <a:cs typeface="Times New Roman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679692" y="672083"/>
            <a:ext cx="4837176" cy="5980176"/>
          </a:xfrm>
          <a:prstGeom prst="rect">
            <a:avLst/>
          </a:prstGeom>
        </p:spPr>
      </p:pic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4014215"/>
            <a:ext cx="448309" cy="2844165"/>
          </a:xfrm>
          <a:custGeom>
            <a:avLst/>
            <a:gdLst/>
            <a:ahLst/>
            <a:cxnLst/>
            <a:rect l="l" t="t" r="r" b="b"/>
            <a:pathLst>
              <a:path w="448309" h="2844165">
                <a:moveTo>
                  <a:pt x="0" y="0"/>
                </a:moveTo>
                <a:lnTo>
                  <a:pt x="0" y="2843783"/>
                </a:lnTo>
                <a:lnTo>
                  <a:pt x="448056" y="2843783"/>
                </a:lnTo>
                <a:lnTo>
                  <a:pt x="0" y="0"/>
                </a:lnTo>
                <a:close/>
              </a:path>
            </a:pathLst>
          </a:custGeom>
          <a:solidFill>
            <a:srgbClr val="90C225">
              <a:alpha val="85096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46939" rIns="0" bIns="0" rtlCol="0">
            <a:spAutoFit/>
          </a:bodyPr>
          <a:lstStyle/>
          <a:p>
            <a:pPr marL="3024505">
              <a:lnSpc>
                <a:spcPct val="100000"/>
              </a:lnSpc>
              <a:spcBef>
                <a:spcPts val="105"/>
              </a:spcBef>
            </a:pPr>
            <a:r>
              <a:rPr spc="-45" dirty="0"/>
              <a:t>Будова</a:t>
            </a:r>
            <a:r>
              <a:rPr spc="-145" dirty="0"/>
              <a:t> </a:t>
            </a:r>
            <a:r>
              <a:rPr spc="-10" dirty="0"/>
              <a:t>періодонту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756310" y="1049223"/>
            <a:ext cx="5486400" cy="5184140"/>
          </a:xfrm>
          <a:prstGeom prst="rect">
            <a:avLst/>
          </a:prstGeom>
        </p:spPr>
        <p:txBody>
          <a:bodyPr vert="horz" wrap="square" lIns="0" tIns="37465" rIns="0" bIns="0" rtlCol="0">
            <a:spAutoFit/>
          </a:bodyPr>
          <a:lstStyle/>
          <a:p>
            <a:pPr marL="12700" marR="9525" algn="just">
              <a:lnSpc>
                <a:spcPct val="90100"/>
              </a:lnSpc>
              <a:spcBef>
                <a:spcPts val="295"/>
              </a:spcBef>
            </a:pPr>
            <a:r>
              <a:rPr sz="1700" b="1" dirty="0">
                <a:solidFill>
                  <a:srgbClr val="404040"/>
                </a:solidFill>
                <a:latin typeface="Times New Roman"/>
                <a:cs typeface="Times New Roman"/>
              </a:rPr>
              <a:t>Періодонт</a:t>
            </a:r>
            <a:r>
              <a:rPr sz="1700" b="1" spc="330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(зубна</a:t>
            </a:r>
            <a:r>
              <a:rPr sz="1700" spc="335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зв’язка)</a:t>
            </a:r>
            <a:r>
              <a:rPr sz="1700" spc="330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–</a:t>
            </a:r>
            <a:r>
              <a:rPr sz="1700" spc="340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щільна</a:t>
            </a:r>
            <a:r>
              <a:rPr sz="1700" spc="335" dirty="0">
                <a:solidFill>
                  <a:srgbClr val="404040"/>
                </a:solidFill>
                <a:latin typeface="Times New Roman"/>
                <a:cs typeface="Times New Roman"/>
              </a:rPr>
              <a:t>    </a:t>
            </a:r>
            <a:r>
              <a:rPr sz="1700" spc="-10" dirty="0">
                <a:solidFill>
                  <a:srgbClr val="404040"/>
                </a:solidFill>
                <a:latin typeface="Times New Roman"/>
                <a:cs typeface="Times New Roman"/>
              </a:rPr>
              <a:t>неоформлена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сполучна</a:t>
            </a:r>
            <a:r>
              <a:rPr sz="1700" spc="229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тканина,</a:t>
            </a:r>
            <a:r>
              <a:rPr sz="1700" spc="23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що</a:t>
            </a:r>
            <a:r>
              <a:rPr sz="1700" spc="23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заповнює</a:t>
            </a:r>
            <a:r>
              <a:rPr sz="1700" spc="22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проміжок</a:t>
            </a:r>
            <a:r>
              <a:rPr sz="1700" spc="229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між</a:t>
            </a:r>
            <a:r>
              <a:rPr sz="1700" spc="24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spc="-10" dirty="0">
                <a:solidFill>
                  <a:srgbClr val="404040"/>
                </a:solidFill>
                <a:latin typeface="Times New Roman"/>
                <a:cs typeface="Times New Roman"/>
              </a:rPr>
              <a:t>цементом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кореня</a:t>
            </a:r>
            <a:r>
              <a:rPr sz="1700" spc="-2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зуба</a:t>
            </a:r>
            <a:r>
              <a:rPr sz="1700" spc="3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і</a:t>
            </a:r>
            <a:r>
              <a:rPr sz="1700" spc="-3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періостом</a:t>
            </a:r>
            <a:r>
              <a:rPr sz="1700" spc="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альвеоли зуба</a:t>
            </a:r>
            <a:r>
              <a:rPr sz="1700" spc="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(0,5мм)</a:t>
            </a:r>
            <a:r>
              <a:rPr sz="1700" spc="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і</a:t>
            </a:r>
            <a:r>
              <a:rPr sz="1700" spc="-3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фіксує</a:t>
            </a:r>
            <a:r>
              <a:rPr sz="1700" spc="-1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spc="-20" dirty="0">
                <a:solidFill>
                  <a:srgbClr val="404040"/>
                </a:solidFill>
                <a:latin typeface="Times New Roman"/>
                <a:cs typeface="Times New Roman"/>
              </a:rPr>
              <a:t>зуб.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Включає</a:t>
            </a:r>
            <a:r>
              <a:rPr sz="1700" spc="8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пучки</a:t>
            </a:r>
            <a:r>
              <a:rPr sz="1700" spc="8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колагенових</a:t>
            </a:r>
            <a:r>
              <a:rPr sz="1700" spc="8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волокон</a:t>
            </a:r>
            <a:r>
              <a:rPr sz="1700" spc="8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(колаген</a:t>
            </a:r>
            <a:r>
              <a:rPr sz="1700" spc="8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І</a:t>
            </a:r>
            <a:r>
              <a:rPr sz="1700" spc="9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типу),</a:t>
            </a:r>
            <a:r>
              <a:rPr sz="1700" spc="9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spc="-25" dirty="0">
                <a:solidFill>
                  <a:srgbClr val="404040"/>
                </a:solidFill>
                <a:latin typeface="Times New Roman"/>
                <a:cs typeface="Times New Roman"/>
              </a:rPr>
              <a:t>що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починаються</a:t>
            </a:r>
            <a:r>
              <a:rPr sz="1700" spc="20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в</a:t>
            </a:r>
            <a:r>
              <a:rPr sz="1700" spc="18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дентині</a:t>
            </a:r>
            <a:r>
              <a:rPr sz="1700" spc="18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і</a:t>
            </a:r>
            <a:r>
              <a:rPr sz="1700" spc="14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вплітаються</a:t>
            </a:r>
            <a:r>
              <a:rPr sz="1700" spc="21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в</a:t>
            </a:r>
            <a:r>
              <a:rPr sz="1700" spc="17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кістку</a:t>
            </a:r>
            <a:r>
              <a:rPr sz="1700" spc="14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–</a:t>
            </a:r>
            <a:r>
              <a:rPr sz="1700" spc="229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spc="-10" dirty="0">
                <a:solidFill>
                  <a:srgbClr val="404040"/>
                </a:solidFill>
                <a:latin typeface="Times New Roman"/>
                <a:cs typeface="Times New Roman"/>
              </a:rPr>
              <a:t>проривні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волокна</a:t>
            </a:r>
            <a:r>
              <a:rPr sz="1700" spc="-8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(волокна</a:t>
            </a:r>
            <a:r>
              <a:rPr sz="1700" spc="-7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spc="-10" dirty="0">
                <a:solidFill>
                  <a:srgbClr val="404040"/>
                </a:solidFill>
                <a:latin typeface="Times New Roman"/>
                <a:cs typeface="Times New Roman"/>
              </a:rPr>
              <a:t>Шарпея).</a:t>
            </a:r>
            <a:endParaRPr sz="1700">
              <a:latin typeface="Times New Roman"/>
              <a:cs typeface="Times New Roman"/>
            </a:endParaRPr>
          </a:p>
          <a:p>
            <a:pPr marL="12700">
              <a:lnSpc>
                <a:spcPts val="1735"/>
              </a:lnSpc>
            </a:pPr>
            <a:r>
              <a:rPr sz="1700" b="1" dirty="0">
                <a:solidFill>
                  <a:srgbClr val="404040"/>
                </a:solidFill>
                <a:latin typeface="Times New Roman"/>
                <a:cs typeface="Times New Roman"/>
              </a:rPr>
              <a:t>Основні</a:t>
            </a:r>
            <a:r>
              <a:rPr sz="1700" b="1" spc="-8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b="1" dirty="0">
                <a:solidFill>
                  <a:srgbClr val="404040"/>
                </a:solidFill>
                <a:latin typeface="Times New Roman"/>
                <a:cs typeface="Times New Roman"/>
              </a:rPr>
              <a:t>групи</a:t>
            </a:r>
            <a:r>
              <a:rPr sz="1700" b="1" spc="-6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b="1" dirty="0">
                <a:solidFill>
                  <a:srgbClr val="404040"/>
                </a:solidFill>
                <a:latin typeface="Times New Roman"/>
                <a:cs typeface="Times New Roman"/>
              </a:rPr>
              <a:t>волокон</a:t>
            </a:r>
            <a:r>
              <a:rPr sz="1700" b="1" spc="-8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b="1" spc="-10" dirty="0">
                <a:solidFill>
                  <a:srgbClr val="404040"/>
                </a:solidFill>
                <a:latin typeface="Times New Roman"/>
                <a:cs typeface="Times New Roman"/>
              </a:rPr>
              <a:t>періодонту:</a:t>
            </a:r>
            <a:endParaRPr sz="1700">
              <a:latin typeface="Times New Roman"/>
              <a:cs typeface="Times New Roman"/>
            </a:endParaRPr>
          </a:p>
          <a:p>
            <a:pPr marL="12700">
              <a:lnSpc>
                <a:spcPts val="1839"/>
              </a:lnSpc>
            </a:pPr>
            <a:r>
              <a:rPr sz="1700" b="1" dirty="0">
                <a:solidFill>
                  <a:srgbClr val="404040"/>
                </a:solidFill>
                <a:latin typeface="Times New Roman"/>
                <a:cs typeface="Times New Roman"/>
              </a:rPr>
              <a:t>Транссептальні:</a:t>
            </a:r>
            <a:r>
              <a:rPr sz="1700" b="1" spc="27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проходять</a:t>
            </a:r>
            <a:r>
              <a:rPr sz="1700" spc="26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над</a:t>
            </a:r>
            <a:r>
              <a:rPr sz="1700" spc="27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альвеолярним</a:t>
            </a:r>
            <a:r>
              <a:rPr sz="1700" spc="28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spc="-10" dirty="0">
                <a:solidFill>
                  <a:srgbClr val="404040"/>
                </a:solidFill>
                <a:latin typeface="Times New Roman"/>
                <a:cs typeface="Times New Roman"/>
              </a:rPr>
              <a:t>гребенем,</a:t>
            </a:r>
            <a:endParaRPr sz="1700">
              <a:latin typeface="Times New Roman"/>
              <a:cs typeface="Times New Roman"/>
            </a:endParaRPr>
          </a:p>
          <a:p>
            <a:pPr marL="12700">
              <a:lnSpc>
                <a:spcPts val="1835"/>
              </a:lnSpc>
            </a:pPr>
            <a:r>
              <a:rPr sz="1700" spc="-10" dirty="0">
                <a:solidFill>
                  <a:srgbClr val="404040"/>
                </a:solidFill>
                <a:latin typeface="Times New Roman"/>
                <a:cs typeface="Times New Roman"/>
              </a:rPr>
              <a:t>з'єднуючи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сусідні</a:t>
            </a:r>
            <a:r>
              <a:rPr sz="1700" spc="-1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spc="-10" dirty="0">
                <a:solidFill>
                  <a:srgbClr val="404040"/>
                </a:solidFill>
                <a:latin typeface="Times New Roman"/>
                <a:cs typeface="Times New Roman"/>
              </a:rPr>
              <a:t>зуби</a:t>
            </a:r>
            <a:r>
              <a:rPr sz="1700" spc="-3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між</a:t>
            </a:r>
            <a:r>
              <a:rPr sz="1700" spc="-10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spc="-10" dirty="0">
                <a:solidFill>
                  <a:srgbClr val="404040"/>
                </a:solidFill>
                <a:latin typeface="Times New Roman"/>
                <a:cs typeface="Times New Roman"/>
              </a:rPr>
              <a:t>собою.</a:t>
            </a:r>
            <a:endParaRPr sz="1700">
              <a:latin typeface="Times New Roman"/>
              <a:cs typeface="Times New Roman"/>
            </a:endParaRPr>
          </a:p>
          <a:p>
            <a:pPr marL="12700">
              <a:lnSpc>
                <a:spcPts val="1835"/>
              </a:lnSpc>
            </a:pPr>
            <a:r>
              <a:rPr sz="1700" b="1" dirty="0">
                <a:solidFill>
                  <a:srgbClr val="404040"/>
                </a:solidFill>
                <a:latin typeface="Times New Roman"/>
                <a:cs typeface="Times New Roman"/>
              </a:rPr>
              <a:t>Альвеолярного</a:t>
            </a:r>
            <a:r>
              <a:rPr sz="1700" b="1" spc="38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b="1" dirty="0">
                <a:solidFill>
                  <a:srgbClr val="404040"/>
                </a:solidFill>
                <a:latin typeface="Times New Roman"/>
                <a:cs typeface="Times New Roman"/>
              </a:rPr>
              <a:t>гребеня:</a:t>
            </a:r>
            <a:r>
              <a:rPr sz="1700" b="1" spc="37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йдуть</a:t>
            </a:r>
            <a:r>
              <a:rPr sz="1700" spc="35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від</a:t>
            </a:r>
            <a:r>
              <a:rPr sz="1700" spc="37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цементу</a:t>
            </a:r>
            <a:r>
              <a:rPr sz="1700" spc="32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до</a:t>
            </a:r>
            <a:r>
              <a:rPr sz="1700" spc="37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spc="-10" dirty="0">
                <a:solidFill>
                  <a:srgbClr val="404040"/>
                </a:solidFill>
                <a:latin typeface="Times New Roman"/>
                <a:cs typeface="Times New Roman"/>
              </a:rPr>
              <a:t>гребеня</a:t>
            </a:r>
            <a:endParaRPr sz="1700">
              <a:latin typeface="Times New Roman"/>
              <a:cs typeface="Times New Roman"/>
            </a:endParaRPr>
          </a:p>
          <a:p>
            <a:pPr marL="12700" marR="5080">
              <a:lnSpc>
                <a:spcPct val="90000"/>
              </a:lnSpc>
              <a:spcBef>
                <a:spcPts val="100"/>
              </a:spcBef>
            </a:pP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альвеоли,</a:t>
            </a:r>
            <a:r>
              <a:rPr sz="1700" spc="-3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spc="-10" dirty="0">
                <a:solidFill>
                  <a:srgbClr val="404040"/>
                </a:solidFill>
                <a:latin typeface="Times New Roman"/>
                <a:cs typeface="Times New Roman"/>
              </a:rPr>
              <a:t>запобігаючи</a:t>
            </a:r>
            <a:r>
              <a:rPr sz="1700" spc="-6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spc="-20" dirty="0">
                <a:solidFill>
                  <a:srgbClr val="404040"/>
                </a:solidFill>
                <a:latin typeface="Times New Roman"/>
                <a:cs typeface="Times New Roman"/>
              </a:rPr>
              <a:t>виштовхуванню</a:t>
            </a:r>
            <a:r>
              <a:rPr sz="1700" spc="5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spc="-10" dirty="0">
                <a:solidFill>
                  <a:srgbClr val="404040"/>
                </a:solidFill>
                <a:latin typeface="Times New Roman"/>
                <a:cs typeface="Times New Roman"/>
              </a:rPr>
              <a:t>зуба. </a:t>
            </a:r>
            <a:r>
              <a:rPr sz="1700" b="1" dirty="0">
                <a:solidFill>
                  <a:srgbClr val="404040"/>
                </a:solidFill>
                <a:latin typeface="Times New Roman"/>
                <a:cs typeface="Times New Roman"/>
              </a:rPr>
              <a:t>Горизонтальні:</a:t>
            </a:r>
            <a:r>
              <a:rPr sz="1700" b="1" spc="28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розташовані</a:t>
            </a:r>
            <a:r>
              <a:rPr sz="1700" spc="25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перпендикулярно</a:t>
            </a:r>
            <a:r>
              <a:rPr sz="1700" spc="30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до</a:t>
            </a:r>
            <a:r>
              <a:rPr sz="1700" spc="29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spc="-10" dirty="0">
                <a:solidFill>
                  <a:srgbClr val="404040"/>
                </a:solidFill>
                <a:latin typeface="Times New Roman"/>
                <a:cs typeface="Times New Roman"/>
              </a:rPr>
              <a:t>довгої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осі</a:t>
            </a:r>
            <a:r>
              <a:rPr sz="1700" spc="-5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spc="-10" dirty="0">
                <a:solidFill>
                  <a:srgbClr val="404040"/>
                </a:solidFill>
                <a:latin typeface="Times New Roman"/>
                <a:cs typeface="Times New Roman"/>
              </a:rPr>
              <a:t>зуба,</a:t>
            </a:r>
            <a:r>
              <a:rPr sz="1700" spc="1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spc="-10" dirty="0">
                <a:solidFill>
                  <a:srgbClr val="404040"/>
                </a:solidFill>
                <a:latin typeface="Times New Roman"/>
                <a:cs typeface="Times New Roman"/>
              </a:rPr>
              <a:t>підтримують</a:t>
            </a:r>
            <a:r>
              <a:rPr sz="1700" spc="3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його</a:t>
            </a:r>
            <a:r>
              <a:rPr sz="1700" spc="-4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від</a:t>
            </a:r>
            <a:r>
              <a:rPr sz="1700" spc="-2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бічних</a:t>
            </a:r>
            <a:r>
              <a:rPr sz="1700" spc="-10" dirty="0">
                <a:solidFill>
                  <a:srgbClr val="404040"/>
                </a:solidFill>
                <a:latin typeface="Times New Roman"/>
                <a:cs typeface="Times New Roman"/>
              </a:rPr>
              <a:t> навантажень.</a:t>
            </a:r>
            <a:endParaRPr sz="1700">
              <a:latin typeface="Times New Roman"/>
              <a:cs typeface="Times New Roman"/>
            </a:endParaRPr>
          </a:p>
          <a:p>
            <a:pPr marL="12700" marR="13335">
              <a:lnSpc>
                <a:spcPts val="1839"/>
              </a:lnSpc>
              <a:spcBef>
                <a:spcPts val="30"/>
              </a:spcBef>
            </a:pPr>
            <a:r>
              <a:rPr sz="1700" b="1" dirty="0">
                <a:solidFill>
                  <a:srgbClr val="404040"/>
                </a:solidFill>
                <a:latin typeface="Times New Roman"/>
                <a:cs typeface="Times New Roman"/>
              </a:rPr>
              <a:t>Косі:</a:t>
            </a:r>
            <a:r>
              <a:rPr sz="1700" b="1" spc="-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spc="-10" dirty="0">
                <a:solidFill>
                  <a:srgbClr val="404040"/>
                </a:solidFill>
                <a:latin typeface="Times New Roman"/>
                <a:cs typeface="Times New Roman"/>
              </a:rPr>
              <a:t>найчисленніша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 група,</a:t>
            </a:r>
            <a:r>
              <a:rPr sz="1700" spc="-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йдуть</a:t>
            </a:r>
            <a:r>
              <a:rPr sz="1700" spc="-3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під</a:t>
            </a:r>
            <a:r>
              <a:rPr sz="1700" spc="-1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кутом, </a:t>
            </a:r>
            <a:r>
              <a:rPr sz="1700" spc="-10" dirty="0">
                <a:solidFill>
                  <a:srgbClr val="404040"/>
                </a:solidFill>
                <a:latin typeface="Times New Roman"/>
                <a:cs typeface="Times New Roman"/>
              </a:rPr>
              <a:t>спрямовуючи навантаження</a:t>
            </a:r>
            <a:r>
              <a:rPr sz="1700" spc="-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на</a:t>
            </a:r>
            <a:r>
              <a:rPr sz="1700" spc="-5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кістку</a:t>
            </a:r>
            <a:r>
              <a:rPr sz="1700" spc="-3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і</a:t>
            </a:r>
            <a:r>
              <a:rPr sz="1700" spc="-5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spc="-10" dirty="0">
                <a:solidFill>
                  <a:srgbClr val="404040"/>
                </a:solidFill>
                <a:latin typeface="Times New Roman"/>
                <a:cs typeface="Times New Roman"/>
              </a:rPr>
              <a:t>забезпечуючи</a:t>
            </a:r>
            <a:r>
              <a:rPr sz="1700" spc="2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spc="-10" dirty="0">
                <a:solidFill>
                  <a:srgbClr val="404040"/>
                </a:solidFill>
                <a:latin typeface="Times New Roman"/>
                <a:cs typeface="Times New Roman"/>
              </a:rPr>
              <a:t>амортизацію.</a:t>
            </a:r>
            <a:endParaRPr sz="1700">
              <a:latin typeface="Times New Roman"/>
              <a:cs typeface="Times New Roman"/>
            </a:endParaRPr>
          </a:p>
          <a:p>
            <a:pPr marL="12700">
              <a:lnSpc>
                <a:spcPts val="1705"/>
              </a:lnSpc>
            </a:pPr>
            <a:r>
              <a:rPr sz="1700" b="1" dirty="0">
                <a:solidFill>
                  <a:srgbClr val="404040"/>
                </a:solidFill>
                <a:latin typeface="Times New Roman"/>
                <a:cs typeface="Times New Roman"/>
              </a:rPr>
              <a:t>Апікальні:</a:t>
            </a:r>
            <a:r>
              <a:rPr sz="1700" b="1" spc="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розташовані</a:t>
            </a:r>
            <a:r>
              <a:rPr sz="1700" spc="-3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навколо</a:t>
            </a:r>
            <a:r>
              <a:rPr sz="1700" spc="1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верхівки (апекса)</a:t>
            </a:r>
            <a:r>
              <a:rPr sz="1700" spc="1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spc="-10" dirty="0">
                <a:solidFill>
                  <a:srgbClr val="404040"/>
                </a:solidFill>
                <a:latin typeface="Times New Roman"/>
                <a:cs typeface="Times New Roman"/>
              </a:rPr>
              <a:t>кореня,</a:t>
            </a:r>
            <a:endParaRPr sz="1700">
              <a:latin typeface="Times New Roman"/>
              <a:cs typeface="Times New Roman"/>
            </a:endParaRPr>
          </a:p>
          <a:p>
            <a:pPr marL="12700">
              <a:lnSpc>
                <a:spcPts val="1839"/>
              </a:lnSpc>
            </a:pPr>
            <a:r>
              <a:rPr sz="1700" spc="-10" dirty="0">
                <a:solidFill>
                  <a:srgbClr val="404040"/>
                </a:solidFill>
                <a:latin typeface="Times New Roman"/>
                <a:cs typeface="Times New Roman"/>
              </a:rPr>
              <a:t>утримуючи</a:t>
            </a:r>
            <a:r>
              <a:rPr sz="1700" spc="3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його</a:t>
            </a:r>
            <a:r>
              <a:rPr sz="1700" spc="-7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від</a:t>
            </a:r>
            <a:r>
              <a:rPr sz="1700" spc="-5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spc="-10" dirty="0">
                <a:solidFill>
                  <a:srgbClr val="404040"/>
                </a:solidFill>
                <a:latin typeface="Times New Roman"/>
                <a:cs typeface="Times New Roman"/>
              </a:rPr>
              <a:t>випадіння.</a:t>
            </a:r>
            <a:endParaRPr sz="1700">
              <a:latin typeface="Times New Roman"/>
              <a:cs typeface="Times New Roman"/>
            </a:endParaRPr>
          </a:p>
          <a:p>
            <a:pPr marL="12700">
              <a:lnSpc>
                <a:spcPts val="1835"/>
              </a:lnSpc>
              <a:tabLst>
                <a:tab pos="4581525" algn="l"/>
              </a:tabLst>
            </a:pPr>
            <a:r>
              <a:rPr sz="1700" b="1" dirty="0">
                <a:solidFill>
                  <a:srgbClr val="404040"/>
                </a:solidFill>
                <a:latin typeface="Times New Roman"/>
                <a:cs typeface="Times New Roman"/>
              </a:rPr>
              <a:t>Інтрарадикулярні</a:t>
            </a:r>
            <a:r>
              <a:rPr sz="1700" b="1" spc="42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b="1" dirty="0">
                <a:solidFill>
                  <a:srgbClr val="404040"/>
                </a:solidFill>
                <a:latin typeface="Times New Roman"/>
                <a:cs typeface="Times New Roman"/>
              </a:rPr>
              <a:t>(міжкорневі):</a:t>
            </a:r>
            <a:r>
              <a:rPr sz="1700" b="1" spc="42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spc="-10" dirty="0">
                <a:solidFill>
                  <a:srgbClr val="404040"/>
                </a:solidFill>
                <a:latin typeface="Times New Roman"/>
                <a:cs typeface="Times New Roman"/>
              </a:rPr>
              <a:t>знаходяться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	в</a:t>
            </a:r>
            <a:r>
              <a:rPr sz="1700" spc="45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700" spc="-10" dirty="0">
                <a:solidFill>
                  <a:srgbClr val="404040"/>
                </a:solidFill>
                <a:latin typeface="Times New Roman"/>
                <a:cs typeface="Times New Roman"/>
              </a:rPr>
              <a:t>області</a:t>
            </a:r>
            <a:endParaRPr sz="1700">
              <a:latin typeface="Times New Roman"/>
              <a:cs typeface="Times New Roman"/>
            </a:endParaRPr>
          </a:p>
          <a:p>
            <a:pPr marL="12700" marR="5715">
              <a:lnSpc>
                <a:spcPct val="90000"/>
              </a:lnSpc>
              <a:spcBef>
                <a:spcPts val="100"/>
              </a:spcBef>
            </a:pPr>
            <a:r>
              <a:rPr sz="1700" spc="-10" dirty="0">
                <a:solidFill>
                  <a:srgbClr val="404040"/>
                </a:solidFill>
                <a:latin typeface="Times New Roman"/>
                <a:cs typeface="Times New Roman"/>
              </a:rPr>
              <a:t>біфуркації</a:t>
            </a:r>
            <a:r>
              <a:rPr sz="1700" spc="6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spc="-10" dirty="0">
                <a:solidFill>
                  <a:srgbClr val="404040"/>
                </a:solidFill>
                <a:latin typeface="Times New Roman"/>
                <a:cs typeface="Times New Roman"/>
              </a:rPr>
              <a:t>(розгалуження)</a:t>
            </a:r>
            <a:r>
              <a:rPr sz="1700" spc="6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spc="-10" dirty="0">
                <a:solidFill>
                  <a:srgbClr val="404040"/>
                </a:solidFill>
                <a:latin typeface="Times New Roman"/>
                <a:cs typeface="Times New Roman"/>
              </a:rPr>
              <a:t>коренів</a:t>
            </a:r>
            <a:r>
              <a:rPr sz="1700" spc="-5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spc="-20" dirty="0">
                <a:solidFill>
                  <a:srgbClr val="404040"/>
                </a:solidFill>
                <a:latin typeface="Times New Roman"/>
                <a:cs typeface="Times New Roman"/>
              </a:rPr>
              <a:t>багатокореневих</a:t>
            </a:r>
            <a:r>
              <a:rPr sz="1700" spc="-9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spc="-10" dirty="0">
                <a:solidFill>
                  <a:srgbClr val="404040"/>
                </a:solidFill>
                <a:latin typeface="Times New Roman"/>
                <a:cs typeface="Times New Roman"/>
              </a:rPr>
              <a:t>зубів. </a:t>
            </a:r>
            <a:r>
              <a:rPr sz="1700" b="1" i="1" dirty="0">
                <a:solidFill>
                  <a:srgbClr val="404040"/>
                </a:solidFill>
                <a:latin typeface="Times New Roman"/>
                <a:cs typeface="Times New Roman"/>
              </a:rPr>
              <a:t>Функція</a:t>
            </a:r>
            <a:r>
              <a:rPr sz="1700" b="1" i="1" spc="18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b="1" i="1" dirty="0">
                <a:solidFill>
                  <a:srgbClr val="404040"/>
                </a:solidFill>
                <a:latin typeface="Times New Roman"/>
                <a:cs typeface="Times New Roman"/>
              </a:rPr>
              <a:t>періодонта:</a:t>
            </a:r>
            <a:r>
              <a:rPr sz="1700" b="1" i="1" spc="16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порна,</a:t>
            </a:r>
            <a:r>
              <a:rPr sz="1700" spc="17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участь</a:t>
            </a:r>
            <a:r>
              <a:rPr sz="1700" spc="17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у</a:t>
            </a:r>
            <a:r>
              <a:rPr sz="1700" spc="14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прорізуванні</a:t>
            </a:r>
            <a:r>
              <a:rPr sz="1700" spc="13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spc="-10" dirty="0">
                <a:solidFill>
                  <a:srgbClr val="404040"/>
                </a:solidFill>
                <a:latin typeface="Times New Roman"/>
                <a:cs typeface="Times New Roman"/>
              </a:rPr>
              <a:t>зубів,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пропріоцептивна,</a:t>
            </a:r>
            <a:r>
              <a:rPr sz="1700" spc="44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трофічна,</a:t>
            </a:r>
            <a:r>
              <a:rPr sz="1700" spc="44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гомеостатична,</a:t>
            </a:r>
            <a:r>
              <a:rPr sz="1700" spc="44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spc="-10" dirty="0">
                <a:solidFill>
                  <a:srgbClr val="404040"/>
                </a:solidFill>
                <a:latin typeface="Times New Roman"/>
                <a:cs typeface="Times New Roman"/>
              </a:rPr>
              <a:t>репаративна, імунний</a:t>
            </a:r>
            <a:r>
              <a:rPr sz="1700" spc="3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spc="-10" dirty="0">
                <a:solidFill>
                  <a:srgbClr val="404040"/>
                </a:solidFill>
                <a:latin typeface="Times New Roman"/>
                <a:cs typeface="Times New Roman"/>
              </a:rPr>
              <a:t>захист.</a:t>
            </a:r>
            <a:endParaRPr sz="1700">
              <a:latin typeface="Times New Roman"/>
              <a:cs typeface="Times New Roman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478523" y="809244"/>
            <a:ext cx="5714999" cy="5106924"/>
          </a:xfrm>
          <a:prstGeom prst="rect">
            <a:avLst/>
          </a:prstGeom>
        </p:spPr>
      </p:pic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841375" cy="5664835"/>
          </a:xfrm>
          <a:custGeom>
            <a:avLst/>
            <a:gdLst/>
            <a:ahLst/>
            <a:cxnLst/>
            <a:rect l="l" t="t" r="r" b="b"/>
            <a:pathLst>
              <a:path w="841375" h="5664835">
                <a:moveTo>
                  <a:pt x="841248" y="0"/>
                </a:moveTo>
                <a:lnTo>
                  <a:pt x="0" y="0"/>
                </a:lnTo>
                <a:lnTo>
                  <a:pt x="0" y="5664708"/>
                </a:lnTo>
                <a:lnTo>
                  <a:pt x="841248" y="0"/>
                </a:lnTo>
                <a:close/>
              </a:path>
            </a:pathLst>
          </a:custGeom>
          <a:solidFill>
            <a:srgbClr val="90C225">
              <a:alpha val="85096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3132582" y="2171191"/>
            <a:ext cx="5918835" cy="167258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6769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Trebuchet MS"/>
                <a:cs typeface="Trebuchet MS"/>
              </a:rPr>
              <a:t>У</a:t>
            </a:r>
            <a:r>
              <a:rPr sz="1800" spc="-4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лунках</a:t>
            </a:r>
            <a:r>
              <a:rPr sz="1800" spc="-6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челюсних</a:t>
            </a:r>
            <a:r>
              <a:rPr sz="1800" spc="-5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кісток</a:t>
            </a:r>
            <a:r>
              <a:rPr sz="1800" spc="-10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закріплюються</a:t>
            </a:r>
            <a:r>
              <a:rPr sz="1800" spc="-45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щільною </a:t>
            </a:r>
            <a:r>
              <a:rPr sz="1800" dirty="0">
                <a:latin typeface="Trebuchet MS"/>
                <a:cs typeface="Trebuchet MS"/>
              </a:rPr>
              <a:t>сполучною</a:t>
            </a:r>
            <a:r>
              <a:rPr sz="1800" spc="-4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тканиною-</a:t>
            </a:r>
            <a:r>
              <a:rPr sz="1800" spc="-11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периодонт,</a:t>
            </a:r>
            <a:r>
              <a:rPr sz="1800" spc="-4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який</a:t>
            </a:r>
            <a:r>
              <a:rPr sz="1800" spc="-8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біля</a:t>
            </a:r>
            <a:r>
              <a:rPr sz="1800" spc="-35" dirty="0">
                <a:latin typeface="Trebuchet MS"/>
                <a:cs typeface="Trebuchet MS"/>
              </a:rPr>
              <a:t> </a:t>
            </a:r>
            <a:r>
              <a:rPr sz="1800" spc="-20" dirty="0">
                <a:latin typeface="Trebuchet MS"/>
                <a:cs typeface="Trebuchet MS"/>
              </a:rPr>
              <a:t>щоки</a:t>
            </a:r>
            <a:endParaRPr sz="1800">
              <a:latin typeface="Trebuchet MS"/>
              <a:cs typeface="Trebuchet MS"/>
            </a:endParaRPr>
          </a:p>
          <a:p>
            <a:pPr marL="12700" marR="5080">
              <a:lnSpc>
                <a:spcPct val="100000"/>
              </a:lnSpc>
            </a:pPr>
            <a:r>
              <a:rPr sz="1800" dirty="0">
                <a:latin typeface="Trebuchet MS"/>
                <a:cs typeface="Trebuchet MS"/>
              </a:rPr>
              <a:t>утворює</a:t>
            </a:r>
            <a:r>
              <a:rPr sz="1800" spc="-5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циркулярну</a:t>
            </a:r>
            <a:r>
              <a:rPr sz="1800" spc="-8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зубну</a:t>
            </a:r>
            <a:r>
              <a:rPr sz="1800" spc="-4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зв’язку.</a:t>
            </a:r>
            <a:r>
              <a:rPr sz="1800" spc="-4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Кологенові</a:t>
            </a:r>
            <a:r>
              <a:rPr sz="1800" spc="-85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волокна </a:t>
            </a:r>
            <a:r>
              <a:rPr sz="1800" dirty="0">
                <a:latin typeface="Trebuchet MS"/>
                <a:cs typeface="Trebuchet MS"/>
              </a:rPr>
              <a:t>мають</a:t>
            </a:r>
            <a:r>
              <a:rPr sz="1800" spc="-5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радіальне</a:t>
            </a:r>
            <a:r>
              <a:rPr sz="1800" spc="-4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направлення.,</a:t>
            </a:r>
            <a:r>
              <a:rPr sz="1800" spc="-1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вони</a:t>
            </a:r>
            <a:r>
              <a:rPr sz="1800" spc="-5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проникають</a:t>
            </a:r>
            <a:r>
              <a:rPr sz="1800" spc="-85" dirty="0">
                <a:latin typeface="Trebuchet MS"/>
                <a:cs typeface="Trebuchet MS"/>
              </a:rPr>
              <a:t> </a:t>
            </a:r>
            <a:r>
              <a:rPr sz="1800" spc="-50" dirty="0">
                <a:latin typeface="Trebuchet MS"/>
                <a:cs typeface="Trebuchet MS"/>
              </a:rPr>
              <a:t>у </a:t>
            </a:r>
            <a:r>
              <a:rPr sz="1800" dirty="0">
                <a:latin typeface="Trebuchet MS"/>
                <a:cs typeface="Trebuchet MS"/>
              </a:rPr>
              <a:t>цемент</a:t>
            </a:r>
            <a:r>
              <a:rPr sz="1800" spc="-1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кореня</a:t>
            </a:r>
            <a:r>
              <a:rPr sz="1800" spc="-2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зуба</a:t>
            </a:r>
            <a:r>
              <a:rPr sz="1800" spc="-9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та</a:t>
            </a:r>
            <a:r>
              <a:rPr sz="1800" spc="-5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альвеолярну</a:t>
            </a:r>
            <a:r>
              <a:rPr sz="1800" spc="1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кістку.</a:t>
            </a:r>
            <a:r>
              <a:rPr sz="1800" spc="-125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Периодонт </a:t>
            </a:r>
            <a:r>
              <a:rPr sz="1800" dirty="0">
                <a:latin typeface="Trebuchet MS"/>
                <a:cs typeface="Trebuchet MS"/>
              </a:rPr>
              <a:t>виконує</a:t>
            </a:r>
            <a:r>
              <a:rPr sz="1800" spc="-6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механічну,</a:t>
            </a:r>
            <a:r>
              <a:rPr sz="1800" spc="-4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трофічну</a:t>
            </a:r>
            <a:r>
              <a:rPr sz="1800" spc="-55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функції.</a:t>
            </a:r>
            <a:endParaRPr sz="1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841375" cy="5664835"/>
          </a:xfrm>
          <a:custGeom>
            <a:avLst/>
            <a:gdLst/>
            <a:ahLst/>
            <a:cxnLst/>
            <a:rect l="l" t="t" r="r" b="b"/>
            <a:pathLst>
              <a:path w="841375" h="5664835">
                <a:moveTo>
                  <a:pt x="841248" y="0"/>
                </a:moveTo>
                <a:lnTo>
                  <a:pt x="0" y="0"/>
                </a:lnTo>
                <a:lnTo>
                  <a:pt x="0" y="5664708"/>
                </a:lnTo>
                <a:lnTo>
                  <a:pt x="841248" y="0"/>
                </a:lnTo>
                <a:close/>
              </a:path>
            </a:pathLst>
          </a:custGeom>
          <a:solidFill>
            <a:srgbClr val="90C225">
              <a:alpha val="85096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331720" y="160020"/>
            <a:ext cx="8366759" cy="6697980"/>
          </a:xfrm>
          <a:prstGeom prst="rect">
            <a:avLst/>
          </a:prstGeom>
        </p:spPr>
      </p:pic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0927080" cy="6122035"/>
            <a:chOff x="0" y="0"/>
            <a:chExt cx="10927080" cy="6122035"/>
          </a:xfrm>
        </p:grpSpPr>
        <p:sp>
          <p:nvSpPr>
            <p:cNvPr id="3" name="object 3"/>
            <p:cNvSpPr/>
            <p:nvPr/>
          </p:nvSpPr>
          <p:spPr>
            <a:xfrm>
              <a:off x="0" y="0"/>
              <a:ext cx="841375" cy="5664835"/>
            </a:xfrm>
            <a:custGeom>
              <a:avLst/>
              <a:gdLst/>
              <a:ahLst/>
              <a:cxnLst/>
              <a:rect l="l" t="t" r="r" b="b"/>
              <a:pathLst>
                <a:path w="841375" h="5664835">
                  <a:moveTo>
                    <a:pt x="841248" y="0"/>
                  </a:moveTo>
                  <a:lnTo>
                    <a:pt x="0" y="0"/>
                  </a:lnTo>
                  <a:lnTo>
                    <a:pt x="0" y="5664708"/>
                  </a:lnTo>
                  <a:lnTo>
                    <a:pt x="841248" y="0"/>
                  </a:lnTo>
                  <a:close/>
                </a:path>
              </a:pathLst>
            </a:custGeom>
            <a:solidFill>
              <a:srgbClr val="90C225">
                <a:alpha val="85096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736091"/>
              <a:ext cx="10927080" cy="5385816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841375" cy="5664835"/>
          </a:xfrm>
          <a:custGeom>
            <a:avLst/>
            <a:gdLst/>
            <a:ahLst/>
            <a:cxnLst/>
            <a:rect l="l" t="t" r="r" b="b"/>
            <a:pathLst>
              <a:path w="841375" h="5664835">
                <a:moveTo>
                  <a:pt x="841248" y="0"/>
                </a:moveTo>
                <a:lnTo>
                  <a:pt x="0" y="0"/>
                </a:lnTo>
                <a:lnTo>
                  <a:pt x="0" y="5664708"/>
                </a:lnTo>
                <a:lnTo>
                  <a:pt x="841248" y="0"/>
                </a:lnTo>
                <a:close/>
              </a:path>
            </a:pathLst>
          </a:custGeom>
          <a:solidFill>
            <a:srgbClr val="90C225">
              <a:alpha val="85096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1588306" y="105155"/>
            <a:ext cx="9544685" cy="6464935"/>
            <a:chOff x="1588306" y="105155"/>
            <a:chExt cx="9544685" cy="646493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199631" y="736092"/>
              <a:ext cx="4933188" cy="5385816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965192" y="105155"/>
              <a:ext cx="1421891" cy="854964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588306" y="1028700"/>
              <a:ext cx="3965507" cy="5541264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841375" cy="5664835"/>
          </a:xfrm>
          <a:custGeom>
            <a:avLst/>
            <a:gdLst/>
            <a:ahLst/>
            <a:cxnLst/>
            <a:rect l="l" t="t" r="r" b="b"/>
            <a:pathLst>
              <a:path w="841375" h="5664835">
                <a:moveTo>
                  <a:pt x="841248" y="0"/>
                </a:moveTo>
                <a:lnTo>
                  <a:pt x="0" y="0"/>
                </a:lnTo>
                <a:lnTo>
                  <a:pt x="0" y="5664708"/>
                </a:lnTo>
                <a:lnTo>
                  <a:pt x="841248" y="0"/>
                </a:lnTo>
                <a:close/>
              </a:path>
            </a:pathLst>
          </a:custGeom>
          <a:solidFill>
            <a:srgbClr val="90C225">
              <a:alpha val="85096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863340" y="1165860"/>
            <a:ext cx="5385816" cy="5454396"/>
          </a:xfrm>
          <a:prstGeom prst="rect">
            <a:avLst/>
          </a:prstGeom>
        </p:spPr>
      </p:pic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841375" cy="5664835"/>
          </a:xfrm>
          <a:custGeom>
            <a:avLst/>
            <a:gdLst/>
            <a:ahLst/>
            <a:cxnLst/>
            <a:rect l="l" t="t" r="r" b="b"/>
            <a:pathLst>
              <a:path w="841375" h="5664835">
                <a:moveTo>
                  <a:pt x="841248" y="0"/>
                </a:moveTo>
                <a:lnTo>
                  <a:pt x="0" y="0"/>
                </a:lnTo>
                <a:lnTo>
                  <a:pt x="0" y="5664708"/>
                </a:lnTo>
                <a:lnTo>
                  <a:pt x="841248" y="0"/>
                </a:lnTo>
                <a:close/>
              </a:path>
            </a:pathLst>
          </a:custGeom>
          <a:solidFill>
            <a:srgbClr val="90C225">
              <a:alpha val="85096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368295" y="594359"/>
            <a:ext cx="7456932" cy="5669280"/>
          </a:xfrm>
          <a:prstGeom prst="rect">
            <a:avLst/>
          </a:prstGeom>
        </p:spPr>
      </p:pic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3"/>
          <p:cNvSpPr txBox="1">
            <a:spLocks/>
          </p:cNvSpPr>
          <p:nvPr/>
        </p:nvSpPr>
        <p:spPr>
          <a:xfrm>
            <a:off x="228600" y="381000"/>
            <a:ext cx="11709173" cy="55276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12700" marR="5080" algn="ctr">
              <a:lnSpc>
                <a:spcPct val="107200"/>
              </a:lnSpc>
              <a:spcBef>
                <a:spcPts val="100"/>
              </a:spcBef>
              <a:tabLst>
                <a:tab pos="355600" algn="l"/>
              </a:tabLst>
            </a:pPr>
            <a:r>
              <a:rPr lang="ru-RU" sz="2000" b="1" dirty="0" smtClean="0"/>
              <a:t>РЕКОМЕНДОВАНА ЛІТЕРАТУРА</a:t>
            </a:r>
          </a:p>
          <a:p>
            <a:pPr marL="12700" marR="5080" algn="ctr">
              <a:lnSpc>
                <a:spcPct val="107200"/>
              </a:lnSpc>
              <a:spcBef>
                <a:spcPts val="100"/>
              </a:spcBef>
              <a:tabLst>
                <a:tab pos="355600" algn="l"/>
              </a:tabLst>
            </a:pPr>
            <a:r>
              <a:rPr lang="ru-RU" b="1" dirty="0" err="1" smtClean="0"/>
              <a:t>Основна</a:t>
            </a:r>
            <a:endParaRPr lang="ru-RU" dirty="0" smtClean="0"/>
          </a:p>
          <a:p>
            <a:pPr marL="355600" marR="5080" indent="-342900">
              <a:lnSpc>
                <a:spcPct val="107200"/>
              </a:lnSpc>
              <a:spcBef>
                <a:spcPts val="100"/>
              </a:spcBef>
              <a:buFontTx/>
              <a:buAutoNum type="arabicPeriod"/>
              <a:tabLst>
                <a:tab pos="355600" algn="l"/>
              </a:tabLst>
            </a:pPr>
            <a:r>
              <a:rPr lang="ru-RU" dirty="0" err="1" smtClean="0"/>
              <a:t>Гістологія</a:t>
            </a:r>
            <a:r>
              <a:rPr lang="ru-RU" dirty="0" smtClean="0"/>
              <a:t>.</a:t>
            </a:r>
            <a:r>
              <a:rPr lang="ru-RU" spc="-20" dirty="0" smtClean="0"/>
              <a:t> </a:t>
            </a:r>
            <a:r>
              <a:rPr lang="ru-RU" dirty="0" err="1" smtClean="0"/>
              <a:t>Цитологія</a:t>
            </a:r>
            <a:r>
              <a:rPr lang="ru-RU" dirty="0" smtClean="0"/>
              <a:t>.</a:t>
            </a:r>
            <a:r>
              <a:rPr lang="ru-RU" spc="-20" dirty="0" smtClean="0"/>
              <a:t> </a:t>
            </a:r>
            <a:r>
              <a:rPr lang="ru-RU" dirty="0" err="1" smtClean="0"/>
              <a:t>Ембріологія</a:t>
            </a:r>
            <a:r>
              <a:rPr lang="ru-RU" spc="-15" dirty="0" smtClean="0"/>
              <a:t> </a:t>
            </a:r>
            <a:r>
              <a:rPr lang="ru-RU" dirty="0" smtClean="0"/>
              <a:t>:</a:t>
            </a:r>
            <a:r>
              <a:rPr lang="ru-RU" spc="400" dirty="0" smtClean="0"/>
              <a:t> </a:t>
            </a:r>
            <a:r>
              <a:rPr lang="ru-RU" dirty="0" err="1" smtClean="0"/>
              <a:t>підручник</a:t>
            </a:r>
            <a:r>
              <a:rPr lang="ru-RU" spc="-15" dirty="0" smtClean="0"/>
              <a:t>. / за </a:t>
            </a:r>
            <a:r>
              <a:rPr lang="ru-RU" spc="-15" dirty="0" err="1" smtClean="0"/>
              <a:t>рередакцією</a:t>
            </a:r>
            <a:r>
              <a:rPr lang="ru-RU" spc="-15" dirty="0" smtClean="0"/>
              <a:t> </a:t>
            </a:r>
            <a:r>
              <a:rPr lang="ru-RU" dirty="0" err="1" smtClean="0"/>
              <a:t>Луцик</a:t>
            </a:r>
            <a:r>
              <a:rPr lang="ru-RU" dirty="0" smtClean="0"/>
              <a:t> О. Д., </a:t>
            </a:r>
            <a:r>
              <a:rPr lang="ru-RU" dirty="0" err="1" smtClean="0"/>
              <a:t>Чайковський</a:t>
            </a:r>
            <a:r>
              <a:rPr lang="ru-RU" dirty="0" smtClean="0"/>
              <a:t> Ю. Б. </a:t>
            </a:r>
            <a:r>
              <a:rPr lang="ru-RU" dirty="0" err="1" smtClean="0"/>
              <a:t>Вінниця</a:t>
            </a:r>
            <a:r>
              <a:rPr lang="ru-RU" dirty="0" smtClean="0"/>
              <a:t>:</a:t>
            </a:r>
            <a:r>
              <a:rPr lang="ru-RU" spc="-20" dirty="0" smtClean="0"/>
              <a:t> </a:t>
            </a:r>
            <a:r>
              <a:rPr lang="ru-RU" dirty="0" smtClean="0"/>
              <a:t>Нова</a:t>
            </a:r>
            <a:r>
              <a:rPr lang="ru-RU" spc="-20" dirty="0" smtClean="0"/>
              <a:t> </a:t>
            </a:r>
            <a:r>
              <a:rPr lang="ru-RU" dirty="0" smtClean="0"/>
              <a:t>книга,</a:t>
            </a:r>
            <a:r>
              <a:rPr lang="ru-RU" spc="-15" dirty="0" smtClean="0"/>
              <a:t> </a:t>
            </a:r>
            <a:r>
              <a:rPr lang="ru-RU" dirty="0" smtClean="0"/>
              <a:t>2018.</a:t>
            </a:r>
            <a:r>
              <a:rPr lang="ru-RU" spc="-15" dirty="0" smtClean="0"/>
              <a:t> </a:t>
            </a:r>
            <a:r>
              <a:rPr lang="ru-RU" dirty="0" smtClean="0"/>
              <a:t>592</a:t>
            </a:r>
            <a:r>
              <a:rPr lang="ru-RU" spc="-25" dirty="0" smtClean="0"/>
              <a:t> с.</a:t>
            </a:r>
            <a:r>
              <a:rPr lang="ru-RU" u="sng" dirty="0" smtClean="0">
                <a:hlinkClick r:id="rId2"/>
              </a:rPr>
              <a:t> </a:t>
            </a:r>
          </a:p>
          <a:p>
            <a:pPr marL="355600" marR="5080" indent="-342900">
              <a:lnSpc>
                <a:spcPct val="107200"/>
              </a:lnSpc>
              <a:spcBef>
                <a:spcPts val="100"/>
              </a:spcBef>
              <a:buFontTx/>
              <a:buAutoNum type="arabicPeriod"/>
              <a:tabLst>
                <a:tab pos="355600" algn="l"/>
              </a:tabLst>
            </a:pPr>
            <a:r>
              <a:rPr lang="ru-RU" dirty="0" err="1" smtClean="0"/>
              <a:t>Грабовий</a:t>
            </a:r>
            <a:r>
              <a:rPr lang="ru-RU" dirty="0" smtClean="0"/>
              <a:t> О. М., Яременко Л. М. </a:t>
            </a:r>
            <a:r>
              <a:rPr lang="ru-RU" dirty="0" err="1" smtClean="0"/>
              <a:t>Компендіум</a:t>
            </a:r>
            <a:r>
              <a:rPr lang="ru-RU" dirty="0" smtClean="0"/>
              <a:t> з </a:t>
            </a:r>
            <a:r>
              <a:rPr lang="ru-RU" dirty="0" err="1" smtClean="0"/>
              <a:t>спеціальної</a:t>
            </a:r>
            <a:r>
              <a:rPr lang="ru-RU" dirty="0" smtClean="0"/>
              <a:t> </a:t>
            </a:r>
            <a:r>
              <a:rPr lang="ru-RU" dirty="0" err="1" smtClean="0"/>
              <a:t>гістології</a:t>
            </a:r>
            <a:r>
              <a:rPr lang="ru-RU" dirty="0" smtClean="0"/>
              <a:t> та </a:t>
            </a:r>
            <a:r>
              <a:rPr lang="ru-RU" dirty="0" err="1" smtClean="0"/>
              <a:t>ембріології</a:t>
            </a:r>
            <a:r>
              <a:rPr lang="ru-RU" dirty="0" smtClean="0"/>
              <a:t>.</a:t>
            </a:r>
            <a:r>
              <a:rPr lang="ru-RU" b="1" dirty="0" smtClean="0"/>
              <a:t> </a:t>
            </a:r>
            <a:r>
              <a:rPr lang="ru-RU" dirty="0" err="1" smtClean="0"/>
              <a:t>Київ</a:t>
            </a:r>
            <a:r>
              <a:rPr lang="ru-RU" dirty="0" smtClean="0"/>
              <a:t>: Книга-плюс, 2020. 344 с.</a:t>
            </a:r>
            <a:endParaRPr lang="ru-RU" u="sng" dirty="0" smtClean="0"/>
          </a:p>
          <a:p>
            <a:pPr marL="355600" marR="5080" indent="-342900">
              <a:lnSpc>
                <a:spcPct val="107200"/>
              </a:lnSpc>
              <a:spcBef>
                <a:spcPts val="100"/>
              </a:spcBef>
              <a:buFontTx/>
              <a:buAutoNum type="arabicPeriod"/>
              <a:tabLst>
                <a:tab pos="355600" algn="l"/>
              </a:tabLst>
            </a:pPr>
            <a:r>
              <a:rPr lang="ru-RU" dirty="0" err="1" smtClean="0"/>
              <a:t>Вахнюк</a:t>
            </a:r>
            <a:r>
              <a:rPr lang="ru-RU" dirty="0" smtClean="0"/>
              <a:t> Т. </a:t>
            </a:r>
            <a:r>
              <a:rPr lang="ru-RU" dirty="0" err="1" smtClean="0"/>
              <a:t>Гістологія</a:t>
            </a:r>
            <a:r>
              <a:rPr lang="ru-RU" dirty="0" smtClean="0"/>
              <a:t> з </a:t>
            </a:r>
            <a:r>
              <a:rPr lang="ru-RU" dirty="0" err="1" smtClean="0"/>
              <a:t>технікою</a:t>
            </a:r>
            <a:r>
              <a:rPr lang="ru-RU" dirty="0" smtClean="0"/>
              <a:t> </a:t>
            </a:r>
            <a:r>
              <a:rPr lang="ru-RU" dirty="0" err="1" smtClean="0"/>
              <a:t>гістологічних</a:t>
            </a:r>
            <a:r>
              <a:rPr lang="ru-RU" dirty="0" smtClean="0"/>
              <a:t> </a:t>
            </a:r>
            <a:r>
              <a:rPr lang="ru-RU" dirty="0" err="1" smtClean="0"/>
              <a:t>досліджень</a:t>
            </a:r>
            <a:r>
              <a:rPr lang="ru-RU" dirty="0" smtClean="0"/>
              <a:t> </a:t>
            </a:r>
            <a:r>
              <a:rPr lang="ru-RU" dirty="0" err="1" smtClean="0"/>
              <a:t>Київ</a:t>
            </a:r>
            <a:r>
              <a:rPr lang="ru-RU" dirty="0" smtClean="0"/>
              <a:t>: Медицина, 2018. 260 с.</a:t>
            </a:r>
          </a:p>
          <a:p>
            <a:pPr marL="355600" marR="5080" indent="-342900">
              <a:lnSpc>
                <a:spcPct val="107200"/>
              </a:lnSpc>
              <a:spcBef>
                <a:spcPts val="100"/>
              </a:spcBef>
              <a:buFontTx/>
              <a:buAutoNum type="arabicPeriod"/>
              <a:tabLst>
                <a:tab pos="355600" algn="l"/>
              </a:tabLst>
            </a:pPr>
            <a:r>
              <a:rPr lang="ru-RU" dirty="0" err="1" smtClean="0"/>
              <a:t>Грабовий</a:t>
            </a:r>
            <a:r>
              <a:rPr lang="ru-RU" dirty="0" smtClean="0"/>
              <a:t> О. М., </a:t>
            </a:r>
            <a:r>
              <a:rPr lang="ru-RU" dirty="0" err="1" smtClean="0"/>
              <a:t>Чайковський</a:t>
            </a:r>
            <a:r>
              <a:rPr lang="ru-RU" dirty="0" smtClean="0"/>
              <a:t> Ю. Б., Яременко Л. М.</a:t>
            </a:r>
            <a:r>
              <a:rPr lang="ru-RU" b="1" dirty="0" smtClean="0"/>
              <a:t> </a:t>
            </a:r>
            <a:r>
              <a:rPr lang="ru-RU" dirty="0" smtClean="0"/>
              <a:t>Практикум з </a:t>
            </a:r>
            <a:r>
              <a:rPr lang="ru-RU" dirty="0" err="1" smtClean="0"/>
              <a:t>гістології</a:t>
            </a:r>
            <a:r>
              <a:rPr lang="ru-RU" dirty="0" smtClean="0"/>
              <a:t>, </a:t>
            </a:r>
            <a:r>
              <a:rPr lang="ru-RU" dirty="0" err="1" smtClean="0"/>
              <a:t>цитології</a:t>
            </a:r>
            <a:r>
              <a:rPr lang="ru-RU" dirty="0" smtClean="0"/>
              <a:t> та </a:t>
            </a:r>
            <a:r>
              <a:rPr lang="ru-RU" dirty="0" err="1" smtClean="0"/>
              <a:t>ембріології</a:t>
            </a:r>
            <a:r>
              <a:rPr lang="ru-RU" dirty="0" smtClean="0"/>
              <a:t>. </a:t>
            </a:r>
            <a:r>
              <a:rPr lang="ru-RU" dirty="0" err="1" smtClean="0"/>
              <a:t>Київ</a:t>
            </a:r>
            <a:r>
              <a:rPr lang="ru-RU" dirty="0" smtClean="0"/>
              <a:t>: Книга-плюс, 2022. 80 с.</a:t>
            </a:r>
            <a:endParaRPr lang="ru-RU" u="sng" dirty="0" smtClean="0"/>
          </a:p>
          <a:p>
            <a:pPr marL="355600" marR="5080" indent="-342900">
              <a:lnSpc>
                <a:spcPct val="107200"/>
              </a:lnSpc>
              <a:spcBef>
                <a:spcPts val="100"/>
              </a:spcBef>
              <a:buFontTx/>
              <a:buAutoNum type="arabicPeriod"/>
              <a:tabLst>
                <a:tab pos="355600" algn="l"/>
              </a:tabLst>
            </a:pPr>
            <a:r>
              <a:rPr lang="ru-RU" dirty="0" smtClean="0"/>
              <a:t>Степаненко О., </a:t>
            </a:r>
            <a:r>
              <a:rPr lang="ru-RU" dirty="0" err="1" smtClean="0"/>
              <a:t>Мар’єнко</a:t>
            </a:r>
            <a:r>
              <a:rPr lang="ru-RU" dirty="0" smtClean="0"/>
              <a:t> Н.  </a:t>
            </a:r>
            <a:r>
              <a:rPr lang="ru-RU" dirty="0" err="1" smtClean="0"/>
              <a:t>Гістологія</a:t>
            </a:r>
            <a:r>
              <a:rPr lang="ru-RU" dirty="0" smtClean="0"/>
              <a:t>, </a:t>
            </a:r>
            <a:r>
              <a:rPr lang="ru-RU" dirty="0" err="1" smtClean="0"/>
              <a:t>цитологія</a:t>
            </a:r>
            <a:r>
              <a:rPr lang="ru-RU" dirty="0" smtClean="0"/>
              <a:t> та </a:t>
            </a:r>
            <a:r>
              <a:rPr lang="ru-RU" dirty="0" err="1" smtClean="0"/>
              <a:t>ембріологія</a:t>
            </a:r>
            <a:r>
              <a:rPr lang="ru-RU" dirty="0" smtClean="0"/>
              <a:t>. Атлас </a:t>
            </a:r>
            <a:r>
              <a:rPr lang="ru-RU" dirty="0" err="1" smtClean="0"/>
              <a:t>гістологічних</a:t>
            </a:r>
            <a:r>
              <a:rPr lang="ru-RU" dirty="0" smtClean="0"/>
              <a:t> </a:t>
            </a:r>
            <a:r>
              <a:rPr lang="ru-RU" dirty="0" err="1" smtClean="0"/>
              <a:t>зображень</a:t>
            </a:r>
            <a:r>
              <a:rPr lang="ru-RU" dirty="0" smtClean="0"/>
              <a:t> з </a:t>
            </a:r>
            <a:r>
              <a:rPr lang="ru-RU" dirty="0" err="1" smtClean="0"/>
              <a:t>описами</a:t>
            </a:r>
            <a:r>
              <a:rPr lang="ru-RU" dirty="0" smtClean="0"/>
              <a:t>. </a:t>
            </a:r>
            <a:r>
              <a:rPr lang="ru-RU" dirty="0" err="1" smtClean="0"/>
              <a:t>Київ</a:t>
            </a:r>
            <a:r>
              <a:rPr lang="ru-RU" dirty="0" smtClean="0"/>
              <a:t>: Медицина, 2024. 328 с.</a:t>
            </a:r>
            <a:endParaRPr lang="ru-RU" spc="-25" dirty="0" smtClean="0"/>
          </a:p>
          <a:p>
            <a:pPr marL="355600" marR="5080" indent="-342900">
              <a:lnSpc>
                <a:spcPct val="107200"/>
              </a:lnSpc>
              <a:spcBef>
                <a:spcPts val="100"/>
              </a:spcBef>
              <a:buFontTx/>
              <a:buAutoNum type="arabicPeriod"/>
              <a:tabLst>
                <a:tab pos="355600" algn="l"/>
              </a:tabLst>
            </a:pPr>
            <a:r>
              <a:rPr lang="ru-RU" dirty="0" smtClean="0"/>
              <a:t>Павлина</a:t>
            </a:r>
            <a:r>
              <a:rPr lang="ru-RU" spc="-25" dirty="0" smtClean="0"/>
              <a:t> </a:t>
            </a:r>
            <a:r>
              <a:rPr lang="ru-RU" dirty="0" smtClean="0"/>
              <a:t>В.,</a:t>
            </a:r>
            <a:r>
              <a:rPr lang="ru-RU" spc="-15" dirty="0" smtClean="0"/>
              <a:t> </a:t>
            </a:r>
            <a:r>
              <a:rPr lang="ru-RU" dirty="0" smtClean="0"/>
              <a:t>Росс</a:t>
            </a:r>
            <a:r>
              <a:rPr lang="ru-RU" spc="-15" dirty="0" smtClean="0"/>
              <a:t> </a:t>
            </a:r>
            <a:r>
              <a:rPr lang="ru-RU" spc="-20" dirty="0" smtClean="0"/>
              <a:t>М . Г.</a:t>
            </a:r>
            <a:r>
              <a:rPr lang="ru-RU" spc="-15" dirty="0" smtClean="0"/>
              <a:t> </a:t>
            </a:r>
            <a:r>
              <a:rPr lang="ru-RU" dirty="0" err="1" smtClean="0"/>
              <a:t>Гістологія</a:t>
            </a:r>
            <a:r>
              <a:rPr lang="ru-RU" dirty="0" smtClean="0"/>
              <a:t>:</a:t>
            </a:r>
            <a:r>
              <a:rPr lang="ru-RU" spc="-20" dirty="0" smtClean="0"/>
              <a:t> </a:t>
            </a:r>
            <a:r>
              <a:rPr lang="ru-RU" dirty="0" err="1" smtClean="0"/>
              <a:t>підручник</a:t>
            </a:r>
            <a:r>
              <a:rPr lang="ru-RU" spc="-20" dirty="0" smtClean="0"/>
              <a:t> </a:t>
            </a:r>
            <a:r>
              <a:rPr lang="ru-RU" dirty="0" smtClean="0"/>
              <a:t>і</a:t>
            </a:r>
            <a:r>
              <a:rPr lang="ru-RU" spc="-20" dirty="0" smtClean="0"/>
              <a:t> </a:t>
            </a:r>
            <a:r>
              <a:rPr lang="ru-RU" dirty="0" smtClean="0"/>
              <a:t>атлас</a:t>
            </a:r>
            <a:r>
              <a:rPr lang="ru-RU" spc="-20" dirty="0" smtClean="0"/>
              <a:t> </a:t>
            </a:r>
            <a:r>
              <a:rPr lang="ru-RU" dirty="0" smtClean="0"/>
              <a:t>у</a:t>
            </a:r>
            <a:r>
              <a:rPr lang="ru-RU" spc="-15" dirty="0" smtClean="0"/>
              <a:t> </a:t>
            </a:r>
            <a:r>
              <a:rPr lang="ru-RU" spc="-10" dirty="0" smtClean="0"/>
              <a:t>2-</a:t>
            </a:r>
            <a:r>
              <a:rPr lang="ru-RU" dirty="0" smtClean="0"/>
              <a:t>х</a:t>
            </a:r>
            <a:r>
              <a:rPr lang="ru-RU" spc="-20" dirty="0" smtClean="0"/>
              <a:t> </a:t>
            </a:r>
            <a:r>
              <a:rPr lang="ru-RU" dirty="0" smtClean="0"/>
              <a:t>томах.</a:t>
            </a:r>
            <a:r>
              <a:rPr lang="ru-RU" spc="-20" dirty="0" smtClean="0"/>
              <a:t> </a:t>
            </a:r>
            <a:r>
              <a:rPr lang="ru-RU" spc="-25" dirty="0" smtClean="0"/>
              <a:t>Том 1 </a:t>
            </a:r>
            <a:r>
              <a:rPr lang="ru-RU" dirty="0" smtClean="0">
                <a:latin typeface="Times New Roman"/>
                <a:cs typeface="Times New Roman"/>
              </a:rPr>
              <a:t>:</a:t>
            </a:r>
            <a:r>
              <a:rPr lang="ru-RU" spc="-40" dirty="0" smtClean="0">
                <a:latin typeface="Times New Roman"/>
                <a:cs typeface="Times New Roman"/>
              </a:rPr>
              <a:t> </a:t>
            </a:r>
            <a:r>
              <a:rPr lang="ru-RU" dirty="0" err="1" smtClean="0">
                <a:latin typeface="Times New Roman"/>
                <a:cs typeface="Times New Roman"/>
              </a:rPr>
              <a:t>підручник</a:t>
            </a:r>
            <a:r>
              <a:rPr lang="ru-RU" dirty="0" smtClean="0">
                <a:latin typeface="Times New Roman"/>
                <a:cs typeface="Times New Roman"/>
              </a:rPr>
              <a:t>.</a:t>
            </a:r>
            <a:r>
              <a:rPr lang="ru-RU" spc="-55" dirty="0" smtClean="0">
                <a:latin typeface="Times New Roman"/>
                <a:cs typeface="Times New Roman"/>
              </a:rPr>
              <a:t> </a:t>
            </a:r>
            <a:r>
              <a:rPr lang="ru-RU" dirty="0" err="1" smtClean="0">
                <a:latin typeface="Times New Roman"/>
                <a:cs typeface="Times New Roman"/>
              </a:rPr>
              <a:t>Київ</a:t>
            </a:r>
            <a:r>
              <a:rPr lang="ru-RU" spc="-20" dirty="0" smtClean="0">
                <a:latin typeface="Times New Roman"/>
                <a:cs typeface="Times New Roman"/>
              </a:rPr>
              <a:t> </a:t>
            </a:r>
            <a:r>
              <a:rPr lang="ru-RU" dirty="0" smtClean="0">
                <a:latin typeface="Times New Roman"/>
                <a:cs typeface="Times New Roman"/>
              </a:rPr>
              <a:t>:</a:t>
            </a:r>
            <a:r>
              <a:rPr lang="ru-RU" spc="-35" dirty="0" smtClean="0"/>
              <a:t> </a:t>
            </a:r>
            <a:r>
              <a:rPr lang="ru-RU" dirty="0" smtClean="0">
                <a:latin typeface="Times New Roman"/>
                <a:cs typeface="Times New Roman"/>
              </a:rPr>
              <a:t>Медицина,</a:t>
            </a:r>
            <a:r>
              <a:rPr lang="ru-RU" spc="-10" dirty="0" smtClean="0">
                <a:latin typeface="Times New Roman"/>
                <a:cs typeface="Times New Roman"/>
              </a:rPr>
              <a:t> </a:t>
            </a:r>
            <a:r>
              <a:rPr lang="ru-RU" dirty="0" smtClean="0">
                <a:latin typeface="Times New Roman"/>
                <a:cs typeface="Times New Roman"/>
              </a:rPr>
              <a:t>2021.</a:t>
            </a:r>
            <a:r>
              <a:rPr lang="ru-RU" spc="-35" dirty="0" smtClean="0">
                <a:latin typeface="Times New Roman"/>
                <a:cs typeface="Times New Roman"/>
              </a:rPr>
              <a:t> </a:t>
            </a:r>
            <a:r>
              <a:rPr lang="ru-RU" dirty="0" smtClean="0">
                <a:latin typeface="Times New Roman"/>
                <a:cs typeface="Times New Roman"/>
              </a:rPr>
              <a:t>480</a:t>
            </a:r>
            <a:r>
              <a:rPr lang="ru-RU" spc="-30" dirty="0" smtClean="0">
                <a:latin typeface="Times New Roman"/>
                <a:cs typeface="Times New Roman"/>
              </a:rPr>
              <a:t> </a:t>
            </a:r>
            <a:r>
              <a:rPr lang="ru-RU" spc="-25" dirty="0" smtClean="0">
                <a:latin typeface="Times New Roman"/>
                <a:cs typeface="Times New Roman"/>
              </a:rPr>
              <a:t>с.</a:t>
            </a:r>
            <a:endParaRPr lang="ru-RU" dirty="0" smtClean="0"/>
          </a:p>
          <a:p>
            <a:pPr marL="355600" marR="5080" indent="-342900">
              <a:lnSpc>
                <a:spcPct val="107200"/>
              </a:lnSpc>
              <a:spcBef>
                <a:spcPts val="100"/>
              </a:spcBef>
              <a:buFontTx/>
              <a:buAutoNum type="arabicPeriod"/>
              <a:tabLst>
                <a:tab pos="355600" algn="l"/>
              </a:tabLst>
            </a:pPr>
            <a:r>
              <a:rPr lang="ru-RU" dirty="0" smtClean="0"/>
              <a:t>Павлина</a:t>
            </a:r>
            <a:r>
              <a:rPr lang="ru-RU" spc="-25" dirty="0" smtClean="0"/>
              <a:t> </a:t>
            </a:r>
            <a:r>
              <a:rPr lang="ru-RU" dirty="0" smtClean="0"/>
              <a:t>В.,</a:t>
            </a:r>
            <a:r>
              <a:rPr lang="ru-RU" spc="-15" dirty="0" smtClean="0"/>
              <a:t> </a:t>
            </a:r>
            <a:r>
              <a:rPr lang="ru-RU" dirty="0" smtClean="0"/>
              <a:t>Росс</a:t>
            </a:r>
            <a:r>
              <a:rPr lang="ru-RU" spc="-15" dirty="0" smtClean="0"/>
              <a:t> </a:t>
            </a:r>
            <a:r>
              <a:rPr lang="ru-RU" spc="-20" dirty="0" smtClean="0"/>
              <a:t>М. Г.</a:t>
            </a:r>
            <a:r>
              <a:rPr lang="ru-RU" spc="-15" dirty="0" smtClean="0"/>
              <a:t> </a:t>
            </a:r>
            <a:r>
              <a:rPr lang="ru-RU" dirty="0" err="1" smtClean="0"/>
              <a:t>Гістологія</a:t>
            </a:r>
            <a:r>
              <a:rPr lang="ru-RU" dirty="0" smtClean="0"/>
              <a:t>:</a:t>
            </a:r>
            <a:r>
              <a:rPr lang="ru-RU" spc="-20" dirty="0" smtClean="0"/>
              <a:t> </a:t>
            </a:r>
            <a:r>
              <a:rPr lang="ru-RU" dirty="0" err="1" smtClean="0"/>
              <a:t>підручник</a:t>
            </a:r>
            <a:r>
              <a:rPr lang="ru-RU" spc="-20" dirty="0" smtClean="0"/>
              <a:t> </a:t>
            </a:r>
            <a:r>
              <a:rPr lang="ru-RU" dirty="0" smtClean="0"/>
              <a:t>і</a:t>
            </a:r>
            <a:r>
              <a:rPr lang="ru-RU" spc="-20" dirty="0" smtClean="0"/>
              <a:t> </a:t>
            </a:r>
            <a:r>
              <a:rPr lang="ru-RU" dirty="0" smtClean="0"/>
              <a:t>атлас</a:t>
            </a:r>
            <a:r>
              <a:rPr lang="ru-RU" spc="-20" dirty="0" smtClean="0"/>
              <a:t> </a:t>
            </a:r>
            <a:r>
              <a:rPr lang="ru-RU" dirty="0" smtClean="0"/>
              <a:t>у</a:t>
            </a:r>
            <a:r>
              <a:rPr lang="ru-RU" spc="-15" dirty="0" smtClean="0"/>
              <a:t> </a:t>
            </a:r>
            <a:r>
              <a:rPr lang="ru-RU" spc="-10" dirty="0" smtClean="0"/>
              <a:t>2-</a:t>
            </a:r>
            <a:r>
              <a:rPr lang="ru-RU" dirty="0" smtClean="0"/>
              <a:t>х</a:t>
            </a:r>
            <a:r>
              <a:rPr lang="ru-RU" spc="-20" dirty="0" smtClean="0"/>
              <a:t> </a:t>
            </a:r>
            <a:r>
              <a:rPr lang="ru-RU" dirty="0" smtClean="0"/>
              <a:t>томах.</a:t>
            </a:r>
            <a:r>
              <a:rPr lang="ru-RU" spc="-20" dirty="0" smtClean="0"/>
              <a:t> </a:t>
            </a:r>
            <a:r>
              <a:rPr lang="ru-RU" spc="-25" dirty="0" smtClean="0"/>
              <a:t>Том </a:t>
            </a:r>
            <a:r>
              <a:rPr lang="ru-RU" dirty="0" smtClean="0"/>
              <a:t>2</a:t>
            </a:r>
            <a:r>
              <a:rPr lang="ru-RU" spc="-15" dirty="0" smtClean="0"/>
              <a:t> </a:t>
            </a:r>
            <a:r>
              <a:rPr lang="ru-RU" dirty="0" smtClean="0"/>
              <a:t>:</a:t>
            </a:r>
            <a:r>
              <a:rPr lang="ru-RU" spc="-15" dirty="0" smtClean="0"/>
              <a:t> </a:t>
            </a:r>
            <a:r>
              <a:rPr lang="ru-RU" dirty="0" err="1" smtClean="0"/>
              <a:t>підручник</a:t>
            </a:r>
            <a:r>
              <a:rPr lang="ru-RU" dirty="0" smtClean="0"/>
              <a:t>.</a:t>
            </a:r>
            <a:r>
              <a:rPr lang="ru-RU" spc="-35" dirty="0" smtClean="0"/>
              <a:t> </a:t>
            </a:r>
            <a:r>
              <a:rPr lang="ru-RU" dirty="0" err="1" smtClean="0"/>
              <a:t>Київ</a:t>
            </a:r>
            <a:r>
              <a:rPr lang="ru-RU" spc="-10" dirty="0" smtClean="0"/>
              <a:t> </a:t>
            </a:r>
            <a:r>
              <a:rPr lang="ru-RU" dirty="0" smtClean="0"/>
              <a:t>:</a:t>
            </a:r>
            <a:r>
              <a:rPr lang="ru-RU" spc="-15" dirty="0" smtClean="0"/>
              <a:t> </a:t>
            </a:r>
            <a:r>
              <a:rPr lang="ru-RU" spc="-10" dirty="0" smtClean="0"/>
              <a:t>Медицина,</a:t>
            </a:r>
            <a:r>
              <a:rPr lang="ru-RU" spc="15" dirty="0" smtClean="0"/>
              <a:t> </a:t>
            </a:r>
            <a:r>
              <a:rPr lang="ru-RU" dirty="0" smtClean="0"/>
              <a:t>2021.</a:t>
            </a:r>
            <a:r>
              <a:rPr lang="ru-RU" spc="-15" dirty="0" smtClean="0"/>
              <a:t> </a:t>
            </a:r>
            <a:r>
              <a:rPr lang="ru-RU" dirty="0" smtClean="0"/>
              <a:t>624</a:t>
            </a:r>
            <a:r>
              <a:rPr lang="ru-RU" spc="-5" dirty="0" smtClean="0"/>
              <a:t> </a:t>
            </a:r>
            <a:r>
              <a:rPr lang="ru-RU" spc="-25" dirty="0" smtClean="0"/>
              <a:t>с.</a:t>
            </a:r>
          </a:p>
          <a:p>
            <a:pPr marL="355600" marR="5080" indent="-342900">
              <a:lnSpc>
                <a:spcPct val="107200"/>
              </a:lnSpc>
              <a:spcBef>
                <a:spcPts val="100"/>
              </a:spcBef>
              <a:buFontTx/>
              <a:buAutoNum type="arabicPeriod"/>
              <a:tabLst>
                <a:tab pos="355600" algn="l"/>
              </a:tabLst>
            </a:pPr>
            <a:r>
              <a:rPr lang="en-US" spc="-10" dirty="0" err="1" smtClean="0">
                <a:uFill>
                  <a:solidFill>
                    <a:srgbClr val="000000"/>
                  </a:solidFill>
                </a:uFill>
              </a:rPr>
              <a:t>Mescher</a:t>
            </a:r>
            <a:r>
              <a:rPr lang="en-US" dirty="0" smtClean="0">
                <a:uFill>
                  <a:solidFill>
                    <a:srgbClr val="000000"/>
                  </a:solidFill>
                </a:uFill>
              </a:rPr>
              <a:t> </a:t>
            </a:r>
            <a:r>
              <a:rPr lang="en-US" spc="-25" dirty="0" smtClean="0">
                <a:uFill>
                  <a:solidFill>
                    <a:srgbClr val="000000"/>
                  </a:solidFill>
                </a:uFill>
              </a:rPr>
              <a:t>A.</a:t>
            </a:r>
            <a:r>
              <a:rPr lang="en-US" dirty="0" smtClean="0">
                <a:uFill>
                  <a:solidFill>
                    <a:srgbClr val="000000"/>
                  </a:solidFill>
                </a:uFill>
              </a:rPr>
              <a:t> </a:t>
            </a:r>
            <a:r>
              <a:rPr lang="en-US" spc="-25" dirty="0" smtClean="0">
                <a:uFill>
                  <a:solidFill>
                    <a:srgbClr val="000000"/>
                  </a:solidFill>
                </a:uFill>
              </a:rPr>
              <a:t>L.</a:t>
            </a:r>
            <a:r>
              <a:rPr lang="en-US" dirty="0" smtClean="0">
                <a:uFill>
                  <a:solidFill>
                    <a:srgbClr val="000000"/>
                  </a:solidFill>
                </a:uFill>
              </a:rPr>
              <a:t> </a:t>
            </a:r>
            <a:r>
              <a:rPr lang="en-US" spc="-10" dirty="0" err="1" smtClean="0">
                <a:uFill>
                  <a:solidFill>
                    <a:srgbClr val="000000"/>
                  </a:solidFill>
                </a:uFill>
              </a:rPr>
              <a:t>Junqueira's</a:t>
            </a:r>
            <a:r>
              <a:rPr lang="en-US" dirty="0" smtClean="0">
                <a:uFill>
                  <a:solidFill>
                    <a:srgbClr val="000000"/>
                  </a:solidFill>
                </a:uFill>
              </a:rPr>
              <a:t>	 </a:t>
            </a:r>
            <a:r>
              <a:rPr lang="en-US" spc="-10" dirty="0" smtClean="0">
                <a:uFill>
                  <a:solidFill>
                    <a:srgbClr val="000000"/>
                  </a:solidFill>
                </a:uFill>
              </a:rPr>
              <a:t>Basic</a:t>
            </a:r>
            <a:r>
              <a:rPr lang="en-US" dirty="0" smtClean="0">
                <a:uFill>
                  <a:solidFill>
                    <a:srgbClr val="000000"/>
                  </a:solidFill>
                </a:uFill>
              </a:rPr>
              <a:t> </a:t>
            </a:r>
            <a:r>
              <a:rPr lang="en-US" spc="-10" dirty="0" smtClean="0">
                <a:uFill>
                  <a:solidFill>
                    <a:srgbClr val="000000"/>
                  </a:solidFill>
                </a:uFill>
              </a:rPr>
              <a:t>Histology:</a:t>
            </a:r>
            <a:r>
              <a:rPr lang="en-US" dirty="0" smtClean="0">
                <a:uFill>
                  <a:solidFill>
                    <a:srgbClr val="000000"/>
                  </a:solidFill>
                </a:uFill>
              </a:rPr>
              <a:t> </a:t>
            </a:r>
            <a:r>
              <a:rPr lang="en-US" spc="-20" dirty="0" smtClean="0">
                <a:uFill>
                  <a:solidFill>
                    <a:srgbClr val="000000"/>
                  </a:solidFill>
                </a:uFill>
              </a:rPr>
              <a:t>Text</a:t>
            </a:r>
            <a:r>
              <a:rPr lang="en-US" dirty="0" smtClean="0">
                <a:uFill>
                  <a:solidFill>
                    <a:srgbClr val="000000"/>
                  </a:solidFill>
                </a:uFill>
              </a:rPr>
              <a:t> </a:t>
            </a:r>
            <a:r>
              <a:rPr lang="en-US" spc="-25" dirty="0" smtClean="0">
                <a:uFill>
                  <a:solidFill>
                    <a:srgbClr val="000000"/>
                  </a:solidFill>
                </a:uFill>
              </a:rPr>
              <a:t>and</a:t>
            </a:r>
            <a:r>
              <a:rPr lang="en-US" dirty="0" smtClean="0">
                <a:uFill>
                  <a:solidFill>
                    <a:srgbClr val="000000"/>
                  </a:solidFill>
                </a:uFill>
              </a:rPr>
              <a:t> </a:t>
            </a:r>
            <a:r>
              <a:rPr lang="en-US" spc="-10" dirty="0" smtClean="0">
                <a:uFill>
                  <a:solidFill>
                    <a:srgbClr val="000000"/>
                  </a:solidFill>
                </a:uFill>
              </a:rPr>
              <a:t>Atlas. </a:t>
            </a:r>
            <a:r>
              <a:rPr lang="en-US" dirty="0" smtClean="0">
                <a:uFill>
                  <a:solidFill>
                    <a:srgbClr val="000000"/>
                  </a:solidFill>
                </a:uFill>
              </a:rPr>
              <a:t>McGrawHill.16th</a:t>
            </a:r>
            <a:r>
              <a:rPr lang="en-US" spc="-45" dirty="0" smtClean="0">
                <a:uFill>
                  <a:solidFill>
                    <a:srgbClr val="000000"/>
                  </a:solidFill>
                </a:uFill>
              </a:rPr>
              <a:t> </a:t>
            </a:r>
            <a:r>
              <a:rPr lang="en-US" dirty="0" smtClean="0">
                <a:uFill>
                  <a:solidFill>
                    <a:srgbClr val="000000"/>
                  </a:solidFill>
                </a:uFill>
              </a:rPr>
              <a:t>ed.,</a:t>
            </a:r>
            <a:r>
              <a:rPr lang="en-US" spc="-25" dirty="0" smtClean="0">
                <a:uFill>
                  <a:solidFill>
                    <a:srgbClr val="000000"/>
                  </a:solidFill>
                </a:uFill>
              </a:rPr>
              <a:t> </a:t>
            </a:r>
            <a:r>
              <a:rPr lang="en-US" dirty="0" smtClean="0">
                <a:uFill>
                  <a:solidFill>
                    <a:srgbClr val="000000"/>
                  </a:solidFill>
                </a:uFill>
              </a:rPr>
              <a:t>2021.</a:t>
            </a:r>
            <a:r>
              <a:rPr lang="en-US" spc="-25" dirty="0" smtClean="0">
                <a:uFill>
                  <a:solidFill>
                    <a:srgbClr val="000000"/>
                  </a:solidFill>
                </a:uFill>
              </a:rPr>
              <a:t> </a:t>
            </a:r>
            <a:r>
              <a:rPr lang="en-US" dirty="0" smtClean="0">
                <a:uFill>
                  <a:solidFill>
                    <a:srgbClr val="000000"/>
                  </a:solidFill>
                </a:uFill>
              </a:rPr>
              <a:t>576</a:t>
            </a:r>
            <a:r>
              <a:rPr lang="en-US" spc="-30" dirty="0" smtClean="0">
                <a:uFill>
                  <a:solidFill>
                    <a:srgbClr val="000000"/>
                  </a:solidFill>
                </a:uFill>
              </a:rPr>
              <a:t> </a:t>
            </a:r>
            <a:r>
              <a:rPr lang="en-US" spc="-25" dirty="0" smtClean="0">
                <a:uFill>
                  <a:solidFill>
                    <a:srgbClr val="000000"/>
                  </a:solidFill>
                </a:uFill>
              </a:rPr>
              <a:t>p. </a:t>
            </a:r>
            <a:endParaRPr lang="ru-RU" spc="-25" dirty="0" smtClean="0">
              <a:uFill>
                <a:solidFill>
                  <a:srgbClr val="000000"/>
                </a:solidFill>
              </a:uFill>
            </a:endParaRPr>
          </a:p>
          <a:p>
            <a:pPr marL="12700" marR="5080">
              <a:lnSpc>
                <a:spcPct val="107200"/>
              </a:lnSpc>
              <a:spcBef>
                <a:spcPts val="100"/>
              </a:spcBef>
              <a:tabLst>
                <a:tab pos="355600" algn="l"/>
              </a:tabLst>
            </a:pPr>
            <a:endParaRPr lang="en-US" b="1" dirty="0" smtClean="0"/>
          </a:p>
          <a:p>
            <a:pPr marL="12700" algn="ctr">
              <a:spcBef>
                <a:spcPts val="145"/>
              </a:spcBef>
              <a:tabLst>
                <a:tab pos="354965" algn="l"/>
              </a:tabLst>
            </a:pPr>
            <a:r>
              <a:rPr lang="ru-RU" b="1" dirty="0" err="1" smtClean="0"/>
              <a:t>Додаткова</a:t>
            </a:r>
            <a:endParaRPr lang="ru-RU" b="1" dirty="0" smtClean="0"/>
          </a:p>
          <a:p>
            <a:pPr marL="355600" marR="5080" indent="-342900">
              <a:lnSpc>
                <a:spcPct val="107200"/>
              </a:lnSpc>
              <a:spcBef>
                <a:spcPts val="100"/>
              </a:spcBef>
              <a:buFontTx/>
              <a:buAutoNum type="arabicPeriod"/>
              <a:tabLst>
                <a:tab pos="355600" algn="l"/>
              </a:tabLst>
            </a:pPr>
            <a:r>
              <a:rPr lang="ru-RU" dirty="0" err="1" smtClean="0"/>
              <a:t>Дзержинський</a:t>
            </a:r>
            <a:r>
              <a:rPr lang="ru-RU" dirty="0" smtClean="0"/>
              <a:t> М. Е.,  </a:t>
            </a:r>
            <a:r>
              <a:rPr lang="ru-RU" dirty="0" err="1" smtClean="0"/>
              <a:t>Пазюк</a:t>
            </a:r>
            <a:r>
              <a:rPr lang="ru-RU" dirty="0" smtClean="0"/>
              <a:t> Л. М., </a:t>
            </a:r>
            <a:r>
              <a:rPr lang="ru-RU" dirty="0" err="1" smtClean="0"/>
              <a:t>Вороніна</a:t>
            </a:r>
            <a:r>
              <a:rPr lang="ru-RU" dirty="0" smtClean="0"/>
              <a:t> О. К., </a:t>
            </a:r>
            <a:r>
              <a:rPr lang="ru-RU" dirty="0" err="1" smtClean="0"/>
              <a:t>Гарматіна</a:t>
            </a:r>
            <a:r>
              <a:rPr lang="ru-RU" dirty="0" smtClean="0"/>
              <a:t> С. М., </a:t>
            </a:r>
            <a:r>
              <a:rPr lang="ru-RU" dirty="0" err="1" smtClean="0"/>
              <a:t>Островська</a:t>
            </a:r>
            <a:r>
              <a:rPr lang="ru-RU" dirty="0" smtClean="0"/>
              <a:t> Г. В. Альбом для </a:t>
            </a:r>
            <a:r>
              <a:rPr lang="ru-RU" dirty="0" err="1" smtClean="0"/>
              <a:t>лабораторних</a:t>
            </a:r>
            <a:r>
              <a:rPr lang="ru-RU" dirty="0" smtClean="0"/>
              <a:t> занять з курсу "</a:t>
            </a:r>
            <a:r>
              <a:rPr lang="ru-RU" dirty="0" err="1" smtClean="0"/>
              <a:t>Гістологія</a:t>
            </a:r>
            <a:r>
              <a:rPr lang="ru-RU" dirty="0" smtClean="0"/>
              <a:t>".  </a:t>
            </a:r>
            <a:r>
              <a:rPr lang="ru-RU" dirty="0" err="1" smtClean="0"/>
              <a:t>Київ</a:t>
            </a:r>
            <a:r>
              <a:rPr lang="ru-RU" dirty="0" smtClean="0"/>
              <a:t>: </a:t>
            </a:r>
            <a:r>
              <a:rPr lang="ru-RU" dirty="0" err="1" smtClean="0"/>
              <a:t>Фітосоціоцентр</a:t>
            </a:r>
            <a:r>
              <a:rPr lang="ru-RU" dirty="0" smtClean="0"/>
              <a:t>, 2020. 50 с.</a:t>
            </a:r>
          </a:p>
          <a:p>
            <a:pPr marL="355600" marR="5080" indent="-342900">
              <a:lnSpc>
                <a:spcPct val="107200"/>
              </a:lnSpc>
              <a:spcBef>
                <a:spcPts val="100"/>
              </a:spcBef>
              <a:buFontTx/>
              <a:buAutoNum type="arabicPeriod"/>
              <a:tabLst>
                <a:tab pos="355600" algn="l"/>
              </a:tabLst>
            </a:pPr>
            <a:r>
              <a:rPr lang="en-US" dirty="0" smtClean="0"/>
              <a:t>Ross M. H., </a:t>
            </a:r>
            <a:r>
              <a:rPr lang="en-US" dirty="0" err="1" smtClean="0"/>
              <a:t>Pawlina</a:t>
            </a:r>
            <a:r>
              <a:rPr lang="en-US" dirty="0" smtClean="0"/>
              <a:t> W. Histology: a text and atlas 6th edition. Lippincott Williams &amp; Wilkins, 2011. 996 p.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2572875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009515" y="-1"/>
            <a:ext cx="7182484" cy="6857998"/>
          </a:xfrm>
          <a:prstGeom prst="rect">
            <a:avLst/>
          </a:prstGeom>
        </p:spPr>
      </p:pic>
      <p:sp>
        <p:nvSpPr>
          <p:cNvPr id="3" name="object 2"/>
          <p:cNvSpPr txBox="1"/>
          <p:nvPr/>
        </p:nvSpPr>
        <p:spPr>
          <a:xfrm>
            <a:off x="1595755" y="2871038"/>
            <a:ext cx="2654935" cy="1531620"/>
          </a:xfrm>
          <a:prstGeom prst="rect">
            <a:avLst/>
          </a:prstGeom>
        </p:spPr>
        <p:txBody>
          <a:bodyPr vert="horz" wrap="square" lIns="0" tIns="101600" rIns="0" bIns="0" rtlCol="0">
            <a:spAutoFit/>
          </a:bodyPr>
          <a:lstStyle/>
          <a:p>
            <a:pPr marL="12700" marR="5080" indent="306070">
              <a:lnSpc>
                <a:spcPts val="5620"/>
              </a:lnSpc>
              <a:spcBef>
                <a:spcPts val="800"/>
              </a:spcBef>
            </a:pPr>
            <a:r>
              <a:rPr sz="5200" b="1" spc="-20" dirty="0">
                <a:latin typeface="Times New Roman"/>
                <a:cs typeface="Times New Roman"/>
              </a:rPr>
              <a:t>Дякую </a:t>
            </a:r>
            <a:r>
              <a:rPr sz="5200" b="1" dirty="0">
                <a:latin typeface="Times New Roman"/>
                <a:cs typeface="Times New Roman"/>
              </a:rPr>
              <a:t>за</a:t>
            </a:r>
            <a:r>
              <a:rPr sz="5200" b="1" spc="-55" dirty="0">
                <a:latin typeface="Times New Roman"/>
                <a:cs typeface="Times New Roman"/>
              </a:rPr>
              <a:t> </a:t>
            </a:r>
            <a:r>
              <a:rPr sz="5200" b="1" spc="-10" dirty="0">
                <a:latin typeface="Times New Roman"/>
                <a:cs typeface="Times New Roman"/>
              </a:rPr>
              <a:t>увагу!</a:t>
            </a:r>
            <a:endParaRPr sz="5200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06049099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</TotalTime>
  <Words>4114</Words>
  <Application>Microsoft Office PowerPoint</Application>
  <PresentationFormat>Широкоэкранный</PresentationFormat>
  <Paragraphs>995</Paragraphs>
  <Slides>74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74</vt:i4>
      </vt:variant>
    </vt:vector>
  </HeadingPairs>
  <TitlesOfParts>
    <vt:vector size="82" baseType="lpstr">
      <vt:lpstr>Arial MT</vt:lpstr>
      <vt:lpstr>Calibri</vt:lpstr>
      <vt:lpstr>Lucida Sans Unicode</vt:lpstr>
      <vt:lpstr>Segoe UI Symbol</vt:lpstr>
      <vt:lpstr>Times New Roman</vt:lpstr>
      <vt:lpstr>Trebuchet MS</vt:lpstr>
      <vt:lpstr>Wingdings</vt:lpstr>
      <vt:lpstr>Office Theme</vt:lpstr>
      <vt:lpstr>Презентация PowerPoint</vt:lpstr>
      <vt:lpstr>Органи ротової порожнини</vt:lpstr>
      <vt:lpstr>Ротова порожнина</vt:lpstr>
      <vt:lpstr>Власна пластинка</vt:lpstr>
      <vt:lpstr>КЛІТИНИ РОТОВОЇ ПОРОЖНИНИ</vt:lpstr>
      <vt:lpstr>У сенсорному епітелії розташовані додаткові чутливі</vt:lpstr>
      <vt:lpstr>Презентация PowerPoint</vt:lpstr>
      <vt:lpstr>Шари зроговілого епітелію</vt:lpstr>
      <vt:lpstr>Види зроговіння</vt:lpstr>
      <vt:lpstr>Презентация PowerPoint</vt:lpstr>
      <vt:lpstr>Презентация PowerPoint</vt:lpstr>
      <vt:lpstr>Губа</vt:lpstr>
      <vt:lpstr>Презентация PowerPoint</vt:lpstr>
      <vt:lpstr>Відділи губи</vt:lpstr>
      <vt:lpstr>Презентация PowerPoint</vt:lpstr>
      <vt:lpstr>Презентация PowerPoint</vt:lpstr>
      <vt:lpstr>Будова губи</vt:lpstr>
      <vt:lpstr>Губа продовжний зріз</vt:lpstr>
      <vt:lpstr>ЩОКИ</vt:lpstr>
      <vt:lpstr>Презентация PowerPoint</vt:lpstr>
      <vt:lpstr>ЯСНА</vt:lpstr>
      <vt:lpstr>Презентация PowerPoint</vt:lpstr>
      <vt:lpstr>Презентация PowerPoint</vt:lpstr>
      <vt:lpstr>Тверде піднебіння</vt:lpstr>
      <vt:lpstr>Ортокератоз</vt:lpstr>
      <vt:lpstr>М’яке піднебіння</vt:lpstr>
      <vt:lpstr>Язик</vt:lpstr>
      <vt:lpstr>В основі язика лежить посмугована</vt:lpstr>
      <vt:lpstr>Презентация PowerPoint</vt:lpstr>
      <vt:lpstr>Епітелій    та    власна    пластинка дорсальної та бічних поверхонь язика утворюють сосочки язика.</vt:lpstr>
      <vt:lpstr>Ниткоподібні сосочки язика</vt:lpstr>
      <vt:lpstr>Листоподібні сосочки язика</vt:lpstr>
      <vt:lpstr>Жолобкуваті сосочки язика</vt:lpstr>
      <vt:lpstr>Грибоподідні сосочки язика</vt:lpstr>
      <vt:lpstr>Язик</vt:lpstr>
      <vt:lpstr>Класифікація залоз язика</vt:lpstr>
      <vt:lpstr>ЗУБИ. ЕТАПИ РОЗВИТКУ (ОДОГЕНЕЗ).</vt:lpstr>
      <vt:lpstr>СТАДІЯ ДЗВІНОЧКА</vt:lpstr>
      <vt:lpstr>ЗУБИ. ЕТАПИ РОЗВИТКУ (ОДОГЕНЕЗ).</vt:lpstr>
      <vt:lpstr>Розвиток зуба (пізня стадія). Ділянка в області верхівки емалевого органу.</vt:lpstr>
      <vt:lpstr>Гістогенез тканин зуба</vt:lpstr>
      <vt:lpstr>ЗУБИ</vt:lpstr>
      <vt:lpstr>Тканини зуба:</vt:lpstr>
      <vt:lpstr>Будова емалі</vt:lpstr>
      <vt:lpstr>Емалева призма</vt:lpstr>
      <vt:lpstr>Будова емалі</vt:lpstr>
      <vt:lpstr>Будова емалі</vt:lpstr>
      <vt:lpstr>Будова дентину</vt:lpstr>
      <vt:lpstr>Будова дентину</vt:lpstr>
      <vt:lpstr>Будова дентину</vt:lpstr>
      <vt:lpstr>Презентация PowerPoint</vt:lpstr>
      <vt:lpstr>Презентация PowerPoint</vt:lpstr>
      <vt:lpstr>Дентин побудован із</vt:lpstr>
      <vt:lpstr>Презентация PowerPoint</vt:lpstr>
      <vt:lpstr>Дентинні канальця, оточені сіткою кологенових волокон</vt:lpstr>
      <vt:lpstr>Презентация PowerPoint</vt:lpstr>
      <vt:lpstr>Допоміжний апарат зуба:</vt:lpstr>
      <vt:lpstr>Допоміжний апарат зуба:</vt:lpstr>
      <vt:lpstr>Презентация PowerPoint</vt:lpstr>
      <vt:lpstr>Класифікації дентину</vt:lpstr>
      <vt:lpstr>Будова пульпи</vt:lpstr>
      <vt:lpstr>ШАРИ ПУЛЬПИ</vt:lpstr>
      <vt:lpstr>ШАРИ ПУЛЬПИ</vt:lpstr>
      <vt:lpstr>ЦЕМЕНТ</vt:lpstr>
      <vt:lpstr>Види цементу</vt:lpstr>
      <vt:lpstr>Будова періодонту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cp:lastModifiedBy>Admin</cp:lastModifiedBy>
  <cp:revision>8</cp:revision>
  <dcterms:created xsi:type="dcterms:W3CDTF">2026-02-18T21:31:34Z</dcterms:created>
  <dcterms:modified xsi:type="dcterms:W3CDTF">2026-02-19T17:23:27Z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2026-02-18T00:00:00Z</vt:filetime>
  </property>
  <property fmtid="{D5CDD505-2E9C-101B-9397-08002B2CF9AE}" pid="3" name="Creator">
    <vt:lpwstr>Microsoft® PowerPoint® 2016</vt:lpwstr>
  </property>
  <property fmtid="{D5CDD505-2E9C-101B-9397-08002B2CF9AE}" pid="4" name="LastSaved">
    <vt:filetime>2026-02-18T00:00:00Z</vt:filetime>
  </property>
  <property fmtid="{D5CDD505-2E9C-101B-9397-08002B2CF9AE}" pid="5" name="Producer">
    <vt:lpwstr>www.ilovepdf.com</vt:lpwstr>
  </property>
</Properties>
</file>