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7"/>
  </p:notesMasterIdLst>
  <p:sldIdLst>
    <p:sldId id="506" r:id="rId2"/>
    <p:sldId id="258" r:id="rId3"/>
    <p:sldId id="261" r:id="rId4"/>
    <p:sldId id="263" r:id="rId5"/>
    <p:sldId id="264" r:id="rId6"/>
    <p:sldId id="523" r:id="rId7"/>
    <p:sldId id="389" r:id="rId8"/>
    <p:sldId id="524" r:id="rId9"/>
    <p:sldId id="525" r:id="rId10"/>
    <p:sldId id="528" r:id="rId11"/>
    <p:sldId id="393" r:id="rId12"/>
    <p:sldId id="529" r:id="rId13"/>
    <p:sldId id="397" r:id="rId14"/>
    <p:sldId id="292" r:id="rId15"/>
    <p:sldId id="536" r:id="rId16"/>
    <p:sldId id="429" r:id="rId17"/>
    <p:sldId id="531" r:id="rId18"/>
    <p:sldId id="534" r:id="rId19"/>
    <p:sldId id="532" r:id="rId20"/>
    <p:sldId id="432" r:id="rId21"/>
    <p:sldId id="456" r:id="rId22"/>
    <p:sldId id="295" r:id="rId23"/>
    <p:sldId id="301" r:id="rId24"/>
    <p:sldId id="450" r:id="rId25"/>
    <p:sldId id="440" r:id="rId26"/>
    <p:sldId id="535" r:id="rId27"/>
    <p:sldId id="459" r:id="rId28"/>
    <p:sldId id="462" r:id="rId29"/>
    <p:sldId id="474" r:id="rId30"/>
    <p:sldId id="472" r:id="rId31"/>
    <p:sldId id="325" r:id="rId32"/>
    <p:sldId id="518" r:id="rId33"/>
    <p:sldId id="332" r:id="rId34"/>
    <p:sldId id="402" r:id="rId35"/>
    <p:sldId id="411" r:id="rId36"/>
    <p:sldId id="337" r:id="rId37"/>
    <p:sldId id="492" r:id="rId38"/>
    <p:sldId id="527" r:id="rId39"/>
    <p:sldId id="372" r:id="rId40"/>
    <p:sldId id="376" r:id="rId41"/>
    <p:sldId id="381" r:id="rId42"/>
    <p:sldId id="385" r:id="rId43"/>
    <p:sldId id="500" r:id="rId44"/>
    <p:sldId id="537" r:id="rId45"/>
    <p:sldId id="507" r:id="rId4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3"/>
    <a:srgbClr val="F3B403"/>
    <a:srgbClr val="FFFF37"/>
    <a:srgbClr val="FFFF66"/>
    <a:srgbClr val="F9ED4D"/>
    <a:srgbClr val="F68D00"/>
    <a:srgbClr val="D49802"/>
    <a:srgbClr val="D6A300"/>
    <a:srgbClr val="FFE285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4EDAAB-6B38-4C66-A921-8399A2E171D9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13FADF1-2FAE-4E72-BD16-23D982008EF5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Ангіотензиноген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93EE9-6F28-45DA-85B2-28AE996D83CE}" type="parTrans" cxnId="{F9077507-D789-44D7-894A-53BBE0CB664D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F5F552-F7AC-4CFB-8771-F5FBAFF004E8}" type="sibTrans" cxnId="{F9077507-D789-44D7-894A-53BBE0CB664D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4E3424-1F14-4E75-B076-39BCA04C101A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B736D9-1101-4405-9EAE-31CE58C15401}" type="parTrans" cxnId="{E71E4D64-05E4-4E69-AF55-075C8BD9912F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95B19-1C54-4287-9965-0F602F9048A2}" type="sibTrans" cxnId="{E71E4D64-05E4-4E69-AF55-075C8BD9912F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B83FCC-7406-442E-B84A-FF3635D4523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ІІ</a:t>
          </a:r>
        </a:p>
        <a:p>
          <a:pPr>
            <a:spcAft>
              <a:spcPts val="0"/>
            </a:spcAft>
          </a:pPr>
          <a:r>
            <a: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Звуження судин</a:t>
          </a:r>
        </a:p>
        <a:p>
          <a:pPr>
            <a:spcAft>
              <a:spcPts val="0"/>
            </a:spcAft>
          </a:pPr>
          <a:r>
            <a:rPr lang="uk-UA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E72B-A7C4-4872-9694-742768F193C3}" type="par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116D3-AA1B-4836-BD6E-2CC2A551136C}" type="sib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FE4BED-D7AD-4CCE-80C2-018BE8F8E52F}" type="pres">
      <dgm:prSet presAssocID="{AB4EDAAB-6B38-4C66-A921-8399A2E171D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73240F6-CFE9-4A91-804E-D758A85944F1}" type="pres">
      <dgm:prSet presAssocID="{913FADF1-2FAE-4E72-BD16-23D982008EF5}" presName="node" presStyleLbl="node1" presStyleIdx="0" presStyleCnt="3" custScaleX="50056" custScaleY="150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D0ABF-CB39-4452-B91A-9D474DBC145A}" type="pres">
      <dgm:prSet presAssocID="{73F5F552-F7AC-4CFB-8771-F5FBAFF004E8}" presName="sibTrans" presStyleLbl="sibTrans2D1" presStyleIdx="0" presStyleCnt="2"/>
      <dgm:spPr/>
      <dgm:t>
        <a:bodyPr/>
        <a:lstStyle/>
        <a:p>
          <a:endParaRPr lang="uk-UA"/>
        </a:p>
      </dgm:t>
    </dgm:pt>
    <dgm:pt modelId="{04E206EA-C5E8-48AF-ACEC-C0588C3BC54A}" type="pres">
      <dgm:prSet presAssocID="{73F5F552-F7AC-4CFB-8771-F5FBAFF004E8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7E0DAA0F-2425-465C-AC0B-BB42BE6E0510}" type="pres">
      <dgm:prSet presAssocID="{8A4E3424-1F14-4E75-B076-39BCA04C101A}" presName="node" presStyleLbl="node1" presStyleIdx="1" presStyleCnt="3" custScaleX="50056" custScaleY="15025" custLinFactNeighborX="434" custLinFactNeighborY="-1165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1ECB9-0D6C-4426-97F8-D6977A56A3A6}" type="pres">
      <dgm:prSet presAssocID="{5C295B19-1C54-4287-9965-0F602F9048A2}" presName="sibTrans" presStyleLbl="sibTrans2D1" presStyleIdx="1" presStyleCnt="2"/>
      <dgm:spPr/>
      <dgm:t>
        <a:bodyPr/>
        <a:lstStyle/>
        <a:p>
          <a:endParaRPr lang="uk-UA"/>
        </a:p>
      </dgm:t>
    </dgm:pt>
    <dgm:pt modelId="{3F0EA55B-B302-4438-A586-56F34A3F1C1A}" type="pres">
      <dgm:prSet presAssocID="{5C295B19-1C54-4287-9965-0F602F9048A2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151D2D7B-90BE-44EB-9A54-D49CF7E73B27}" type="pres">
      <dgm:prSet presAssocID="{1FB83FCC-7406-442E-B84A-FF3635D4523D}" presName="node" presStyleLbl="node1" presStyleIdx="2" presStyleCnt="3" custScaleX="65705" custScaleY="49476" custLinFactNeighborX="854" custLinFactNeighborY="-160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077507-D789-44D7-894A-53BBE0CB664D}" srcId="{AB4EDAAB-6B38-4C66-A921-8399A2E171D9}" destId="{913FADF1-2FAE-4E72-BD16-23D982008EF5}" srcOrd="0" destOrd="0" parTransId="{AF993EE9-6F28-45DA-85B2-28AE996D83CE}" sibTransId="{73F5F552-F7AC-4CFB-8771-F5FBAFF004E8}"/>
    <dgm:cxn modelId="{E84CEA65-04CB-40F0-898D-AAAAE0A391BC}" type="presOf" srcId="{8A4E3424-1F14-4E75-B076-39BCA04C101A}" destId="{7E0DAA0F-2425-465C-AC0B-BB42BE6E0510}" srcOrd="0" destOrd="0" presId="urn:microsoft.com/office/officeart/2005/8/layout/process2"/>
    <dgm:cxn modelId="{2DA4EE6F-11BD-473F-93E0-6096449BF7DE}" type="presOf" srcId="{5C295B19-1C54-4287-9965-0F602F9048A2}" destId="{3F0EA55B-B302-4438-A586-56F34A3F1C1A}" srcOrd="1" destOrd="0" presId="urn:microsoft.com/office/officeart/2005/8/layout/process2"/>
    <dgm:cxn modelId="{00D40C37-F8EC-4867-8D4D-FEBFD9236B4B}" type="presOf" srcId="{AB4EDAAB-6B38-4C66-A921-8399A2E171D9}" destId="{F9FE4BED-D7AD-4CCE-80C2-018BE8F8E52F}" srcOrd="0" destOrd="0" presId="urn:microsoft.com/office/officeart/2005/8/layout/process2"/>
    <dgm:cxn modelId="{E71E4D64-05E4-4E69-AF55-075C8BD9912F}" srcId="{AB4EDAAB-6B38-4C66-A921-8399A2E171D9}" destId="{8A4E3424-1F14-4E75-B076-39BCA04C101A}" srcOrd="1" destOrd="0" parTransId="{FEB736D9-1101-4405-9EAE-31CE58C15401}" sibTransId="{5C295B19-1C54-4287-9965-0F602F9048A2}"/>
    <dgm:cxn modelId="{F6AA88D2-D16B-4EA4-8D41-47C0C392A8D9}" type="presOf" srcId="{913FADF1-2FAE-4E72-BD16-23D982008EF5}" destId="{173240F6-CFE9-4A91-804E-D758A85944F1}" srcOrd="0" destOrd="0" presId="urn:microsoft.com/office/officeart/2005/8/layout/process2"/>
    <dgm:cxn modelId="{2F07A467-94B1-4B54-8CDD-7AAF900F58E5}" type="presOf" srcId="{73F5F552-F7AC-4CFB-8771-F5FBAFF004E8}" destId="{04E206EA-C5E8-48AF-ACEC-C0588C3BC54A}" srcOrd="1" destOrd="0" presId="urn:microsoft.com/office/officeart/2005/8/layout/process2"/>
    <dgm:cxn modelId="{82AF01F4-2907-49CD-BE10-9048BB64A0E8}" srcId="{AB4EDAAB-6B38-4C66-A921-8399A2E171D9}" destId="{1FB83FCC-7406-442E-B84A-FF3635D4523D}" srcOrd="2" destOrd="0" parTransId="{879BE72B-A7C4-4872-9694-742768F193C3}" sibTransId="{908116D3-AA1B-4836-BD6E-2CC2A551136C}"/>
    <dgm:cxn modelId="{B14DA101-94AB-49FD-B60C-EBA9C82984E4}" type="presOf" srcId="{5C295B19-1C54-4287-9965-0F602F9048A2}" destId="{76B1ECB9-0D6C-4426-97F8-D6977A56A3A6}" srcOrd="0" destOrd="0" presId="urn:microsoft.com/office/officeart/2005/8/layout/process2"/>
    <dgm:cxn modelId="{C5CB798E-EAE3-4CC8-A859-077E42C0D0D3}" type="presOf" srcId="{1FB83FCC-7406-442E-B84A-FF3635D4523D}" destId="{151D2D7B-90BE-44EB-9A54-D49CF7E73B27}" srcOrd="0" destOrd="0" presId="urn:microsoft.com/office/officeart/2005/8/layout/process2"/>
    <dgm:cxn modelId="{6811F5DC-51F3-4C66-9563-F845C35415FD}" type="presOf" srcId="{73F5F552-F7AC-4CFB-8771-F5FBAFF004E8}" destId="{76BD0ABF-CB39-4452-B91A-9D474DBC145A}" srcOrd="0" destOrd="0" presId="urn:microsoft.com/office/officeart/2005/8/layout/process2"/>
    <dgm:cxn modelId="{01B26EA9-69E4-4DE1-977C-EB9A744F31A0}" type="presParOf" srcId="{F9FE4BED-D7AD-4CCE-80C2-018BE8F8E52F}" destId="{173240F6-CFE9-4A91-804E-D758A85944F1}" srcOrd="0" destOrd="0" presId="urn:microsoft.com/office/officeart/2005/8/layout/process2"/>
    <dgm:cxn modelId="{5B3D5832-D66A-4B9F-95D9-F64EC27B824B}" type="presParOf" srcId="{F9FE4BED-D7AD-4CCE-80C2-018BE8F8E52F}" destId="{76BD0ABF-CB39-4452-B91A-9D474DBC145A}" srcOrd="1" destOrd="0" presId="urn:microsoft.com/office/officeart/2005/8/layout/process2"/>
    <dgm:cxn modelId="{AFF120F3-A87A-4EED-B556-84D73C077353}" type="presParOf" srcId="{76BD0ABF-CB39-4452-B91A-9D474DBC145A}" destId="{04E206EA-C5E8-48AF-ACEC-C0588C3BC54A}" srcOrd="0" destOrd="0" presId="urn:microsoft.com/office/officeart/2005/8/layout/process2"/>
    <dgm:cxn modelId="{CFED8F10-00B6-4EBB-8A67-58B669B9D897}" type="presParOf" srcId="{F9FE4BED-D7AD-4CCE-80C2-018BE8F8E52F}" destId="{7E0DAA0F-2425-465C-AC0B-BB42BE6E0510}" srcOrd="2" destOrd="0" presId="urn:microsoft.com/office/officeart/2005/8/layout/process2"/>
    <dgm:cxn modelId="{FC35AB50-8698-4BF5-8A1C-64A2701D60D1}" type="presParOf" srcId="{F9FE4BED-D7AD-4CCE-80C2-018BE8F8E52F}" destId="{76B1ECB9-0D6C-4426-97F8-D6977A56A3A6}" srcOrd="3" destOrd="0" presId="urn:microsoft.com/office/officeart/2005/8/layout/process2"/>
    <dgm:cxn modelId="{CBE46B8F-310E-4FF4-9AFD-4161E0FAA842}" type="presParOf" srcId="{76B1ECB9-0D6C-4426-97F8-D6977A56A3A6}" destId="{3F0EA55B-B302-4438-A586-56F34A3F1C1A}" srcOrd="0" destOrd="0" presId="urn:microsoft.com/office/officeart/2005/8/layout/process2"/>
    <dgm:cxn modelId="{4618F63F-A40B-4228-8692-0A660B38CE44}" type="presParOf" srcId="{F9FE4BED-D7AD-4CCE-80C2-018BE8F8E52F}" destId="{151D2D7B-90BE-44EB-9A54-D49CF7E73B2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69548-3B88-41C3-B5E3-6A2AEB956F28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1769E57-20F7-4A16-AB37-6C0548E4C2B4}">
      <dgm:prSet phldrT="[Текст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Альдостерон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Затримка натрію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563843-427E-4A9F-90D1-B33B5C7404C1}" type="parTrans" cxnId="{0324F912-01F4-4D18-9A4B-1BE0BB1DC929}">
      <dgm:prSet/>
      <dgm:spPr/>
      <dgm:t>
        <a:bodyPr/>
        <a:lstStyle/>
        <a:p>
          <a:endParaRPr lang="uk-UA"/>
        </a:p>
      </dgm:t>
    </dgm:pt>
    <dgm:pt modelId="{E2773F12-179E-43E1-8999-4378E08354F9}" type="sibTrans" cxnId="{0324F912-01F4-4D18-9A4B-1BE0BB1DC929}">
      <dgm:prSet/>
      <dgm:spPr/>
      <dgm:t>
        <a:bodyPr/>
        <a:lstStyle/>
        <a:p>
          <a:endParaRPr lang="uk-UA"/>
        </a:p>
      </dgm:t>
    </dgm:pt>
    <dgm:pt modelId="{71E71E3B-DFFA-4AB9-A0DD-A38F6224859A}" type="pres">
      <dgm:prSet presAssocID="{E6469548-3B88-41C3-B5E3-6A2AEB956F28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uk-UA"/>
        </a:p>
      </dgm:t>
    </dgm:pt>
    <dgm:pt modelId="{08902449-AF27-4C9A-A3DB-C63C9C4AAC2A}" type="pres">
      <dgm:prSet presAssocID="{E6469548-3B88-41C3-B5E3-6A2AEB956F28}" presName="arrowNode" presStyleLbl="node1" presStyleIdx="0" presStyleCnt="1" custAng="19731819" custScaleX="38634" custScaleY="110480" custLinFactNeighborX="-56836" custLinFactNeighborY="-21670"/>
      <dgm:spPr/>
    </dgm:pt>
    <dgm:pt modelId="{C4FD0460-4736-4417-84D8-2A02B0F544B3}" type="pres">
      <dgm:prSet presAssocID="{71769E57-20F7-4A16-AB37-6C0548E4C2B4}" presName="txNode1" presStyleLbl="revTx" presStyleIdx="0" presStyleCnt="1" custScaleX="296345" custScaleY="194196" custLinFactY="183769" custLinFactNeighborX="14513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E9EBE7-9F28-4114-9EA4-4909F21EAEE5}" type="presOf" srcId="{E6469548-3B88-41C3-B5E3-6A2AEB956F28}" destId="{71E71E3B-DFFA-4AB9-A0DD-A38F6224859A}" srcOrd="0" destOrd="0" presId="urn:microsoft.com/office/officeart/2009/3/layout/DescendingProcess"/>
    <dgm:cxn modelId="{0324F912-01F4-4D18-9A4B-1BE0BB1DC929}" srcId="{E6469548-3B88-41C3-B5E3-6A2AEB956F28}" destId="{71769E57-20F7-4A16-AB37-6C0548E4C2B4}" srcOrd="0" destOrd="0" parTransId="{AF563843-427E-4A9F-90D1-B33B5C7404C1}" sibTransId="{E2773F12-179E-43E1-8999-4378E08354F9}"/>
    <dgm:cxn modelId="{A122C779-DD18-45D5-8B54-85BE5062717C}" type="presOf" srcId="{71769E57-20F7-4A16-AB37-6C0548E4C2B4}" destId="{C4FD0460-4736-4417-84D8-2A02B0F544B3}" srcOrd="0" destOrd="0" presId="urn:microsoft.com/office/officeart/2009/3/layout/DescendingProcess"/>
    <dgm:cxn modelId="{EBDDA278-C1AA-4299-909C-90FF404EFAEC}" type="presParOf" srcId="{71E71E3B-DFFA-4AB9-A0DD-A38F6224859A}" destId="{08902449-AF27-4C9A-A3DB-C63C9C4AAC2A}" srcOrd="0" destOrd="0" presId="urn:microsoft.com/office/officeart/2009/3/layout/DescendingProcess"/>
    <dgm:cxn modelId="{0B230E38-0C7F-41FB-9FBC-7777B49866C5}" type="presParOf" srcId="{71E71E3B-DFFA-4AB9-A0DD-A38F6224859A}" destId="{C4FD0460-4736-4417-84D8-2A02B0F544B3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13397-6074-446B-B3F8-DFAA10A804C6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1C26A-5F8C-4116-986B-11F015BF91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86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14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16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1C26A-5F8C-4116-986B-11F015BF91B1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618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6BBC1894-09EF-4314-AFA5-60A9C0F00510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28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D366-923F-44EF-BB9C-48853372910F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45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1C33-0708-4191-A768-44A58C2DB1C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9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C343-E776-49C0-9D62-18EF586E76DF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71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9110-758D-4F28-B287-D41E71808F43}" type="datetime1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2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BE426-3058-49EC-AEB9-86EF05C92FCA}" type="datetime1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5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E316-C5EB-481F-82DB-789D3871382A}" type="datetime1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96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951-7A84-4511-801E-B906E36E4578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10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317B7-E676-4EE9-B0AD-B8ACCBD2CA3E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83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23723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1470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7104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3804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58240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78583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7A8D-4290-435B-8BD3-9A53231DEA04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330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C596-DB9A-4FCB-A803-508A5150A0E3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52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76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.ua/books?id=6xvdDwAAQBAJ&amp;lpg=PA28&amp;hl=ru&amp;pg=PP1#v=onepage&amp;q&amp;f=fal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10380" y="517791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 txBox="1">
            <a:spLocks/>
          </p:cNvSpPr>
          <p:nvPr/>
        </p:nvSpPr>
        <p:spPr>
          <a:xfrm>
            <a:off x="1331640" y="65248"/>
            <a:ext cx="6336704" cy="1498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2600" dirty="0">
              <a:ln w="18415" cmpd="sng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rgbClr val="1F497D">
                  <a:lumMod val="7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0" y="339502"/>
            <a:ext cx="1251114" cy="19431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40971" y="1659452"/>
            <a:ext cx="4752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№9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</a:t>
            </a:r>
          </a:p>
          <a:p>
            <a:pPr lvl="0" algn="ctr">
              <a:buClr>
                <a:prstClr val="black"/>
              </a:buClr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5544616" cy="1368152"/>
          </a:xfrm>
          <a:noFill/>
          <a:ln>
            <a:noFill/>
            <a:miter lim="800000"/>
            <a:headEnd/>
            <a:tailEnd/>
          </a:ln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 </a:t>
            </a:r>
            <a:r>
              <a:rPr lang="uk-UA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включає</a:t>
            </a: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uk-UA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</a:t>
            </a:r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9502"/>
            <a:ext cx="3192812" cy="3847109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995686"/>
            <a:ext cx="5328592" cy="201622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indent="12700" eaLnBrk="1" hangingPunct="1">
              <a:buFont typeface="Times New Roman" pitchFamily="18" charset="0"/>
              <a:buNone/>
            </a:pP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</a:t>
            </a:r>
            <a:r>
              <a:rPr lang="uk-UA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сечовидільної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7213" indent="-342900"/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кислотно-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балансу;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57213" indent="-342900"/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функція.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dirty="0" smtClean="0"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4824536" cy="417646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парний паренхіматозний орган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бобовидної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  у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заочеревиному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просторі по обидва боки від поперекового відділу хребта;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 кожної нирки становить 100-300 г;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озміри – 11х6х4 см;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 нирки: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олокниста капсула (фіброзна)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ирова капсула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овнішня сполучнотканинна оболонка (ниркова фасція)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Фіксуючий апарат нирки: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иркове ложе;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удинна ниркова ніжка;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болонки.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sz="2000" b="1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000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b="1" dirty="0">
              <a:solidFill>
                <a:srgbClr val="3366FF"/>
              </a:solidFill>
              <a:latin typeface="Tahoma" charset="0"/>
            </a:endParaRPr>
          </a:p>
        </p:txBody>
      </p:sp>
      <p:pic>
        <p:nvPicPr>
          <p:cNvPr id="77828" name="Picture 4" descr="ÐÐ°ÑÑÐ¸Ð½ÐºÐ¸ Ð¿Ð¾ Ð·Ð°Ð¿ÑÐ¾ÑÑ Ð¿Ð¾ÑÐº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000" y1="11000" x2="65000" y2="5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51670"/>
            <a:ext cx="3247256" cy="182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4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1974312"/>
            <a:ext cx="3384376" cy="241026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(темно-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зерниста)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помугована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827584" y="507262"/>
            <a:ext cx="3518892" cy="1440160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ечовід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76" y="627534"/>
            <a:ext cx="4473996" cy="37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8"/>
          <p:cNvSpPr>
            <a:spLocks noGrp="1" noChangeArrowheads="1"/>
          </p:cNvSpPr>
          <p:nvPr>
            <p:ph sz="half" idx="1"/>
          </p:nvPr>
        </p:nvSpPr>
        <p:spPr>
          <a:xfrm>
            <a:off x="726768" y="1923678"/>
            <a:ext cx="4680519" cy="2808312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8-12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ерхівки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сосочки;</a:t>
            </a:r>
          </a:p>
          <a:p>
            <a:pPr eaLnBrk="1" hangingPunct="1">
              <a:lnSpc>
                <a:spcPct val="9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ростає у кіркову речовину у вигляді тонких пучків –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 променів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Феррейна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028"/>
          <p:cNvSpPr>
            <a:spLocks noGrp="1" noChangeArrowheads="1"/>
          </p:cNvSpPr>
          <p:nvPr>
            <p:ph sz="half" idx="2"/>
          </p:nvPr>
        </p:nvSpPr>
        <p:spPr>
          <a:xfrm>
            <a:off x="726768" y="673233"/>
            <a:ext cx="4936248" cy="139446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капсулою,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аходить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стовпів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Бертена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418826"/>
            <a:ext cx="209756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43558"/>
            <a:ext cx="305144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467544" y="1046384"/>
            <a:ext cx="4824536" cy="301865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sz="half" idx="2"/>
          </p:nvPr>
        </p:nvSpPr>
        <p:spPr>
          <a:xfrm>
            <a:off x="5580112" y="3291830"/>
            <a:ext cx="3384376" cy="1506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Мозкова речовина нирки: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– тонкий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дистальний каналець (висхідний товстий 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 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колектор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збірні трубочки)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RN00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27534"/>
            <a:ext cx="2742910" cy="254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4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9592" y="561987"/>
            <a:ext cx="4176464" cy="388843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структурно-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вібувається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в обох нирках 2-2,5 мільйона;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звивистих і прямих епітеліальних канальців, що починаються від ниркового тільця;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Шумлянського-Боумена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 і капсула разом формують 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тільце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Мальпігієве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петля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висхідна частина);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збірні трубочки (відкриваються на вершині пірамід).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72943"/>
            <a:ext cx="3096344" cy="37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1510"/>
            <a:ext cx="3240360" cy="4176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11510"/>
            <a:ext cx="324036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7535"/>
            <a:ext cx="3024336" cy="38164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27534"/>
            <a:ext cx="2736304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43558"/>
            <a:ext cx="4508376" cy="4012406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ткі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петлю, яка не заходить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спускаються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Юкстамедулярні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петля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dirty="0"/>
          </a:p>
          <a:p>
            <a:pPr eaLnBrk="1" hangingPunct="1">
              <a:lnSpc>
                <a:spcPct val="80000"/>
              </a:lnSpc>
            </a:pPr>
            <a:endParaRPr lang="ru-RU" dirty="0" smtClean="0"/>
          </a:p>
          <a:p>
            <a:pPr eaLnBrk="1" hangingPunct="1">
              <a:lnSpc>
                <a:spcPct val="8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63688" y="407250"/>
            <a:ext cx="2376264" cy="443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55526"/>
            <a:ext cx="331236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5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4223" y="699542"/>
            <a:ext cx="4572000" cy="173737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40714" y="1851670"/>
            <a:ext cx="5149443" cy="223723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60" y="459594"/>
            <a:ext cx="3528392" cy="27841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4048" y="3292296"/>
            <a:ext cx="37079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Фронтальний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(схема): 1 - капсула; 2-кіркова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миска.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1 - капсула; 2 -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3 - поперечно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покручені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4 -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5 - клубочки.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2404"/>
            <a:ext cx="3600400" cy="4156797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067944" y="555526"/>
            <a:ext cx="4248472" cy="43713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Нирка (забарвлення ШИК-реакція-гематоксилін)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капсула;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кіркова речовина (2.1. – ниркове тільце; 2.2. – проксимальний каналець; 2.3. – дистальний каналець);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мозковий промінь;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долька кіркової речовини;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міждолькові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судини;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субкапсулярна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вена;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7 – мозкова речовина (7.1. – збірна трубочка; 7.2. – тонка частина петлі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8 – дугові кровоносні судини (8.1. – дугова артерія; 8.2. – дугова вена)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11" y="555526"/>
            <a:ext cx="3852915" cy="3006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6161"/>
            <a:ext cx="3960440" cy="302433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3579862"/>
            <a:ext cx="3950659" cy="1214992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Нирка гризуна: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сосочок (Р),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форнікси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складки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(ОМ),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смужка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 зовнішня смужка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OS)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(IM),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сечовід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13846" y="3591175"/>
            <a:ext cx="3950659" cy="917934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eaLnBrk="1" hangingPunct="1"/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Нирка людини: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сосочок (Р), сечовід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фіброзна капсула (Ср).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560" y="1107398"/>
            <a:ext cx="3969586" cy="33757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 — це структура, яка необхідна для з'єднання канальців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системою кровообігу, і містить 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собі:</a:t>
            </a:r>
          </a:p>
          <a:p>
            <a:pPr>
              <a:lnSpc>
                <a:spcPct val="9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компактний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 переплетених капілярних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петель (від 50 до 100)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порожнисту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—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клубочка, в яку занурюється клубочок капілярів.</a:t>
            </a:r>
            <a:endParaRPr lang="ru-RU" sz="1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 txBox="1">
            <a:spLocks/>
          </p:cNvSpPr>
          <p:nvPr/>
        </p:nvSpPr>
        <p:spPr>
          <a:xfrm>
            <a:off x="755576" y="598291"/>
            <a:ext cx="7772400" cy="589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Гістофізіологія Сечоутворення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84" y="1202285"/>
            <a:ext cx="3683441" cy="3186020"/>
          </a:xfrm>
          <a:prstGeom prst="rect">
            <a:avLst/>
          </a:prstGeom>
        </p:spPr>
      </p:pic>
      <p:sp>
        <p:nvSpPr>
          <p:cNvPr id="1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11560" y="3147814"/>
            <a:ext cx="4397442" cy="1439044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eaLnBrk="1" hangingPunct="1"/>
            <a:endParaRPr lang="ru-RU" sz="2400" dirty="0" smtClean="0">
              <a:latin typeface="Tahoma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</a:t>
            </a:r>
            <a:r>
              <a:rPr lang="uk-UA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переходить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проксимального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</a:p>
          <a:p>
            <a:pPr marL="0" indent="0" eaLnBrk="1" hangingPunct="1">
              <a:buNone/>
            </a:pPr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86718"/>
              </p:ext>
            </p:extLst>
          </p:nvPr>
        </p:nvGraphicFramePr>
        <p:xfrm>
          <a:off x="467544" y="1203598"/>
          <a:ext cx="8208912" cy="344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Фільтрація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Ниркове тільце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Первинна сеча</a:t>
                      </a:r>
                      <a:r>
                        <a:rPr lang="uk-UA" sz="2400" b="0" baseline="0" dirty="0" smtClean="0">
                          <a:solidFill>
                            <a:schemeClr val="tx1"/>
                          </a:solidFill>
                        </a:rPr>
                        <a:t> (фільтрат плазми крові)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Реабсорбція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Канальці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нефрона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uk-UA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Збірні трубочки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Вторинна (остаточна) сеча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1115567" y="548598"/>
            <a:ext cx="7200897" cy="58291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сеч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716016" y="1419622"/>
            <a:ext cx="1656184" cy="79208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право 7"/>
          <p:cNvSpPr/>
          <p:nvPr/>
        </p:nvSpPr>
        <p:spPr>
          <a:xfrm>
            <a:off x="4716016" y="3075806"/>
            <a:ext cx="1656184" cy="792088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8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91580" y="911984"/>
            <a:ext cx="4392488" cy="3544741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Нирка. Ділянка кіркової речовини.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(забарвлення: Шик-реакція-гематоксилін)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ниркове тільце;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1.1. – судинний клубочок;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1.2. – капсула клубочка;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1.2.1. – зовнішній листок;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1.2.2. – внутрішній листок;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1.3. порожнина капсули;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каналець проксимальний;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2.1. – кубічні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2.1.1. -  базальна смугастість;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2.1.2. – 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 каналець дистальний;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3.1. – базальна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3.2. – щільна пляма;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збірна трубочка.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987824" y="483518"/>
            <a:ext cx="419100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ниркового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928167"/>
            <a:ext cx="4680519" cy="352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5576" y="843558"/>
            <a:ext cx="4104456" cy="345638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/>
          </a:p>
          <a:p>
            <a:endParaRPr lang="ru-RU" sz="2400" dirty="0" smtClean="0">
              <a:latin typeface="Tahoma" charset="0"/>
            </a:endParaRPr>
          </a:p>
        </p:txBody>
      </p:sp>
      <p:pic>
        <p:nvPicPr>
          <p:cNvPr id="20" name="Picture 4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18538" r="6125" b="8904"/>
          <a:stretch/>
        </p:blipFill>
        <p:spPr bwMode="auto">
          <a:xfrm>
            <a:off x="5220072" y="2427895"/>
            <a:ext cx="3312368" cy="188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55526"/>
            <a:ext cx="3600400" cy="186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D:\MRS_DEEVA\internet\Новая папка (2)\thumbnail.asp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4" y="1887673"/>
            <a:ext cx="3836194" cy="252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611560" y="591529"/>
            <a:ext cx="4680520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подоцитів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цитотрабекули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2"/>
          </p:nvPr>
        </p:nvSpPr>
        <p:spPr>
          <a:xfrm>
            <a:off x="4666801" y="3374586"/>
            <a:ext cx="4048744" cy="1044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19521"/>
            <a:ext cx="34563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3519"/>
            <a:ext cx="4104456" cy="410445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20072" y="580358"/>
            <a:ext cx="3384376" cy="4007616"/>
          </a:xfrm>
          <a:noFill/>
          <a:ln>
            <a:noFill/>
          </a:ln>
        </p:spPr>
        <p:txBody>
          <a:bodyPr>
            <a:normAutofit/>
          </a:bodyPr>
          <a:lstStyle/>
          <a:p>
            <a:endParaRPr lang="ru-RU" sz="2400" dirty="0">
              <a:latin typeface="Tahoma" charset="0"/>
            </a:endParaRP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Ультраструктура ниркового тільця: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ниркове тільце;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взаємовідношення капілярів ниркового клубочка з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тривимірна реконструкція фільтраційного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деталі будови фільтраційного 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23678"/>
            <a:ext cx="3384376" cy="2376264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sz="1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матрикс.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71550"/>
            <a:ext cx="36004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043608" y="771550"/>
            <a:ext cx="3384376" cy="278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771550"/>
            <a:ext cx="3498268" cy="2787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3651870"/>
            <a:ext cx="7992888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Ниркове тільце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простір капсули; 2 – парієтальний листок  капсули клубочка; 3-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4- капіляри клубочка; 5- </a:t>
            </a:r>
            <a:r>
              <a:rPr lang="uk-UA" sz="56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риносна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артеріола; 6 – виносна артеріола; 7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8 – щільна пляма; 9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ендотеліальні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клітини; 10 – базальна мембрана; 11- проксимальні звивисті канальці; 12  дистальні звивисті канальці.</a:t>
            </a:r>
            <a:endParaRPr lang="ru-RU" sz="5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IMG030 Ad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27534"/>
            <a:ext cx="5040560" cy="293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55576" y="3723878"/>
            <a:ext cx="7704856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Glomerulus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 –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С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 капсули;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парієтальний листок капсули.</a:t>
            </a:r>
          </a:p>
        </p:txBody>
      </p:sp>
    </p:spTree>
    <p:extLst>
      <p:ext uri="{BB962C8B-B14F-4D97-AF65-F5344CB8AC3E}">
        <p14:creationId xmlns:p14="http://schemas.microsoft.com/office/powerpoint/2010/main" val="32715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15566"/>
            <a:ext cx="4176464" cy="201622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r>
              <a:rPr lang="en-US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р: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фільтрату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потрійний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клубочка (пори)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Тришарова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гломерулярна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6826" y="2377924"/>
            <a:ext cx="4309230" cy="169736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EM001a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3"/>
          <a:stretch/>
        </p:blipFill>
        <p:spPr bwMode="auto">
          <a:xfrm>
            <a:off x="4932040" y="771550"/>
            <a:ext cx="324368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915566"/>
            <a:ext cx="5652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Ультраструктурна організація епітеліальних клітин різних відділів </a:t>
            </a:r>
            <a:r>
              <a:rPr lang="uk-UA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14446" y="1831132"/>
            <a:ext cx="5562872" cy="246881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(або циліндричний)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проксимального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–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(мітохондрії).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низький призматичний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дистального прямого та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тонкого канальця петлі </a:t>
            </a:r>
            <a:r>
              <a:rPr lang="uk-UA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зі світлою цитоплазмою, бідною на органели.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Общее количество вопросов 60 4 стра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83518"/>
            <a:ext cx="221133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49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852" y="416156"/>
            <a:ext cx="5516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6"/>
          <p:cNvSpPr>
            <a:spLocks noGrp="1"/>
          </p:cNvSpPr>
          <p:nvPr>
            <p:ph sz="half" idx="1"/>
          </p:nvPr>
        </p:nvSpPr>
        <p:spPr>
          <a:xfrm>
            <a:off x="591523" y="934626"/>
            <a:ext cx="5211688" cy="936105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ітковою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базальною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6"/>
          <p:cNvSpPr>
            <a:spLocks noGrp="1"/>
          </p:cNvSpPr>
          <p:nvPr>
            <p:ph sz="half" idx="2"/>
          </p:nvPr>
        </p:nvSpPr>
        <p:spPr>
          <a:xfrm>
            <a:off x="563252" y="1832802"/>
            <a:ext cx="5112568" cy="63935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эпітеліоцитів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6"/>
          <p:cNvSpPr>
            <a:spLocks noGrp="1"/>
          </p:cNvSpPr>
          <p:nvPr>
            <p:ph sz="half" idx="4294967295"/>
          </p:nvPr>
        </p:nvSpPr>
        <p:spPr>
          <a:xfrm>
            <a:off x="563252" y="2472160"/>
            <a:ext cx="5016500" cy="21955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складки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цитолеми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Проксимальный каналец нефро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28089"/>
            <a:ext cx="2799928" cy="212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78"/>
          <a:stretch/>
        </p:blipFill>
        <p:spPr bwMode="auto">
          <a:xfrm>
            <a:off x="5652120" y="2703247"/>
            <a:ext cx="2938137" cy="18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1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2"/>
          <a:stretch/>
        </p:blipFill>
        <p:spPr bwMode="auto">
          <a:xfrm>
            <a:off x="5452247" y="987574"/>
            <a:ext cx="31683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39416" y="987574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15616" y="1986548"/>
            <a:ext cx="4491608" cy="1155030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щіткової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базальною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посмугованістю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1115616" y="3118925"/>
            <a:ext cx="4347592" cy="1209906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непроникна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электролітів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8" b="79"/>
          <a:stretch/>
        </p:blipFill>
        <p:spPr bwMode="auto">
          <a:xfrm>
            <a:off x="1979712" y="627534"/>
            <a:ext cx="4968552" cy="284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542" y="3472004"/>
            <a:ext cx="802889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мозкової речовини нирки (забарвлення – гематоксилін):14 – збірні трубочки;15 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тонкий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 петлі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16 – дистальний каналець (пряма частина);17 – кровоносна судина.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сполучна тканина.</a:t>
            </a:r>
          </a:p>
          <a:p>
            <a:pPr algn="ctr"/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7121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1048220"/>
            <a:ext cx="3456384" cy="92739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10961" y="1975613"/>
            <a:ext cx="4232477" cy="2218044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 (цитоплазма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складки),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бідні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підкислювати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кислоту.</a:t>
            </a:r>
          </a:p>
          <a:p>
            <a:pPr eaLnBrk="1" hangingPunct="1">
              <a:lnSpc>
                <a:spcPct val="80000"/>
              </a:lnSpc>
            </a:pPr>
            <a:endParaRPr lang="uk-UA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43438" y="3508375"/>
            <a:ext cx="3816994" cy="935583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АДГ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вазопресин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028" y="387378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kidney collecting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6"/>
          <a:stretch/>
        </p:blipFill>
        <p:spPr bwMode="auto">
          <a:xfrm>
            <a:off x="4860032" y="657151"/>
            <a:ext cx="3384376" cy="263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1386" y="438844"/>
            <a:ext cx="3096344" cy="137682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утворення вторинної гіпертонічної концентрованої сечі –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-множинний.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7534"/>
            <a:ext cx="4581152" cy="2376264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56942" y="1491630"/>
            <a:ext cx="3222969" cy="17281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-поворотно-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водно-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сольового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гомеостазу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23928" y="3795886"/>
            <a:ext cx="4824536" cy="9680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інтерстицію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води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низхідних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трубочках.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91386" y="3222186"/>
            <a:ext cx="3294977" cy="115212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контролюється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альдостероном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23928" y="3003798"/>
            <a:ext cx="4824536" cy="6480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 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26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ÑÐ¾ÐºÐ¾Ð²Ð¾-Ð¿ÑÐ¾ÑÐ¸Ð²Ð¾ÑÐ¾ÑÐ½ÑÐ¹ Ð°Ð¿Ð¿Ð°ÑÐ°Ñ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71550"/>
            <a:ext cx="4067944" cy="384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699542"/>
            <a:ext cx="1872208" cy="369332"/>
          </a:xfrm>
          <a:prstGeom prst="rect">
            <a:avLst/>
          </a:prstGeom>
          <a:solidFill>
            <a:srgbClr val="FFFF37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Ізотонічна сеча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339752" y="884208"/>
            <a:ext cx="864096" cy="14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707654"/>
            <a:ext cx="1872208" cy="1200329"/>
          </a:xfrm>
          <a:prstGeom prst="rect">
            <a:avLst/>
          </a:prstGeom>
          <a:solidFill>
            <a:srgbClr val="FBBA0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217882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8" name="TextBox 7"/>
          <p:cNvSpPr txBox="1"/>
          <p:nvPr/>
        </p:nvSpPr>
        <p:spPr>
          <a:xfrm>
            <a:off x="6948264" y="1054143"/>
            <a:ext cx="1584176" cy="147732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Ізо- або гіпотонічна сеча (після реабсорбції </a:t>
            </a:r>
            <a:r>
              <a:rPr lang="en-US" b="1" dirty="0" smtClean="0">
                <a:solidFill>
                  <a:schemeClr val="tx1"/>
                </a:solidFill>
              </a:rPr>
              <a:t>Na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4824538" y="1792807"/>
            <a:ext cx="2123726" cy="184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4" name="TextBox 13"/>
          <p:cNvSpPr txBox="1"/>
          <p:nvPr/>
        </p:nvSpPr>
        <p:spPr>
          <a:xfrm>
            <a:off x="6948264" y="3219822"/>
            <a:ext cx="1656184" cy="1200329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Гіпертонічна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flipH="1" flipV="1">
            <a:off x="6372200" y="3579864"/>
            <a:ext cx="576064" cy="240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7" name="TextBox 16"/>
          <p:cNvSpPr txBox="1"/>
          <p:nvPr/>
        </p:nvSpPr>
        <p:spPr>
          <a:xfrm>
            <a:off x="467544" y="3776211"/>
            <a:ext cx="2088232" cy="923330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555776" y="437195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366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4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718713" y="843744"/>
            <a:ext cx="4248472" cy="3528206"/>
          </a:xfrm>
          <a:noFill/>
          <a:ln>
            <a:noFill/>
          </a:ln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ангіотензиновий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(ЮГА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калікреїн-кініновий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 (ККА)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вивільненню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кінінів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простогландини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продукуються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лежать в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ÐÐ°ÑÑÐ¸Ð½ÐºÐ¸ Ð¿Ð¾ Ð·Ð°Ð¿ÑÐ¾ÑÑ ÑÐ³Ð°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8890" y="804321"/>
            <a:ext cx="3384376" cy="331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472269"/>
            <a:ext cx="475081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059582"/>
            <a:ext cx="4907024" cy="3795886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Юкстагломерулярні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-лежать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стінці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ендотелієм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Юкставаскулярні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Гурмагтіга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(6) –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трикутному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плямо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еритропоетин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дистального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щільної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натрієвого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реагуючи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516639"/>
            <a:ext cx="5123048" cy="42973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Юкстагломерулярний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апарат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(ЮГА)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Эндокринная система почек Эндокринная система участвует 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27949" r="31848" b="4655"/>
          <a:stretch/>
        </p:blipFill>
        <p:spPr bwMode="auto">
          <a:xfrm>
            <a:off x="5652120" y="1275606"/>
            <a:ext cx="2869840" cy="270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456" y="0"/>
            <a:ext cx="8229600" cy="555526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Рен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ін-ангіотензин-альдостероновий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апарат</a:t>
            </a:r>
            <a:endParaRPr lang="uk-UA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794103"/>
              </p:ext>
            </p:extLst>
          </p:nvPr>
        </p:nvGraphicFramePr>
        <p:xfrm>
          <a:off x="467544" y="627534"/>
          <a:ext cx="7859216" cy="3497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838200" y="971550"/>
            <a:ext cx="30480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24000" y="1084177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2772" y="2074029"/>
            <a:ext cx="3581400" cy="1033264"/>
            <a:chOff x="382772" y="1875397"/>
            <a:chExt cx="3581400" cy="1033264"/>
          </a:xfrm>
        </p:grpSpPr>
        <p:sp>
          <p:nvSpPr>
            <p:cNvPr id="8" name="Стрелка вправо 7"/>
            <p:cNvSpPr/>
            <p:nvPr/>
          </p:nvSpPr>
          <p:spPr>
            <a:xfrm>
              <a:off x="382772" y="1875397"/>
              <a:ext cx="3581400" cy="103326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2772" y="2099641"/>
              <a:ext cx="3429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600" b="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Ангіотензин</a:t>
              </a:r>
              <a:r>
                <a:rPr lang="uk-UA" sz="16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-перетворюючий фермент (АПФ)</a:t>
              </a:r>
              <a:endParaRPr lang="uk-UA" sz="1600" b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56092532"/>
              </p:ext>
            </p:extLst>
          </p:nvPr>
        </p:nvGraphicFramePr>
        <p:xfrm>
          <a:off x="5562600" y="2628901"/>
          <a:ext cx="3257872" cy="270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493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696843"/>
            <a:ext cx="3494529" cy="208255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9330" name="Picture 2" descr="ÐÐ°ÑÑÐ¸Ð½ÐºÐ¸ Ð¿Ð¾ Ð·Ð°Ð¿ÑÐ¾ÑÑ kidney blood vess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/>
          <a:stretch/>
        </p:blipFill>
        <p:spPr bwMode="auto">
          <a:xfrm>
            <a:off x="4322658" y="664311"/>
            <a:ext cx="420978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1560" y="2779396"/>
            <a:ext cx="3711098" cy="161940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артерій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них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4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78073" y="985494"/>
            <a:ext cx="4335181" cy="13289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чудесна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капілярна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7" l="0" r="100000">
                        <a14:foregroundMark x1="76172" y1="54637" x2="80664" y2="838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78" t="47761" r="2709" b="6069"/>
          <a:stretch/>
        </p:blipFill>
        <p:spPr bwMode="auto">
          <a:xfrm>
            <a:off x="5436096" y="627534"/>
            <a:ext cx="273630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8438" y="2128408"/>
            <a:ext cx="4495800" cy="135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сітку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обплітає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8438" y="3291830"/>
            <a:ext cx="4656419" cy="115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зірчаті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впадають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81611" y="2607359"/>
            <a:ext cx="3204864" cy="184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нефронів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620328" y="483518"/>
            <a:ext cx="3494529" cy="46748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573170"/>
            <a:ext cx="3312368" cy="3855318"/>
          </a:xfrm>
        </p:spPr>
        <p:txBody>
          <a:bodyPr>
            <a:normAutofit/>
          </a:bodyPr>
          <a:lstStyle/>
          <a:p>
            <a:pPr marL="0" indent="355600" eaLnBrk="1" hangingPunct="1">
              <a:lnSpc>
                <a:spcPct val="90000"/>
              </a:lnSpc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чашечки 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миски,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(уретра)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4" name="Rectangle 3"/>
          <p:cNvSpPr txBox="1">
            <a:spLocks noChangeArrowheads="1"/>
          </p:cNvSpPr>
          <p:nvPr/>
        </p:nvSpPr>
        <p:spPr>
          <a:xfrm>
            <a:off x="4427984" y="555526"/>
            <a:ext cx="4248472" cy="38553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сечовивідних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диморфізм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38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410654"/>
            <a:ext cx="3672408" cy="1122131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тканина.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971600" y="2454342"/>
            <a:ext cx="3672408" cy="1525987"/>
          </a:xfr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гладеньких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міоцитів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D:\Атлас\сжатые рисунки\17 переходный эпител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11229"/>
            <a:ext cx="3607806" cy="184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54343"/>
            <a:ext cx="3607806" cy="198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8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71550"/>
            <a:ext cx="3024336" cy="367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71550"/>
            <a:ext cx="30963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64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7544" y="2453339"/>
            <a:ext cx="5105400" cy="1477052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59086" y="1933707"/>
            <a:ext cx="5105400" cy="129522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916311"/>
            <a:ext cx="4767804" cy="630237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альвеолярно-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4093" y="1387226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15264"/>
            <a:ext cx="2851930" cy="3931284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7837" y="803374"/>
            <a:ext cx="5105400" cy="64807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57140" y="384170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чашки та миски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57250"/>
            <a:ext cx="4896544" cy="1354460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два, а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гладком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спіралі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dirty="0"/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2245982"/>
            <a:ext cx="4752528" cy="829824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Там, де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повздовжній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11560" y="3094038"/>
            <a:ext cx="4563690" cy="485775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9501"/>
            <a:ext cx="4318762" cy="48347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D:\Атлас\сжатые рисунки\82 мочеточ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15311"/>
          <a:stretch/>
        </p:blipFill>
        <p:spPr bwMode="auto">
          <a:xfrm>
            <a:off x="5520915" y="461713"/>
            <a:ext cx="2870450" cy="23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28910" y="2794570"/>
            <a:ext cx="3175538" cy="200942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перехідний епітелій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власна пластика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</a:t>
            </a:r>
            <a:r>
              <a:rPr lang="en-US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язовий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 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3.1. – поздовжній;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 3.2. – круговий;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адвентицій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кровоносні судини</a:t>
            </a:r>
            <a:endParaRPr lang="ru-RU" sz="1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3858" y="703149"/>
            <a:ext cx="2843808" cy="1184558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87010" y="1992243"/>
            <a:ext cx="4966834" cy="1349896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пластинці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315375"/>
            <a:ext cx="4787900" cy="995363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Складки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трикутнику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розміщеному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гирлами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15616" y="389806"/>
            <a:ext cx="4318762" cy="42132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78" y="640134"/>
            <a:ext cx="2954046" cy="380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9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3909" y="836893"/>
            <a:ext cx="4499992" cy="1037613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гладком’язових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сфінктер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1886544"/>
            <a:ext cx="4499992" cy="748848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sz="23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серозною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4441" y="418234"/>
            <a:ext cx="4318762" cy="35939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68741"/>
            <a:ext cx="3024336" cy="251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urinary bladder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265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26178"/>
            <a:ext cx="3880508" cy="18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859" y="3219823"/>
            <a:ext cx="4318762" cy="136815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гематоксилін-еозин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):1-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2-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3-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мязовий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шар; 4-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71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292080" y="466396"/>
            <a:ext cx="2160240" cy="363959"/>
          </a:xfrm>
        </p:spPr>
        <p:txBody>
          <a:bodyPr>
            <a:noAutofit/>
          </a:bodyPr>
          <a:lstStyle/>
          <a:p>
            <a:pPr algn="l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857250"/>
            <a:ext cx="3672409" cy="922412"/>
          </a:xfrm>
          <a:noFill/>
          <a:ln>
            <a:noFill/>
          </a:ln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епітелій переходить у багатошаровий плоский незроговілий, потім – у зроговілий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17072523"/>
              </p:ext>
            </p:extLst>
          </p:nvPr>
        </p:nvGraphicFramePr>
        <p:xfrm>
          <a:off x="4139952" y="830355"/>
          <a:ext cx="4680520" cy="4028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150"/>
                <a:gridCol w="2747370"/>
              </a:tblGrid>
              <a:tr h="669944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9079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5988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http://www.lab.anhb.uwa.edu.au/mb140/Big/pen02tr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275857" y="2859782"/>
            <a:ext cx="2448272" cy="183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409245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0" name="Picture 2" descr="SIU SOM Histology ER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" t="3129" r="9516" b="3841"/>
          <a:stretch/>
        </p:blipFill>
        <p:spPr bwMode="auto">
          <a:xfrm>
            <a:off x="360743" y="1635646"/>
            <a:ext cx="2664296" cy="19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11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>
            <a:spLocks/>
          </p:cNvSpPr>
          <p:nvPr/>
        </p:nvSpPr>
        <p:spPr>
          <a:xfrm>
            <a:off x="395536" y="411510"/>
            <a:ext cx="8496944" cy="42293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1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-180528" y="195486"/>
            <a:ext cx="9168728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693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4714</TotalTime>
  <Words>2312</Words>
  <Application>Microsoft Office PowerPoint</Application>
  <PresentationFormat>Экран (16:9)</PresentationFormat>
  <Paragraphs>311</Paragraphs>
  <Slides>45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Garamond</vt:lpstr>
      <vt:lpstr>Tahoma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 утворення сечі</vt:lpstr>
      <vt:lpstr>Презентация PowerPoint</vt:lpstr>
      <vt:lpstr>Презентация PowerPoint</vt:lpstr>
      <vt:lpstr>Презентация PowerPoint</vt:lpstr>
      <vt:lpstr>Презентация PowerPoint</vt:lpstr>
      <vt:lpstr>Мезангій В судинних клубочках між капілярами присутній простір – мезангій. Він заповнений мезангіоцитами, які продукують матрикс.  </vt:lpstr>
      <vt:lpstr>Презентация PowerPoint</vt:lpstr>
      <vt:lpstr>Презентация PowerPoint</vt:lpstr>
      <vt:lpstr>Фільтраційний бар’єр: Утворення фільтрату відбувається через потрійний шар: 1.Ендотелій капілярів клубочка (пори) 2.Тришарова гломерулярна мембрана 3.Подоцити внутрішнього листка капсули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Ренін-ангіотензин-альдостероновий апарат</vt:lpstr>
      <vt:lpstr>Презентация PowerPoint</vt:lpstr>
      <vt:lpstr>Приносні артеріоли розпадаються на капіляри, які утворюють судинний клубочок («чудесна капілярна сітка»). Капіляри клубочків збираються в виносні артеріоли.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Чоловіча уретра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364</cp:revision>
  <cp:lastPrinted>2025-06-23T13:42:40Z</cp:lastPrinted>
  <dcterms:created xsi:type="dcterms:W3CDTF">2020-04-28T12:43:12Z</dcterms:created>
  <dcterms:modified xsi:type="dcterms:W3CDTF">2026-02-19T19:09:22Z</dcterms:modified>
</cp:coreProperties>
</file>