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32"/>
  </p:handoutMasterIdLst>
  <p:sldIdLst>
    <p:sldId id="256" r:id="rId2"/>
    <p:sldId id="337" r:id="rId3"/>
    <p:sldId id="308" r:id="rId4"/>
    <p:sldId id="309" r:id="rId5"/>
    <p:sldId id="310" r:id="rId6"/>
    <p:sldId id="311" r:id="rId7"/>
    <p:sldId id="315" r:id="rId8"/>
    <p:sldId id="316" r:id="rId9"/>
    <p:sldId id="317" r:id="rId10"/>
    <p:sldId id="318" r:id="rId11"/>
    <p:sldId id="319" r:id="rId12"/>
    <p:sldId id="320" r:id="rId13"/>
    <p:sldId id="321" r:id="rId14"/>
    <p:sldId id="322" r:id="rId15"/>
    <p:sldId id="323" r:id="rId16"/>
    <p:sldId id="324" r:id="rId17"/>
    <p:sldId id="325" r:id="rId18"/>
    <p:sldId id="327" r:id="rId19"/>
    <p:sldId id="326" r:id="rId20"/>
    <p:sldId id="328" r:id="rId21"/>
    <p:sldId id="329" r:id="rId22"/>
    <p:sldId id="331" r:id="rId23"/>
    <p:sldId id="313" r:id="rId24"/>
    <p:sldId id="332" r:id="rId25"/>
    <p:sldId id="333" r:id="rId26"/>
    <p:sldId id="334" r:id="rId27"/>
    <p:sldId id="335" r:id="rId28"/>
    <p:sldId id="336" r:id="rId29"/>
    <p:sldId id="312" r:id="rId30"/>
    <p:sldId id="338"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2C7C62C-6075-426B-B9CE-B65FA7FF71B9}">
          <p14:sldIdLst>
            <p14:sldId id="256"/>
            <p14:sldId id="337"/>
            <p14:sldId id="308"/>
            <p14:sldId id="309"/>
            <p14:sldId id="310"/>
            <p14:sldId id="311"/>
            <p14:sldId id="315"/>
            <p14:sldId id="316"/>
            <p14:sldId id="317"/>
            <p14:sldId id="318"/>
            <p14:sldId id="319"/>
            <p14:sldId id="320"/>
            <p14:sldId id="321"/>
            <p14:sldId id="322"/>
            <p14:sldId id="323"/>
            <p14:sldId id="324"/>
            <p14:sldId id="325"/>
            <p14:sldId id="327"/>
            <p14:sldId id="326"/>
            <p14:sldId id="328"/>
            <p14:sldId id="329"/>
            <p14:sldId id="331"/>
            <p14:sldId id="313"/>
            <p14:sldId id="332"/>
            <p14:sldId id="333"/>
            <p14:sldId id="334"/>
            <p14:sldId id="335"/>
            <p14:sldId id="336"/>
            <p14:sldId id="312"/>
            <p14:sldId id="33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EFE"/>
    <a:srgbClr val="F3F0ED"/>
    <a:srgbClr val="C1C9CD"/>
    <a:srgbClr val="3A5896"/>
    <a:srgbClr val="E1DAD2"/>
    <a:srgbClr val="7C96A3"/>
    <a:srgbClr val="FFFFFF"/>
    <a:srgbClr val="003374"/>
    <a:srgbClr val="385592"/>
    <a:srgbClr val="173A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3333" autoAdjust="0"/>
    <p:restoredTop sz="94660"/>
  </p:normalViewPr>
  <p:slideViewPr>
    <p:cSldViewPr snapToGrid="0">
      <p:cViewPr varScale="1">
        <p:scale>
          <a:sx n="69" d="100"/>
          <a:sy n="69" d="100"/>
        </p:scale>
        <p:origin x="520" y="44"/>
      </p:cViewPr>
      <p:guideLst/>
    </p:cSldViewPr>
  </p:slideViewPr>
  <p:notesTextViewPr>
    <p:cViewPr>
      <p:scale>
        <a:sx n="1" d="1"/>
        <a:sy n="1" d="1"/>
      </p:scale>
      <p:origin x="0" y="0"/>
    </p:cViewPr>
  </p:notesTextViewPr>
  <p:notesViewPr>
    <p:cSldViewPr snapToGrid="0">
      <p:cViewPr varScale="1">
        <p:scale>
          <a:sx n="85" d="100"/>
          <a:sy n="85" d="100"/>
        </p:scale>
        <p:origin x="2952"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2DD1C9-4BB6-422A-8F34-C157EA500BD9}" type="datetimeFigureOut">
              <a:rPr lang="en-US" smtClean="0"/>
              <a:t>2/20/2024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5A997E4-EE34-411C-9FF1-22B934EF5337}" type="slidenum">
              <a:rPr lang="en-US" smtClean="0"/>
              <a:t>‹#›</a:t>
            </a:fld>
            <a:endParaRPr lang="en-US" dirty="0"/>
          </a:p>
        </p:txBody>
      </p:sp>
    </p:spTree>
    <p:extLst>
      <p:ext uri="{BB962C8B-B14F-4D97-AF65-F5344CB8AC3E}">
        <p14:creationId xmlns:p14="http://schemas.microsoft.com/office/powerpoint/2010/main" val="212741131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t>2/20/2024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275084564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t>2/20/2024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53009493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BD9794-A4CC-42D0-9A65-24C6B9EF4076}" type="datetimeFigureOut">
              <a:rPr lang="en-US" smtClean="0"/>
              <a:t>2/20/2024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2309467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BD9794-A4CC-42D0-9A65-24C6B9EF4076}" type="datetimeFigureOut">
              <a:rPr lang="en-US" smtClean="0"/>
              <a:t>2/20/2024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2018750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BD9794-A4CC-42D0-9A65-24C6B9EF4076}" type="datetimeFigureOut">
              <a:rPr lang="en-US" smtClean="0"/>
              <a:t>2/20/2024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2648137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BD9794-A4CC-42D0-9A65-24C6B9EF4076}" type="datetimeFigureOut">
              <a:rPr lang="en-US" smtClean="0"/>
              <a:t>2/20/2024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2817867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BD9794-A4CC-42D0-9A65-24C6B9EF4076}" type="datetimeFigureOut">
              <a:rPr lang="en-US" smtClean="0"/>
              <a:t>2/20/2024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1400246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BD9794-A4CC-42D0-9A65-24C6B9EF4076}" type="datetimeFigureOut">
              <a:rPr lang="en-US" smtClean="0"/>
              <a:t>2/20/2024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3354897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BD9794-A4CC-42D0-9A65-24C6B9EF4076}" type="datetimeFigureOut">
              <a:rPr lang="en-US" smtClean="0"/>
              <a:t>2/20/2024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2508639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t>2/20/2024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712725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t>2/20/2024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3382581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7000">
              <a:schemeClr val="accent2">
                <a:lumMod val="40000"/>
                <a:lumOff val="60000"/>
              </a:schemeClr>
            </a:gs>
            <a:gs pos="32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pic>
        <p:nvPicPr>
          <p:cNvPr id="52" name="Picture 51"/>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idx="1"/>
          </p:nvPr>
        </p:nvSpPr>
        <p:spPr>
          <a:xfrm>
            <a:off x="645459" y="1287254"/>
            <a:ext cx="7869890" cy="488970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BD9794-A4CC-42D0-9A65-24C6B9EF4076}" type="datetimeFigureOut">
              <a:rPr lang="en-US" smtClean="0"/>
              <a:t>2/20/2024</a:t>
            </a:fld>
            <a:endParaRPr lang="en-US" dirty="0"/>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E8DF1E-33BB-4377-9A26-35481BA06C7C}" type="slidenum">
              <a:rPr lang="en-US" smtClean="0"/>
              <a:t>‹#›</a:t>
            </a:fld>
            <a:endParaRPr lang="en-US" dirty="0"/>
          </a:p>
        </p:txBody>
      </p:sp>
      <p:sp>
        <p:nvSpPr>
          <p:cNvPr id="2" name="Title Placeholder 1"/>
          <p:cNvSpPr>
            <a:spLocks noGrp="1"/>
          </p:cNvSpPr>
          <p:nvPr>
            <p:ph type="title"/>
          </p:nvPr>
        </p:nvSpPr>
        <p:spPr>
          <a:xfrm>
            <a:off x="628651" y="163208"/>
            <a:ext cx="7886698" cy="998742"/>
          </a:xfrm>
          <a:prstGeom prst="rect">
            <a:avLst/>
          </a:prstGeom>
          <a:noFill/>
        </p:spPr>
        <p:txBody>
          <a:bodyPr vert="horz" lIns="91440" tIns="45720" rIns="91440" bIns="45720" rtlCol="0" anchor="ctr">
            <a:normAutofit/>
          </a:bodyPr>
          <a:lstStyle/>
          <a:p>
            <a:r>
              <a:rPr lang="en-US" dirty="0" smtClean="0"/>
              <a:t>Click to edit Master title style</a:t>
            </a:r>
            <a:endParaRPr lang="en-US" dirty="0"/>
          </a:p>
        </p:txBody>
      </p:sp>
    </p:spTree>
    <p:extLst>
      <p:ext uri="{BB962C8B-B14F-4D97-AF65-F5344CB8AC3E}">
        <p14:creationId xmlns:p14="http://schemas.microsoft.com/office/powerpoint/2010/main" val="1223321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0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63996" y="286328"/>
            <a:ext cx="7231495" cy="1006763"/>
          </a:xfrm>
        </p:spPr>
        <p:txBody>
          <a:bodyPr>
            <a:noAutofit/>
          </a:bodyPr>
          <a:lstStyle/>
          <a:p>
            <a:pPr algn="ctr"/>
            <a:r>
              <a:rPr lang="uk-UA" dirty="0" smtClean="0">
                <a:solidFill>
                  <a:srgbClr val="FEFEFE"/>
                </a:solidFill>
                <a:latin typeface="Verdana" panose="020B0604030504040204" pitchFamily="34" charset="0"/>
                <a:ea typeface="Verdana" panose="020B0604030504040204" pitchFamily="34" charset="0"/>
              </a:rPr>
              <a:t> </a:t>
            </a:r>
            <a:endParaRPr lang="ru-RU" sz="2000" dirty="0">
              <a:solidFill>
                <a:srgbClr val="FEFEFE"/>
              </a:solidFill>
              <a:latin typeface="Arial Black" panose="020B0A04020102020204" pitchFamily="34" charset="0"/>
              <a:ea typeface="Verdana" panose="020B0604030504040204" pitchFamily="34" charset="0"/>
            </a:endParaRPr>
          </a:p>
        </p:txBody>
      </p:sp>
      <p:sp>
        <p:nvSpPr>
          <p:cNvPr id="7" name="Прямоугольник 6"/>
          <p:cNvSpPr/>
          <p:nvPr/>
        </p:nvSpPr>
        <p:spPr>
          <a:xfrm>
            <a:off x="249382" y="1312574"/>
            <a:ext cx="8349673" cy="830997"/>
          </a:xfrm>
          <a:prstGeom prst="rect">
            <a:avLst/>
          </a:prstGeom>
        </p:spPr>
        <p:txBody>
          <a:bodyPr wrap="square">
            <a:spAutoFit/>
          </a:bodyPr>
          <a:lstStyle/>
          <a:p>
            <a:pPr algn="ctr"/>
            <a:r>
              <a:rPr lang="en-US" sz="2400" b="1" dirty="0">
                <a:solidFill>
                  <a:srgbClr val="FFFF00"/>
                </a:solidFill>
                <a:latin typeface="Verdana" panose="020B0604030504040204" pitchFamily="34" charset="0"/>
                <a:ea typeface="Verdana" panose="020B0604030504040204" pitchFamily="34" charset="0"/>
              </a:rPr>
              <a:t>Basic laws and regulations. Organizational issues of labor protection.</a:t>
            </a:r>
            <a:endParaRPr lang="uk-UA" sz="2400" b="1" dirty="0">
              <a:solidFill>
                <a:srgbClr val="FFFF00"/>
              </a:solidFill>
              <a:latin typeface="Verdana" panose="020B0604030504040204" pitchFamily="34" charset="0"/>
              <a:ea typeface="Verdana" panose="020B0604030504040204" pitchFamily="34" charset="0"/>
            </a:endParaRPr>
          </a:p>
        </p:txBody>
      </p:sp>
      <p:pic>
        <p:nvPicPr>
          <p:cNvPr id="10" name="Рисунок 9"/>
          <p:cNvPicPr>
            <a:picLocks noChangeAspect="1"/>
          </p:cNvPicPr>
          <p:nvPr/>
        </p:nvPicPr>
        <p:blipFill>
          <a:blip r:embed="rId2"/>
          <a:stretch>
            <a:fillRect/>
          </a:stretch>
        </p:blipFill>
        <p:spPr>
          <a:xfrm>
            <a:off x="319341" y="2143571"/>
            <a:ext cx="8505317" cy="3827030"/>
          </a:xfrm>
          <a:prstGeom prst="rect">
            <a:avLst/>
          </a:prstGeom>
          <a:ln>
            <a:noFill/>
          </a:ln>
          <a:effectLst>
            <a:softEdge rad="112500"/>
          </a:effectLst>
        </p:spPr>
      </p:pic>
      <p:sp>
        <p:nvSpPr>
          <p:cNvPr id="2" name="Прямоугольник 1"/>
          <p:cNvSpPr/>
          <p:nvPr/>
        </p:nvSpPr>
        <p:spPr>
          <a:xfrm>
            <a:off x="794326" y="112245"/>
            <a:ext cx="7960373" cy="1200329"/>
          </a:xfrm>
          <a:prstGeom prst="rect">
            <a:avLst/>
          </a:prstGeom>
        </p:spPr>
        <p:txBody>
          <a:bodyPr wrap="square">
            <a:spAutoFit/>
          </a:bodyPr>
          <a:lstStyle/>
          <a:p>
            <a:pPr algn="ctr"/>
            <a:r>
              <a:rPr lang="en-US" dirty="0" smtClean="0">
                <a:solidFill>
                  <a:schemeClr val="bg1"/>
                </a:solidFill>
              </a:rPr>
              <a:t>ODESSA NATIONAL MEDICAL UNIVERSITY</a:t>
            </a:r>
          </a:p>
          <a:p>
            <a:pPr algn="ctr"/>
            <a:r>
              <a:rPr lang="en-US" dirty="0" smtClean="0">
                <a:solidFill>
                  <a:schemeClr val="bg1"/>
                </a:solidFill>
              </a:rPr>
              <a:t> </a:t>
            </a:r>
            <a:r>
              <a:rPr lang="en-US" dirty="0">
                <a:solidFill>
                  <a:schemeClr val="bg1"/>
                </a:solidFill>
              </a:rPr>
              <a:t>F</a:t>
            </a:r>
            <a:r>
              <a:rPr lang="en-US" dirty="0" smtClean="0">
                <a:solidFill>
                  <a:schemeClr val="bg1"/>
                </a:solidFill>
              </a:rPr>
              <a:t>aculty of pharmacy </a:t>
            </a:r>
          </a:p>
          <a:p>
            <a:pPr algn="ctr"/>
            <a:r>
              <a:rPr lang="en-US" dirty="0" smtClean="0">
                <a:solidFill>
                  <a:schemeClr val="bg1"/>
                </a:solidFill>
              </a:rPr>
              <a:t>Department </a:t>
            </a:r>
            <a:r>
              <a:rPr lang="en-US" dirty="0">
                <a:solidFill>
                  <a:schemeClr val="bg1"/>
                </a:solidFill>
              </a:rPr>
              <a:t>of Organization and Economics of </a:t>
            </a:r>
            <a:r>
              <a:rPr lang="en-US" dirty="0" smtClean="0">
                <a:solidFill>
                  <a:schemeClr val="bg1"/>
                </a:solidFill>
              </a:rPr>
              <a:t>Pharmacy</a:t>
            </a:r>
          </a:p>
          <a:p>
            <a:pPr algn="ctr"/>
            <a:r>
              <a:rPr lang="en-US" dirty="0" smtClean="0">
                <a:solidFill>
                  <a:schemeClr val="bg1"/>
                </a:solidFill>
              </a:rPr>
              <a:t> </a:t>
            </a:r>
            <a:r>
              <a:rPr lang="en-US" dirty="0">
                <a:solidFill>
                  <a:schemeClr val="bg1"/>
                </a:solidFill>
              </a:rPr>
              <a:t>with post-diploma specialization</a:t>
            </a:r>
          </a:p>
        </p:txBody>
      </p:sp>
      <p:sp>
        <p:nvSpPr>
          <p:cNvPr id="4" name="Прямоугольник 3"/>
          <p:cNvSpPr/>
          <p:nvPr/>
        </p:nvSpPr>
        <p:spPr>
          <a:xfrm>
            <a:off x="3805381" y="5970601"/>
            <a:ext cx="4572000" cy="646331"/>
          </a:xfrm>
          <a:prstGeom prst="rect">
            <a:avLst/>
          </a:prstGeom>
        </p:spPr>
        <p:txBody>
          <a:bodyPr>
            <a:spAutoFit/>
          </a:bodyPr>
          <a:lstStyle/>
          <a:p>
            <a:r>
              <a:rPr lang="en-US" dirty="0">
                <a:solidFill>
                  <a:schemeClr val="bg1"/>
                </a:solidFill>
              </a:rPr>
              <a:t>The lecture was prepared by</a:t>
            </a:r>
          </a:p>
          <a:p>
            <a:r>
              <a:rPr lang="en-US" dirty="0">
                <a:solidFill>
                  <a:schemeClr val="bg1"/>
                </a:solidFill>
              </a:rPr>
              <a:t> senior teacher </a:t>
            </a:r>
            <a:r>
              <a:rPr lang="en-US" dirty="0" smtClean="0">
                <a:solidFill>
                  <a:schemeClr val="bg1"/>
                </a:solidFill>
              </a:rPr>
              <a:t>Oksana STEPANOVA</a:t>
            </a:r>
            <a:endParaRPr lang="en-US" dirty="0">
              <a:solidFill>
                <a:schemeClr val="bg1"/>
              </a:solidFill>
            </a:endParaRPr>
          </a:p>
        </p:txBody>
      </p:sp>
    </p:spTree>
    <p:extLst>
      <p:ext uri="{BB962C8B-B14F-4D97-AF65-F5344CB8AC3E}">
        <p14:creationId xmlns:p14="http://schemas.microsoft.com/office/powerpoint/2010/main" val="2480652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6838226" y="3275553"/>
            <a:ext cx="2524125" cy="2524125"/>
          </a:xfrm>
          <a:prstGeom prst="rect">
            <a:avLst/>
          </a:prstGeom>
        </p:spPr>
      </p:pic>
      <p:sp>
        <p:nvSpPr>
          <p:cNvPr id="4" name="Прямоугольник 3"/>
          <p:cNvSpPr/>
          <p:nvPr/>
        </p:nvSpPr>
        <p:spPr>
          <a:xfrm>
            <a:off x="447962" y="114633"/>
            <a:ext cx="7652327" cy="6463308"/>
          </a:xfrm>
          <a:prstGeom prst="rect">
            <a:avLst/>
          </a:prstGeom>
        </p:spPr>
        <p:txBody>
          <a:bodyPr wrap="square">
            <a:spAutoFit/>
          </a:bodyPr>
          <a:lstStyle/>
          <a:p>
            <a:r>
              <a:rPr lang="en-US" dirty="0">
                <a:solidFill>
                  <a:schemeClr val="bg1"/>
                </a:solidFill>
              </a:rPr>
              <a:t>Pharmacy workers may be exposed to a variety of workplace hazards in the course of performing their functions. The type and </a:t>
            </a:r>
          </a:p>
          <a:p>
            <a:r>
              <a:rPr lang="en-US" dirty="0">
                <a:solidFill>
                  <a:schemeClr val="bg1"/>
                </a:solidFill>
              </a:rPr>
              <a:t>degree of exposure is dependent upon the type of pharmacy and its location (e.g., in communities and retail establishments, in </a:t>
            </a:r>
          </a:p>
          <a:p>
            <a:r>
              <a:rPr lang="en-US" dirty="0">
                <a:solidFill>
                  <a:schemeClr val="bg1"/>
                </a:solidFill>
              </a:rPr>
              <a:t>hospitals, etc.). A key component of a health and safety program is to identify and assess hazards and determine appropriate </a:t>
            </a:r>
          </a:p>
          <a:p>
            <a:r>
              <a:rPr lang="en-US" dirty="0">
                <a:solidFill>
                  <a:schemeClr val="bg1"/>
                </a:solidFill>
              </a:rPr>
              <a:t>controls. A systematic approach to hazard assessment includes the following steps:</a:t>
            </a:r>
          </a:p>
          <a:p>
            <a:r>
              <a:rPr lang="en-US" dirty="0">
                <a:solidFill>
                  <a:schemeClr val="bg1"/>
                </a:solidFill>
              </a:rPr>
              <a:t>1</a:t>
            </a:r>
            <a:r>
              <a:rPr lang="en-US" dirty="0">
                <a:solidFill>
                  <a:srgbClr val="FFFF00"/>
                </a:solidFill>
              </a:rPr>
              <a:t>. List all work-related tasks and activities.</a:t>
            </a:r>
          </a:p>
          <a:p>
            <a:r>
              <a:rPr lang="en-US" dirty="0">
                <a:solidFill>
                  <a:srgbClr val="FFFF00"/>
                </a:solidFill>
              </a:rPr>
              <a:t>2. Identify potential biological, chemical, physical and psychological hazards associated with each task.</a:t>
            </a:r>
          </a:p>
          <a:p>
            <a:r>
              <a:rPr lang="en-US" dirty="0">
                <a:solidFill>
                  <a:srgbClr val="FFFF00"/>
                </a:solidFill>
              </a:rPr>
              <a:t>3. Assess the risk of the hazard by considering the severity of consequences of exposure, the probability that the exposure will</a:t>
            </a:r>
          </a:p>
          <a:p>
            <a:r>
              <a:rPr lang="en-US" dirty="0">
                <a:solidFill>
                  <a:srgbClr val="FFFF00"/>
                </a:solidFill>
              </a:rPr>
              <a:t>occur and the frequency the task is done.</a:t>
            </a:r>
          </a:p>
          <a:p>
            <a:r>
              <a:rPr lang="en-US" dirty="0">
                <a:solidFill>
                  <a:srgbClr val="FFFF00"/>
                </a:solidFill>
              </a:rPr>
              <a:t>4. Identify the controls that will eliminate or reduce the risk. The hierarchy of controls should be followed. This means that </a:t>
            </a:r>
          </a:p>
          <a:p>
            <a:r>
              <a:rPr lang="en-US" dirty="0">
                <a:solidFill>
                  <a:srgbClr val="FFFF00"/>
                </a:solidFill>
              </a:rPr>
              <a:t>engineering controls are the most effective, followed by administrative controls (such as training and rules), followed by personal </a:t>
            </a:r>
          </a:p>
          <a:p>
            <a:r>
              <a:rPr lang="en-US" dirty="0">
                <a:solidFill>
                  <a:srgbClr val="FFFF00"/>
                </a:solidFill>
              </a:rPr>
              <a:t>protective equipment (PPE).</a:t>
            </a:r>
          </a:p>
          <a:p>
            <a:r>
              <a:rPr lang="en-US" dirty="0">
                <a:solidFill>
                  <a:srgbClr val="FFFF00"/>
                </a:solidFill>
              </a:rPr>
              <a:t>5. Implement the controls for each hazard.</a:t>
            </a:r>
          </a:p>
          <a:p>
            <a:r>
              <a:rPr lang="en-US" dirty="0">
                <a:solidFill>
                  <a:srgbClr val="FFFF00"/>
                </a:solidFill>
              </a:rPr>
              <a:t>6. Communicate the hazard assessments and required controls to all workers who perform the tasks.</a:t>
            </a:r>
          </a:p>
          <a:p>
            <a:r>
              <a:rPr lang="en-US" dirty="0">
                <a:solidFill>
                  <a:srgbClr val="FFFF00"/>
                </a:solidFill>
              </a:rPr>
              <a:t>7. Evaluate the controls periodically to ensure they are effective</a:t>
            </a:r>
            <a:endParaRPr lang="uk-UA" dirty="0">
              <a:solidFill>
                <a:srgbClr val="FFFF00"/>
              </a:solidFill>
            </a:endParaRPr>
          </a:p>
        </p:txBody>
      </p:sp>
    </p:spTree>
    <p:extLst>
      <p:ext uri="{BB962C8B-B14F-4D97-AF65-F5344CB8AC3E}">
        <p14:creationId xmlns:p14="http://schemas.microsoft.com/office/powerpoint/2010/main" val="1954334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09418" y="399626"/>
            <a:ext cx="8428182" cy="5632311"/>
          </a:xfrm>
          <a:prstGeom prst="rect">
            <a:avLst/>
          </a:prstGeom>
        </p:spPr>
        <p:txBody>
          <a:bodyPr wrap="square">
            <a:spAutoFit/>
          </a:bodyPr>
          <a:lstStyle/>
          <a:p>
            <a:r>
              <a:rPr lang="en-US" sz="2400" dirty="0" smtClean="0">
                <a:solidFill>
                  <a:schemeClr val="bg1"/>
                </a:solidFill>
                <a:latin typeface="Verdana" panose="020B0604030504040204" pitchFamily="34" charset="0"/>
                <a:ea typeface="Verdana" panose="020B0604030504040204" pitchFamily="34" charset="0"/>
              </a:rPr>
              <a:t>           </a:t>
            </a:r>
            <a:r>
              <a:rPr lang="en-US" sz="2400" dirty="0" smtClean="0">
                <a:solidFill>
                  <a:srgbClr val="FFFF00"/>
                </a:solidFill>
                <a:latin typeface="Verdana" panose="020B0604030504040204" pitchFamily="34" charset="0"/>
                <a:ea typeface="Verdana" panose="020B0604030504040204" pitchFamily="34" charset="0"/>
              </a:rPr>
              <a:t>Occupational </a:t>
            </a:r>
            <a:r>
              <a:rPr lang="en-US" sz="2400" dirty="0">
                <a:solidFill>
                  <a:srgbClr val="FFFF00"/>
                </a:solidFill>
                <a:latin typeface="Verdana" panose="020B0604030504040204" pitchFamily="34" charset="0"/>
                <a:ea typeface="Verdana" panose="020B0604030504040204" pitchFamily="34" charset="0"/>
              </a:rPr>
              <a:t>Safety and </a:t>
            </a:r>
            <a:r>
              <a:rPr lang="en-US" sz="2400" dirty="0" smtClean="0">
                <a:solidFill>
                  <a:srgbClr val="FFFF00"/>
                </a:solidFill>
                <a:latin typeface="Verdana" panose="020B0604030504040204" pitchFamily="34" charset="0"/>
                <a:ea typeface="Verdana" panose="020B0604030504040204" pitchFamily="34" charset="0"/>
              </a:rPr>
              <a:t>Health</a:t>
            </a:r>
          </a:p>
          <a:p>
            <a:r>
              <a:rPr lang="en-US" sz="2400" dirty="0" smtClean="0">
                <a:solidFill>
                  <a:schemeClr val="bg1"/>
                </a:solidFill>
                <a:latin typeface="Verdana" panose="020B0604030504040204" pitchFamily="34" charset="0"/>
                <a:ea typeface="Verdana" panose="020B0604030504040204" pitchFamily="34" charset="0"/>
              </a:rPr>
              <a:t>Occupational safety and health is concerned with preserving and protecting human and facility resources in the workplace.</a:t>
            </a:r>
            <a:endParaRPr lang="ru-RU" sz="2400" dirty="0" smtClean="0">
              <a:solidFill>
                <a:schemeClr val="bg1"/>
              </a:solidFill>
              <a:latin typeface="Verdana" panose="020B0604030504040204" pitchFamily="34" charset="0"/>
              <a:ea typeface="Verdana" panose="020B0604030504040204" pitchFamily="34" charset="0"/>
            </a:endParaRPr>
          </a:p>
          <a:p>
            <a:r>
              <a:rPr lang="en-US" sz="2400" dirty="0" smtClean="0">
                <a:solidFill>
                  <a:srgbClr val="FFFF00"/>
                </a:solidFill>
                <a:latin typeface="Verdana" panose="020B0604030504040204" pitchFamily="34" charset="0"/>
                <a:ea typeface="Verdana" panose="020B0604030504040204" pitchFamily="34" charset="0"/>
              </a:rPr>
              <a:t>Occupational</a:t>
            </a:r>
            <a:r>
              <a:rPr lang="uk-UA" sz="2400" dirty="0" smtClean="0">
                <a:solidFill>
                  <a:srgbClr val="FFFF00"/>
                </a:solidFill>
                <a:latin typeface="Verdana" panose="020B0604030504040204" pitchFamily="34" charset="0"/>
                <a:ea typeface="Verdana" panose="020B0604030504040204" pitchFamily="34" charset="0"/>
              </a:rPr>
              <a:t> </a:t>
            </a:r>
            <a:r>
              <a:rPr lang="uk-UA" sz="2400" dirty="0" err="1">
                <a:solidFill>
                  <a:srgbClr val="FFFF00"/>
                </a:solidFill>
                <a:latin typeface="Verdana" panose="020B0604030504040204" pitchFamily="34" charset="0"/>
                <a:ea typeface="Verdana" panose="020B0604030504040204" pitchFamily="34" charset="0"/>
              </a:rPr>
              <a:t>safety</a:t>
            </a:r>
            <a:r>
              <a:rPr lang="uk-UA" sz="2400" dirty="0">
                <a:solidFill>
                  <a:srgbClr val="FFFF00"/>
                </a:solidFill>
                <a:latin typeface="Verdana" panose="020B0604030504040204" pitchFamily="34" charset="0"/>
                <a:ea typeface="Verdana" panose="020B0604030504040204" pitchFamily="34" charset="0"/>
              </a:rPr>
              <a:t> and </a:t>
            </a:r>
            <a:r>
              <a:rPr lang="uk-UA" sz="2400" dirty="0" err="1">
                <a:solidFill>
                  <a:srgbClr val="FFFF00"/>
                </a:solidFill>
                <a:latin typeface="Verdana" panose="020B0604030504040204" pitchFamily="34" charset="0"/>
                <a:ea typeface="Verdana" panose="020B0604030504040204" pitchFamily="34" charset="0"/>
              </a:rPr>
              <a:t>health</a:t>
            </a:r>
            <a:r>
              <a:rPr lang="uk-UA" sz="2400" dirty="0">
                <a:solidFill>
                  <a:srgbClr val="FFFF00"/>
                </a:solidFill>
                <a:latin typeface="Verdana" panose="020B0604030504040204" pitchFamily="34" charset="0"/>
                <a:ea typeface="Verdana" panose="020B0604030504040204" pitchFamily="34" charset="0"/>
              </a:rPr>
              <a:t> </a:t>
            </a:r>
            <a:r>
              <a:rPr lang="uk-UA" sz="2400" dirty="0" err="1">
                <a:solidFill>
                  <a:srgbClr val="FFFF00"/>
                </a:solidFill>
                <a:latin typeface="Verdana" panose="020B0604030504040204" pitchFamily="34" charset="0"/>
                <a:ea typeface="Verdana" panose="020B0604030504040204" pitchFamily="34" charset="0"/>
              </a:rPr>
              <a:t>involves</a:t>
            </a:r>
            <a:r>
              <a:rPr lang="uk-UA" sz="2400" dirty="0">
                <a:solidFill>
                  <a:srgbClr val="FFFF00"/>
                </a:solidFill>
                <a:latin typeface="Verdana" panose="020B0604030504040204" pitchFamily="34" charset="0"/>
                <a:ea typeface="Verdana" panose="020B0604030504040204" pitchFamily="34" charset="0"/>
              </a:rPr>
              <a:t> </a:t>
            </a:r>
            <a:r>
              <a:rPr lang="uk-UA" sz="2400" dirty="0" err="1">
                <a:solidFill>
                  <a:srgbClr val="FFFF00"/>
                </a:solidFill>
                <a:latin typeface="Verdana" panose="020B0604030504040204" pitchFamily="34" charset="0"/>
                <a:ea typeface="Verdana" panose="020B0604030504040204" pitchFamily="34" charset="0"/>
              </a:rPr>
              <a:t>helping</a:t>
            </a:r>
            <a:r>
              <a:rPr lang="uk-UA" sz="2400" dirty="0">
                <a:solidFill>
                  <a:srgbClr val="FFFF00"/>
                </a:solidFill>
                <a:latin typeface="Verdana" panose="020B0604030504040204" pitchFamily="34" charset="0"/>
                <a:ea typeface="Verdana" panose="020B0604030504040204" pitchFamily="34" charset="0"/>
              </a:rPr>
              <a:t> </a:t>
            </a:r>
            <a:r>
              <a:rPr lang="uk-UA" sz="2400" dirty="0" err="1">
                <a:solidFill>
                  <a:srgbClr val="FFFF00"/>
                </a:solidFill>
                <a:latin typeface="Verdana" panose="020B0604030504040204" pitchFamily="34" charset="0"/>
                <a:ea typeface="Verdana" panose="020B0604030504040204" pitchFamily="34" charset="0"/>
              </a:rPr>
              <a:t>people</a:t>
            </a:r>
            <a:r>
              <a:rPr lang="uk-UA" sz="2400" dirty="0">
                <a:solidFill>
                  <a:srgbClr val="FFFF00"/>
                </a:solidFill>
                <a:latin typeface="Verdana" panose="020B0604030504040204" pitchFamily="34" charset="0"/>
                <a:ea typeface="Verdana" panose="020B0604030504040204" pitchFamily="34" charset="0"/>
              </a:rPr>
              <a:t> by </a:t>
            </a:r>
            <a:r>
              <a:rPr lang="uk-UA" sz="2400" dirty="0" err="1">
                <a:solidFill>
                  <a:srgbClr val="FFFF00"/>
                </a:solidFill>
                <a:latin typeface="Verdana" panose="020B0604030504040204" pitchFamily="34" charset="0"/>
                <a:ea typeface="Verdana" panose="020B0604030504040204" pitchFamily="34" charset="0"/>
              </a:rPr>
              <a:t>preventing</a:t>
            </a:r>
            <a:r>
              <a:rPr lang="uk-UA" sz="2400" dirty="0">
                <a:solidFill>
                  <a:srgbClr val="FFFF00"/>
                </a:solidFill>
                <a:latin typeface="Verdana" panose="020B0604030504040204" pitchFamily="34" charset="0"/>
                <a:ea typeface="Verdana" panose="020B0604030504040204" pitchFamily="34" charset="0"/>
              </a:rPr>
              <a:t> </a:t>
            </a:r>
            <a:r>
              <a:rPr lang="uk-UA" sz="2400" dirty="0" err="1">
                <a:solidFill>
                  <a:srgbClr val="FFFF00"/>
                </a:solidFill>
                <a:latin typeface="Verdana" panose="020B0604030504040204" pitchFamily="34" charset="0"/>
                <a:ea typeface="Verdana" panose="020B0604030504040204" pitchFamily="34" charset="0"/>
              </a:rPr>
              <a:t>them</a:t>
            </a:r>
            <a:r>
              <a:rPr lang="uk-UA" sz="2400" dirty="0">
                <a:solidFill>
                  <a:srgbClr val="FFFF00"/>
                </a:solidFill>
                <a:latin typeface="Verdana" panose="020B0604030504040204" pitchFamily="34" charset="0"/>
                <a:ea typeface="Verdana" panose="020B0604030504040204" pitchFamily="34" charset="0"/>
              </a:rPr>
              <a:t> </a:t>
            </a:r>
            <a:r>
              <a:rPr lang="uk-UA" sz="2400" dirty="0" err="1">
                <a:solidFill>
                  <a:srgbClr val="FFFF00"/>
                </a:solidFill>
                <a:latin typeface="Verdana" panose="020B0604030504040204" pitchFamily="34" charset="0"/>
                <a:ea typeface="Verdana" panose="020B0604030504040204" pitchFamily="34" charset="0"/>
              </a:rPr>
              <a:t>from</a:t>
            </a:r>
            <a:r>
              <a:rPr lang="uk-UA" sz="2400" dirty="0">
                <a:solidFill>
                  <a:srgbClr val="FFFF00"/>
                </a:solidFill>
                <a:latin typeface="Verdana" panose="020B0604030504040204" pitchFamily="34" charset="0"/>
                <a:ea typeface="Verdana" panose="020B0604030504040204" pitchFamily="34" charset="0"/>
              </a:rPr>
              <a:t> </a:t>
            </a:r>
            <a:r>
              <a:rPr lang="uk-UA" sz="2400" dirty="0" err="1">
                <a:solidFill>
                  <a:srgbClr val="FFFF00"/>
                </a:solidFill>
                <a:latin typeface="Verdana" panose="020B0604030504040204" pitchFamily="34" charset="0"/>
                <a:ea typeface="Verdana" panose="020B0604030504040204" pitchFamily="34" charset="0"/>
              </a:rPr>
              <a:t>being</a:t>
            </a:r>
            <a:r>
              <a:rPr lang="uk-UA" sz="2400" dirty="0">
                <a:solidFill>
                  <a:srgbClr val="FFFF00"/>
                </a:solidFill>
                <a:latin typeface="Verdana" panose="020B0604030504040204" pitchFamily="34" charset="0"/>
                <a:ea typeface="Verdana" panose="020B0604030504040204" pitchFamily="34" charset="0"/>
              </a:rPr>
              <a:t> </a:t>
            </a:r>
            <a:r>
              <a:rPr lang="uk-UA" sz="2400" dirty="0" err="1">
                <a:solidFill>
                  <a:srgbClr val="FFFF00"/>
                </a:solidFill>
                <a:latin typeface="Verdana" panose="020B0604030504040204" pitchFamily="34" charset="0"/>
                <a:ea typeface="Verdana" panose="020B0604030504040204" pitchFamily="34" charset="0"/>
              </a:rPr>
              <a:t>injured</a:t>
            </a:r>
            <a:r>
              <a:rPr lang="uk-UA" sz="2400" dirty="0">
                <a:solidFill>
                  <a:srgbClr val="FFFF00"/>
                </a:solidFill>
                <a:latin typeface="Verdana" panose="020B0604030504040204" pitchFamily="34" charset="0"/>
                <a:ea typeface="Verdana" panose="020B0604030504040204" pitchFamily="34" charset="0"/>
              </a:rPr>
              <a:t> </a:t>
            </a:r>
            <a:r>
              <a:rPr lang="uk-UA" sz="2400" dirty="0" err="1">
                <a:solidFill>
                  <a:srgbClr val="FFFF00"/>
                </a:solidFill>
                <a:latin typeface="Verdana" panose="020B0604030504040204" pitchFamily="34" charset="0"/>
                <a:ea typeface="Verdana" panose="020B0604030504040204" pitchFamily="34" charset="0"/>
              </a:rPr>
              <a:t>or</a:t>
            </a:r>
            <a:r>
              <a:rPr lang="uk-UA" sz="2400" dirty="0">
                <a:solidFill>
                  <a:srgbClr val="FFFF00"/>
                </a:solidFill>
                <a:latin typeface="Verdana" panose="020B0604030504040204" pitchFamily="34" charset="0"/>
                <a:ea typeface="Verdana" panose="020B0604030504040204" pitchFamily="34" charset="0"/>
              </a:rPr>
              <a:t> </a:t>
            </a:r>
            <a:r>
              <a:rPr lang="uk-UA" sz="2400" dirty="0" err="1">
                <a:solidFill>
                  <a:srgbClr val="FFFF00"/>
                </a:solidFill>
                <a:latin typeface="Verdana" panose="020B0604030504040204" pitchFamily="34" charset="0"/>
                <a:ea typeface="Verdana" panose="020B0604030504040204" pitchFamily="34" charset="0"/>
              </a:rPr>
              <a:t>becoming</a:t>
            </a:r>
            <a:r>
              <a:rPr lang="uk-UA" sz="2400" dirty="0">
                <a:solidFill>
                  <a:srgbClr val="FFFF00"/>
                </a:solidFill>
                <a:latin typeface="Verdana" panose="020B0604030504040204" pitchFamily="34" charset="0"/>
                <a:ea typeface="Verdana" panose="020B0604030504040204" pitchFamily="34" charset="0"/>
              </a:rPr>
              <a:t> </a:t>
            </a:r>
            <a:r>
              <a:rPr lang="uk-UA" sz="2400" dirty="0" err="1">
                <a:solidFill>
                  <a:srgbClr val="FFFF00"/>
                </a:solidFill>
                <a:latin typeface="Verdana" panose="020B0604030504040204" pitchFamily="34" charset="0"/>
                <a:ea typeface="Verdana" panose="020B0604030504040204" pitchFamily="34" charset="0"/>
              </a:rPr>
              <a:t>ill</a:t>
            </a:r>
            <a:r>
              <a:rPr lang="uk-UA" sz="2400" dirty="0">
                <a:solidFill>
                  <a:srgbClr val="FFFF00"/>
                </a:solidFill>
                <a:latin typeface="Verdana" panose="020B0604030504040204" pitchFamily="34" charset="0"/>
                <a:ea typeface="Verdana" panose="020B0604030504040204" pitchFamily="34" charset="0"/>
              </a:rPr>
              <a:t> </a:t>
            </a:r>
            <a:r>
              <a:rPr lang="uk-UA" sz="2400" dirty="0" err="1">
                <a:solidFill>
                  <a:srgbClr val="FFFF00"/>
                </a:solidFill>
                <a:latin typeface="Verdana" panose="020B0604030504040204" pitchFamily="34" charset="0"/>
                <a:ea typeface="Verdana" panose="020B0604030504040204" pitchFamily="34" charset="0"/>
              </a:rPr>
              <a:t>due</a:t>
            </a:r>
            <a:r>
              <a:rPr lang="uk-UA" sz="2400" dirty="0">
                <a:solidFill>
                  <a:srgbClr val="FFFF00"/>
                </a:solidFill>
                <a:latin typeface="Verdana" panose="020B0604030504040204" pitchFamily="34" charset="0"/>
                <a:ea typeface="Verdana" panose="020B0604030504040204" pitchFamily="34" charset="0"/>
              </a:rPr>
              <a:t> </a:t>
            </a:r>
            <a:r>
              <a:rPr lang="uk-UA" sz="2400" dirty="0" err="1">
                <a:solidFill>
                  <a:srgbClr val="FFFF00"/>
                </a:solidFill>
                <a:latin typeface="Verdana" panose="020B0604030504040204" pitchFamily="34" charset="0"/>
                <a:ea typeface="Verdana" panose="020B0604030504040204" pitchFamily="34" charset="0"/>
              </a:rPr>
              <a:t>to</a:t>
            </a:r>
            <a:r>
              <a:rPr lang="uk-UA" sz="2400" dirty="0">
                <a:solidFill>
                  <a:srgbClr val="FFFF00"/>
                </a:solidFill>
                <a:latin typeface="Verdana" panose="020B0604030504040204" pitchFamily="34" charset="0"/>
                <a:ea typeface="Verdana" panose="020B0604030504040204" pitchFamily="34" charset="0"/>
              </a:rPr>
              <a:t> </a:t>
            </a:r>
            <a:r>
              <a:rPr lang="uk-UA" sz="2400" dirty="0" err="1">
                <a:solidFill>
                  <a:srgbClr val="FFFF00"/>
                </a:solidFill>
                <a:latin typeface="Verdana" panose="020B0604030504040204" pitchFamily="34" charset="0"/>
                <a:ea typeface="Verdana" panose="020B0604030504040204" pitchFamily="34" charset="0"/>
              </a:rPr>
              <a:t>hazards</a:t>
            </a:r>
            <a:r>
              <a:rPr lang="uk-UA" sz="2400" dirty="0">
                <a:solidFill>
                  <a:srgbClr val="FFFF00"/>
                </a:solidFill>
                <a:latin typeface="Verdana" panose="020B0604030504040204" pitchFamily="34" charset="0"/>
                <a:ea typeface="Verdana" panose="020B0604030504040204" pitchFamily="34" charset="0"/>
              </a:rPr>
              <a:t> </a:t>
            </a:r>
            <a:r>
              <a:rPr lang="uk-UA" sz="2400" dirty="0" err="1">
                <a:solidFill>
                  <a:srgbClr val="FFFF00"/>
                </a:solidFill>
                <a:latin typeface="Verdana" panose="020B0604030504040204" pitchFamily="34" charset="0"/>
                <a:ea typeface="Verdana" panose="020B0604030504040204" pitchFamily="34" charset="0"/>
              </a:rPr>
              <a:t>in</a:t>
            </a:r>
            <a:r>
              <a:rPr lang="uk-UA" sz="2400" dirty="0">
                <a:solidFill>
                  <a:srgbClr val="FFFF00"/>
                </a:solidFill>
                <a:latin typeface="Verdana" panose="020B0604030504040204" pitchFamily="34" charset="0"/>
                <a:ea typeface="Verdana" panose="020B0604030504040204" pitchFamily="34" charset="0"/>
              </a:rPr>
              <a:t> </a:t>
            </a:r>
            <a:r>
              <a:rPr lang="uk-UA" sz="2400" dirty="0" err="1">
                <a:solidFill>
                  <a:srgbClr val="FFFF00"/>
                </a:solidFill>
                <a:latin typeface="Verdana" panose="020B0604030504040204" pitchFamily="34" charset="0"/>
                <a:ea typeface="Verdana" panose="020B0604030504040204" pitchFamily="34" charset="0"/>
              </a:rPr>
              <a:t>their</a:t>
            </a:r>
            <a:r>
              <a:rPr lang="uk-UA" sz="2400" dirty="0">
                <a:solidFill>
                  <a:srgbClr val="FFFF00"/>
                </a:solidFill>
                <a:latin typeface="Verdana" panose="020B0604030504040204" pitchFamily="34" charset="0"/>
                <a:ea typeface="Verdana" panose="020B0604030504040204" pitchFamily="34" charset="0"/>
              </a:rPr>
              <a:t> </a:t>
            </a:r>
            <a:r>
              <a:rPr lang="uk-UA" sz="2400" dirty="0" err="1">
                <a:solidFill>
                  <a:srgbClr val="FFFF00"/>
                </a:solidFill>
                <a:latin typeface="Verdana" panose="020B0604030504040204" pitchFamily="34" charset="0"/>
                <a:ea typeface="Verdana" panose="020B0604030504040204" pitchFamily="34" charset="0"/>
              </a:rPr>
              <a:t>workplaces</a:t>
            </a:r>
            <a:r>
              <a:rPr lang="uk-UA" sz="2400" dirty="0" smtClean="0">
                <a:solidFill>
                  <a:srgbClr val="FFFF00"/>
                </a:solidFill>
                <a:latin typeface="Verdana" panose="020B0604030504040204" pitchFamily="34" charset="0"/>
                <a:ea typeface="Verdana" panose="020B0604030504040204" pitchFamily="34" charset="0"/>
              </a:rPr>
              <a:t>.</a:t>
            </a:r>
          </a:p>
          <a:p>
            <a:r>
              <a:rPr lang="en-US" sz="2400" dirty="0">
                <a:solidFill>
                  <a:schemeClr val="bg1"/>
                </a:solidFill>
                <a:latin typeface="Verdana" panose="020B0604030504040204" pitchFamily="34" charset="0"/>
                <a:ea typeface="Verdana" panose="020B0604030504040204" pitchFamily="34" charset="0"/>
              </a:rPr>
              <a:t>Practitioners in the field try to prevent needless deaths and injuries to workers</a:t>
            </a:r>
            <a:r>
              <a:rPr lang="en-US" sz="2400" dirty="0" smtClean="0">
                <a:solidFill>
                  <a:schemeClr val="bg1"/>
                </a:solidFill>
                <a:latin typeface="Verdana" panose="020B0604030504040204" pitchFamily="34" charset="0"/>
                <a:ea typeface="Verdana" panose="020B0604030504040204" pitchFamily="34" charset="0"/>
              </a:rPr>
              <a:t>.</a:t>
            </a:r>
            <a:endParaRPr lang="ru-RU" sz="2400" dirty="0" smtClean="0">
              <a:solidFill>
                <a:schemeClr val="bg1"/>
              </a:solidFill>
              <a:latin typeface="Verdana" panose="020B0604030504040204" pitchFamily="34" charset="0"/>
              <a:ea typeface="Verdana" panose="020B0604030504040204" pitchFamily="34" charset="0"/>
            </a:endParaRPr>
          </a:p>
          <a:p>
            <a:r>
              <a:rPr lang="en-US" sz="2400" dirty="0">
                <a:solidFill>
                  <a:srgbClr val="FFFF00"/>
                </a:solidFill>
                <a:latin typeface="Verdana" panose="020B0604030504040204" pitchFamily="34" charset="0"/>
                <a:ea typeface="Verdana" panose="020B0604030504040204" pitchFamily="34" charset="0"/>
              </a:rPr>
              <a:t>Demonstrating concern for workers by ensuring he was trained in hazard recognition and correctly performing his job are jobs of the safety professional.</a:t>
            </a:r>
            <a:endParaRPr lang="uk-UA" sz="2400" dirty="0">
              <a:solidFill>
                <a:srgbClr val="FFFF00"/>
              </a:solidFill>
              <a:latin typeface="Verdana" panose="020B0604030504040204" pitchFamily="34" charset="0"/>
              <a:ea typeface="Verdana" panose="020B0604030504040204" pitchFamily="34" charset="0"/>
            </a:endParaRPr>
          </a:p>
          <a:p>
            <a:endParaRPr lang="uk-UA" sz="2400" dirty="0">
              <a:solidFill>
                <a:schemeClr val="bg1"/>
              </a:solidFill>
              <a:latin typeface="Verdana" panose="020B0604030504040204" pitchFamily="34" charset="0"/>
              <a:ea typeface="Verdana" panose="020B0604030504040204" pitchFamily="34" charset="0"/>
            </a:endParaRPr>
          </a:p>
          <a:p>
            <a:r>
              <a:rPr lang="en-US" sz="2400" dirty="0" smtClean="0">
                <a:solidFill>
                  <a:schemeClr val="bg1"/>
                </a:solidFill>
                <a:latin typeface="Verdana" panose="020B0604030504040204" pitchFamily="34" charset="0"/>
                <a:ea typeface="Verdana" panose="020B0604030504040204" pitchFamily="34" charset="0"/>
              </a:rPr>
              <a:t> </a:t>
            </a:r>
            <a:endParaRPr lang="en-US" sz="2400" dirty="0">
              <a:solidFill>
                <a:schemeClr val="bg1"/>
              </a:solidFill>
              <a:latin typeface="Verdana" panose="020B0604030504040204" pitchFamily="34" charset="0"/>
              <a:ea typeface="Verdana" panose="020B0604030504040204" pitchFamily="34" charset="0"/>
            </a:endParaRPr>
          </a:p>
        </p:txBody>
      </p:sp>
      <p:sp>
        <p:nvSpPr>
          <p:cNvPr id="5" name="Прямоугольник 4"/>
          <p:cNvSpPr/>
          <p:nvPr/>
        </p:nvSpPr>
        <p:spPr>
          <a:xfrm>
            <a:off x="309418" y="1766655"/>
            <a:ext cx="7901709" cy="461665"/>
          </a:xfrm>
          <a:prstGeom prst="rect">
            <a:avLst/>
          </a:prstGeom>
        </p:spPr>
        <p:txBody>
          <a:bodyPr wrap="square">
            <a:spAutoFit/>
          </a:bodyPr>
          <a:lstStyle/>
          <a:p>
            <a:endParaRPr lang="uk-UA" sz="2400" dirty="0">
              <a:solidFill>
                <a:srgbClr val="FFFF00"/>
              </a:solidFill>
              <a:latin typeface="Verdana" panose="020B0604030504040204" pitchFamily="34" charset="0"/>
              <a:ea typeface="Verdana" panose="020B0604030504040204" pitchFamily="34" charset="0"/>
            </a:endParaRPr>
          </a:p>
        </p:txBody>
      </p:sp>
      <p:sp>
        <p:nvSpPr>
          <p:cNvPr id="7" name="Прямоугольник 6"/>
          <p:cNvSpPr/>
          <p:nvPr/>
        </p:nvSpPr>
        <p:spPr>
          <a:xfrm>
            <a:off x="309418" y="3133684"/>
            <a:ext cx="8081818" cy="461665"/>
          </a:xfrm>
          <a:prstGeom prst="rect">
            <a:avLst/>
          </a:prstGeom>
        </p:spPr>
        <p:txBody>
          <a:bodyPr wrap="square">
            <a:spAutoFit/>
          </a:bodyPr>
          <a:lstStyle/>
          <a:p>
            <a:endParaRPr lang="uk-UA" sz="2400" dirty="0">
              <a:solidFill>
                <a:schemeClr val="bg1"/>
              </a:solidFill>
              <a:latin typeface="Verdana" panose="020B0604030504040204" pitchFamily="34" charset="0"/>
              <a:ea typeface="Verdana" panose="020B0604030504040204" pitchFamily="34" charset="0"/>
            </a:endParaRPr>
          </a:p>
        </p:txBody>
      </p:sp>
      <p:sp>
        <p:nvSpPr>
          <p:cNvPr id="9" name="Прямоугольник 8"/>
          <p:cNvSpPr/>
          <p:nvPr/>
        </p:nvSpPr>
        <p:spPr>
          <a:xfrm>
            <a:off x="420255" y="4078244"/>
            <a:ext cx="8234218" cy="461665"/>
          </a:xfrm>
          <a:prstGeom prst="rect">
            <a:avLst/>
          </a:prstGeom>
        </p:spPr>
        <p:txBody>
          <a:bodyPr wrap="square">
            <a:spAutoFit/>
          </a:bodyPr>
          <a:lstStyle/>
          <a:p>
            <a:endParaRPr lang="uk-UA" sz="2400" dirty="0">
              <a:solidFill>
                <a:schemeClr val="bg1"/>
              </a:solidFill>
              <a:latin typeface="Verdana" panose="020B0604030504040204" pitchFamily="34" charset="0"/>
              <a:ea typeface="Verdana" panose="020B0604030504040204" pitchFamily="34" charset="0"/>
            </a:endParaRPr>
          </a:p>
        </p:txBody>
      </p:sp>
      <p:pic>
        <p:nvPicPr>
          <p:cNvPr id="10" name="Рисунок 9"/>
          <p:cNvPicPr>
            <a:picLocks noChangeAspect="1"/>
          </p:cNvPicPr>
          <p:nvPr/>
        </p:nvPicPr>
        <p:blipFill>
          <a:blip r:embed="rId2"/>
          <a:stretch>
            <a:fillRect/>
          </a:stretch>
        </p:blipFill>
        <p:spPr>
          <a:xfrm>
            <a:off x="6714548" y="5196014"/>
            <a:ext cx="2143125" cy="1428750"/>
          </a:xfrm>
          <a:prstGeom prst="rect">
            <a:avLst/>
          </a:prstGeom>
          <a:ln>
            <a:noFill/>
          </a:ln>
          <a:effectLst>
            <a:softEdge rad="112500"/>
          </a:effectLst>
        </p:spPr>
      </p:pic>
    </p:spTree>
    <p:extLst>
      <p:ext uri="{BB962C8B-B14F-4D97-AF65-F5344CB8AC3E}">
        <p14:creationId xmlns:p14="http://schemas.microsoft.com/office/powerpoint/2010/main" val="33772475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226520"/>
            <a:ext cx="8984973" cy="3046988"/>
          </a:xfrm>
          <a:prstGeom prst="rect">
            <a:avLst/>
          </a:prstGeom>
        </p:spPr>
        <p:txBody>
          <a:bodyPr wrap="square">
            <a:spAutoFit/>
          </a:bodyPr>
          <a:lstStyle/>
          <a:p>
            <a:pPr marL="342900" indent="-342900">
              <a:buFont typeface="Wingdings" panose="05000000000000000000" pitchFamily="2" charset="2"/>
              <a:buChar char="q"/>
            </a:pPr>
            <a:r>
              <a:rPr lang="en-US" sz="2400" dirty="0" smtClean="0">
                <a:solidFill>
                  <a:srgbClr val="FEFEFE"/>
                </a:solidFill>
              </a:rPr>
              <a:t>   Occupational</a:t>
            </a:r>
            <a:r>
              <a:rPr lang="uk-UA" sz="2400" dirty="0" smtClean="0">
                <a:solidFill>
                  <a:srgbClr val="FEFEFE"/>
                </a:solidFill>
              </a:rPr>
              <a:t> </a:t>
            </a:r>
            <a:r>
              <a:rPr lang="uk-UA" sz="2400" dirty="0">
                <a:solidFill>
                  <a:srgbClr val="FEFEFE"/>
                </a:solidFill>
              </a:rPr>
              <a:t>safety and health is also a field wherein professionals attempt to prevent catastrophic losses</a:t>
            </a:r>
            <a:r>
              <a:rPr lang="uk-UA" sz="2400" dirty="0" smtClean="0">
                <a:solidFill>
                  <a:srgbClr val="FEFEFE"/>
                </a:solidFill>
              </a:rPr>
              <a:t>.</a:t>
            </a:r>
            <a:endParaRPr lang="en-US" sz="2400" dirty="0">
              <a:solidFill>
                <a:srgbClr val="FEFEFE"/>
              </a:solidFill>
            </a:endParaRPr>
          </a:p>
          <a:p>
            <a:r>
              <a:rPr lang="uk-UA" sz="2400" dirty="0" smtClean="0">
                <a:solidFill>
                  <a:srgbClr val="FEFEFE"/>
                </a:solidFill>
              </a:rPr>
              <a:t> </a:t>
            </a:r>
            <a:endParaRPr lang="en-US" sz="2400" dirty="0" smtClean="0">
              <a:solidFill>
                <a:srgbClr val="FEFEFE"/>
              </a:solidFill>
            </a:endParaRPr>
          </a:p>
          <a:p>
            <a:pPr marL="342900" indent="-342900">
              <a:buFont typeface="Wingdings" panose="05000000000000000000" pitchFamily="2" charset="2"/>
              <a:buChar char="q"/>
            </a:pPr>
            <a:r>
              <a:rPr lang="uk-UA" sz="2400" dirty="0" smtClean="0">
                <a:solidFill>
                  <a:srgbClr val="FEFEFE"/>
                </a:solidFill>
              </a:rPr>
              <a:t>When </a:t>
            </a:r>
            <a:r>
              <a:rPr lang="uk-UA" sz="2400" dirty="0">
                <a:solidFill>
                  <a:srgbClr val="FEFEFE"/>
                </a:solidFill>
              </a:rPr>
              <a:t>they conduct preinspections, safety </a:t>
            </a:r>
            <a:r>
              <a:rPr lang="en-US" sz="2400" dirty="0" smtClean="0">
                <a:solidFill>
                  <a:srgbClr val="FEFEFE"/>
                </a:solidFill>
              </a:rPr>
              <a:t>professionals</a:t>
            </a:r>
            <a:r>
              <a:rPr lang="uk-UA" sz="2400" dirty="0" smtClean="0">
                <a:solidFill>
                  <a:srgbClr val="FEFEFE"/>
                </a:solidFill>
              </a:rPr>
              <a:t> </a:t>
            </a:r>
            <a:r>
              <a:rPr lang="en-US" sz="2400" dirty="0" smtClean="0">
                <a:solidFill>
                  <a:srgbClr val="FEFEFE"/>
                </a:solidFill>
              </a:rPr>
              <a:t>may</a:t>
            </a:r>
            <a:r>
              <a:rPr lang="uk-UA" sz="2400" dirty="0" smtClean="0">
                <a:solidFill>
                  <a:srgbClr val="FEFEFE"/>
                </a:solidFill>
              </a:rPr>
              <a:t> </a:t>
            </a:r>
            <a:r>
              <a:rPr lang="en-US" sz="2400" dirty="0" smtClean="0">
                <a:solidFill>
                  <a:srgbClr val="FEFEFE"/>
                </a:solidFill>
              </a:rPr>
              <a:t>prevent</a:t>
            </a:r>
            <a:r>
              <a:rPr lang="uk-UA" sz="2400" dirty="0" smtClean="0">
                <a:solidFill>
                  <a:srgbClr val="FEFEFE"/>
                </a:solidFill>
              </a:rPr>
              <a:t> explosions </a:t>
            </a:r>
            <a:r>
              <a:rPr lang="en-US" sz="2400" dirty="0" smtClean="0">
                <a:solidFill>
                  <a:srgbClr val="FEFEFE"/>
                </a:solidFill>
              </a:rPr>
              <a:t>or</a:t>
            </a:r>
            <a:r>
              <a:rPr lang="uk-UA" sz="2400" dirty="0" smtClean="0">
                <a:solidFill>
                  <a:srgbClr val="FEFEFE"/>
                </a:solidFill>
              </a:rPr>
              <a:t> </a:t>
            </a:r>
            <a:r>
              <a:rPr lang="uk-UA" sz="2400" dirty="0">
                <a:solidFill>
                  <a:srgbClr val="FEFEFE"/>
                </a:solidFill>
              </a:rPr>
              <a:t>fires thatcould destroy entire buildings. </a:t>
            </a:r>
            <a:endParaRPr lang="en-US" sz="2400" dirty="0" smtClean="0">
              <a:solidFill>
                <a:srgbClr val="FEFEFE"/>
              </a:solidFill>
            </a:endParaRPr>
          </a:p>
          <a:p>
            <a:endParaRPr lang="en-US" sz="2400" dirty="0">
              <a:solidFill>
                <a:srgbClr val="FEFEFE"/>
              </a:solidFill>
            </a:endParaRPr>
          </a:p>
          <a:p>
            <a:pPr marL="342900" indent="-342900">
              <a:buFont typeface="Wingdings" panose="05000000000000000000" pitchFamily="2" charset="2"/>
              <a:buChar char="q"/>
            </a:pPr>
            <a:r>
              <a:rPr lang="en-US" sz="2400" dirty="0" smtClean="0">
                <a:solidFill>
                  <a:srgbClr val="FEFEFE"/>
                </a:solidFill>
              </a:rPr>
              <a:t>Occupational safety and health is also  the management function in an organization concerned with improving its quality and efficiency. </a:t>
            </a:r>
            <a:endParaRPr lang="en-US" sz="2400" dirty="0">
              <a:solidFill>
                <a:srgbClr val="FEFEFE"/>
              </a:solidFill>
            </a:endParaRPr>
          </a:p>
        </p:txBody>
      </p:sp>
      <p:sp>
        <p:nvSpPr>
          <p:cNvPr id="5" name="Прямоугольник 4"/>
          <p:cNvSpPr/>
          <p:nvPr/>
        </p:nvSpPr>
        <p:spPr>
          <a:xfrm>
            <a:off x="0" y="3678765"/>
            <a:ext cx="8848435" cy="1938992"/>
          </a:xfrm>
          <a:prstGeom prst="rect">
            <a:avLst/>
          </a:prstGeom>
        </p:spPr>
        <p:txBody>
          <a:bodyPr wrap="square">
            <a:spAutoFit/>
          </a:bodyPr>
          <a:lstStyle/>
          <a:p>
            <a:pPr marL="342900" indent="-342900">
              <a:buFont typeface="Wingdings" panose="05000000000000000000" pitchFamily="2" charset="2"/>
              <a:buChar char="q"/>
            </a:pPr>
            <a:r>
              <a:rPr lang="en-US" sz="2400" dirty="0">
                <a:solidFill>
                  <a:srgbClr val="FEFEFE"/>
                </a:solidFill>
              </a:rPr>
              <a:t>Safety professionals consider the way products are moved from place to place and are concerned with reducing lifting injury exposures, while minimizing product movement. They attempt to eliminate property and facility damage, waste, and costs that lessen an organization’s ability to operate profitably</a:t>
            </a:r>
          </a:p>
        </p:txBody>
      </p:sp>
    </p:spTree>
    <p:extLst>
      <p:ext uri="{BB962C8B-B14F-4D97-AF65-F5344CB8AC3E}">
        <p14:creationId xmlns:p14="http://schemas.microsoft.com/office/powerpoint/2010/main" val="16332082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58347" y="298394"/>
            <a:ext cx="8646289" cy="3847207"/>
          </a:xfrm>
          <a:prstGeom prst="rect">
            <a:avLst/>
          </a:prstGeom>
        </p:spPr>
        <p:txBody>
          <a:bodyPr wrap="square">
            <a:spAutoFit/>
          </a:bodyPr>
          <a:lstStyle/>
          <a:p>
            <a:pPr algn="ctr"/>
            <a:r>
              <a:rPr lang="en-US" sz="2800" b="1" dirty="0" smtClean="0">
                <a:solidFill>
                  <a:srgbClr val="FFFF00"/>
                </a:solidFill>
              </a:rPr>
              <a:t>Importance of Occupational Safety and Health</a:t>
            </a:r>
          </a:p>
          <a:p>
            <a:pPr marL="342900" indent="-342900">
              <a:buFont typeface="Wingdings" panose="05000000000000000000" pitchFamily="2" charset="2"/>
              <a:buChar char="Ø"/>
            </a:pPr>
            <a:r>
              <a:rPr lang="en-US" sz="2400" dirty="0" smtClean="0">
                <a:solidFill>
                  <a:schemeClr val="bg1"/>
                </a:solidFill>
                <a:latin typeface="Verdana" panose="020B0604030504040204" pitchFamily="34" charset="0"/>
                <a:ea typeface="Verdana" panose="020B0604030504040204" pitchFamily="34" charset="0"/>
              </a:rPr>
              <a:t>Economically, morally, and legally, occupational safety and health has become an important issue. Companies are attempting to remain profitable in an ever more competitive global economy.</a:t>
            </a:r>
          </a:p>
          <a:p>
            <a:pPr marL="342900" indent="-342900">
              <a:buFont typeface="Wingdings" panose="05000000000000000000" pitchFamily="2" charset="2"/>
              <a:buChar char="Ø"/>
            </a:pPr>
            <a:r>
              <a:rPr lang="en-US" sz="2400" dirty="0" smtClean="0">
                <a:solidFill>
                  <a:schemeClr val="bg1"/>
                </a:solidFill>
                <a:latin typeface="Verdana" panose="020B0604030504040204" pitchFamily="34" charset="0"/>
                <a:ea typeface="Verdana" panose="020B0604030504040204" pitchFamily="34" charset="0"/>
              </a:rPr>
              <a:t>For these companies, addressing safety, health, and environmental issues may mean more than good business practice. For many companies, strong safety, health, and environmental programs may actually mean survival.</a:t>
            </a:r>
            <a:endParaRPr lang="en-US" sz="240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300878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810327" y="164552"/>
            <a:ext cx="6862618" cy="2246769"/>
          </a:xfrm>
          <a:prstGeom prst="rect">
            <a:avLst/>
          </a:prstGeom>
        </p:spPr>
        <p:txBody>
          <a:bodyPr wrap="square">
            <a:spAutoFit/>
          </a:bodyPr>
          <a:lstStyle/>
          <a:p>
            <a:pPr algn="just"/>
            <a:r>
              <a:rPr lang="en-US" sz="2800" b="1" dirty="0">
                <a:solidFill>
                  <a:srgbClr val="FFFF00"/>
                </a:solidFill>
              </a:rPr>
              <a:t>According to the Bureau of Labor Statistics there are approximately five injury and illness cases per year for every one hundred workers, or approximately four million total per year.</a:t>
            </a:r>
            <a:endParaRPr lang="en-US" sz="2400" dirty="0">
              <a:solidFill>
                <a:schemeClr val="bg1"/>
              </a:solidFill>
              <a:latin typeface="Verdana" panose="020B0604030504040204" pitchFamily="34" charset="0"/>
              <a:ea typeface="Verdana" panose="020B0604030504040204" pitchFamily="34" charset="0"/>
            </a:endParaRPr>
          </a:p>
        </p:txBody>
      </p:sp>
      <p:pic>
        <p:nvPicPr>
          <p:cNvPr id="2" name="Рисунок 1"/>
          <p:cNvPicPr>
            <a:picLocks noChangeAspect="1"/>
          </p:cNvPicPr>
          <p:nvPr/>
        </p:nvPicPr>
        <p:blipFill>
          <a:blip r:embed="rId2"/>
          <a:stretch>
            <a:fillRect/>
          </a:stretch>
        </p:blipFill>
        <p:spPr>
          <a:xfrm>
            <a:off x="135083" y="109985"/>
            <a:ext cx="1601353" cy="1601353"/>
          </a:xfrm>
          <a:prstGeom prst="rect">
            <a:avLst/>
          </a:prstGeom>
        </p:spPr>
      </p:pic>
      <p:sp>
        <p:nvSpPr>
          <p:cNvPr id="5" name="Прямоугольник 4"/>
          <p:cNvSpPr/>
          <p:nvPr/>
        </p:nvSpPr>
        <p:spPr>
          <a:xfrm>
            <a:off x="135083" y="3226051"/>
            <a:ext cx="6507018" cy="1815882"/>
          </a:xfrm>
          <a:prstGeom prst="rect">
            <a:avLst/>
          </a:prstGeom>
        </p:spPr>
        <p:txBody>
          <a:bodyPr wrap="square">
            <a:spAutoFit/>
          </a:bodyPr>
          <a:lstStyle/>
          <a:p>
            <a:r>
              <a:rPr lang="en-US" sz="2800" b="1" dirty="0">
                <a:solidFill>
                  <a:srgbClr val="FFFF00"/>
                </a:solidFill>
              </a:rPr>
              <a:t>The costs associated with these losses number in the billions of dollars. The staggering numbers of people involved in these accidents are a real concern.</a:t>
            </a:r>
            <a:endParaRPr lang="uk-UA" sz="2800" b="1" dirty="0">
              <a:solidFill>
                <a:srgbClr val="FFFF00"/>
              </a:solidFill>
            </a:endParaRPr>
          </a:p>
        </p:txBody>
      </p:sp>
      <p:pic>
        <p:nvPicPr>
          <p:cNvPr id="6" name="Рисунок 5"/>
          <p:cNvPicPr>
            <a:picLocks noChangeAspect="1"/>
          </p:cNvPicPr>
          <p:nvPr/>
        </p:nvPicPr>
        <p:blipFill>
          <a:blip r:embed="rId3"/>
          <a:stretch>
            <a:fillRect/>
          </a:stretch>
        </p:blipFill>
        <p:spPr>
          <a:xfrm>
            <a:off x="6533428" y="2702898"/>
            <a:ext cx="2524125" cy="2524125"/>
          </a:xfrm>
          <a:prstGeom prst="rect">
            <a:avLst/>
          </a:prstGeom>
        </p:spPr>
      </p:pic>
    </p:spTree>
    <p:extLst>
      <p:ext uri="{BB962C8B-B14F-4D97-AF65-F5344CB8AC3E}">
        <p14:creationId xmlns:p14="http://schemas.microsoft.com/office/powerpoint/2010/main" val="25766853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657927" y="399580"/>
            <a:ext cx="6857422" cy="830997"/>
          </a:xfrm>
          <a:prstGeom prst="rect">
            <a:avLst/>
          </a:prstGeom>
        </p:spPr>
        <p:txBody>
          <a:bodyPr wrap="square">
            <a:spAutoFit/>
          </a:bodyPr>
          <a:lstStyle/>
          <a:p>
            <a:r>
              <a:rPr lang="en-US" sz="2400" b="1" dirty="0">
                <a:solidFill>
                  <a:srgbClr val="FFFF00"/>
                </a:solidFill>
                <a:latin typeface="Verdana" panose="020B0604030504040204" pitchFamily="34" charset="0"/>
                <a:ea typeface="Verdana" panose="020B0604030504040204" pitchFamily="34" charset="0"/>
              </a:rPr>
              <a:t>Early Historical Examination of Occupational Safety and Health </a:t>
            </a:r>
            <a:endParaRPr lang="uk-UA" sz="2400" b="1" dirty="0">
              <a:solidFill>
                <a:srgbClr val="FFFF00"/>
              </a:solidFill>
              <a:latin typeface="Verdana" panose="020B0604030504040204" pitchFamily="34" charset="0"/>
              <a:ea typeface="Verdana" panose="020B0604030504040204" pitchFamily="34" charset="0"/>
            </a:endParaRPr>
          </a:p>
        </p:txBody>
      </p:sp>
      <p:sp>
        <p:nvSpPr>
          <p:cNvPr id="8" name="Прямоугольник 7"/>
          <p:cNvSpPr/>
          <p:nvPr/>
        </p:nvSpPr>
        <p:spPr>
          <a:xfrm>
            <a:off x="3276961" y="1441914"/>
            <a:ext cx="5074082" cy="3754874"/>
          </a:xfrm>
          <a:prstGeom prst="rect">
            <a:avLst/>
          </a:prstGeom>
        </p:spPr>
        <p:txBody>
          <a:bodyPr wrap="square">
            <a:spAutoFit/>
          </a:bodyPr>
          <a:lstStyle/>
          <a:p>
            <a:pPr algn="ctr"/>
            <a:r>
              <a:rPr lang="en-US" dirty="0" smtClean="0">
                <a:solidFill>
                  <a:srgbClr val="002060"/>
                </a:solidFill>
              </a:rPr>
              <a:t>Ancient </a:t>
            </a:r>
            <a:r>
              <a:rPr lang="en-US" dirty="0">
                <a:solidFill>
                  <a:srgbClr val="002060"/>
                </a:solidFill>
              </a:rPr>
              <a:t>Greek and Roman </a:t>
            </a:r>
            <a:endParaRPr lang="en-US" dirty="0" smtClean="0">
              <a:solidFill>
                <a:srgbClr val="002060"/>
              </a:solidFill>
            </a:endParaRPr>
          </a:p>
          <a:p>
            <a:r>
              <a:rPr lang="en-US" sz="2000" dirty="0" smtClean="0">
                <a:solidFill>
                  <a:srgbClr val="FEFEFE"/>
                </a:solidFill>
              </a:rPr>
              <a:t>Physicians </a:t>
            </a:r>
            <a:r>
              <a:rPr lang="en-US" sz="2000" dirty="0">
                <a:solidFill>
                  <a:srgbClr val="FEFEFE"/>
                </a:solidFill>
              </a:rPr>
              <a:t>Concern for occupational safety and health is not a recent issue. Many of today’s health and safety concerns were first observed over 2,000 years ago. </a:t>
            </a:r>
            <a:endParaRPr lang="en-US" sz="2000" dirty="0" smtClean="0">
              <a:solidFill>
                <a:srgbClr val="FEFEFE"/>
              </a:solidFill>
            </a:endParaRPr>
          </a:p>
          <a:p>
            <a:r>
              <a:rPr lang="en-US" sz="2000" dirty="0" smtClean="0">
                <a:solidFill>
                  <a:srgbClr val="FEFEFE"/>
                </a:solidFill>
              </a:rPr>
              <a:t>An </a:t>
            </a:r>
            <a:r>
              <a:rPr lang="en-US" sz="2000" dirty="0">
                <a:solidFill>
                  <a:srgbClr val="FEFEFE"/>
                </a:solidFill>
              </a:rPr>
              <a:t>early account is associated with the Code of Hammurabi that dates back to approximately 2100 BC. It was primarily concerned with personal injury and losses and it prescribed a schedule of punishments and payments for wrongdoers in an attempt to recompense victims of the listed violations.</a:t>
            </a:r>
            <a:endParaRPr lang="uk-UA" sz="2000" dirty="0">
              <a:solidFill>
                <a:srgbClr val="FEFEFE"/>
              </a:solidFill>
            </a:endParaRPr>
          </a:p>
        </p:txBody>
      </p:sp>
      <p:pic>
        <p:nvPicPr>
          <p:cNvPr id="9" name="Рисунок 8"/>
          <p:cNvPicPr>
            <a:picLocks noChangeAspect="1"/>
          </p:cNvPicPr>
          <p:nvPr/>
        </p:nvPicPr>
        <p:blipFill>
          <a:blip r:embed="rId2"/>
          <a:stretch>
            <a:fillRect/>
          </a:stretch>
        </p:blipFill>
        <p:spPr>
          <a:xfrm>
            <a:off x="101599" y="1724493"/>
            <a:ext cx="3112655" cy="3472295"/>
          </a:xfrm>
          <a:prstGeom prst="rect">
            <a:avLst/>
          </a:prstGeom>
          <a:ln>
            <a:noFill/>
          </a:ln>
          <a:effectLst>
            <a:softEdge rad="112500"/>
          </a:effectLst>
        </p:spPr>
      </p:pic>
    </p:spTree>
    <p:extLst>
      <p:ext uri="{BB962C8B-B14F-4D97-AF65-F5344CB8AC3E}">
        <p14:creationId xmlns:p14="http://schemas.microsoft.com/office/powerpoint/2010/main" val="3908283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471138"/>
            <a:ext cx="7989454" cy="3170099"/>
          </a:xfrm>
          <a:prstGeom prst="rect">
            <a:avLst/>
          </a:prstGeom>
        </p:spPr>
        <p:txBody>
          <a:bodyPr wrap="square">
            <a:spAutoFit/>
          </a:bodyPr>
          <a:lstStyle/>
          <a:p>
            <a:r>
              <a:rPr lang="en-US" sz="2000" dirty="0">
                <a:solidFill>
                  <a:schemeClr val="bg1"/>
                </a:solidFill>
                <a:latin typeface="Verdana" panose="020B0604030504040204" pitchFamily="34" charset="0"/>
                <a:ea typeface="Verdana" panose="020B0604030504040204" pitchFamily="34" charset="0"/>
              </a:rPr>
              <a:t>Greek and Roman physicians, practicing between 400 BC and 300 AD, expressed concern for the health of individuals exposed to the metals commonly used during this period</a:t>
            </a:r>
            <a:r>
              <a:rPr lang="en-US" sz="2000" dirty="0" smtClean="0">
                <a:solidFill>
                  <a:schemeClr val="bg1"/>
                </a:solidFill>
                <a:latin typeface="Verdana" panose="020B0604030504040204" pitchFamily="34" charset="0"/>
                <a:ea typeface="Verdana" panose="020B0604030504040204" pitchFamily="34" charset="0"/>
              </a:rPr>
              <a:t>.</a:t>
            </a:r>
          </a:p>
          <a:p>
            <a:pPr marL="342900" indent="-342900">
              <a:buFont typeface="Wingdings" panose="05000000000000000000" pitchFamily="2" charset="2"/>
              <a:buChar char="ü"/>
            </a:pPr>
            <a:endParaRPr lang="en-US" sz="2000" dirty="0">
              <a:solidFill>
                <a:schemeClr val="bg1"/>
              </a:solidFill>
              <a:latin typeface="Verdana" panose="020B0604030504040204" pitchFamily="34" charset="0"/>
              <a:ea typeface="Verdana" panose="020B0604030504040204" pitchFamily="34" charset="0"/>
            </a:endParaRPr>
          </a:p>
          <a:p>
            <a:r>
              <a:rPr lang="en-US" sz="2000" dirty="0" smtClean="0">
                <a:solidFill>
                  <a:schemeClr val="bg1"/>
                </a:solidFill>
                <a:latin typeface="Verdana" panose="020B0604030504040204" pitchFamily="34" charset="0"/>
                <a:ea typeface="Verdana" panose="020B0604030504040204" pitchFamily="34" charset="0"/>
              </a:rPr>
              <a:t>These </a:t>
            </a:r>
            <a:r>
              <a:rPr lang="en-US" sz="2000" dirty="0">
                <a:solidFill>
                  <a:schemeClr val="bg1"/>
                </a:solidFill>
                <a:latin typeface="Verdana" panose="020B0604030504040204" pitchFamily="34" charset="0"/>
                <a:ea typeface="Verdana" panose="020B0604030504040204" pitchFamily="34" charset="0"/>
              </a:rPr>
              <a:t>included Hippocrates, the Father of Medicine, and Pliny the Elder, a Roman physician and scientist, both discussed in </a:t>
            </a:r>
            <a:r>
              <a:rPr lang="en-US" sz="2000" dirty="0" smtClean="0">
                <a:solidFill>
                  <a:schemeClr val="bg1"/>
                </a:solidFill>
                <a:latin typeface="Verdana" panose="020B0604030504040204" pitchFamily="34" charset="0"/>
                <a:ea typeface="Verdana" panose="020B0604030504040204" pitchFamily="34" charset="0"/>
              </a:rPr>
              <a:t>Galen</a:t>
            </a:r>
            <a:r>
              <a:rPr lang="en-US" sz="2000" dirty="0">
                <a:solidFill>
                  <a:schemeClr val="bg1"/>
                </a:solidFill>
                <a:latin typeface="Verdana" panose="020B0604030504040204" pitchFamily="34" charset="0"/>
                <a:ea typeface="Verdana" panose="020B0604030504040204" pitchFamily="34" charset="0"/>
              </a:rPr>
              <a:t>, a Roman physician who lived during the second </a:t>
            </a:r>
            <a:r>
              <a:rPr lang="en-US" sz="2000" dirty="0" smtClean="0">
                <a:solidFill>
                  <a:schemeClr val="bg1"/>
                </a:solidFill>
                <a:latin typeface="Verdana" panose="020B0604030504040204" pitchFamily="34" charset="0"/>
                <a:ea typeface="Verdana" panose="020B0604030504040204" pitchFamily="34" charset="0"/>
              </a:rPr>
              <a:t>century, wrote </a:t>
            </a:r>
            <a:r>
              <a:rPr lang="en-US" sz="2000" dirty="0">
                <a:solidFill>
                  <a:schemeClr val="bg1"/>
                </a:solidFill>
                <a:latin typeface="Verdana" panose="020B0604030504040204" pitchFamily="34" charset="0"/>
                <a:ea typeface="Verdana" panose="020B0604030504040204" pitchFamily="34" charset="0"/>
              </a:rPr>
              <a:t>about occupational diseases and the dangers of acid mists to copper miners. </a:t>
            </a:r>
            <a:endParaRPr lang="en-US" sz="2000" dirty="0" smtClean="0">
              <a:solidFill>
                <a:schemeClr val="bg1"/>
              </a:solidFill>
              <a:latin typeface="Verdana" panose="020B0604030504040204" pitchFamily="34" charset="0"/>
              <a:ea typeface="Verdana" panose="020B0604030504040204" pitchFamily="34" charset="0"/>
            </a:endParaRPr>
          </a:p>
          <a:p>
            <a:pPr marL="342900" indent="-342900">
              <a:buFont typeface="Wingdings" panose="05000000000000000000" pitchFamily="2" charset="2"/>
              <a:buChar char="ü"/>
            </a:pPr>
            <a:endParaRPr lang="en-US" sz="2000" dirty="0">
              <a:solidFill>
                <a:schemeClr val="bg1"/>
              </a:solidFill>
              <a:latin typeface="Verdana" panose="020B0604030504040204" pitchFamily="34" charset="0"/>
              <a:ea typeface="Verdana" panose="020B0604030504040204" pitchFamily="34" charset="0"/>
            </a:endParaRPr>
          </a:p>
        </p:txBody>
      </p:sp>
      <p:pic>
        <p:nvPicPr>
          <p:cNvPr id="5" name="Рисунок 4"/>
          <p:cNvPicPr>
            <a:picLocks noChangeAspect="1"/>
          </p:cNvPicPr>
          <p:nvPr/>
        </p:nvPicPr>
        <p:blipFill>
          <a:blip r:embed="rId2"/>
          <a:stretch>
            <a:fillRect/>
          </a:stretch>
        </p:blipFill>
        <p:spPr>
          <a:xfrm>
            <a:off x="455042" y="3715572"/>
            <a:ext cx="3174849" cy="2213713"/>
          </a:xfrm>
          <a:prstGeom prst="rect">
            <a:avLst/>
          </a:prstGeom>
          <a:ln>
            <a:noFill/>
          </a:ln>
          <a:effectLst>
            <a:softEdge rad="112500"/>
          </a:effectLst>
        </p:spPr>
      </p:pic>
      <p:sp>
        <p:nvSpPr>
          <p:cNvPr id="6" name="Прямоугольник 5"/>
          <p:cNvSpPr/>
          <p:nvPr/>
        </p:nvSpPr>
        <p:spPr>
          <a:xfrm>
            <a:off x="83128" y="101806"/>
            <a:ext cx="8950036" cy="369332"/>
          </a:xfrm>
          <a:prstGeom prst="rect">
            <a:avLst/>
          </a:prstGeom>
        </p:spPr>
        <p:txBody>
          <a:bodyPr wrap="square">
            <a:spAutoFit/>
          </a:bodyPr>
          <a:lstStyle/>
          <a:p>
            <a:r>
              <a:rPr lang="en-US" b="1" dirty="0">
                <a:solidFill>
                  <a:srgbClr val="FFFF00"/>
                </a:solidFill>
                <a:latin typeface="Verdana" panose="020B0604030504040204" pitchFamily="34" charset="0"/>
                <a:ea typeface="Verdana" panose="020B0604030504040204" pitchFamily="34" charset="0"/>
              </a:rPr>
              <a:t>Early Historical Examination of Occupational Safety and Health </a:t>
            </a:r>
            <a:endParaRPr lang="uk-UA" b="1" dirty="0">
              <a:solidFill>
                <a:srgbClr val="FFFF00"/>
              </a:solidFill>
              <a:latin typeface="Verdana" panose="020B0604030504040204" pitchFamily="34" charset="0"/>
              <a:ea typeface="Verdana" panose="020B0604030504040204" pitchFamily="34" charset="0"/>
            </a:endParaRPr>
          </a:p>
        </p:txBody>
      </p:sp>
      <p:sp>
        <p:nvSpPr>
          <p:cNvPr id="7" name="Прямоугольник 6"/>
          <p:cNvSpPr/>
          <p:nvPr/>
        </p:nvSpPr>
        <p:spPr>
          <a:xfrm>
            <a:off x="3777673" y="3715572"/>
            <a:ext cx="5126182" cy="1631216"/>
          </a:xfrm>
          <a:prstGeom prst="rect">
            <a:avLst/>
          </a:prstGeom>
        </p:spPr>
        <p:txBody>
          <a:bodyPr wrap="square">
            <a:spAutoFit/>
          </a:bodyPr>
          <a:lstStyle/>
          <a:p>
            <a:r>
              <a:rPr lang="en-US" sz="2000" dirty="0">
                <a:solidFill>
                  <a:schemeClr val="bg1"/>
                </a:solidFill>
                <a:latin typeface="Verdana" panose="020B0604030504040204" pitchFamily="34" charset="0"/>
                <a:ea typeface="Verdana" panose="020B0604030504040204" pitchFamily="34" charset="0"/>
              </a:rPr>
              <a:t>He was also concerned with the mining, tanning, and chemical occupations, noting several diseases contracted by individuals working in those professions.</a:t>
            </a:r>
            <a:endParaRPr lang="uk-UA" sz="200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51596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40146" y="1865753"/>
            <a:ext cx="8562109" cy="1631216"/>
          </a:xfrm>
          <a:prstGeom prst="rect">
            <a:avLst/>
          </a:prstGeom>
        </p:spPr>
        <p:txBody>
          <a:bodyPr wrap="square">
            <a:spAutoFit/>
          </a:bodyPr>
          <a:lstStyle/>
          <a:p>
            <a:endParaRPr lang="en-US" sz="2000" dirty="0">
              <a:latin typeface="Verdana" panose="020B0604030504040204" pitchFamily="34" charset="0"/>
              <a:ea typeface="Verdana" panose="020B0604030504040204" pitchFamily="34" charset="0"/>
            </a:endParaRPr>
          </a:p>
          <a:p>
            <a:r>
              <a:rPr lang="en-US" sz="2000" dirty="0" smtClean="0">
                <a:solidFill>
                  <a:schemeClr val="bg1"/>
                </a:solidFill>
                <a:latin typeface="Verdana" panose="020B0604030504040204" pitchFamily="34" charset="0"/>
                <a:ea typeface="Verdana" panose="020B0604030504040204" pitchFamily="34" charset="0"/>
              </a:rPr>
              <a:t>Many </a:t>
            </a:r>
            <a:r>
              <a:rPr lang="en-US" sz="2000" dirty="0">
                <a:solidFill>
                  <a:schemeClr val="bg1"/>
                </a:solidFill>
                <a:latin typeface="Verdana" panose="020B0604030504040204" pitchFamily="34" charset="0"/>
                <a:ea typeface="Verdana" panose="020B0604030504040204" pitchFamily="34" charset="0"/>
              </a:rPr>
              <a:t>safety professionals are certified after successfully completing the requirements for the designations ‘‘Certified Safety Professional’’ (CSP), ‘‘Certified Industrial Hygienist’’ (</a:t>
            </a:r>
            <a:r>
              <a:rPr lang="en-US" sz="2000" dirty="0" smtClean="0">
                <a:solidFill>
                  <a:schemeClr val="bg1"/>
                </a:solidFill>
                <a:latin typeface="Verdana" panose="020B0604030504040204" pitchFamily="34" charset="0"/>
                <a:ea typeface="Verdana" panose="020B0604030504040204" pitchFamily="34" charset="0"/>
              </a:rPr>
              <a:t>CIH) etc</a:t>
            </a:r>
            <a:r>
              <a:rPr lang="en-US" sz="2000" dirty="0">
                <a:solidFill>
                  <a:schemeClr val="bg1"/>
                </a:solidFill>
                <a:latin typeface="Verdana" panose="020B0604030504040204" pitchFamily="34" charset="0"/>
                <a:ea typeface="Verdana" panose="020B0604030504040204" pitchFamily="34" charset="0"/>
              </a:rPr>
              <a:t>.</a:t>
            </a:r>
            <a:endParaRPr lang="uk-UA" sz="2000" dirty="0">
              <a:solidFill>
                <a:schemeClr val="bg1"/>
              </a:solidFill>
              <a:latin typeface="Verdana" panose="020B0604030504040204" pitchFamily="34" charset="0"/>
              <a:ea typeface="Verdana" panose="020B0604030504040204" pitchFamily="34" charset="0"/>
            </a:endParaRPr>
          </a:p>
        </p:txBody>
      </p:sp>
      <p:sp>
        <p:nvSpPr>
          <p:cNvPr id="7" name="Прямоугольник 6"/>
          <p:cNvSpPr/>
          <p:nvPr/>
        </p:nvSpPr>
        <p:spPr>
          <a:xfrm>
            <a:off x="2022712" y="224043"/>
            <a:ext cx="5992346" cy="369332"/>
          </a:xfrm>
          <a:prstGeom prst="rect">
            <a:avLst/>
          </a:prstGeom>
        </p:spPr>
        <p:txBody>
          <a:bodyPr wrap="none">
            <a:spAutoFit/>
          </a:bodyPr>
          <a:lstStyle/>
          <a:p>
            <a:r>
              <a:rPr lang="en-US" b="1" dirty="0">
                <a:solidFill>
                  <a:srgbClr val="FFFF00"/>
                </a:solidFill>
                <a:latin typeface="Verdana" panose="020B0604030504040204" pitchFamily="34" charset="0"/>
                <a:ea typeface="Verdana" panose="020B0604030504040204" pitchFamily="34" charset="0"/>
              </a:rPr>
              <a:t>Terms and Concepts in the Safety Profession</a:t>
            </a:r>
          </a:p>
        </p:txBody>
      </p:sp>
      <p:pic>
        <p:nvPicPr>
          <p:cNvPr id="8" name="Рисунок 7"/>
          <p:cNvPicPr>
            <a:picLocks noChangeAspect="1"/>
          </p:cNvPicPr>
          <p:nvPr/>
        </p:nvPicPr>
        <p:blipFill>
          <a:blip r:embed="rId2"/>
          <a:stretch>
            <a:fillRect/>
          </a:stretch>
        </p:blipFill>
        <p:spPr>
          <a:xfrm>
            <a:off x="5805258" y="4016844"/>
            <a:ext cx="2209800" cy="2066925"/>
          </a:xfrm>
          <a:prstGeom prst="rect">
            <a:avLst/>
          </a:prstGeom>
          <a:ln>
            <a:noFill/>
          </a:ln>
          <a:effectLst>
            <a:softEdge rad="112500"/>
          </a:effectLst>
        </p:spPr>
      </p:pic>
      <p:sp>
        <p:nvSpPr>
          <p:cNvPr id="9" name="Прямоугольник 8"/>
          <p:cNvSpPr/>
          <p:nvPr/>
        </p:nvSpPr>
        <p:spPr>
          <a:xfrm>
            <a:off x="323273" y="806165"/>
            <a:ext cx="8959272" cy="923330"/>
          </a:xfrm>
          <a:prstGeom prst="rect">
            <a:avLst/>
          </a:prstGeom>
        </p:spPr>
        <p:txBody>
          <a:bodyPr wrap="square">
            <a:spAutoFit/>
          </a:bodyPr>
          <a:lstStyle/>
          <a:p>
            <a:r>
              <a:rPr lang="en-US" dirty="0">
                <a:solidFill>
                  <a:srgbClr val="FFFF00"/>
                </a:solidFill>
                <a:latin typeface="Verdana" panose="020B0604030504040204" pitchFamily="34" charset="0"/>
                <a:ea typeface="Verdana" panose="020B0604030504040204" pitchFamily="34" charset="0"/>
              </a:rPr>
              <a:t>Safety professionals </a:t>
            </a:r>
            <a:r>
              <a:rPr lang="en-US" dirty="0">
                <a:solidFill>
                  <a:schemeClr val="bg1"/>
                </a:solidFill>
                <a:latin typeface="Verdana" panose="020B0604030504040204" pitchFamily="34" charset="0"/>
                <a:ea typeface="Verdana" panose="020B0604030504040204" pitchFamily="34" charset="0"/>
              </a:rPr>
              <a:t>are concerned with people and company resources.</a:t>
            </a:r>
          </a:p>
          <a:p>
            <a:r>
              <a:rPr lang="en-US" dirty="0">
                <a:solidFill>
                  <a:schemeClr val="bg1"/>
                </a:solidFill>
                <a:latin typeface="Verdana" panose="020B0604030504040204" pitchFamily="34" charset="0"/>
                <a:ea typeface="Verdana" panose="020B0604030504040204" pitchFamily="34" charset="0"/>
              </a:rPr>
              <a:t>They have the knowledge and skills that are often acquired through formal education and/or experience in the safety field</a:t>
            </a:r>
            <a:r>
              <a:rPr lang="en-US" dirty="0">
                <a:latin typeface="Verdana" panose="020B0604030504040204" pitchFamily="34" charset="0"/>
                <a:ea typeface="Verdana" panose="020B0604030504040204" pitchFamily="34" charset="0"/>
              </a:rPr>
              <a:t>.</a:t>
            </a:r>
          </a:p>
        </p:txBody>
      </p:sp>
      <p:pic>
        <p:nvPicPr>
          <p:cNvPr id="10" name="Рисунок 9"/>
          <p:cNvPicPr>
            <a:picLocks noChangeAspect="1"/>
          </p:cNvPicPr>
          <p:nvPr/>
        </p:nvPicPr>
        <p:blipFill>
          <a:blip r:embed="rId3"/>
          <a:stretch>
            <a:fillRect/>
          </a:stretch>
        </p:blipFill>
        <p:spPr>
          <a:xfrm>
            <a:off x="602096" y="3807834"/>
            <a:ext cx="4762500" cy="2124075"/>
          </a:xfrm>
          <a:prstGeom prst="rect">
            <a:avLst/>
          </a:prstGeom>
        </p:spPr>
      </p:pic>
    </p:spTree>
    <p:extLst>
      <p:ext uri="{BB962C8B-B14F-4D97-AF65-F5344CB8AC3E}">
        <p14:creationId xmlns:p14="http://schemas.microsoft.com/office/powerpoint/2010/main" val="28059200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343766" y="1732931"/>
            <a:ext cx="7091507" cy="1631216"/>
          </a:xfrm>
          <a:prstGeom prst="rect">
            <a:avLst/>
          </a:prstGeom>
        </p:spPr>
        <p:txBody>
          <a:bodyPr wrap="square">
            <a:spAutoFit/>
          </a:bodyPr>
          <a:lstStyle/>
          <a:p>
            <a:r>
              <a:rPr lang="en-US" sz="2000" dirty="0">
                <a:solidFill>
                  <a:schemeClr val="bg1"/>
                </a:solidFill>
                <a:latin typeface="Verdana" panose="020B0604030504040204" pitchFamily="34" charset="0"/>
                <a:ea typeface="Verdana" panose="020B0604030504040204" pitchFamily="34" charset="0"/>
              </a:rPr>
              <a:t>Safety professionals are concerned with the elimination or control of hazards that may result in injury, illness, and property damage. They will often use techniques referred to as </a:t>
            </a:r>
            <a:r>
              <a:rPr lang="en-US" sz="2000" dirty="0">
                <a:solidFill>
                  <a:srgbClr val="FFFF00"/>
                </a:solidFill>
                <a:latin typeface="Verdana" panose="020B0604030504040204" pitchFamily="34" charset="0"/>
                <a:ea typeface="Verdana" panose="020B0604030504040204" pitchFamily="34" charset="0"/>
              </a:rPr>
              <a:t>loss prevention and loss control to accomplish that goal.</a:t>
            </a:r>
          </a:p>
        </p:txBody>
      </p:sp>
      <p:pic>
        <p:nvPicPr>
          <p:cNvPr id="9" name="Рисунок 8"/>
          <p:cNvPicPr>
            <a:picLocks noChangeAspect="1"/>
          </p:cNvPicPr>
          <p:nvPr/>
        </p:nvPicPr>
        <p:blipFill>
          <a:blip r:embed="rId2"/>
          <a:stretch>
            <a:fillRect/>
          </a:stretch>
        </p:blipFill>
        <p:spPr>
          <a:xfrm>
            <a:off x="7258581" y="110140"/>
            <a:ext cx="1885419" cy="2530764"/>
          </a:xfrm>
          <a:prstGeom prst="rect">
            <a:avLst/>
          </a:prstGeom>
          <a:ln>
            <a:noFill/>
          </a:ln>
          <a:effectLst>
            <a:softEdge rad="112500"/>
          </a:effectLst>
        </p:spPr>
      </p:pic>
      <p:pic>
        <p:nvPicPr>
          <p:cNvPr id="10" name="Рисунок 9"/>
          <p:cNvPicPr>
            <a:picLocks noChangeAspect="1"/>
          </p:cNvPicPr>
          <p:nvPr/>
        </p:nvPicPr>
        <p:blipFill>
          <a:blip r:embed="rId3"/>
          <a:stretch>
            <a:fillRect/>
          </a:stretch>
        </p:blipFill>
        <p:spPr>
          <a:xfrm>
            <a:off x="85148" y="259773"/>
            <a:ext cx="3524250" cy="1295400"/>
          </a:xfrm>
          <a:prstGeom prst="rect">
            <a:avLst/>
          </a:prstGeom>
          <a:ln>
            <a:noFill/>
          </a:ln>
          <a:effectLst>
            <a:softEdge rad="112500"/>
          </a:effectLst>
        </p:spPr>
      </p:pic>
      <p:sp>
        <p:nvSpPr>
          <p:cNvPr id="11" name="Прямоугольник 10"/>
          <p:cNvSpPr/>
          <p:nvPr/>
        </p:nvSpPr>
        <p:spPr>
          <a:xfrm>
            <a:off x="263235" y="3541906"/>
            <a:ext cx="8197273" cy="3170099"/>
          </a:xfrm>
          <a:prstGeom prst="rect">
            <a:avLst/>
          </a:prstGeom>
        </p:spPr>
        <p:txBody>
          <a:bodyPr wrap="square">
            <a:spAutoFit/>
          </a:bodyPr>
          <a:lstStyle/>
          <a:p>
            <a:pPr marL="342900" indent="-342900">
              <a:buFont typeface="Wingdings" panose="05000000000000000000" pitchFamily="2" charset="2"/>
              <a:buChar char="v"/>
            </a:pPr>
            <a:r>
              <a:rPr lang="en-US" sz="2000" dirty="0" smtClean="0">
                <a:solidFill>
                  <a:srgbClr val="FEFEFE"/>
                </a:solidFill>
                <a:latin typeface="Verdana" panose="020B0604030504040204" pitchFamily="34" charset="0"/>
                <a:ea typeface="Verdana" panose="020B0604030504040204" pitchFamily="34" charset="0"/>
              </a:rPr>
              <a:t>Loss prevention describes a program designed to identify and correct potential accident problems before they result in financial loss or injury. </a:t>
            </a:r>
          </a:p>
          <a:p>
            <a:pPr marL="342900" indent="-342900">
              <a:buFont typeface="Wingdings" panose="05000000000000000000" pitchFamily="2" charset="2"/>
              <a:buChar char="v"/>
            </a:pPr>
            <a:endParaRPr lang="en-US" sz="2000" dirty="0" smtClean="0">
              <a:solidFill>
                <a:srgbClr val="FEFEFE"/>
              </a:solidFill>
              <a:latin typeface="Verdana" panose="020B0604030504040204" pitchFamily="34" charset="0"/>
              <a:ea typeface="Verdana" panose="020B0604030504040204" pitchFamily="34" charset="0"/>
            </a:endParaRPr>
          </a:p>
          <a:p>
            <a:pPr marL="342900" indent="-342900">
              <a:buFont typeface="Wingdings" panose="05000000000000000000" pitchFamily="2" charset="2"/>
              <a:buChar char="v"/>
            </a:pPr>
            <a:r>
              <a:rPr lang="en-US" sz="2000" dirty="0" smtClean="0">
                <a:solidFill>
                  <a:srgbClr val="FEFEFE"/>
                </a:solidFill>
                <a:latin typeface="Verdana" panose="020B0604030504040204" pitchFamily="34" charset="0"/>
                <a:ea typeface="Verdana" panose="020B0604030504040204" pitchFamily="34" charset="0"/>
              </a:rPr>
              <a:t>Loss control, on the other hand, is a program designed to minimize incident-based financial losses.</a:t>
            </a:r>
          </a:p>
          <a:p>
            <a:pPr marL="342900" indent="-342900">
              <a:buFont typeface="Wingdings" panose="05000000000000000000" pitchFamily="2" charset="2"/>
              <a:buChar char="v"/>
            </a:pPr>
            <a:endParaRPr lang="en-US" sz="2000" dirty="0" smtClean="0">
              <a:solidFill>
                <a:srgbClr val="FEFEFE"/>
              </a:solidFill>
              <a:latin typeface="Verdana" panose="020B0604030504040204" pitchFamily="34" charset="0"/>
              <a:ea typeface="Verdana" panose="020B0604030504040204" pitchFamily="34" charset="0"/>
            </a:endParaRPr>
          </a:p>
          <a:p>
            <a:pPr marL="342900" indent="-342900">
              <a:buFont typeface="Wingdings" panose="05000000000000000000" pitchFamily="2" charset="2"/>
              <a:buChar char="v"/>
            </a:pPr>
            <a:r>
              <a:rPr lang="en-US" sz="2000" dirty="0" smtClean="0">
                <a:solidFill>
                  <a:srgbClr val="FEFEFE"/>
                </a:solidFill>
                <a:latin typeface="Verdana" panose="020B0604030504040204" pitchFamily="34" charset="0"/>
                <a:ea typeface="Verdana" panose="020B0604030504040204" pitchFamily="34" charset="0"/>
              </a:rPr>
              <a:t> An example of the difference between loss prevention and loss control can be seen in the various activities associated with a fire protection and prevention program.</a:t>
            </a:r>
            <a:endParaRPr lang="en-US" sz="2000" dirty="0">
              <a:solidFill>
                <a:srgbClr val="FEFEFE"/>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246784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1673" y="1166843"/>
            <a:ext cx="8922327" cy="5324535"/>
          </a:xfrm>
          <a:prstGeom prst="rect">
            <a:avLst/>
          </a:prstGeom>
        </p:spPr>
        <p:txBody>
          <a:bodyPr wrap="square">
            <a:spAutoFit/>
          </a:bodyPr>
          <a:lstStyle/>
          <a:p>
            <a:r>
              <a:rPr lang="en-US" sz="2000" dirty="0">
                <a:solidFill>
                  <a:schemeClr val="bg1"/>
                </a:solidFill>
                <a:latin typeface="Verdana" panose="020B0604030504040204" pitchFamily="34" charset="0"/>
                <a:ea typeface="Verdana" panose="020B0604030504040204" pitchFamily="34" charset="0"/>
              </a:rPr>
              <a:t>Loss prevention and loss control techniques are important to the safety professional who attempts to recognize, evaluate, and control hazards in the workplace</a:t>
            </a:r>
            <a:r>
              <a:rPr lang="en-US" sz="2000" dirty="0" smtClean="0">
                <a:solidFill>
                  <a:schemeClr val="bg1"/>
                </a:solidFill>
                <a:latin typeface="Verdana" panose="020B0604030504040204" pitchFamily="34" charset="0"/>
                <a:ea typeface="Verdana" panose="020B0604030504040204" pitchFamily="34" charset="0"/>
              </a:rPr>
              <a:t>.</a:t>
            </a:r>
          </a:p>
          <a:p>
            <a:r>
              <a:rPr lang="en-US" sz="2000" dirty="0" smtClean="0">
                <a:solidFill>
                  <a:schemeClr val="bg1"/>
                </a:solidFill>
                <a:latin typeface="Verdana" panose="020B0604030504040204" pitchFamily="34" charset="0"/>
                <a:ea typeface="Verdana" panose="020B0604030504040204" pitchFamily="34" charset="0"/>
              </a:rPr>
              <a:t>This </a:t>
            </a:r>
            <a:r>
              <a:rPr lang="en-US" sz="2000" dirty="0">
                <a:solidFill>
                  <a:schemeClr val="bg1"/>
                </a:solidFill>
                <a:latin typeface="Verdana" panose="020B0604030504040204" pitchFamily="34" charset="0"/>
                <a:ea typeface="Verdana" panose="020B0604030504040204" pitchFamily="34" charset="0"/>
              </a:rPr>
              <a:t>is part of the process referred to </a:t>
            </a:r>
            <a:r>
              <a:rPr lang="en-US" sz="2000" dirty="0">
                <a:solidFill>
                  <a:srgbClr val="FFFF00"/>
                </a:solidFill>
                <a:latin typeface="Verdana" panose="020B0604030504040204" pitchFamily="34" charset="0"/>
                <a:ea typeface="Verdana" panose="020B0604030504040204" pitchFamily="34" charset="0"/>
              </a:rPr>
              <a:t>as ‘‘safety management.’’ </a:t>
            </a:r>
            <a:endParaRPr lang="en-US" sz="2000" dirty="0" smtClean="0">
              <a:solidFill>
                <a:srgbClr val="FFFF00"/>
              </a:solidFill>
              <a:latin typeface="Verdana" panose="020B0604030504040204" pitchFamily="34" charset="0"/>
              <a:ea typeface="Verdana" panose="020B0604030504040204" pitchFamily="34" charset="0"/>
            </a:endParaRPr>
          </a:p>
          <a:p>
            <a:endParaRPr lang="en-US" sz="2000" dirty="0">
              <a:solidFill>
                <a:srgbClr val="FFFF00"/>
              </a:solidFill>
              <a:latin typeface="Verdana" panose="020B0604030504040204" pitchFamily="34" charset="0"/>
              <a:ea typeface="Verdana" panose="020B0604030504040204" pitchFamily="34" charset="0"/>
            </a:endParaRPr>
          </a:p>
          <a:p>
            <a:r>
              <a:rPr lang="en-US" sz="2000" dirty="0" smtClean="0">
                <a:solidFill>
                  <a:srgbClr val="FFFF00"/>
                </a:solidFill>
                <a:latin typeface="Verdana" panose="020B0604030504040204" pitchFamily="34" charset="0"/>
                <a:ea typeface="Verdana" panose="020B0604030504040204" pitchFamily="34" charset="0"/>
              </a:rPr>
              <a:t>Safety </a:t>
            </a:r>
            <a:r>
              <a:rPr lang="en-US" sz="2000" dirty="0">
                <a:solidFill>
                  <a:srgbClr val="FFFF00"/>
                </a:solidFill>
                <a:latin typeface="Verdana" panose="020B0604030504040204" pitchFamily="34" charset="0"/>
                <a:ea typeface="Verdana" panose="020B0604030504040204" pitchFamily="34" charset="0"/>
              </a:rPr>
              <a:t>management </a:t>
            </a:r>
            <a:r>
              <a:rPr lang="en-US" sz="2000" dirty="0">
                <a:solidFill>
                  <a:schemeClr val="bg1"/>
                </a:solidFill>
                <a:latin typeface="Verdana" panose="020B0604030504040204" pitchFamily="34" charset="0"/>
                <a:ea typeface="Verdana" panose="020B0604030504040204" pitchFamily="34" charset="0"/>
              </a:rPr>
              <a:t>encompasses the responsibilities of planning, organizing, leading, and controlling </a:t>
            </a:r>
            <a:r>
              <a:rPr lang="en-US" sz="2000" dirty="0" smtClean="0">
                <a:solidFill>
                  <a:schemeClr val="bg1"/>
                </a:solidFill>
                <a:latin typeface="Verdana" panose="020B0604030504040204" pitchFamily="34" charset="0"/>
                <a:ea typeface="Verdana" panose="020B0604030504040204" pitchFamily="34" charset="0"/>
              </a:rPr>
              <a:t>activities necessary </a:t>
            </a:r>
            <a:r>
              <a:rPr lang="en-US" sz="2000" dirty="0">
                <a:solidFill>
                  <a:schemeClr val="bg1"/>
                </a:solidFill>
                <a:latin typeface="Verdana" panose="020B0604030504040204" pitchFamily="34" charset="0"/>
                <a:ea typeface="Verdana" panose="020B0604030504040204" pitchFamily="34" charset="0"/>
              </a:rPr>
              <a:t>to achieve an organization’s loss prevention and loss control goals</a:t>
            </a:r>
            <a:r>
              <a:rPr lang="en-US" sz="2000" dirty="0" smtClean="0">
                <a:solidFill>
                  <a:schemeClr val="bg1"/>
                </a:solidFill>
                <a:latin typeface="Verdana" panose="020B0604030504040204" pitchFamily="34" charset="0"/>
                <a:ea typeface="Verdana" panose="020B0604030504040204" pitchFamily="34" charset="0"/>
              </a:rPr>
              <a:t>.</a:t>
            </a:r>
          </a:p>
          <a:p>
            <a:endParaRPr lang="en-US" sz="2000" dirty="0" smtClean="0">
              <a:solidFill>
                <a:schemeClr val="bg1"/>
              </a:solidFill>
              <a:latin typeface="Verdana" panose="020B0604030504040204" pitchFamily="34" charset="0"/>
              <a:ea typeface="Verdana" panose="020B0604030504040204" pitchFamily="34" charset="0"/>
            </a:endParaRPr>
          </a:p>
          <a:p>
            <a:endParaRPr lang="en-US" sz="2000" dirty="0">
              <a:solidFill>
                <a:schemeClr val="bg1"/>
              </a:solidFill>
              <a:latin typeface="Verdana" panose="020B0604030504040204" pitchFamily="34" charset="0"/>
              <a:ea typeface="Verdana" panose="020B0604030504040204" pitchFamily="34" charset="0"/>
            </a:endParaRPr>
          </a:p>
          <a:p>
            <a:endParaRPr lang="en-US" sz="2000" dirty="0" smtClean="0">
              <a:solidFill>
                <a:schemeClr val="bg1"/>
              </a:solidFill>
              <a:latin typeface="Verdana" panose="020B0604030504040204" pitchFamily="34" charset="0"/>
              <a:ea typeface="Verdana" panose="020B0604030504040204" pitchFamily="34" charset="0"/>
            </a:endParaRPr>
          </a:p>
          <a:p>
            <a:endParaRPr lang="en-US" sz="2000" dirty="0" smtClean="0">
              <a:solidFill>
                <a:schemeClr val="bg1"/>
              </a:solidFill>
              <a:latin typeface="Verdana" panose="020B0604030504040204" pitchFamily="34" charset="0"/>
              <a:ea typeface="Verdana" panose="020B0604030504040204" pitchFamily="34" charset="0"/>
            </a:endParaRPr>
          </a:p>
          <a:p>
            <a:r>
              <a:rPr lang="en-US" sz="2000" dirty="0" smtClean="0">
                <a:solidFill>
                  <a:schemeClr val="bg1"/>
                </a:solidFill>
                <a:latin typeface="Verdana" panose="020B0604030504040204" pitchFamily="34" charset="0"/>
                <a:ea typeface="Verdana" panose="020B0604030504040204" pitchFamily="34" charset="0"/>
              </a:rPr>
              <a:t>Continuing </a:t>
            </a:r>
            <a:r>
              <a:rPr lang="en-US" sz="2000" dirty="0">
                <a:solidFill>
                  <a:schemeClr val="bg1"/>
                </a:solidFill>
                <a:latin typeface="Verdana" panose="020B0604030504040204" pitchFamily="34" charset="0"/>
                <a:ea typeface="Verdana" panose="020B0604030504040204" pitchFamily="34" charset="0"/>
              </a:rPr>
              <a:t>the fire example, the safety professional might wish to establish a safety management program to address this danger. Safety professionals would determine the problems that exist</a:t>
            </a:r>
          </a:p>
          <a:p>
            <a:r>
              <a:rPr lang="en-US" sz="2000" dirty="0">
                <a:solidFill>
                  <a:schemeClr val="bg1"/>
                </a:solidFill>
                <a:latin typeface="Verdana" panose="020B0604030504040204" pitchFamily="34" charset="0"/>
                <a:ea typeface="Verdana" panose="020B0604030504040204" pitchFamily="34" charset="0"/>
              </a:rPr>
              <a:t>at their facility. </a:t>
            </a:r>
            <a:endParaRPr lang="en-US" sz="2000" dirty="0" smtClean="0">
              <a:solidFill>
                <a:schemeClr val="bg1"/>
              </a:solidFill>
              <a:latin typeface="Verdana" panose="020B0604030504040204" pitchFamily="34" charset="0"/>
              <a:ea typeface="Verdana" panose="020B0604030504040204" pitchFamily="34" charset="0"/>
            </a:endParaRPr>
          </a:p>
          <a:p>
            <a:endParaRPr lang="uk-UA" sz="2000" dirty="0">
              <a:solidFill>
                <a:schemeClr val="bg1"/>
              </a:solidFill>
              <a:latin typeface="Verdana" panose="020B0604030504040204" pitchFamily="34" charset="0"/>
              <a:ea typeface="Verdana" panose="020B0604030504040204" pitchFamily="34" charset="0"/>
            </a:endParaRPr>
          </a:p>
        </p:txBody>
      </p:sp>
      <p:pic>
        <p:nvPicPr>
          <p:cNvPr id="3" name="Рисунок 2"/>
          <p:cNvPicPr>
            <a:picLocks noChangeAspect="1"/>
          </p:cNvPicPr>
          <p:nvPr/>
        </p:nvPicPr>
        <p:blipFill>
          <a:blip r:embed="rId2"/>
          <a:stretch>
            <a:fillRect/>
          </a:stretch>
        </p:blipFill>
        <p:spPr>
          <a:xfrm>
            <a:off x="2810648" y="0"/>
            <a:ext cx="3523793" cy="1292464"/>
          </a:xfrm>
          <a:prstGeom prst="rect">
            <a:avLst/>
          </a:prstGeom>
        </p:spPr>
      </p:pic>
      <p:pic>
        <p:nvPicPr>
          <p:cNvPr id="4" name="Рисунок 3"/>
          <p:cNvPicPr>
            <a:picLocks noChangeAspect="1"/>
          </p:cNvPicPr>
          <p:nvPr/>
        </p:nvPicPr>
        <p:blipFill>
          <a:blip r:embed="rId3"/>
          <a:stretch>
            <a:fillRect/>
          </a:stretch>
        </p:blipFill>
        <p:spPr>
          <a:xfrm>
            <a:off x="3601876" y="3712167"/>
            <a:ext cx="970669" cy="970669"/>
          </a:xfrm>
          <a:prstGeom prst="rect">
            <a:avLst/>
          </a:prstGeom>
        </p:spPr>
      </p:pic>
    </p:spTree>
    <p:extLst>
      <p:ext uri="{BB962C8B-B14F-4D97-AF65-F5344CB8AC3E}">
        <p14:creationId xmlns:p14="http://schemas.microsoft.com/office/powerpoint/2010/main" val="33848468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0072" y="473793"/>
            <a:ext cx="7823200" cy="3477875"/>
          </a:xfrm>
          <a:prstGeom prst="rect">
            <a:avLst/>
          </a:prstGeom>
        </p:spPr>
        <p:txBody>
          <a:bodyPr wrap="square">
            <a:spAutoFit/>
          </a:bodyPr>
          <a:lstStyle/>
          <a:p>
            <a:r>
              <a:rPr lang="en-US" sz="2000" dirty="0">
                <a:solidFill>
                  <a:schemeClr val="bg1"/>
                </a:solidFill>
                <a:latin typeface="Verdana" panose="020B0604030504040204" pitchFamily="34" charset="0"/>
                <a:ea typeface="Verdana" panose="020B0604030504040204" pitchFamily="34" charset="0"/>
              </a:rPr>
              <a:t>One of the most important terms used in the safety and health profession is </a:t>
            </a:r>
            <a:r>
              <a:rPr lang="en-US" sz="2000" dirty="0">
                <a:solidFill>
                  <a:srgbClr val="FFFF00"/>
                </a:solidFill>
                <a:latin typeface="Verdana" panose="020B0604030504040204" pitchFamily="34" charset="0"/>
                <a:ea typeface="Verdana" panose="020B0604030504040204" pitchFamily="34" charset="0"/>
              </a:rPr>
              <a:t>‘‘safety.’’ </a:t>
            </a:r>
            <a:endParaRPr lang="en-US" sz="2000" dirty="0" smtClean="0">
              <a:solidFill>
                <a:srgbClr val="FFFF00"/>
              </a:solidFill>
              <a:latin typeface="Verdana" panose="020B0604030504040204" pitchFamily="34" charset="0"/>
              <a:ea typeface="Verdana" panose="020B0604030504040204" pitchFamily="34" charset="0"/>
            </a:endParaRPr>
          </a:p>
          <a:p>
            <a:endParaRPr lang="en-US" sz="2000" dirty="0">
              <a:solidFill>
                <a:schemeClr val="bg1"/>
              </a:solidFill>
              <a:latin typeface="Verdana" panose="020B0604030504040204" pitchFamily="34" charset="0"/>
              <a:ea typeface="Verdana" panose="020B0604030504040204" pitchFamily="34" charset="0"/>
            </a:endParaRPr>
          </a:p>
          <a:p>
            <a:r>
              <a:rPr lang="en-US" sz="2000" dirty="0" smtClean="0">
                <a:solidFill>
                  <a:schemeClr val="bg1"/>
                </a:solidFill>
                <a:latin typeface="Verdana" panose="020B0604030504040204" pitchFamily="34" charset="0"/>
                <a:ea typeface="Verdana" panose="020B0604030504040204" pitchFamily="34" charset="0"/>
              </a:rPr>
              <a:t>For </a:t>
            </a:r>
            <a:r>
              <a:rPr lang="en-US" sz="2000" dirty="0">
                <a:solidFill>
                  <a:schemeClr val="bg1"/>
                </a:solidFill>
                <a:latin typeface="Verdana" panose="020B0604030504040204" pitchFamily="34" charset="0"/>
                <a:ea typeface="Verdana" panose="020B0604030504040204" pitchFamily="34" charset="0"/>
              </a:rPr>
              <a:t>the layperson, safety means not getting injured. ‘‘Safety,’’ to the professional, implies </a:t>
            </a:r>
            <a:r>
              <a:rPr lang="en-US" sz="2000" dirty="0" smtClean="0">
                <a:solidFill>
                  <a:schemeClr val="bg1"/>
                </a:solidFill>
                <a:latin typeface="Verdana" panose="020B0604030504040204" pitchFamily="34" charset="0"/>
                <a:ea typeface="Verdana" panose="020B0604030504040204" pitchFamily="34" charset="0"/>
              </a:rPr>
              <a:t>reference </a:t>
            </a:r>
            <a:r>
              <a:rPr lang="en-US" sz="2000" dirty="0">
                <a:solidFill>
                  <a:schemeClr val="bg1"/>
                </a:solidFill>
                <a:latin typeface="Verdana" panose="020B0604030504040204" pitchFamily="34" charset="0"/>
                <a:ea typeface="Verdana" panose="020B0604030504040204" pitchFamily="34" charset="0"/>
              </a:rPr>
              <a:t>to the likelihood or risk that a loss event will occur</a:t>
            </a:r>
            <a:r>
              <a:rPr lang="en-US" sz="2000" dirty="0" smtClean="0">
                <a:solidFill>
                  <a:schemeClr val="bg1"/>
                </a:solidFill>
                <a:latin typeface="Verdana" panose="020B0604030504040204" pitchFamily="34" charset="0"/>
                <a:ea typeface="Verdana" panose="020B0604030504040204" pitchFamily="34" charset="0"/>
              </a:rPr>
              <a:t>.</a:t>
            </a:r>
          </a:p>
          <a:p>
            <a:endParaRPr lang="en-US" sz="2000" dirty="0" smtClean="0">
              <a:solidFill>
                <a:schemeClr val="bg1"/>
              </a:solidFill>
              <a:latin typeface="Verdana" panose="020B0604030504040204" pitchFamily="34" charset="0"/>
              <a:ea typeface="Verdana" panose="020B0604030504040204" pitchFamily="34" charset="0"/>
            </a:endParaRPr>
          </a:p>
          <a:p>
            <a:r>
              <a:rPr lang="en-US" sz="2000" dirty="0" smtClean="0">
                <a:solidFill>
                  <a:schemeClr val="bg1"/>
                </a:solidFill>
                <a:latin typeface="Verdana" panose="020B0604030504040204" pitchFamily="34" charset="0"/>
                <a:ea typeface="Verdana" panose="020B0604030504040204" pitchFamily="34" charset="0"/>
              </a:rPr>
              <a:t> </a:t>
            </a:r>
            <a:r>
              <a:rPr lang="en-US" sz="2000" dirty="0">
                <a:solidFill>
                  <a:schemeClr val="bg1"/>
                </a:solidFill>
                <a:latin typeface="Verdana" panose="020B0604030504040204" pitchFamily="34" charset="0"/>
                <a:ea typeface="Verdana" panose="020B0604030504040204" pitchFamily="34" charset="0"/>
              </a:rPr>
              <a:t>It can be defined as ‘‘operating within an acceptable or low probability of risk associated with conditions or activities having the potential to cause harm to people, equipment, facilities or the enterprise.’’</a:t>
            </a:r>
            <a:endParaRPr lang="uk-UA" sz="2000" dirty="0">
              <a:solidFill>
                <a:schemeClr val="bg1"/>
              </a:solidFill>
              <a:latin typeface="Verdana" panose="020B0604030504040204" pitchFamily="34" charset="0"/>
              <a:ea typeface="Verdana" panose="020B0604030504040204" pitchFamily="34" charset="0"/>
            </a:endParaRPr>
          </a:p>
        </p:txBody>
      </p:sp>
      <p:pic>
        <p:nvPicPr>
          <p:cNvPr id="3" name="Рисунок 2"/>
          <p:cNvPicPr>
            <a:picLocks noChangeAspect="1"/>
          </p:cNvPicPr>
          <p:nvPr/>
        </p:nvPicPr>
        <p:blipFill>
          <a:blip r:embed="rId2"/>
          <a:stretch>
            <a:fillRect/>
          </a:stretch>
        </p:blipFill>
        <p:spPr>
          <a:xfrm>
            <a:off x="7052951" y="954950"/>
            <a:ext cx="1983025" cy="727338"/>
          </a:xfrm>
          <a:prstGeom prst="rect">
            <a:avLst/>
          </a:prstGeom>
        </p:spPr>
      </p:pic>
      <p:pic>
        <p:nvPicPr>
          <p:cNvPr id="5" name="Рисунок 4"/>
          <p:cNvPicPr>
            <a:picLocks noChangeAspect="1"/>
          </p:cNvPicPr>
          <p:nvPr/>
        </p:nvPicPr>
        <p:blipFill>
          <a:blip r:embed="rId3"/>
          <a:stretch>
            <a:fillRect/>
          </a:stretch>
        </p:blipFill>
        <p:spPr>
          <a:xfrm>
            <a:off x="5806729" y="4021242"/>
            <a:ext cx="2492445" cy="2153686"/>
          </a:xfrm>
          <a:prstGeom prst="rect">
            <a:avLst/>
          </a:prstGeom>
          <a:ln>
            <a:noFill/>
          </a:ln>
          <a:effectLst>
            <a:softEdge rad="112500"/>
          </a:effectLst>
        </p:spPr>
      </p:pic>
      <p:pic>
        <p:nvPicPr>
          <p:cNvPr id="6" name="Рисунок 5"/>
          <p:cNvPicPr>
            <a:picLocks noChangeAspect="1"/>
          </p:cNvPicPr>
          <p:nvPr/>
        </p:nvPicPr>
        <p:blipFill>
          <a:blip r:embed="rId4"/>
          <a:stretch>
            <a:fillRect/>
          </a:stretch>
        </p:blipFill>
        <p:spPr>
          <a:xfrm>
            <a:off x="267005" y="3879366"/>
            <a:ext cx="5056892" cy="2836793"/>
          </a:xfrm>
          <a:prstGeom prst="rect">
            <a:avLst/>
          </a:prstGeom>
          <a:ln>
            <a:noFill/>
          </a:ln>
          <a:effectLst>
            <a:softEdge rad="112500"/>
          </a:effectLst>
        </p:spPr>
      </p:pic>
    </p:spTree>
    <p:extLst>
      <p:ext uri="{BB962C8B-B14F-4D97-AF65-F5344CB8AC3E}">
        <p14:creationId xmlns:p14="http://schemas.microsoft.com/office/powerpoint/2010/main" val="32497436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07505" y="2318649"/>
            <a:ext cx="3299791" cy="2231806"/>
          </a:xfrm>
          <a:prstGeom prst="rect">
            <a:avLst/>
          </a:prstGeom>
          <a:ln>
            <a:noFill/>
          </a:ln>
          <a:effectLst>
            <a:softEdge rad="112500"/>
          </a:effectLst>
        </p:spPr>
      </p:pic>
      <p:sp>
        <p:nvSpPr>
          <p:cNvPr id="3" name="Прямоугольник 2"/>
          <p:cNvSpPr/>
          <p:nvPr/>
        </p:nvSpPr>
        <p:spPr>
          <a:xfrm>
            <a:off x="407505" y="256546"/>
            <a:ext cx="8219660" cy="2062103"/>
          </a:xfrm>
          <a:prstGeom prst="rect">
            <a:avLst/>
          </a:prstGeom>
        </p:spPr>
        <p:txBody>
          <a:bodyPr wrap="square">
            <a:spAutoFit/>
          </a:bodyPr>
          <a:lstStyle/>
          <a:p>
            <a:r>
              <a:rPr lang="en-US" sz="2000" dirty="0">
                <a:solidFill>
                  <a:schemeClr val="bg1"/>
                </a:solidFill>
                <a:latin typeface="Verdana" panose="020B0604030504040204" pitchFamily="34" charset="0"/>
                <a:ea typeface="Verdana" panose="020B0604030504040204" pitchFamily="34" charset="0"/>
              </a:rPr>
              <a:t>There</a:t>
            </a:r>
            <a:r>
              <a:rPr lang="uk-UA" sz="2000" dirty="0">
                <a:solidFill>
                  <a:schemeClr val="bg1"/>
                </a:solidFill>
                <a:latin typeface="Verdana" panose="020B0604030504040204" pitchFamily="34" charset="0"/>
                <a:ea typeface="Verdana" panose="020B0604030504040204" pitchFamily="34" charset="0"/>
              </a:rPr>
              <a:t> are several different types of occupational health and safety losses safety professionals attempt to eliminate or control</a:t>
            </a:r>
            <a:r>
              <a:rPr lang="uk-UA" sz="2000" dirty="0" smtClean="0">
                <a:solidFill>
                  <a:schemeClr val="bg1"/>
                </a:solidFill>
                <a:latin typeface="Verdana" panose="020B0604030504040204" pitchFamily="34" charset="0"/>
                <a:ea typeface="Verdana" panose="020B0604030504040204" pitchFamily="34" charset="0"/>
              </a:rPr>
              <a:t>.</a:t>
            </a:r>
            <a:endParaRPr lang="en-US" sz="2000" dirty="0" smtClean="0">
              <a:solidFill>
                <a:schemeClr val="bg1"/>
              </a:solidFill>
              <a:latin typeface="Verdana" panose="020B0604030504040204" pitchFamily="34" charset="0"/>
              <a:ea typeface="Verdana" panose="020B0604030504040204" pitchFamily="34" charset="0"/>
            </a:endParaRPr>
          </a:p>
          <a:p>
            <a:endParaRPr lang="en-US" sz="2000" dirty="0">
              <a:solidFill>
                <a:schemeClr val="bg1"/>
              </a:solidFill>
              <a:latin typeface="Verdana" panose="020B0604030504040204" pitchFamily="34" charset="0"/>
              <a:ea typeface="Verdana" panose="020B0604030504040204" pitchFamily="34" charset="0"/>
            </a:endParaRPr>
          </a:p>
          <a:p>
            <a:r>
              <a:rPr lang="en-US" sz="2400" dirty="0" smtClean="0">
                <a:solidFill>
                  <a:schemeClr val="bg1"/>
                </a:solidFill>
                <a:latin typeface="Verdana" panose="020B0604030504040204" pitchFamily="34" charset="0"/>
                <a:ea typeface="Verdana" panose="020B0604030504040204" pitchFamily="34" charset="0"/>
              </a:rPr>
              <a:t>Typical</a:t>
            </a:r>
            <a:r>
              <a:rPr lang="uk-UA" sz="2400" dirty="0" smtClean="0">
                <a:solidFill>
                  <a:schemeClr val="bg1"/>
                </a:solidFill>
                <a:latin typeface="Verdana" panose="020B0604030504040204" pitchFamily="34" charset="0"/>
                <a:ea typeface="Verdana" panose="020B0604030504040204" pitchFamily="34" charset="0"/>
              </a:rPr>
              <a:t> </a:t>
            </a:r>
            <a:r>
              <a:rPr lang="en-US" sz="2400" dirty="0">
                <a:solidFill>
                  <a:schemeClr val="bg1"/>
                </a:solidFill>
                <a:latin typeface="Verdana" panose="020B0604030504040204" pitchFamily="34" charset="0"/>
                <a:ea typeface="Verdana" panose="020B0604030504040204" pitchFamily="34" charset="0"/>
              </a:rPr>
              <a:t>worker-related</a:t>
            </a:r>
            <a:r>
              <a:rPr lang="uk-UA" sz="2400" dirty="0">
                <a:solidFill>
                  <a:schemeClr val="bg1"/>
                </a:solidFill>
                <a:latin typeface="Verdana" panose="020B0604030504040204" pitchFamily="34" charset="0"/>
                <a:ea typeface="Verdana" panose="020B0604030504040204" pitchFamily="34" charset="0"/>
              </a:rPr>
              <a:t> health and safety losses </a:t>
            </a:r>
            <a:r>
              <a:rPr lang="uk-UA" sz="2400" dirty="0">
                <a:solidFill>
                  <a:srgbClr val="FFFF00"/>
                </a:solidFill>
                <a:latin typeface="Verdana" panose="020B0604030504040204" pitchFamily="34" charset="0"/>
                <a:ea typeface="Verdana" panose="020B0604030504040204" pitchFamily="34" charset="0"/>
              </a:rPr>
              <a:t>include injuries, illnesses, and fatalities.</a:t>
            </a:r>
          </a:p>
        </p:txBody>
      </p:sp>
      <p:pic>
        <p:nvPicPr>
          <p:cNvPr id="4" name="Рисунок 3"/>
          <p:cNvPicPr>
            <a:picLocks noChangeAspect="1"/>
          </p:cNvPicPr>
          <p:nvPr/>
        </p:nvPicPr>
        <p:blipFill>
          <a:blip r:embed="rId3"/>
          <a:stretch>
            <a:fillRect/>
          </a:stretch>
        </p:blipFill>
        <p:spPr>
          <a:xfrm>
            <a:off x="4425398" y="2396495"/>
            <a:ext cx="3483665" cy="2153960"/>
          </a:xfrm>
          <a:prstGeom prst="rect">
            <a:avLst/>
          </a:prstGeom>
          <a:ln>
            <a:noFill/>
          </a:ln>
          <a:effectLst>
            <a:softEdge rad="112500"/>
          </a:effectLst>
        </p:spPr>
      </p:pic>
      <p:pic>
        <p:nvPicPr>
          <p:cNvPr id="7" name="Рисунок 6"/>
          <p:cNvPicPr>
            <a:picLocks noChangeAspect="1"/>
          </p:cNvPicPr>
          <p:nvPr/>
        </p:nvPicPr>
        <p:blipFill>
          <a:blip r:embed="rId4"/>
          <a:stretch>
            <a:fillRect/>
          </a:stretch>
        </p:blipFill>
        <p:spPr>
          <a:xfrm>
            <a:off x="5498047" y="4775941"/>
            <a:ext cx="3395766" cy="1914310"/>
          </a:xfrm>
          <a:prstGeom prst="rect">
            <a:avLst/>
          </a:prstGeom>
          <a:ln>
            <a:noFill/>
          </a:ln>
          <a:effectLst>
            <a:softEdge rad="112500"/>
          </a:effectLst>
        </p:spPr>
      </p:pic>
      <p:sp>
        <p:nvSpPr>
          <p:cNvPr id="8" name="Прямоугольник 7"/>
          <p:cNvSpPr/>
          <p:nvPr/>
        </p:nvSpPr>
        <p:spPr>
          <a:xfrm>
            <a:off x="407504" y="4568667"/>
            <a:ext cx="4780721" cy="1938992"/>
          </a:xfrm>
          <a:prstGeom prst="rect">
            <a:avLst/>
          </a:prstGeom>
        </p:spPr>
        <p:txBody>
          <a:bodyPr wrap="square">
            <a:spAutoFit/>
          </a:bodyPr>
          <a:lstStyle/>
          <a:p>
            <a:r>
              <a:rPr lang="en-US" sz="2000" dirty="0">
                <a:solidFill>
                  <a:schemeClr val="bg1"/>
                </a:solidFill>
                <a:latin typeface="Verdana" panose="020B0604030504040204" pitchFamily="34" charset="0"/>
                <a:ea typeface="Verdana" panose="020B0604030504040204" pitchFamily="34" charset="0"/>
              </a:rPr>
              <a:t>Workplace losses can include </a:t>
            </a:r>
            <a:r>
              <a:rPr lang="en-US" sz="2000" dirty="0">
                <a:solidFill>
                  <a:srgbClr val="FFFF00"/>
                </a:solidFill>
                <a:latin typeface="Verdana" panose="020B0604030504040204" pitchFamily="34" charset="0"/>
                <a:ea typeface="Verdana" panose="020B0604030504040204" pitchFamily="34" charset="0"/>
              </a:rPr>
              <a:t>damaged equipment, damaged raw materials or finished products, damaged or destroyed facilities, downtime, service/production interruption, or loss of reputation.</a:t>
            </a:r>
            <a:endParaRPr lang="uk-UA" sz="2000" dirty="0">
              <a:solidFill>
                <a:srgbClr val="FFFF0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445219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nodeType="clickEffect">
                                  <p:stCondLst>
                                    <p:cond delay="0"/>
                                  </p:stCondLst>
                                  <p:childTnLst>
                                    <p:animRot by="120000">
                                      <p:cBhvr>
                                        <p:cTn id="14" dur="100" fill="hold">
                                          <p:stCondLst>
                                            <p:cond delay="0"/>
                                          </p:stCondLst>
                                        </p:cTn>
                                        <p:tgtEl>
                                          <p:spTgt spid="4"/>
                                        </p:tgtEl>
                                        <p:attrNameLst>
                                          <p:attrName>r</p:attrName>
                                        </p:attrNameLst>
                                      </p:cBhvr>
                                    </p:animRot>
                                    <p:animRot by="-240000">
                                      <p:cBhvr>
                                        <p:cTn id="15" dur="200" fill="hold">
                                          <p:stCondLst>
                                            <p:cond delay="200"/>
                                          </p:stCondLst>
                                        </p:cTn>
                                        <p:tgtEl>
                                          <p:spTgt spid="4"/>
                                        </p:tgtEl>
                                        <p:attrNameLst>
                                          <p:attrName>r</p:attrName>
                                        </p:attrNameLst>
                                      </p:cBhvr>
                                    </p:animRot>
                                    <p:animRot by="240000">
                                      <p:cBhvr>
                                        <p:cTn id="16" dur="200" fill="hold">
                                          <p:stCondLst>
                                            <p:cond delay="400"/>
                                          </p:stCondLst>
                                        </p:cTn>
                                        <p:tgtEl>
                                          <p:spTgt spid="4"/>
                                        </p:tgtEl>
                                        <p:attrNameLst>
                                          <p:attrName>r</p:attrName>
                                        </p:attrNameLst>
                                      </p:cBhvr>
                                    </p:animRot>
                                    <p:animRot by="-240000">
                                      <p:cBhvr>
                                        <p:cTn id="17" dur="200" fill="hold">
                                          <p:stCondLst>
                                            <p:cond delay="600"/>
                                          </p:stCondLst>
                                        </p:cTn>
                                        <p:tgtEl>
                                          <p:spTgt spid="4"/>
                                        </p:tgtEl>
                                        <p:attrNameLst>
                                          <p:attrName>r</p:attrName>
                                        </p:attrNameLst>
                                      </p:cBhvr>
                                    </p:animRot>
                                    <p:animRot by="120000">
                                      <p:cBhvr>
                                        <p:cTn id="18" dur="200" fill="hold">
                                          <p:stCondLst>
                                            <p:cond delay="80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197540"/>
            <a:ext cx="5456584" cy="2831544"/>
          </a:xfrm>
          <a:prstGeom prst="rect">
            <a:avLst/>
          </a:prstGeom>
        </p:spPr>
        <p:txBody>
          <a:bodyPr wrap="square">
            <a:spAutoFit/>
          </a:bodyPr>
          <a:lstStyle/>
          <a:p>
            <a:r>
              <a:rPr lang="en-US" sz="2000" dirty="0" smtClean="0">
                <a:solidFill>
                  <a:srgbClr val="FFFF00"/>
                </a:solidFill>
                <a:latin typeface="Verdana" panose="020B0604030504040204" pitchFamily="34" charset="0"/>
                <a:ea typeface="Verdana" panose="020B0604030504040204" pitchFamily="34" charset="0"/>
              </a:rPr>
              <a:t>Risk</a:t>
            </a:r>
            <a:r>
              <a:rPr lang="en-US" sz="2000" dirty="0" smtClean="0">
                <a:solidFill>
                  <a:srgbClr val="FEFEFE"/>
                </a:solidFill>
                <a:latin typeface="Verdana" panose="020B0604030504040204" pitchFamily="34" charset="0"/>
                <a:ea typeface="Verdana" panose="020B0604030504040204" pitchFamily="34" charset="0"/>
              </a:rPr>
              <a:t> can be defined as the measure of the probability and severity of a loss event taking place. </a:t>
            </a:r>
          </a:p>
          <a:p>
            <a:endParaRPr lang="en-US" sz="2000" dirty="0">
              <a:solidFill>
                <a:srgbClr val="FEFEFE"/>
              </a:solidFill>
              <a:latin typeface="Verdana" panose="020B0604030504040204" pitchFamily="34" charset="0"/>
              <a:ea typeface="Verdana" panose="020B0604030504040204" pitchFamily="34" charset="0"/>
            </a:endParaRPr>
          </a:p>
          <a:p>
            <a:endParaRPr lang="en-US" sz="2000" dirty="0" smtClean="0">
              <a:solidFill>
                <a:srgbClr val="FEFEFE"/>
              </a:solidFill>
              <a:latin typeface="Verdana" panose="020B0604030504040204" pitchFamily="34" charset="0"/>
              <a:ea typeface="Verdana" panose="020B0604030504040204" pitchFamily="34" charset="0"/>
            </a:endParaRPr>
          </a:p>
          <a:p>
            <a:r>
              <a:rPr lang="en-US" sz="2000" dirty="0" smtClean="0">
                <a:solidFill>
                  <a:srgbClr val="FFFF00"/>
                </a:solidFill>
                <a:latin typeface="Verdana" panose="020B0604030504040204" pitchFamily="34" charset="0"/>
                <a:ea typeface="Verdana" panose="020B0604030504040204" pitchFamily="34" charset="0"/>
              </a:rPr>
              <a:t>A hazard </a:t>
            </a:r>
            <a:r>
              <a:rPr lang="en-US" sz="2000" dirty="0" smtClean="0">
                <a:solidFill>
                  <a:srgbClr val="FEFEFE"/>
                </a:solidFill>
                <a:latin typeface="Verdana" panose="020B0604030504040204" pitchFamily="34" charset="0"/>
                <a:ea typeface="Verdana" panose="020B0604030504040204" pitchFamily="34" charset="0"/>
              </a:rPr>
              <a:t>is a workplace condition or worker action that can result in injury, illness, or other organizational loss. </a:t>
            </a:r>
          </a:p>
          <a:p>
            <a:endParaRPr lang="en-US" dirty="0">
              <a:solidFill>
                <a:srgbClr val="FEFEFE"/>
              </a:solidFill>
            </a:endParaRPr>
          </a:p>
        </p:txBody>
      </p:sp>
      <p:pic>
        <p:nvPicPr>
          <p:cNvPr id="6" name="Рисунок 5"/>
          <p:cNvPicPr>
            <a:picLocks noChangeAspect="1"/>
          </p:cNvPicPr>
          <p:nvPr/>
        </p:nvPicPr>
        <p:blipFill>
          <a:blip r:embed="rId2"/>
          <a:stretch>
            <a:fillRect/>
          </a:stretch>
        </p:blipFill>
        <p:spPr>
          <a:xfrm>
            <a:off x="5575851" y="197540"/>
            <a:ext cx="2543175" cy="1800225"/>
          </a:xfrm>
          <a:prstGeom prst="rect">
            <a:avLst/>
          </a:prstGeom>
          <a:ln>
            <a:noFill/>
          </a:ln>
          <a:effectLst>
            <a:softEdge rad="112500"/>
          </a:effectLst>
        </p:spPr>
      </p:pic>
      <p:sp>
        <p:nvSpPr>
          <p:cNvPr id="8" name="Прямоугольник 7"/>
          <p:cNvSpPr/>
          <p:nvPr/>
        </p:nvSpPr>
        <p:spPr>
          <a:xfrm>
            <a:off x="3995530" y="3809601"/>
            <a:ext cx="4928565" cy="1938992"/>
          </a:xfrm>
          <a:prstGeom prst="rect">
            <a:avLst/>
          </a:prstGeom>
        </p:spPr>
        <p:txBody>
          <a:bodyPr wrap="square">
            <a:spAutoFit/>
          </a:bodyPr>
          <a:lstStyle/>
          <a:p>
            <a:r>
              <a:rPr lang="en-US" sz="2000" dirty="0" smtClean="0">
                <a:solidFill>
                  <a:srgbClr val="FEFEFE"/>
                </a:solidFill>
                <a:latin typeface="Verdana" panose="020B0604030504040204" pitchFamily="34" charset="0"/>
                <a:ea typeface="Verdana" panose="020B0604030504040204" pitchFamily="34" charset="0"/>
              </a:rPr>
              <a:t>As revealed in these definitions, determining occupational risk requires an examination of both the probability of an event occurring and the potential severity of the end result.</a:t>
            </a:r>
            <a:endParaRPr lang="en-US" sz="2000" dirty="0">
              <a:solidFill>
                <a:srgbClr val="FEFEFE"/>
              </a:solidFill>
              <a:latin typeface="Verdana" panose="020B0604030504040204" pitchFamily="34" charset="0"/>
              <a:ea typeface="Verdana" panose="020B0604030504040204" pitchFamily="34" charset="0"/>
            </a:endParaRPr>
          </a:p>
        </p:txBody>
      </p:sp>
      <p:pic>
        <p:nvPicPr>
          <p:cNvPr id="9" name="Рисунок 8"/>
          <p:cNvPicPr>
            <a:picLocks noChangeAspect="1"/>
          </p:cNvPicPr>
          <p:nvPr/>
        </p:nvPicPr>
        <p:blipFill>
          <a:blip r:embed="rId3"/>
          <a:stretch>
            <a:fillRect/>
          </a:stretch>
        </p:blipFill>
        <p:spPr>
          <a:xfrm>
            <a:off x="295660" y="2768908"/>
            <a:ext cx="3538358" cy="2081387"/>
          </a:xfrm>
          <a:prstGeom prst="rect">
            <a:avLst/>
          </a:prstGeom>
          <a:ln>
            <a:noFill/>
          </a:ln>
          <a:effectLst>
            <a:softEdge rad="112500"/>
          </a:effectLst>
        </p:spPr>
      </p:pic>
    </p:spTree>
    <p:extLst>
      <p:ext uri="{BB962C8B-B14F-4D97-AF65-F5344CB8AC3E}">
        <p14:creationId xmlns:p14="http://schemas.microsoft.com/office/powerpoint/2010/main" val="19599367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2663" y="703557"/>
            <a:ext cx="4800600" cy="1323439"/>
          </a:xfrm>
          <a:prstGeom prst="rect">
            <a:avLst/>
          </a:prstGeom>
        </p:spPr>
        <p:txBody>
          <a:bodyPr wrap="square">
            <a:spAutoFit/>
          </a:bodyPr>
          <a:lstStyle/>
          <a:p>
            <a:r>
              <a:rPr lang="en-US" sz="2000" dirty="0">
                <a:solidFill>
                  <a:srgbClr val="FFFF00"/>
                </a:solidFill>
                <a:latin typeface="Verdana" panose="020B0604030504040204" pitchFamily="34" charset="0"/>
                <a:ea typeface="Verdana" panose="020B0604030504040204" pitchFamily="34" charset="0"/>
              </a:rPr>
              <a:t>The evaluation of risks </a:t>
            </a:r>
            <a:r>
              <a:rPr lang="en-US" sz="2000" dirty="0">
                <a:solidFill>
                  <a:srgbClr val="FEFEFE"/>
                </a:solidFill>
                <a:latin typeface="Verdana" panose="020B0604030504040204" pitchFamily="34" charset="0"/>
                <a:ea typeface="Verdana" panose="020B0604030504040204" pitchFamily="34" charset="0"/>
              </a:rPr>
              <a:t>in the workplace starts with the identification of the types of hazards existing at the facility. </a:t>
            </a:r>
            <a:endParaRPr lang="uk-UA" sz="2000" dirty="0">
              <a:solidFill>
                <a:srgbClr val="FEFEFE"/>
              </a:solidFill>
              <a:latin typeface="Verdana" panose="020B0604030504040204" pitchFamily="34" charset="0"/>
              <a:ea typeface="Verdana" panose="020B0604030504040204" pitchFamily="34" charset="0"/>
            </a:endParaRPr>
          </a:p>
        </p:txBody>
      </p:sp>
      <p:pic>
        <p:nvPicPr>
          <p:cNvPr id="3" name="Рисунок 2"/>
          <p:cNvPicPr>
            <a:picLocks noChangeAspect="1"/>
          </p:cNvPicPr>
          <p:nvPr/>
        </p:nvPicPr>
        <p:blipFill>
          <a:blip r:embed="rId2"/>
          <a:stretch>
            <a:fillRect/>
          </a:stretch>
        </p:blipFill>
        <p:spPr>
          <a:xfrm>
            <a:off x="5422654" y="259003"/>
            <a:ext cx="3109229" cy="1767993"/>
          </a:xfrm>
          <a:prstGeom prst="rect">
            <a:avLst/>
          </a:prstGeom>
        </p:spPr>
      </p:pic>
      <p:sp>
        <p:nvSpPr>
          <p:cNvPr id="4" name="Прямоугольник 3"/>
          <p:cNvSpPr/>
          <p:nvPr/>
        </p:nvSpPr>
        <p:spPr>
          <a:xfrm>
            <a:off x="522663" y="2233785"/>
            <a:ext cx="7428642" cy="2862322"/>
          </a:xfrm>
          <a:prstGeom prst="rect">
            <a:avLst/>
          </a:prstGeom>
        </p:spPr>
        <p:txBody>
          <a:bodyPr wrap="square">
            <a:spAutoFit/>
          </a:bodyPr>
          <a:lstStyle/>
          <a:p>
            <a:r>
              <a:rPr lang="en-US" sz="2000" dirty="0" smtClean="0">
                <a:solidFill>
                  <a:srgbClr val="FEFEFE"/>
                </a:solidFill>
                <a:latin typeface="Verdana" panose="020B0604030504040204" pitchFamily="34" charset="0"/>
                <a:ea typeface="Verdana" panose="020B0604030504040204" pitchFamily="34" charset="0"/>
              </a:rPr>
              <a:t>The organization eliminates or reduces the risks associated with those hazards to the lowest achievable and reasonable level.</a:t>
            </a:r>
          </a:p>
          <a:p>
            <a:endParaRPr lang="en-US" sz="2000" dirty="0">
              <a:solidFill>
                <a:srgbClr val="FEFEFE"/>
              </a:solidFill>
              <a:latin typeface="Verdana" panose="020B0604030504040204" pitchFamily="34" charset="0"/>
              <a:ea typeface="Verdana" panose="020B0604030504040204" pitchFamily="34" charset="0"/>
            </a:endParaRPr>
          </a:p>
          <a:p>
            <a:endParaRPr lang="en-US" sz="2000" dirty="0" smtClean="0">
              <a:solidFill>
                <a:srgbClr val="FEFEFE"/>
              </a:solidFill>
              <a:latin typeface="Verdana" panose="020B0604030504040204" pitchFamily="34" charset="0"/>
              <a:ea typeface="Verdana" panose="020B0604030504040204" pitchFamily="34" charset="0"/>
            </a:endParaRPr>
          </a:p>
          <a:p>
            <a:r>
              <a:rPr lang="en-US" sz="2000" dirty="0" smtClean="0">
                <a:solidFill>
                  <a:srgbClr val="FEFEFE"/>
                </a:solidFill>
                <a:latin typeface="Verdana" panose="020B0604030504040204" pitchFamily="34" charset="0"/>
                <a:ea typeface="Verdana" panose="020B0604030504040204" pitchFamily="34" charset="0"/>
              </a:rPr>
              <a:t> Nothing is risk free.</a:t>
            </a:r>
          </a:p>
          <a:p>
            <a:endParaRPr lang="en-US" sz="2000" dirty="0" smtClean="0">
              <a:solidFill>
                <a:srgbClr val="FEFEFE"/>
              </a:solidFill>
              <a:latin typeface="Verdana" panose="020B0604030504040204" pitchFamily="34" charset="0"/>
              <a:ea typeface="Verdana" panose="020B0604030504040204" pitchFamily="34" charset="0"/>
            </a:endParaRPr>
          </a:p>
          <a:p>
            <a:r>
              <a:rPr lang="en-US" sz="2000" dirty="0" smtClean="0">
                <a:solidFill>
                  <a:srgbClr val="FEFEFE"/>
                </a:solidFill>
                <a:latin typeface="Verdana" panose="020B0604030504040204" pitchFamily="34" charset="0"/>
                <a:ea typeface="Verdana" panose="020B0604030504040204" pitchFamily="34" charset="0"/>
              </a:rPr>
              <a:t>Safety professionals identify the tasks and activities having the greatest inherent risk.</a:t>
            </a:r>
            <a:endParaRPr lang="en-US" sz="2000" dirty="0">
              <a:solidFill>
                <a:srgbClr val="FEFEFE"/>
              </a:solidFill>
              <a:latin typeface="Verdana" panose="020B0604030504040204" pitchFamily="34" charset="0"/>
              <a:ea typeface="Verdana" panose="020B0604030504040204" pitchFamily="34" charset="0"/>
            </a:endParaRPr>
          </a:p>
        </p:txBody>
      </p:sp>
      <p:pic>
        <p:nvPicPr>
          <p:cNvPr id="5" name="Рисунок 4"/>
          <p:cNvPicPr>
            <a:picLocks noChangeAspect="1"/>
          </p:cNvPicPr>
          <p:nvPr/>
        </p:nvPicPr>
        <p:blipFill>
          <a:blip r:embed="rId3"/>
          <a:stretch>
            <a:fillRect/>
          </a:stretch>
        </p:blipFill>
        <p:spPr>
          <a:xfrm>
            <a:off x="3967395" y="3274845"/>
            <a:ext cx="970669" cy="970669"/>
          </a:xfrm>
          <a:prstGeom prst="rect">
            <a:avLst/>
          </a:prstGeom>
        </p:spPr>
      </p:pic>
    </p:spTree>
    <p:extLst>
      <p:ext uri="{BB962C8B-B14F-4D97-AF65-F5344CB8AC3E}">
        <p14:creationId xmlns:p14="http://schemas.microsoft.com/office/powerpoint/2010/main" val="28967026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7565" y="216790"/>
            <a:ext cx="8100392" cy="2246769"/>
          </a:xfrm>
          <a:prstGeom prst="rect">
            <a:avLst/>
          </a:prstGeom>
        </p:spPr>
        <p:txBody>
          <a:bodyPr wrap="square">
            <a:spAutoFit/>
          </a:bodyPr>
          <a:lstStyle/>
          <a:p>
            <a:r>
              <a:rPr lang="en-US" sz="2000" b="1" dirty="0" smtClean="0">
                <a:solidFill>
                  <a:srgbClr val="FFFF00"/>
                </a:solidFill>
                <a:latin typeface="Verdana" panose="020B0604030504040204" pitchFamily="34" charset="0"/>
                <a:ea typeface="Verdana" panose="020B0604030504040204" pitchFamily="34" charset="0"/>
              </a:rPr>
              <a:t>Accidents </a:t>
            </a:r>
            <a:r>
              <a:rPr lang="en-US" sz="2000" dirty="0" smtClean="0">
                <a:solidFill>
                  <a:srgbClr val="FEFEFE"/>
                </a:solidFill>
                <a:latin typeface="Verdana" panose="020B0604030504040204" pitchFamily="34" charset="0"/>
                <a:ea typeface="Verdana" panose="020B0604030504040204" pitchFamily="34" charset="0"/>
              </a:rPr>
              <a:t>are unplanned events, often resulting in injuries or damage, that often interrupt routine operations.</a:t>
            </a:r>
          </a:p>
          <a:p>
            <a:r>
              <a:rPr lang="en-US" sz="2000" dirty="0" smtClean="0">
                <a:solidFill>
                  <a:srgbClr val="FEFEFE"/>
                </a:solidFill>
                <a:latin typeface="Verdana" panose="020B0604030504040204" pitchFamily="34" charset="0"/>
                <a:ea typeface="Verdana" panose="020B0604030504040204" pitchFamily="34" charset="0"/>
              </a:rPr>
              <a:t> </a:t>
            </a:r>
          </a:p>
          <a:p>
            <a:r>
              <a:rPr lang="en-US" sz="2000" dirty="0" smtClean="0">
                <a:solidFill>
                  <a:srgbClr val="FEFEFE"/>
                </a:solidFill>
                <a:latin typeface="Verdana" panose="020B0604030504040204" pitchFamily="34" charset="0"/>
                <a:ea typeface="Verdana" panose="020B0604030504040204" pitchFamily="34" charset="0"/>
              </a:rPr>
              <a:t>They are nearly always preceded by unsafe acts of employees, hazardous conditions in the workplace, or both. When appropriate action is taken, most accidents can be eliminated.</a:t>
            </a:r>
            <a:endParaRPr lang="en-US" sz="2000" dirty="0">
              <a:solidFill>
                <a:srgbClr val="FEFEFE"/>
              </a:solidFill>
              <a:latin typeface="Verdana" panose="020B0604030504040204" pitchFamily="34" charset="0"/>
              <a:ea typeface="Verdana" panose="020B0604030504040204" pitchFamily="34" charset="0"/>
            </a:endParaRPr>
          </a:p>
        </p:txBody>
      </p:sp>
      <p:pic>
        <p:nvPicPr>
          <p:cNvPr id="3" name="Рисунок 2"/>
          <p:cNvPicPr>
            <a:picLocks noChangeAspect="1"/>
          </p:cNvPicPr>
          <p:nvPr/>
        </p:nvPicPr>
        <p:blipFill>
          <a:blip r:embed="rId2"/>
          <a:stretch>
            <a:fillRect/>
          </a:stretch>
        </p:blipFill>
        <p:spPr>
          <a:xfrm>
            <a:off x="5636315" y="2358059"/>
            <a:ext cx="2861642" cy="1716985"/>
          </a:xfrm>
          <a:prstGeom prst="rect">
            <a:avLst/>
          </a:prstGeom>
          <a:ln>
            <a:noFill/>
          </a:ln>
          <a:effectLst>
            <a:softEdge rad="112500"/>
          </a:effectLst>
        </p:spPr>
      </p:pic>
      <p:pic>
        <p:nvPicPr>
          <p:cNvPr id="4" name="Рисунок 3"/>
          <p:cNvPicPr>
            <a:picLocks noChangeAspect="1"/>
          </p:cNvPicPr>
          <p:nvPr/>
        </p:nvPicPr>
        <p:blipFill>
          <a:blip r:embed="rId3"/>
          <a:stretch>
            <a:fillRect/>
          </a:stretch>
        </p:blipFill>
        <p:spPr>
          <a:xfrm>
            <a:off x="4970912" y="4283447"/>
            <a:ext cx="4014063" cy="1650325"/>
          </a:xfrm>
          <a:prstGeom prst="rect">
            <a:avLst/>
          </a:prstGeom>
          <a:ln>
            <a:noFill/>
          </a:ln>
          <a:effectLst>
            <a:softEdge rad="112500"/>
          </a:effectLst>
        </p:spPr>
      </p:pic>
      <p:pic>
        <p:nvPicPr>
          <p:cNvPr id="5" name="Рисунок 4"/>
          <p:cNvPicPr>
            <a:picLocks noChangeAspect="1"/>
          </p:cNvPicPr>
          <p:nvPr/>
        </p:nvPicPr>
        <p:blipFill>
          <a:blip r:embed="rId4"/>
          <a:stretch>
            <a:fillRect/>
          </a:stretch>
        </p:blipFill>
        <p:spPr>
          <a:xfrm>
            <a:off x="963019" y="2463559"/>
            <a:ext cx="3809110" cy="2645051"/>
          </a:xfrm>
          <a:prstGeom prst="rect">
            <a:avLst/>
          </a:prstGeom>
          <a:ln>
            <a:noFill/>
          </a:ln>
          <a:effectLst>
            <a:softEdge rad="112500"/>
          </a:effectLst>
        </p:spPr>
      </p:pic>
    </p:spTree>
    <p:extLst>
      <p:ext uri="{BB962C8B-B14F-4D97-AF65-F5344CB8AC3E}">
        <p14:creationId xmlns:p14="http://schemas.microsoft.com/office/powerpoint/2010/main" val="42697769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8784" y="342757"/>
            <a:ext cx="8945216" cy="707886"/>
          </a:xfrm>
          <a:prstGeom prst="rect">
            <a:avLst/>
          </a:prstGeom>
        </p:spPr>
        <p:txBody>
          <a:bodyPr wrap="square">
            <a:spAutoFit/>
          </a:bodyPr>
          <a:lstStyle/>
          <a:p>
            <a:pPr algn="ctr"/>
            <a:r>
              <a:rPr lang="en-US" sz="2000" dirty="0" smtClean="0">
                <a:solidFill>
                  <a:srgbClr val="FFFF00"/>
                </a:solidFill>
                <a:latin typeface="Verdana" panose="020B0604030504040204" pitchFamily="34" charset="0"/>
                <a:ea typeface="Verdana" panose="020B0604030504040204" pitchFamily="34" charset="0"/>
              </a:rPr>
              <a:t>Roles and responsibilities of safety professionals identified the following activities </a:t>
            </a:r>
            <a:r>
              <a:rPr lang="ru-RU" sz="2000" dirty="0" smtClean="0">
                <a:solidFill>
                  <a:srgbClr val="FFFF00"/>
                </a:solidFill>
                <a:latin typeface="Verdana" panose="020B0604030504040204" pitchFamily="34" charset="0"/>
                <a:ea typeface="Verdana" panose="020B0604030504040204" pitchFamily="34" charset="0"/>
              </a:rPr>
              <a:t>:</a:t>
            </a:r>
            <a:endParaRPr lang="en-US" sz="2000" dirty="0">
              <a:solidFill>
                <a:srgbClr val="FFFF00"/>
              </a:solidFill>
              <a:latin typeface="Verdana" panose="020B0604030504040204" pitchFamily="34" charset="0"/>
              <a:ea typeface="Verdana" panose="020B0604030504040204" pitchFamily="34" charset="0"/>
            </a:endParaRPr>
          </a:p>
        </p:txBody>
      </p:sp>
      <p:sp>
        <p:nvSpPr>
          <p:cNvPr id="3" name="Прямоугольник 2"/>
          <p:cNvSpPr/>
          <p:nvPr/>
        </p:nvSpPr>
        <p:spPr>
          <a:xfrm>
            <a:off x="298173" y="1457023"/>
            <a:ext cx="8020879" cy="5016758"/>
          </a:xfrm>
          <a:prstGeom prst="rect">
            <a:avLst/>
          </a:prstGeom>
        </p:spPr>
        <p:txBody>
          <a:bodyPr wrap="square">
            <a:spAutoFit/>
          </a:bodyPr>
          <a:lstStyle/>
          <a:p>
            <a:pPr marL="342900" indent="-342900">
              <a:buFont typeface="Courier New" panose="02070309020205020404" pitchFamily="49" charset="0"/>
              <a:buChar char="o"/>
            </a:pPr>
            <a:r>
              <a:rPr lang="en-US" sz="2000" dirty="0" smtClean="0">
                <a:solidFill>
                  <a:srgbClr val="FFFF00"/>
                </a:solidFill>
                <a:latin typeface="Verdana" panose="020B0604030504040204" pitchFamily="34" charset="0"/>
                <a:ea typeface="Verdana" panose="020B0604030504040204" pitchFamily="34" charset="0"/>
              </a:rPr>
              <a:t>Accident </a:t>
            </a:r>
            <a:r>
              <a:rPr lang="en-US" sz="2000" dirty="0">
                <a:solidFill>
                  <a:srgbClr val="FFFF00"/>
                </a:solidFill>
                <a:latin typeface="Verdana" panose="020B0604030504040204" pitchFamily="34" charset="0"/>
                <a:ea typeface="Verdana" panose="020B0604030504040204" pitchFamily="34" charset="0"/>
              </a:rPr>
              <a:t>Investigation</a:t>
            </a:r>
            <a:r>
              <a:rPr lang="en-US" sz="2000" dirty="0">
                <a:solidFill>
                  <a:schemeClr val="bg1"/>
                </a:solidFill>
                <a:latin typeface="Verdana" panose="020B0604030504040204" pitchFamily="34" charset="0"/>
                <a:ea typeface="Verdana" panose="020B0604030504040204" pitchFamily="34" charset="0"/>
              </a:rPr>
              <a:t>: determining the facts and causes related to an accident based on witness interviews and site inspections.</a:t>
            </a:r>
          </a:p>
          <a:p>
            <a:pPr marL="342900" indent="-342900">
              <a:buFont typeface="Courier New" panose="02070309020205020404" pitchFamily="49" charset="0"/>
              <a:buChar char="o"/>
            </a:pPr>
            <a:r>
              <a:rPr lang="en-US" sz="2000" dirty="0">
                <a:solidFill>
                  <a:srgbClr val="FFFF00"/>
                </a:solidFill>
                <a:latin typeface="Verdana" panose="020B0604030504040204" pitchFamily="34" charset="0"/>
                <a:ea typeface="Verdana" panose="020B0604030504040204" pitchFamily="34" charset="0"/>
              </a:rPr>
              <a:t>Work with Emergency Response Teams</a:t>
            </a:r>
            <a:r>
              <a:rPr lang="en-US" sz="2000" dirty="0">
                <a:solidFill>
                  <a:schemeClr val="bg1"/>
                </a:solidFill>
                <a:latin typeface="Verdana" panose="020B0604030504040204" pitchFamily="34" charset="0"/>
                <a:ea typeface="Verdana" panose="020B0604030504040204" pitchFamily="34" charset="0"/>
              </a:rPr>
              <a:t>: organizing, training, </a:t>
            </a:r>
            <a:r>
              <a:rPr lang="en-US" sz="2000" dirty="0" smtClean="0">
                <a:solidFill>
                  <a:schemeClr val="bg1"/>
                </a:solidFill>
                <a:latin typeface="Verdana" panose="020B0604030504040204" pitchFamily="34" charset="0"/>
                <a:ea typeface="Verdana" panose="020B0604030504040204" pitchFamily="34" charset="0"/>
              </a:rPr>
              <a:t>and</a:t>
            </a:r>
            <a:r>
              <a:rPr lang="ru-RU" sz="2000" dirty="0" smtClean="0">
                <a:solidFill>
                  <a:schemeClr val="bg1"/>
                </a:solidFill>
                <a:latin typeface="Verdana" panose="020B0604030504040204" pitchFamily="34" charset="0"/>
                <a:ea typeface="Verdana" panose="020B0604030504040204" pitchFamily="34" charset="0"/>
              </a:rPr>
              <a:t> </a:t>
            </a:r>
            <a:r>
              <a:rPr lang="en-US" sz="2000" dirty="0" smtClean="0">
                <a:solidFill>
                  <a:schemeClr val="bg1"/>
                </a:solidFill>
                <a:latin typeface="Verdana" panose="020B0604030504040204" pitchFamily="34" charset="0"/>
                <a:ea typeface="Verdana" panose="020B0604030504040204" pitchFamily="34" charset="0"/>
              </a:rPr>
              <a:t>coordinating </a:t>
            </a:r>
            <a:r>
              <a:rPr lang="en-US" sz="2000" dirty="0">
                <a:solidFill>
                  <a:schemeClr val="bg1"/>
                </a:solidFill>
                <a:latin typeface="Verdana" panose="020B0604030504040204" pitchFamily="34" charset="0"/>
                <a:ea typeface="Verdana" panose="020B0604030504040204" pitchFamily="34" charset="0"/>
              </a:rPr>
              <a:t>skilled employees to react to emergencies such as fires</a:t>
            </a:r>
            <a:r>
              <a:rPr lang="en-US" sz="2000" dirty="0" smtClean="0">
                <a:solidFill>
                  <a:schemeClr val="bg1"/>
                </a:solidFill>
                <a:latin typeface="Verdana" panose="020B0604030504040204" pitchFamily="34" charset="0"/>
                <a:ea typeface="Verdana" panose="020B0604030504040204" pitchFamily="34" charset="0"/>
              </a:rPr>
              <a:t>, accidents</a:t>
            </a:r>
            <a:r>
              <a:rPr lang="en-US" sz="2000" dirty="0">
                <a:solidFill>
                  <a:schemeClr val="bg1"/>
                </a:solidFill>
                <a:latin typeface="Verdana" panose="020B0604030504040204" pitchFamily="34" charset="0"/>
                <a:ea typeface="Verdana" panose="020B0604030504040204" pitchFamily="34" charset="0"/>
              </a:rPr>
              <a:t>, or other disasters.</a:t>
            </a:r>
          </a:p>
          <a:p>
            <a:pPr marL="342900" indent="-342900">
              <a:buFont typeface="Courier New" panose="02070309020205020404" pitchFamily="49" charset="0"/>
              <a:buChar char="o"/>
            </a:pPr>
            <a:r>
              <a:rPr lang="en-US" sz="2000" dirty="0">
                <a:solidFill>
                  <a:srgbClr val="FFFF00"/>
                </a:solidFill>
                <a:latin typeface="Verdana" panose="020B0604030504040204" pitchFamily="34" charset="0"/>
                <a:ea typeface="Verdana" panose="020B0604030504040204" pitchFamily="34" charset="0"/>
              </a:rPr>
              <a:t>Environmental Protection</a:t>
            </a:r>
            <a:r>
              <a:rPr lang="en-US" sz="2000" dirty="0">
                <a:solidFill>
                  <a:schemeClr val="bg1"/>
                </a:solidFill>
                <a:latin typeface="Verdana" panose="020B0604030504040204" pitchFamily="34" charset="0"/>
                <a:ea typeface="Verdana" panose="020B0604030504040204" pitchFamily="34" charset="0"/>
              </a:rPr>
              <a:t>: recognizing, evaluating, and controlling hazards that can lead to undesirable releases of harmful substances into air, water, or the soil.</a:t>
            </a:r>
          </a:p>
          <a:p>
            <a:pPr marL="342900" indent="-342900">
              <a:buFont typeface="Courier New" panose="02070309020205020404" pitchFamily="49" charset="0"/>
              <a:buChar char="o"/>
            </a:pPr>
            <a:r>
              <a:rPr lang="en-US" sz="2000" dirty="0">
                <a:solidFill>
                  <a:srgbClr val="FFFF00"/>
                </a:solidFill>
                <a:latin typeface="Verdana" panose="020B0604030504040204" pitchFamily="34" charset="0"/>
                <a:ea typeface="Verdana" panose="020B0604030504040204" pitchFamily="34" charset="0"/>
              </a:rPr>
              <a:t>Ergonomic Analysis and Modification:</a:t>
            </a:r>
            <a:r>
              <a:rPr lang="en-US" sz="2000" dirty="0">
                <a:solidFill>
                  <a:schemeClr val="bg1"/>
                </a:solidFill>
                <a:latin typeface="Verdana" panose="020B0604030504040204" pitchFamily="34" charset="0"/>
                <a:ea typeface="Verdana" panose="020B0604030504040204" pitchFamily="34" charset="0"/>
              </a:rPr>
              <a:t> designing or modifying the workplace based on an understanding of human physiological/psychological characteristics, abilities, and limitations.</a:t>
            </a:r>
          </a:p>
          <a:p>
            <a:pPr marL="342900" indent="-342900">
              <a:buFont typeface="Courier New" panose="02070309020205020404" pitchFamily="49" charset="0"/>
              <a:buChar char="o"/>
            </a:pPr>
            <a:r>
              <a:rPr lang="en-US" sz="2000" dirty="0">
                <a:solidFill>
                  <a:srgbClr val="FFFF00"/>
                </a:solidFill>
                <a:latin typeface="Verdana" panose="020B0604030504040204" pitchFamily="34" charset="0"/>
                <a:ea typeface="Verdana" panose="020B0604030504040204" pitchFamily="34" charset="0"/>
              </a:rPr>
              <a:t>Fire Protection</a:t>
            </a:r>
            <a:r>
              <a:rPr lang="en-US" sz="2000" dirty="0">
                <a:solidFill>
                  <a:schemeClr val="bg1"/>
                </a:solidFill>
                <a:latin typeface="Verdana" panose="020B0604030504040204" pitchFamily="34" charset="0"/>
                <a:ea typeface="Verdana" panose="020B0604030504040204" pitchFamily="34" charset="0"/>
              </a:rPr>
              <a:t>: eliminating or minimizing fire hazards by inspection, layout of facilities, and design of fire suppression systems.</a:t>
            </a:r>
            <a:endParaRPr lang="uk-UA" sz="200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4685324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8784" y="342757"/>
            <a:ext cx="8945216" cy="707886"/>
          </a:xfrm>
          <a:prstGeom prst="rect">
            <a:avLst/>
          </a:prstGeom>
        </p:spPr>
        <p:txBody>
          <a:bodyPr wrap="square">
            <a:spAutoFit/>
          </a:bodyPr>
          <a:lstStyle/>
          <a:p>
            <a:pPr algn="ctr"/>
            <a:r>
              <a:rPr lang="en-US" sz="2000" dirty="0" smtClean="0">
                <a:solidFill>
                  <a:srgbClr val="FFFF00"/>
                </a:solidFill>
                <a:latin typeface="Verdana" panose="020B0604030504040204" pitchFamily="34" charset="0"/>
                <a:ea typeface="Verdana" panose="020B0604030504040204" pitchFamily="34" charset="0"/>
              </a:rPr>
              <a:t>Roles and responsibilities of safety professionals identified the following activities </a:t>
            </a:r>
            <a:r>
              <a:rPr lang="ru-RU" sz="2000" dirty="0" smtClean="0">
                <a:solidFill>
                  <a:srgbClr val="FFFF00"/>
                </a:solidFill>
                <a:latin typeface="Verdana" panose="020B0604030504040204" pitchFamily="34" charset="0"/>
                <a:ea typeface="Verdana" panose="020B0604030504040204" pitchFamily="34" charset="0"/>
              </a:rPr>
              <a:t>:</a:t>
            </a:r>
            <a:endParaRPr lang="en-US" sz="2000" dirty="0">
              <a:solidFill>
                <a:srgbClr val="FFFF00"/>
              </a:solidFill>
              <a:latin typeface="Verdana" panose="020B0604030504040204" pitchFamily="34" charset="0"/>
              <a:ea typeface="Verdana" panose="020B0604030504040204" pitchFamily="34" charset="0"/>
            </a:endParaRPr>
          </a:p>
        </p:txBody>
      </p:sp>
      <p:sp>
        <p:nvSpPr>
          <p:cNvPr id="3" name="Прямоугольник 2"/>
          <p:cNvSpPr/>
          <p:nvPr/>
        </p:nvSpPr>
        <p:spPr>
          <a:xfrm>
            <a:off x="129209" y="1159974"/>
            <a:ext cx="7017026" cy="4093428"/>
          </a:xfrm>
          <a:prstGeom prst="rect">
            <a:avLst/>
          </a:prstGeom>
        </p:spPr>
        <p:txBody>
          <a:bodyPr wrap="square">
            <a:spAutoFit/>
          </a:bodyPr>
          <a:lstStyle/>
          <a:p>
            <a:pPr marL="342900" indent="-342900" algn="just">
              <a:buFont typeface="Courier New" panose="02070309020205020404" pitchFamily="49" charset="0"/>
              <a:buChar char="o"/>
            </a:pPr>
            <a:r>
              <a:rPr lang="en-US" sz="2000" dirty="0">
                <a:solidFill>
                  <a:srgbClr val="FFFF00"/>
                </a:solidFill>
                <a:latin typeface="Verdana" panose="020B0604030504040204" pitchFamily="34" charset="0"/>
                <a:ea typeface="Verdana" panose="020B0604030504040204" pitchFamily="34" charset="0"/>
              </a:rPr>
              <a:t>Hazard Recognition: </a:t>
            </a:r>
            <a:r>
              <a:rPr lang="en-US" sz="2000" dirty="0">
                <a:solidFill>
                  <a:schemeClr val="bg1"/>
                </a:solidFill>
                <a:latin typeface="Verdana" panose="020B0604030504040204" pitchFamily="34" charset="0"/>
                <a:ea typeface="Verdana" panose="020B0604030504040204" pitchFamily="34" charset="0"/>
              </a:rPr>
              <a:t>identifying conditions or actions that may cause injury, illness, or property damage.</a:t>
            </a:r>
          </a:p>
          <a:p>
            <a:pPr marL="342900" indent="-342900" algn="just">
              <a:buFont typeface="Courier New" panose="02070309020205020404" pitchFamily="49" charset="0"/>
              <a:buChar char="o"/>
            </a:pPr>
            <a:r>
              <a:rPr lang="en-US" sz="2000" dirty="0">
                <a:solidFill>
                  <a:srgbClr val="FFFF00"/>
                </a:solidFill>
                <a:latin typeface="Verdana" panose="020B0604030504040204" pitchFamily="34" charset="0"/>
                <a:ea typeface="Verdana" panose="020B0604030504040204" pitchFamily="34" charset="0"/>
              </a:rPr>
              <a:t>Hazardous Materials Management: </a:t>
            </a:r>
            <a:r>
              <a:rPr lang="en-US" sz="2000" dirty="0">
                <a:solidFill>
                  <a:schemeClr val="bg1"/>
                </a:solidFill>
                <a:latin typeface="Verdana" panose="020B0604030504040204" pitchFamily="34" charset="0"/>
                <a:ea typeface="Verdana" panose="020B0604030504040204" pitchFamily="34" charset="0"/>
              </a:rPr>
              <a:t>ensuring dangerous chemicals </a:t>
            </a:r>
            <a:r>
              <a:rPr lang="en-US" sz="2000" dirty="0" smtClean="0">
                <a:solidFill>
                  <a:schemeClr val="bg1"/>
                </a:solidFill>
                <a:latin typeface="Verdana" panose="020B0604030504040204" pitchFamily="34" charset="0"/>
                <a:ea typeface="Verdana" panose="020B0604030504040204" pitchFamily="34" charset="0"/>
              </a:rPr>
              <a:t>and</a:t>
            </a:r>
            <a:r>
              <a:rPr lang="ru-RU" sz="2000" dirty="0" smtClean="0">
                <a:solidFill>
                  <a:schemeClr val="bg1"/>
                </a:solidFill>
                <a:latin typeface="Verdana" panose="020B0604030504040204" pitchFamily="34" charset="0"/>
                <a:ea typeface="Verdana" panose="020B0604030504040204" pitchFamily="34" charset="0"/>
              </a:rPr>
              <a:t> </a:t>
            </a:r>
            <a:r>
              <a:rPr lang="en-US" sz="2000" dirty="0" smtClean="0">
                <a:solidFill>
                  <a:schemeClr val="bg1"/>
                </a:solidFill>
                <a:latin typeface="Verdana" panose="020B0604030504040204" pitchFamily="34" charset="0"/>
                <a:ea typeface="Verdana" panose="020B0604030504040204" pitchFamily="34" charset="0"/>
              </a:rPr>
              <a:t>other </a:t>
            </a:r>
            <a:r>
              <a:rPr lang="en-US" sz="2000" dirty="0">
                <a:solidFill>
                  <a:schemeClr val="bg1"/>
                </a:solidFill>
                <a:latin typeface="Verdana" panose="020B0604030504040204" pitchFamily="34" charset="0"/>
                <a:ea typeface="Verdana" panose="020B0604030504040204" pitchFamily="34" charset="0"/>
              </a:rPr>
              <a:t>products are stored and used in such a manner as to </a:t>
            </a:r>
            <a:r>
              <a:rPr lang="en-US" sz="2000" dirty="0" smtClean="0">
                <a:solidFill>
                  <a:schemeClr val="bg1"/>
                </a:solidFill>
                <a:latin typeface="Verdana" panose="020B0604030504040204" pitchFamily="34" charset="0"/>
                <a:ea typeface="Verdana" panose="020B0604030504040204" pitchFamily="34" charset="0"/>
              </a:rPr>
              <a:t>prevent</a:t>
            </a:r>
            <a:r>
              <a:rPr lang="ru-RU" sz="2000" dirty="0" smtClean="0">
                <a:solidFill>
                  <a:schemeClr val="bg1"/>
                </a:solidFill>
                <a:latin typeface="Verdana" panose="020B0604030504040204" pitchFamily="34" charset="0"/>
                <a:ea typeface="Verdana" panose="020B0604030504040204" pitchFamily="34" charset="0"/>
              </a:rPr>
              <a:t> </a:t>
            </a:r>
            <a:r>
              <a:rPr lang="en-US" sz="2000" dirty="0" smtClean="0">
                <a:solidFill>
                  <a:schemeClr val="bg1"/>
                </a:solidFill>
                <a:latin typeface="Verdana" panose="020B0604030504040204" pitchFamily="34" charset="0"/>
                <a:ea typeface="Verdana" panose="020B0604030504040204" pitchFamily="34" charset="0"/>
              </a:rPr>
              <a:t>accidents</a:t>
            </a:r>
            <a:r>
              <a:rPr lang="en-US" sz="2000" dirty="0">
                <a:solidFill>
                  <a:schemeClr val="bg1"/>
                </a:solidFill>
                <a:latin typeface="Verdana" panose="020B0604030504040204" pitchFamily="34" charset="0"/>
                <a:ea typeface="Verdana" panose="020B0604030504040204" pitchFamily="34" charset="0"/>
              </a:rPr>
              <a:t>, fires, and the exposure of people to these substances.</a:t>
            </a:r>
          </a:p>
          <a:p>
            <a:pPr marL="342900" indent="-342900" algn="just">
              <a:buFont typeface="Courier New" panose="02070309020205020404" pitchFamily="49" charset="0"/>
              <a:buChar char="o"/>
            </a:pPr>
            <a:r>
              <a:rPr lang="en-US" sz="2000" dirty="0">
                <a:solidFill>
                  <a:srgbClr val="FFFF00"/>
                </a:solidFill>
                <a:latin typeface="Verdana" panose="020B0604030504040204" pitchFamily="34" charset="0"/>
                <a:ea typeface="Verdana" panose="020B0604030504040204" pitchFamily="34" charset="0"/>
              </a:rPr>
              <a:t>Health Hazard Control: </a:t>
            </a:r>
            <a:r>
              <a:rPr lang="en-US" sz="2000" dirty="0">
                <a:solidFill>
                  <a:schemeClr val="bg1"/>
                </a:solidFill>
                <a:latin typeface="Verdana" panose="020B0604030504040204" pitchFamily="34" charset="0"/>
                <a:ea typeface="Verdana" panose="020B0604030504040204" pitchFamily="34" charset="0"/>
              </a:rPr>
              <a:t>recognizing, evaluating, and controlling hazards that can create undesirable health effects, including noise, chemical exposures, radiation, or biological hazards</a:t>
            </a:r>
            <a:r>
              <a:rPr lang="en-US" sz="2000" dirty="0" smtClean="0">
                <a:solidFill>
                  <a:schemeClr val="bg1"/>
                </a:solidFill>
                <a:latin typeface="Verdana" panose="020B0604030504040204" pitchFamily="34" charset="0"/>
                <a:ea typeface="Verdana" panose="020B0604030504040204" pitchFamily="34" charset="0"/>
              </a:rPr>
              <a:t>.</a:t>
            </a:r>
            <a:endParaRPr lang="en-US" sz="200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4119811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9087" y="359828"/>
            <a:ext cx="5675243" cy="5940088"/>
          </a:xfrm>
          <a:prstGeom prst="rect">
            <a:avLst/>
          </a:prstGeom>
        </p:spPr>
        <p:txBody>
          <a:bodyPr wrap="square">
            <a:spAutoFit/>
          </a:bodyPr>
          <a:lstStyle/>
          <a:p>
            <a:pPr marL="342900" indent="-342900" algn="just">
              <a:buFont typeface="Courier New" panose="02070309020205020404" pitchFamily="49" charset="0"/>
              <a:buChar char="o"/>
            </a:pPr>
            <a:r>
              <a:rPr lang="en-US" sz="2000" dirty="0">
                <a:solidFill>
                  <a:srgbClr val="FFFF00"/>
                </a:solidFill>
                <a:latin typeface="Verdana" panose="020B0604030504040204" pitchFamily="34" charset="0"/>
                <a:ea typeface="Verdana" panose="020B0604030504040204" pitchFamily="34" charset="0"/>
              </a:rPr>
              <a:t>Inspection/Audit: </a:t>
            </a:r>
            <a:r>
              <a:rPr lang="en-US" sz="2000" dirty="0">
                <a:solidFill>
                  <a:schemeClr val="bg1"/>
                </a:solidFill>
                <a:latin typeface="Verdana" panose="020B0604030504040204" pitchFamily="34" charset="0"/>
                <a:ea typeface="Verdana" panose="020B0604030504040204" pitchFamily="34" charset="0"/>
              </a:rPr>
              <a:t>evaluating/assessing safety and health risks associated with equipment, materials, processes, or activities</a:t>
            </a:r>
            <a:r>
              <a:rPr lang="en-US" sz="2000" dirty="0" smtClean="0">
                <a:solidFill>
                  <a:srgbClr val="FFFF00"/>
                </a:solidFill>
                <a:latin typeface="Verdana" panose="020B0604030504040204" pitchFamily="34" charset="0"/>
                <a:ea typeface="Verdana" panose="020B0604030504040204" pitchFamily="34" charset="0"/>
              </a:rPr>
              <a:t>.</a:t>
            </a:r>
          </a:p>
          <a:p>
            <a:pPr marL="342900" indent="-342900" algn="just">
              <a:buFont typeface="Courier New" panose="02070309020205020404" pitchFamily="49" charset="0"/>
              <a:buChar char="o"/>
            </a:pPr>
            <a:endParaRPr lang="en-US" sz="2000" dirty="0">
              <a:solidFill>
                <a:srgbClr val="FFFF00"/>
              </a:solidFill>
              <a:latin typeface="Verdana" panose="020B0604030504040204" pitchFamily="34" charset="0"/>
              <a:ea typeface="Verdana" panose="020B0604030504040204" pitchFamily="34" charset="0"/>
            </a:endParaRPr>
          </a:p>
          <a:p>
            <a:pPr marL="342900" indent="-342900" algn="just">
              <a:buFont typeface="Courier New" panose="02070309020205020404" pitchFamily="49" charset="0"/>
              <a:buChar char="o"/>
            </a:pPr>
            <a:r>
              <a:rPr lang="en-US" sz="2000" dirty="0" smtClean="0">
                <a:solidFill>
                  <a:srgbClr val="FFFF00"/>
                </a:solidFill>
                <a:latin typeface="Verdana" panose="020B0604030504040204" pitchFamily="34" charset="0"/>
                <a:ea typeface="Verdana" panose="020B0604030504040204" pitchFamily="34" charset="0"/>
              </a:rPr>
              <a:t>Recordkeeping</a:t>
            </a:r>
            <a:r>
              <a:rPr lang="en-US" sz="2000" dirty="0">
                <a:solidFill>
                  <a:srgbClr val="FFFF00"/>
                </a:solidFill>
                <a:latin typeface="Verdana" panose="020B0604030504040204" pitchFamily="34" charset="0"/>
                <a:ea typeface="Verdana" panose="020B0604030504040204" pitchFamily="34" charset="0"/>
              </a:rPr>
              <a:t>: </a:t>
            </a:r>
            <a:r>
              <a:rPr lang="en-US" sz="2000" dirty="0">
                <a:solidFill>
                  <a:schemeClr val="bg1"/>
                </a:solidFill>
                <a:latin typeface="Verdana" panose="020B0604030504040204" pitchFamily="34" charset="0"/>
                <a:ea typeface="Verdana" panose="020B0604030504040204" pitchFamily="34" charset="0"/>
              </a:rPr>
              <a:t>maintaining safety and health information to meet government requirements, as well as provide data for problem solving and decision making</a:t>
            </a:r>
            <a:r>
              <a:rPr lang="en-US" sz="2000" dirty="0" smtClean="0">
                <a:solidFill>
                  <a:schemeClr val="bg1"/>
                </a:solidFill>
                <a:latin typeface="Verdana" panose="020B0604030504040204" pitchFamily="34" charset="0"/>
                <a:ea typeface="Verdana" panose="020B0604030504040204" pitchFamily="34" charset="0"/>
              </a:rPr>
              <a:t>.</a:t>
            </a:r>
          </a:p>
          <a:p>
            <a:pPr marL="342900" indent="-342900" algn="just">
              <a:buFont typeface="Courier New" panose="02070309020205020404" pitchFamily="49" charset="0"/>
              <a:buChar char="o"/>
            </a:pPr>
            <a:endParaRPr lang="en-US" sz="2000" dirty="0">
              <a:solidFill>
                <a:schemeClr val="bg1"/>
              </a:solidFill>
              <a:latin typeface="Verdana" panose="020B0604030504040204" pitchFamily="34" charset="0"/>
              <a:ea typeface="Verdana" panose="020B0604030504040204" pitchFamily="34" charset="0"/>
            </a:endParaRPr>
          </a:p>
          <a:p>
            <a:pPr marL="342900" indent="-342900" algn="just">
              <a:buFont typeface="Courier New" panose="02070309020205020404" pitchFamily="49" charset="0"/>
              <a:buChar char="o"/>
            </a:pPr>
            <a:r>
              <a:rPr lang="en-US" sz="2000" dirty="0">
                <a:solidFill>
                  <a:srgbClr val="FFFF00"/>
                </a:solidFill>
                <a:latin typeface="Verdana" panose="020B0604030504040204" pitchFamily="34" charset="0"/>
                <a:ea typeface="Verdana" panose="020B0604030504040204" pitchFamily="34" charset="0"/>
              </a:rPr>
              <a:t>Regulatory Compliance: </a:t>
            </a:r>
            <a:r>
              <a:rPr lang="en-US" sz="2000" dirty="0">
                <a:solidFill>
                  <a:schemeClr val="bg1"/>
                </a:solidFill>
                <a:latin typeface="Verdana" panose="020B0604030504040204" pitchFamily="34" charset="0"/>
                <a:ea typeface="Verdana" panose="020B0604030504040204" pitchFamily="34" charset="0"/>
              </a:rPr>
              <a:t>ensuring all mandatory safety and health standards are satisfied</a:t>
            </a:r>
            <a:r>
              <a:rPr lang="en-US" sz="2000" dirty="0" smtClean="0">
                <a:solidFill>
                  <a:schemeClr val="bg1"/>
                </a:solidFill>
                <a:latin typeface="Verdana" panose="020B0604030504040204" pitchFamily="34" charset="0"/>
                <a:ea typeface="Verdana" panose="020B0604030504040204" pitchFamily="34" charset="0"/>
              </a:rPr>
              <a:t>.</a:t>
            </a:r>
          </a:p>
          <a:p>
            <a:pPr marL="342900" indent="-342900" algn="just">
              <a:buFont typeface="Courier New" panose="02070309020205020404" pitchFamily="49" charset="0"/>
              <a:buChar char="o"/>
            </a:pPr>
            <a:endParaRPr lang="en-US" sz="2000" dirty="0">
              <a:solidFill>
                <a:schemeClr val="bg1"/>
              </a:solidFill>
              <a:latin typeface="Verdana" panose="020B0604030504040204" pitchFamily="34" charset="0"/>
              <a:ea typeface="Verdana" panose="020B0604030504040204" pitchFamily="34" charset="0"/>
            </a:endParaRPr>
          </a:p>
          <a:p>
            <a:pPr marL="342900" indent="-342900" algn="just">
              <a:buFont typeface="Courier New" panose="02070309020205020404" pitchFamily="49" charset="0"/>
              <a:buChar char="o"/>
            </a:pPr>
            <a:r>
              <a:rPr lang="en-US" sz="2000" dirty="0">
                <a:solidFill>
                  <a:srgbClr val="FFFF00"/>
                </a:solidFill>
                <a:latin typeface="Verdana" panose="020B0604030504040204" pitchFamily="34" charset="0"/>
                <a:ea typeface="Verdana" panose="020B0604030504040204" pitchFamily="34" charset="0"/>
              </a:rPr>
              <a:t>Training: </a:t>
            </a:r>
            <a:r>
              <a:rPr lang="en-US" sz="2000" dirty="0">
                <a:solidFill>
                  <a:schemeClr val="bg1"/>
                </a:solidFill>
                <a:latin typeface="Verdana" panose="020B0604030504040204" pitchFamily="34" charset="0"/>
                <a:ea typeface="Verdana" panose="020B0604030504040204" pitchFamily="34" charset="0"/>
              </a:rPr>
              <a:t>providing employees with the knowledge and skills necessary to recognize hazards and perform their jobs safely and effectively.</a:t>
            </a:r>
            <a:endParaRPr lang="uk-UA" sz="2000" dirty="0">
              <a:solidFill>
                <a:schemeClr val="bg1"/>
              </a:solidFill>
              <a:latin typeface="Verdana" panose="020B0604030504040204" pitchFamily="34" charset="0"/>
              <a:ea typeface="Verdana" panose="020B0604030504040204" pitchFamily="34" charset="0"/>
            </a:endParaRPr>
          </a:p>
        </p:txBody>
      </p:sp>
      <p:pic>
        <p:nvPicPr>
          <p:cNvPr id="3" name="Рисунок 2"/>
          <p:cNvPicPr>
            <a:picLocks noChangeAspect="1"/>
          </p:cNvPicPr>
          <p:nvPr/>
        </p:nvPicPr>
        <p:blipFill>
          <a:blip r:embed="rId2"/>
          <a:stretch>
            <a:fillRect/>
          </a:stretch>
        </p:blipFill>
        <p:spPr>
          <a:xfrm>
            <a:off x="6021063" y="149502"/>
            <a:ext cx="2466975" cy="1847850"/>
          </a:xfrm>
          <a:prstGeom prst="rect">
            <a:avLst/>
          </a:prstGeom>
          <a:ln>
            <a:noFill/>
          </a:ln>
          <a:effectLst>
            <a:softEdge rad="112500"/>
          </a:effectLst>
        </p:spPr>
      </p:pic>
      <p:pic>
        <p:nvPicPr>
          <p:cNvPr id="4" name="Рисунок 3"/>
          <p:cNvPicPr>
            <a:picLocks noChangeAspect="1"/>
          </p:cNvPicPr>
          <p:nvPr/>
        </p:nvPicPr>
        <p:blipFill>
          <a:blip r:embed="rId3"/>
          <a:stretch>
            <a:fillRect/>
          </a:stretch>
        </p:blipFill>
        <p:spPr>
          <a:xfrm>
            <a:off x="5950474" y="2140818"/>
            <a:ext cx="2608151" cy="1834833"/>
          </a:xfrm>
          <a:prstGeom prst="rect">
            <a:avLst/>
          </a:prstGeom>
          <a:ln>
            <a:noFill/>
          </a:ln>
          <a:effectLst>
            <a:softEdge rad="112500"/>
          </a:effectLst>
        </p:spPr>
      </p:pic>
      <p:pic>
        <p:nvPicPr>
          <p:cNvPr id="5" name="Рисунок 4"/>
          <p:cNvPicPr>
            <a:picLocks noChangeAspect="1"/>
          </p:cNvPicPr>
          <p:nvPr/>
        </p:nvPicPr>
        <p:blipFill>
          <a:blip r:embed="rId4"/>
          <a:stretch>
            <a:fillRect/>
          </a:stretch>
        </p:blipFill>
        <p:spPr>
          <a:xfrm>
            <a:off x="6021063" y="4378188"/>
            <a:ext cx="2857500" cy="1600200"/>
          </a:xfrm>
          <a:prstGeom prst="rect">
            <a:avLst/>
          </a:prstGeom>
          <a:ln>
            <a:noFill/>
          </a:ln>
          <a:effectLst>
            <a:softEdge rad="112500"/>
          </a:effectLst>
        </p:spPr>
      </p:pic>
    </p:spTree>
    <p:extLst>
      <p:ext uri="{BB962C8B-B14F-4D97-AF65-F5344CB8AC3E}">
        <p14:creationId xmlns:p14="http://schemas.microsoft.com/office/powerpoint/2010/main" val="33411379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11245" y="322230"/>
            <a:ext cx="5877378" cy="400110"/>
          </a:xfrm>
          <a:prstGeom prst="rect">
            <a:avLst/>
          </a:prstGeom>
        </p:spPr>
        <p:txBody>
          <a:bodyPr wrap="none">
            <a:spAutoFit/>
          </a:bodyPr>
          <a:lstStyle/>
          <a:p>
            <a:r>
              <a:rPr lang="en-US" sz="2000" dirty="0">
                <a:solidFill>
                  <a:srgbClr val="FFFF00"/>
                </a:solidFill>
                <a:latin typeface="Verdana" panose="020B0604030504040204" pitchFamily="34" charset="0"/>
                <a:ea typeface="Verdana" panose="020B0604030504040204" pitchFamily="34" charset="0"/>
              </a:rPr>
              <a:t>Functions of the Professional Safety Position</a:t>
            </a:r>
            <a:endParaRPr lang="uk-UA" sz="2000" dirty="0">
              <a:solidFill>
                <a:srgbClr val="FFFF00"/>
              </a:solidFill>
              <a:latin typeface="Verdana" panose="020B0604030504040204" pitchFamily="34" charset="0"/>
              <a:ea typeface="Verdana" panose="020B0604030504040204" pitchFamily="34" charset="0"/>
            </a:endParaRPr>
          </a:p>
        </p:txBody>
      </p:sp>
      <p:sp>
        <p:nvSpPr>
          <p:cNvPr id="3" name="Прямоугольник 2"/>
          <p:cNvSpPr/>
          <p:nvPr/>
        </p:nvSpPr>
        <p:spPr>
          <a:xfrm>
            <a:off x="546651" y="958983"/>
            <a:ext cx="7464287" cy="2831544"/>
          </a:xfrm>
          <a:prstGeom prst="rect">
            <a:avLst/>
          </a:prstGeom>
        </p:spPr>
        <p:txBody>
          <a:bodyPr wrap="square">
            <a:spAutoFit/>
          </a:bodyPr>
          <a:lstStyle/>
          <a:p>
            <a:pPr marL="342900" indent="-342900">
              <a:buAutoNum type="alphaUcPeriod"/>
            </a:pPr>
            <a:r>
              <a:rPr lang="en-US" sz="2000" dirty="0" smtClean="0">
                <a:solidFill>
                  <a:schemeClr val="bg1"/>
                </a:solidFill>
                <a:latin typeface="Verdana" panose="020B0604030504040204" pitchFamily="34" charset="0"/>
                <a:ea typeface="Verdana" panose="020B0604030504040204" pitchFamily="34" charset="0"/>
              </a:rPr>
              <a:t>Anticipate</a:t>
            </a:r>
            <a:r>
              <a:rPr lang="en-US" sz="2000" dirty="0">
                <a:solidFill>
                  <a:schemeClr val="bg1"/>
                </a:solidFill>
                <a:latin typeface="Verdana" panose="020B0604030504040204" pitchFamily="34" charset="0"/>
                <a:ea typeface="Verdana" panose="020B0604030504040204" pitchFamily="34" charset="0"/>
              </a:rPr>
              <a:t>, identify, and evaluate hazardous conditions and practices</a:t>
            </a:r>
            <a:r>
              <a:rPr lang="en-US" sz="2000" dirty="0" smtClean="0">
                <a:solidFill>
                  <a:schemeClr val="bg1"/>
                </a:solidFill>
                <a:latin typeface="Verdana" panose="020B0604030504040204" pitchFamily="34" charset="0"/>
                <a:ea typeface="Verdana" panose="020B0604030504040204" pitchFamily="34" charset="0"/>
              </a:rPr>
              <a:t>.</a:t>
            </a:r>
          </a:p>
          <a:p>
            <a:pPr marL="342900" indent="-342900">
              <a:buAutoNum type="alphaUcPeriod"/>
            </a:pPr>
            <a:r>
              <a:rPr lang="en-US" sz="2000" dirty="0" smtClean="0">
                <a:solidFill>
                  <a:schemeClr val="bg1"/>
                </a:solidFill>
                <a:latin typeface="Verdana" panose="020B0604030504040204" pitchFamily="34" charset="0"/>
                <a:ea typeface="Verdana" panose="020B0604030504040204" pitchFamily="34" charset="0"/>
              </a:rPr>
              <a:t>Develop </a:t>
            </a:r>
            <a:r>
              <a:rPr lang="en-US" sz="2000" dirty="0">
                <a:solidFill>
                  <a:schemeClr val="bg1"/>
                </a:solidFill>
                <a:latin typeface="Verdana" panose="020B0604030504040204" pitchFamily="34" charset="0"/>
                <a:ea typeface="Verdana" panose="020B0604030504040204" pitchFamily="34" charset="0"/>
              </a:rPr>
              <a:t>hazard control designs, methods, procedures, and programs</a:t>
            </a:r>
            <a:r>
              <a:rPr lang="en-US" sz="2000" dirty="0" smtClean="0">
                <a:solidFill>
                  <a:schemeClr val="bg1"/>
                </a:solidFill>
                <a:latin typeface="Verdana" panose="020B0604030504040204" pitchFamily="34" charset="0"/>
                <a:ea typeface="Verdana" panose="020B0604030504040204" pitchFamily="34" charset="0"/>
              </a:rPr>
              <a:t>.</a:t>
            </a:r>
          </a:p>
          <a:p>
            <a:pPr marL="342900" indent="-342900">
              <a:buAutoNum type="alphaUcPeriod"/>
            </a:pPr>
            <a:r>
              <a:rPr lang="en-US" sz="2000" dirty="0">
                <a:solidFill>
                  <a:schemeClr val="bg1"/>
                </a:solidFill>
                <a:latin typeface="Verdana" panose="020B0604030504040204" pitchFamily="34" charset="0"/>
                <a:ea typeface="Verdana" panose="020B0604030504040204" pitchFamily="34" charset="0"/>
              </a:rPr>
              <a:t>Implement, administer, and advise others on hazard controls and hazard control </a:t>
            </a:r>
            <a:r>
              <a:rPr lang="en-US" sz="2000" dirty="0" smtClean="0">
                <a:solidFill>
                  <a:schemeClr val="bg1"/>
                </a:solidFill>
                <a:latin typeface="Verdana" panose="020B0604030504040204" pitchFamily="34" charset="0"/>
                <a:ea typeface="Verdana" panose="020B0604030504040204" pitchFamily="34" charset="0"/>
              </a:rPr>
              <a:t>programs</a:t>
            </a:r>
          </a:p>
          <a:p>
            <a:pPr marL="342900" indent="-342900">
              <a:buAutoNum type="alphaUcPeriod"/>
            </a:pPr>
            <a:r>
              <a:rPr lang="en-US" sz="2000" dirty="0">
                <a:solidFill>
                  <a:schemeClr val="bg1"/>
                </a:solidFill>
                <a:latin typeface="Verdana" panose="020B0604030504040204" pitchFamily="34" charset="0"/>
                <a:ea typeface="Verdana" panose="020B0604030504040204" pitchFamily="34" charset="0"/>
              </a:rPr>
              <a:t>Measure, audit, and evaluate the effectiveness of hazard controls and hazard control programs</a:t>
            </a:r>
            <a:r>
              <a:rPr lang="en-US" sz="2000" dirty="0" smtClean="0">
                <a:solidFill>
                  <a:schemeClr val="bg1"/>
                </a:solidFill>
                <a:latin typeface="Verdana" panose="020B0604030504040204" pitchFamily="34" charset="0"/>
                <a:ea typeface="Verdana" panose="020B0604030504040204" pitchFamily="34" charset="0"/>
              </a:rPr>
              <a:t>.</a:t>
            </a:r>
          </a:p>
          <a:p>
            <a:pPr marL="342900" indent="-342900">
              <a:buAutoNum type="alphaUcPeriod"/>
            </a:pPr>
            <a:endParaRPr lang="uk-UA" dirty="0"/>
          </a:p>
        </p:txBody>
      </p:sp>
      <p:pic>
        <p:nvPicPr>
          <p:cNvPr id="5" name="Рисунок 4"/>
          <p:cNvPicPr>
            <a:picLocks noChangeAspect="1"/>
          </p:cNvPicPr>
          <p:nvPr/>
        </p:nvPicPr>
        <p:blipFill>
          <a:blip r:embed="rId2"/>
          <a:stretch>
            <a:fillRect/>
          </a:stretch>
        </p:blipFill>
        <p:spPr>
          <a:xfrm>
            <a:off x="2140225" y="3689281"/>
            <a:ext cx="5448397" cy="2781093"/>
          </a:xfrm>
          <a:prstGeom prst="rect">
            <a:avLst/>
          </a:prstGeom>
          <a:ln>
            <a:noFill/>
          </a:ln>
          <a:effectLst>
            <a:softEdge rad="112500"/>
          </a:effectLst>
        </p:spPr>
      </p:pic>
    </p:spTree>
    <p:extLst>
      <p:ext uri="{BB962C8B-B14F-4D97-AF65-F5344CB8AC3E}">
        <p14:creationId xmlns:p14="http://schemas.microsoft.com/office/powerpoint/2010/main" val="35968106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ccupational Health and Safety Specialists &amp; Technicians Career Vide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37572" y="170788"/>
            <a:ext cx="8906428" cy="5941778"/>
          </a:xfrm>
          <a:prstGeom prst="rect">
            <a:avLst/>
          </a:prstGeom>
        </p:spPr>
      </p:pic>
    </p:spTree>
    <p:extLst>
      <p:ext uri="{BB962C8B-B14F-4D97-AF65-F5344CB8AC3E}">
        <p14:creationId xmlns:p14="http://schemas.microsoft.com/office/powerpoint/2010/main" val="21366969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8293" y="732279"/>
            <a:ext cx="8249481" cy="5078313"/>
          </a:xfrm>
          <a:prstGeom prst="rect">
            <a:avLst/>
          </a:prstGeom>
        </p:spPr>
        <p:txBody>
          <a:bodyPr wrap="square">
            <a:spAutoFit/>
          </a:bodyPr>
          <a:lstStyle/>
          <a:p>
            <a:r>
              <a:rPr lang="en-US" dirty="0" smtClean="0">
                <a:solidFill>
                  <a:schemeClr val="bg1">
                    <a:lumMod val="95000"/>
                  </a:schemeClr>
                </a:solidFill>
                <a:latin typeface="Verdana" panose="020B0604030504040204" pitchFamily="34" charset="0"/>
                <a:ea typeface="Verdana" panose="020B0604030504040204" pitchFamily="34" charset="0"/>
              </a:rPr>
              <a:t>The </a:t>
            </a:r>
            <a:r>
              <a:rPr lang="en-US" dirty="0">
                <a:solidFill>
                  <a:schemeClr val="bg1">
                    <a:lumMod val="95000"/>
                  </a:schemeClr>
                </a:solidFill>
                <a:latin typeface="Verdana" panose="020B0604030504040204" pitchFamily="34" charset="0"/>
                <a:ea typeface="Verdana" panose="020B0604030504040204" pitchFamily="34" charset="0"/>
              </a:rPr>
              <a:t>history of occupational safety and health has been dominated by legislation. Governments have observed problems and have attempted to solve those problems through the enactment of laws. In this country, the regulations culminated with the passage of the </a:t>
            </a:r>
            <a:r>
              <a:rPr lang="en-US" dirty="0" smtClean="0">
                <a:solidFill>
                  <a:schemeClr val="bg1">
                    <a:lumMod val="95000"/>
                  </a:schemeClr>
                </a:solidFill>
                <a:latin typeface="Verdana" panose="020B0604030504040204" pitchFamily="34" charset="0"/>
                <a:ea typeface="Verdana" panose="020B0604030504040204" pitchFamily="34" charset="0"/>
              </a:rPr>
              <a:t>Occupational Safety </a:t>
            </a:r>
            <a:r>
              <a:rPr lang="en-US" dirty="0">
                <a:solidFill>
                  <a:schemeClr val="bg1">
                    <a:lumMod val="95000"/>
                  </a:schemeClr>
                </a:solidFill>
                <a:latin typeface="Verdana" panose="020B0604030504040204" pitchFamily="34" charset="0"/>
                <a:ea typeface="Verdana" panose="020B0604030504040204" pitchFamily="34" charset="0"/>
              </a:rPr>
              <a:t>and Health Act in 1970</a:t>
            </a:r>
          </a:p>
          <a:p>
            <a:endParaRPr lang="en-US" dirty="0">
              <a:solidFill>
                <a:schemeClr val="bg1">
                  <a:lumMod val="95000"/>
                </a:schemeClr>
              </a:solidFill>
              <a:latin typeface="Verdana" panose="020B0604030504040204" pitchFamily="34" charset="0"/>
              <a:ea typeface="Verdana" panose="020B0604030504040204" pitchFamily="34" charset="0"/>
            </a:endParaRPr>
          </a:p>
          <a:p>
            <a:pPr algn="ctr"/>
            <a:r>
              <a:rPr lang="en-US" dirty="0" smtClean="0">
                <a:solidFill>
                  <a:schemeClr val="bg1">
                    <a:lumMod val="95000"/>
                  </a:schemeClr>
                </a:solidFill>
                <a:latin typeface="Verdana" panose="020B0604030504040204" pitchFamily="34" charset="0"/>
                <a:ea typeface="Verdana" panose="020B0604030504040204" pitchFamily="34" charset="0"/>
              </a:rPr>
              <a:t>    </a:t>
            </a:r>
            <a:r>
              <a:rPr lang="en-US" dirty="0" smtClean="0">
                <a:solidFill>
                  <a:srgbClr val="FFFF00"/>
                </a:solidFill>
                <a:latin typeface="Verdana" panose="020B0604030504040204" pitchFamily="34" charset="0"/>
                <a:ea typeface="Verdana" panose="020B0604030504040204" pitchFamily="34" charset="0"/>
              </a:rPr>
              <a:t>Occupational </a:t>
            </a:r>
            <a:r>
              <a:rPr lang="en-US" dirty="0">
                <a:solidFill>
                  <a:srgbClr val="FFFF00"/>
                </a:solidFill>
                <a:latin typeface="Verdana" panose="020B0604030504040204" pitchFamily="34" charset="0"/>
                <a:ea typeface="Verdana" panose="020B0604030504040204" pitchFamily="34" charset="0"/>
              </a:rPr>
              <a:t>Safety and Health Act</a:t>
            </a:r>
          </a:p>
          <a:p>
            <a:r>
              <a:rPr lang="en-US" dirty="0">
                <a:solidFill>
                  <a:schemeClr val="bg1">
                    <a:lumMod val="95000"/>
                  </a:schemeClr>
                </a:solidFill>
                <a:latin typeface="Verdana" panose="020B0604030504040204" pitchFamily="34" charset="0"/>
                <a:ea typeface="Verdana" panose="020B0604030504040204" pitchFamily="34" charset="0"/>
              </a:rPr>
              <a:t>Although more than 90 million Americans were working then, until</a:t>
            </a:r>
          </a:p>
          <a:p>
            <a:r>
              <a:rPr lang="en-US" dirty="0">
                <a:solidFill>
                  <a:schemeClr val="bg1">
                    <a:lumMod val="95000"/>
                  </a:schemeClr>
                </a:solidFill>
                <a:latin typeface="Verdana" panose="020B0604030504040204" pitchFamily="34" charset="0"/>
                <a:ea typeface="Verdana" panose="020B0604030504040204" pitchFamily="34" charset="0"/>
              </a:rPr>
              <a:t>1970 no uniform and comprehensive provisions existed for their protection against workplace safety and health hazards</a:t>
            </a:r>
            <a:r>
              <a:rPr lang="en-US" dirty="0" smtClean="0">
                <a:solidFill>
                  <a:schemeClr val="bg1">
                    <a:lumMod val="95000"/>
                  </a:schemeClr>
                </a:solidFill>
                <a:latin typeface="Verdana" panose="020B0604030504040204" pitchFamily="34" charset="0"/>
                <a:ea typeface="Verdana" panose="020B0604030504040204" pitchFamily="34" charset="0"/>
              </a:rPr>
              <a:t>.</a:t>
            </a:r>
          </a:p>
          <a:p>
            <a:endParaRPr lang="en-US" dirty="0">
              <a:solidFill>
                <a:schemeClr val="bg1">
                  <a:lumMod val="95000"/>
                </a:schemeClr>
              </a:solidFill>
              <a:latin typeface="Verdana" panose="020B0604030504040204" pitchFamily="34" charset="0"/>
              <a:ea typeface="Verdana" panose="020B0604030504040204" pitchFamily="34" charset="0"/>
            </a:endParaRPr>
          </a:p>
          <a:p>
            <a:r>
              <a:rPr lang="en-US" dirty="0" smtClean="0">
                <a:solidFill>
                  <a:schemeClr val="bg1">
                    <a:lumMod val="95000"/>
                  </a:schemeClr>
                </a:solidFill>
                <a:latin typeface="Verdana" panose="020B0604030504040204" pitchFamily="34" charset="0"/>
                <a:ea typeface="Verdana" panose="020B0604030504040204" pitchFamily="34" charset="0"/>
              </a:rPr>
              <a:t> </a:t>
            </a:r>
            <a:r>
              <a:rPr lang="en-US" dirty="0">
                <a:solidFill>
                  <a:schemeClr val="bg1">
                    <a:lumMod val="95000"/>
                  </a:schemeClr>
                </a:solidFill>
                <a:latin typeface="Verdana" panose="020B0604030504040204" pitchFamily="34" charset="0"/>
                <a:ea typeface="Verdana" panose="020B0604030504040204" pitchFamily="34" charset="0"/>
              </a:rPr>
              <a:t>In 1970, Congress considered annual figures such as these:</a:t>
            </a:r>
          </a:p>
          <a:p>
            <a:r>
              <a:rPr lang="en-US" dirty="0">
                <a:solidFill>
                  <a:srgbClr val="FFFF00"/>
                </a:solidFill>
                <a:latin typeface="Verdana" panose="020B0604030504040204" pitchFamily="34" charset="0"/>
                <a:ea typeface="Verdana" panose="020B0604030504040204" pitchFamily="34" charset="0"/>
              </a:rPr>
              <a:t>• Job-related accidents accounted for more than 14,000 worker </a:t>
            </a:r>
            <a:r>
              <a:rPr lang="en-US" dirty="0" smtClean="0">
                <a:solidFill>
                  <a:srgbClr val="FFFF00"/>
                </a:solidFill>
                <a:latin typeface="Verdana" panose="020B0604030504040204" pitchFamily="34" charset="0"/>
                <a:ea typeface="Verdana" panose="020B0604030504040204" pitchFamily="34" charset="0"/>
              </a:rPr>
              <a:t>deaths</a:t>
            </a:r>
          </a:p>
          <a:p>
            <a:r>
              <a:rPr lang="en-US" dirty="0" smtClean="0">
                <a:solidFill>
                  <a:srgbClr val="FFFF00"/>
                </a:solidFill>
                <a:latin typeface="Verdana" panose="020B0604030504040204" pitchFamily="34" charset="0"/>
                <a:ea typeface="Verdana" panose="020B0604030504040204" pitchFamily="34" charset="0"/>
              </a:rPr>
              <a:t>• </a:t>
            </a:r>
            <a:r>
              <a:rPr lang="en-US" dirty="0">
                <a:solidFill>
                  <a:srgbClr val="FFFF00"/>
                </a:solidFill>
                <a:latin typeface="Verdana" panose="020B0604030504040204" pitchFamily="34" charset="0"/>
                <a:ea typeface="Verdana" panose="020B0604030504040204" pitchFamily="34" charset="0"/>
              </a:rPr>
              <a:t>Nearly 2.2 million workers were disabled</a:t>
            </a:r>
          </a:p>
          <a:p>
            <a:r>
              <a:rPr lang="en-US" dirty="0">
                <a:solidFill>
                  <a:srgbClr val="FFFF00"/>
                </a:solidFill>
                <a:latin typeface="Verdana" panose="020B0604030504040204" pitchFamily="34" charset="0"/>
                <a:ea typeface="Verdana" panose="020B0604030504040204" pitchFamily="34" charset="0"/>
              </a:rPr>
              <a:t>• Ten times as many person-days were lost from job-related disabilities</a:t>
            </a:r>
          </a:p>
          <a:p>
            <a:r>
              <a:rPr lang="en-US" dirty="0">
                <a:solidFill>
                  <a:srgbClr val="FFFF00"/>
                </a:solidFill>
                <a:latin typeface="Verdana" panose="020B0604030504040204" pitchFamily="34" charset="0"/>
                <a:ea typeface="Verdana" panose="020B0604030504040204" pitchFamily="34" charset="0"/>
              </a:rPr>
              <a:t>• Estimated new cases of occupational diseases totaled 300,000</a:t>
            </a:r>
            <a:endParaRPr lang="uk-UA" dirty="0">
              <a:solidFill>
                <a:srgbClr val="FFFF00"/>
              </a:solidFill>
              <a:latin typeface="Verdana" panose="020B0604030504040204" pitchFamily="34" charset="0"/>
              <a:ea typeface="Verdana" panose="020B0604030504040204" pitchFamily="34" charset="0"/>
            </a:endParaRPr>
          </a:p>
        </p:txBody>
      </p:sp>
      <p:sp>
        <p:nvSpPr>
          <p:cNvPr id="3" name="Прямоугольник 2"/>
          <p:cNvSpPr/>
          <p:nvPr/>
        </p:nvSpPr>
        <p:spPr>
          <a:xfrm>
            <a:off x="3225777" y="332169"/>
            <a:ext cx="2871299" cy="400110"/>
          </a:xfrm>
          <a:prstGeom prst="rect">
            <a:avLst/>
          </a:prstGeom>
        </p:spPr>
        <p:txBody>
          <a:bodyPr wrap="none">
            <a:spAutoFit/>
          </a:bodyPr>
          <a:lstStyle/>
          <a:p>
            <a:r>
              <a:rPr lang="en-US" sz="2000" b="1" dirty="0">
                <a:solidFill>
                  <a:srgbClr val="FFFF00"/>
                </a:solidFill>
                <a:latin typeface="Verdana" panose="020B0604030504040204" pitchFamily="34" charset="0"/>
                <a:ea typeface="Verdana" panose="020B0604030504040204" pitchFamily="34" charset="0"/>
              </a:rPr>
              <a:t>Legislative History</a:t>
            </a:r>
          </a:p>
        </p:txBody>
      </p:sp>
      <p:pic>
        <p:nvPicPr>
          <p:cNvPr id="4" name="Рисунок 3"/>
          <p:cNvPicPr>
            <a:picLocks noChangeAspect="1"/>
          </p:cNvPicPr>
          <p:nvPr/>
        </p:nvPicPr>
        <p:blipFill>
          <a:blip r:embed="rId2"/>
          <a:stretch>
            <a:fillRect/>
          </a:stretch>
        </p:blipFill>
        <p:spPr>
          <a:xfrm>
            <a:off x="7794621" y="3341892"/>
            <a:ext cx="969348" cy="969348"/>
          </a:xfrm>
          <a:prstGeom prst="rect">
            <a:avLst/>
          </a:prstGeom>
        </p:spPr>
      </p:pic>
    </p:spTree>
    <p:extLst>
      <p:ext uri="{BB962C8B-B14F-4D97-AF65-F5344CB8AC3E}">
        <p14:creationId xmlns:p14="http://schemas.microsoft.com/office/powerpoint/2010/main" val="34965216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521854" y="326011"/>
            <a:ext cx="8160328" cy="2554545"/>
          </a:xfrm>
          <a:prstGeom prst="rect">
            <a:avLst/>
          </a:prstGeom>
        </p:spPr>
        <p:txBody>
          <a:bodyPr wrap="square">
            <a:spAutoFit/>
          </a:bodyPr>
          <a:lstStyle/>
          <a:p>
            <a:r>
              <a:rPr lang="en-US" sz="2000" dirty="0" smtClean="0">
                <a:solidFill>
                  <a:schemeClr val="bg1"/>
                </a:solidFill>
                <a:latin typeface="Verdana" panose="020B0604030504040204" pitchFamily="34" charset="0"/>
                <a:ea typeface="Verdana" panose="020B0604030504040204" pitchFamily="34" charset="0"/>
              </a:rPr>
              <a:t>The Occupational Safety and Health Administration (OSHA),</a:t>
            </a:r>
          </a:p>
          <a:p>
            <a:r>
              <a:rPr lang="en-US" sz="2000" dirty="0" smtClean="0">
                <a:solidFill>
                  <a:schemeClr val="bg1"/>
                </a:solidFill>
                <a:latin typeface="Verdana" panose="020B0604030504040204" pitchFamily="34" charset="0"/>
                <a:ea typeface="Verdana" panose="020B0604030504040204" pitchFamily="34" charset="0"/>
              </a:rPr>
              <a:t>the federal agency responsible for workplace safety and health, attempts to address the safety and health concerns faced by Americans.</a:t>
            </a:r>
          </a:p>
          <a:p>
            <a:endParaRPr lang="en-US" sz="2000" dirty="0">
              <a:solidFill>
                <a:schemeClr val="bg1"/>
              </a:solidFill>
              <a:latin typeface="Verdana" panose="020B0604030504040204" pitchFamily="34" charset="0"/>
              <a:ea typeface="Verdana" panose="020B0604030504040204" pitchFamily="34" charset="0"/>
            </a:endParaRPr>
          </a:p>
          <a:p>
            <a:r>
              <a:rPr lang="en-US" sz="2000" dirty="0" smtClean="0">
                <a:solidFill>
                  <a:schemeClr val="bg1"/>
                </a:solidFill>
                <a:latin typeface="Verdana" panose="020B0604030504040204" pitchFamily="34" charset="0"/>
                <a:ea typeface="Verdana" panose="020B0604030504040204" pitchFamily="34" charset="0"/>
              </a:rPr>
              <a:t>OSHA may not only levy fines, but may also seek criminal prosecution of business owners and managers who willfully neglect the safety and health of their employees.</a:t>
            </a:r>
            <a:endParaRPr lang="en-US" sz="2000" dirty="0">
              <a:solidFill>
                <a:schemeClr val="bg1"/>
              </a:solidFill>
              <a:latin typeface="Verdana" panose="020B0604030504040204" pitchFamily="34" charset="0"/>
              <a:ea typeface="Verdana" panose="020B0604030504040204" pitchFamily="34" charset="0"/>
            </a:endParaRPr>
          </a:p>
        </p:txBody>
      </p:sp>
      <p:pic>
        <p:nvPicPr>
          <p:cNvPr id="6" name="Рисунок 5"/>
          <p:cNvPicPr>
            <a:picLocks noChangeAspect="1"/>
          </p:cNvPicPr>
          <p:nvPr/>
        </p:nvPicPr>
        <p:blipFill>
          <a:blip r:embed="rId2"/>
          <a:stretch>
            <a:fillRect/>
          </a:stretch>
        </p:blipFill>
        <p:spPr>
          <a:xfrm>
            <a:off x="2703657" y="3051753"/>
            <a:ext cx="5978525" cy="3530847"/>
          </a:xfrm>
          <a:prstGeom prst="rect">
            <a:avLst/>
          </a:prstGeom>
          <a:ln>
            <a:noFill/>
          </a:ln>
          <a:effectLst>
            <a:softEdge rad="112500"/>
          </a:effectLst>
        </p:spPr>
      </p:pic>
    </p:spTree>
    <p:extLst>
      <p:ext uri="{BB962C8B-B14F-4D97-AF65-F5344CB8AC3E}">
        <p14:creationId xmlns:p14="http://schemas.microsoft.com/office/powerpoint/2010/main" val="6320193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8538" y="974034"/>
            <a:ext cx="5496339" cy="1631216"/>
          </a:xfrm>
          <a:prstGeom prst="rect">
            <a:avLst/>
          </a:prstGeom>
        </p:spPr>
        <p:txBody>
          <a:bodyPr wrap="square">
            <a:spAutoFit/>
          </a:bodyPr>
          <a:lstStyle/>
          <a:p>
            <a:r>
              <a:rPr lang="en-US" sz="2000" dirty="0" smtClean="0">
                <a:solidFill>
                  <a:srgbClr val="FFFF00"/>
                </a:solidFill>
                <a:latin typeface="Verdana" panose="020B0604030504040204" pitchFamily="34" charset="0"/>
                <a:ea typeface="Verdana" panose="020B0604030504040204" pitchFamily="34" charset="0"/>
              </a:rPr>
              <a:t>OSHA </a:t>
            </a:r>
            <a:r>
              <a:rPr lang="en-US" sz="2000" dirty="0">
                <a:solidFill>
                  <a:srgbClr val="FFFF00"/>
                </a:solidFill>
                <a:latin typeface="Verdana" panose="020B0604030504040204" pitchFamily="34" charset="0"/>
                <a:ea typeface="Verdana" panose="020B0604030504040204" pitchFamily="34" charset="0"/>
              </a:rPr>
              <a:t>standards fall into four categories</a:t>
            </a:r>
            <a:r>
              <a:rPr lang="en-US" sz="2000" dirty="0">
                <a:solidFill>
                  <a:schemeClr val="bg1"/>
                </a:solidFill>
                <a:latin typeface="Verdana" panose="020B0604030504040204" pitchFamily="34" charset="0"/>
                <a:ea typeface="Verdana" panose="020B0604030504040204" pitchFamily="34" charset="0"/>
              </a:rPr>
              <a:t>: </a:t>
            </a:r>
            <a:endParaRPr lang="en-US" sz="2000" dirty="0" smtClean="0">
              <a:solidFill>
                <a:schemeClr val="bg1"/>
              </a:solidFill>
              <a:latin typeface="Verdana" panose="020B0604030504040204" pitchFamily="34" charset="0"/>
              <a:ea typeface="Verdana" panose="020B0604030504040204" pitchFamily="34" charset="0"/>
            </a:endParaRPr>
          </a:p>
          <a:p>
            <a:pPr marL="342900" indent="-342900">
              <a:buFont typeface="Wingdings" panose="05000000000000000000" pitchFamily="2" charset="2"/>
              <a:buChar char="Ø"/>
            </a:pPr>
            <a:r>
              <a:rPr lang="en-US" sz="2000" dirty="0" smtClean="0">
                <a:solidFill>
                  <a:schemeClr val="bg1"/>
                </a:solidFill>
                <a:latin typeface="Verdana" panose="020B0604030504040204" pitchFamily="34" charset="0"/>
                <a:ea typeface="Verdana" panose="020B0604030504040204" pitchFamily="34" charset="0"/>
              </a:rPr>
              <a:t>General Industry </a:t>
            </a:r>
          </a:p>
          <a:p>
            <a:pPr marL="342900" indent="-342900">
              <a:buFont typeface="Wingdings" panose="05000000000000000000" pitchFamily="2" charset="2"/>
              <a:buChar char="Ø"/>
            </a:pPr>
            <a:r>
              <a:rPr lang="en-US" sz="2000" dirty="0" smtClean="0">
                <a:solidFill>
                  <a:schemeClr val="bg1"/>
                </a:solidFill>
                <a:latin typeface="Verdana" panose="020B0604030504040204" pitchFamily="34" charset="0"/>
                <a:ea typeface="Verdana" panose="020B0604030504040204" pitchFamily="34" charset="0"/>
              </a:rPr>
              <a:t>Maritime</a:t>
            </a:r>
          </a:p>
          <a:p>
            <a:pPr marL="342900" indent="-342900">
              <a:buFont typeface="Wingdings" panose="05000000000000000000" pitchFamily="2" charset="2"/>
              <a:buChar char="Ø"/>
            </a:pPr>
            <a:r>
              <a:rPr lang="en-US" sz="2000" dirty="0" smtClean="0">
                <a:solidFill>
                  <a:schemeClr val="bg1"/>
                </a:solidFill>
                <a:latin typeface="Verdana" panose="020B0604030504040204" pitchFamily="34" charset="0"/>
                <a:ea typeface="Verdana" panose="020B0604030504040204" pitchFamily="34" charset="0"/>
              </a:rPr>
              <a:t>Construction </a:t>
            </a:r>
          </a:p>
          <a:p>
            <a:pPr marL="342900" indent="-342900">
              <a:buFont typeface="Wingdings" panose="05000000000000000000" pitchFamily="2" charset="2"/>
              <a:buChar char="Ø"/>
            </a:pPr>
            <a:r>
              <a:rPr lang="en-US" sz="2000" dirty="0" smtClean="0">
                <a:solidFill>
                  <a:schemeClr val="bg1"/>
                </a:solidFill>
                <a:latin typeface="Verdana" panose="020B0604030504040204" pitchFamily="34" charset="0"/>
                <a:ea typeface="Verdana" panose="020B0604030504040204" pitchFamily="34" charset="0"/>
              </a:rPr>
              <a:t>Agriculture</a:t>
            </a:r>
            <a:endParaRPr lang="uk-UA" sz="2000" dirty="0">
              <a:solidFill>
                <a:schemeClr val="bg1"/>
              </a:solidFill>
              <a:latin typeface="Verdana" panose="020B0604030504040204" pitchFamily="34" charset="0"/>
              <a:ea typeface="Verdana" panose="020B0604030504040204" pitchFamily="34" charset="0"/>
            </a:endParaRPr>
          </a:p>
        </p:txBody>
      </p:sp>
      <p:pic>
        <p:nvPicPr>
          <p:cNvPr id="4" name="Рисунок 3"/>
          <p:cNvPicPr>
            <a:picLocks noChangeAspect="1"/>
          </p:cNvPicPr>
          <p:nvPr/>
        </p:nvPicPr>
        <p:blipFill>
          <a:blip r:embed="rId2"/>
          <a:stretch>
            <a:fillRect/>
          </a:stretch>
        </p:blipFill>
        <p:spPr>
          <a:xfrm>
            <a:off x="6283807" y="102497"/>
            <a:ext cx="2619375" cy="1743075"/>
          </a:xfrm>
          <a:prstGeom prst="rect">
            <a:avLst/>
          </a:prstGeom>
        </p:spPr>
      </p:pic>
      <p:sp>
        <p:nvSpPr>
          <p:cNvPr id="5" name="Прямоугольник 4"/>
          <p:cNvSpPr/>
          <p:nvPr/>
        </p:nvSpPr>
        <p:spPr>
          <a:xfrm>
            <a:off x="2979951" y="252655"/>
            <a:ext cx="2124299" cy="400110"/>
          </a:xfrm>
          <a:prstGeom prst="rect">
            <a:avLst/>
          </a:prstGeom>
        </p:spPr>
        <p:txBody>
          <a:bodyPr wrap="none">
            <a:spAutoFit/>
          </a:bodyPr>
          <a:lstStyle/>
          <a:p>
            <a:r>
              <a:rPr lang="en-US" sz="2000" dirty="0">
                <a:solidFill>
                  <a:srgbClr val="FFFF00"/>
                </a:solidFill>
                <a:latin typeface="Verdana" panose="020B0604030504040204" pitchFamily="34" charset="0"/>
                <a:ea typeface="Verdana" panose="020B0604030504040204" pitchFamily="34" charset="0"/>
              </a:rPr>
              <a:t>SHA Standards</a:t>
            </a:r>
          </a:p>
        </p:txBody>
      </p:sp>
      <p:sp>
        <p:nvSpPr>
          <p:cNvPr id="6" name="Прямоугольник 5"/>
          <p:cNvSpPr/>
          <p:nvPr/>
        </p:nvSpPr>
        <p:spPr>
          <a:xfrm>
            <a:off x="397564" y="2694875"/>
            <a:ext cx="8505617" cy="2862322"/>
          </a:xfrm>
          <a:prstGeom prst="rect">
            <a:avLst/>
          </a:prstGeom>
        </p:spPr>
        <p:txBody>
          <a:bodyPr wrap="square">
            <a:spAutoFit/>
          </a:bodyPr>
          <a:lstStyle/>
          <a:p>
            <a:pPr algn="ctr"/>
            <a:r>
              <a:rPr lang="en-US" sz="2000" dirty="0" smtClean="0">
                <a:solidFill>
                  <a:srgbClr val="FFFF00"/>
                </a:solidFill>
                <a:latin typeface="Verdana" panose="020B0604030504040204" pitchFamily="34" charset="0"/>
                <a:ea typeface="Verdana" panose="020B0604030504040204" pitchFamily="34" charset="0"/>
              </a:rPr>
              <a:t>Horizontal and Vertical Standards</a:t>
            </a:r>
          </a:p>
          <a:p>
            <a:r>
              <a:rPr lang="en-US" sz="2000" dirty="0" smtClean="0">
                <a:solidFill>
                  <a:schemeClr val="bg1"/>
                </a:solidFill>
                <a:latin typeface="Verdana" panose="020B0604030504040204" pitchFamily="34" charset="0"/>
                <a:ea typeface="Verdana" panose="020B0604030504040204" pitchFamily="34" charset="0"/>
              </a:rPr>
              <a:t>Standards are referred to as being either horizontal or vertical in their application. </a:t>
            </a:r>
          </a:p>
          <a:p>
            <a:r>
              <a:rPr lang="en-US" sz="2000" dirty="0" smtClean="0">
                <a:solidFill>
                  <a:schemeClr val="bg1"/>
                </a:solidFill>
                <a:latin typeface="Verdana" panose="020B0604030504040204" pitchFamily="34" charset="0"/>
                <a:ea typeface="Verdana" panose="020B0604030504040204" pitchFamily="34" charset="0"/>
              </a:rPr>
              <a:t>Most standards are horizontal or general in that they apply to any employer. Standards relating to fire protection or first aid are examples of horizontal standards </a:t>
            </a:r>
          </a:p>
          <a:p>
            <a:r>
              <a:rPr lang="en-US" sz="2000" dirty="0" smtClean="0">
                <a:solidFill>
                  <a:schemeClr val="bg1"/>
                </a:solidFill>
                <a:latin typeface="Verdana" panose="020B0604030504040204" pitchFamily="34" charset="0"/>
                <a:ea typeface="Verdana" panose="020B0604030504040204" pitchFamily="34" charset="0"/>
              </a:rPr>
              <a:t>Some standards are relevant only to a particular industry, and are called </a:t>
            </a:r>
            <a:r>
              <a:rPr lang="en-US" sz="2000" dirty="0" smtClean="0">
                <a:solidFill>
                  <a:srgbClr val="FFFF00"/>
                </a:solidFill>
                <a:latin typeface="Verdana" panose="020B0604030504040204" pitchFamily="34" charset="0"/>
                <a:ea typeface="Verdana" panose="020B0604030504040204" pitchFamily="34" charset="0"/>
              </a:rPr>
              <a:t>vertical or particular standards</a:t>
            </a:r>
            <a:r>
              <a:rPr lang="en-US" sz="2000" dirty="0" smtClean="0">
                <a:solidFill>
                  <a:schemeClr val="bg1"/>
                </a:solidFill>
                <a:latin typeface="Verdana" panose="020B0604030504040204" pitchFamily="34" charset="0"/>
                <a:ea typeface="Verdana" panose="020B0604030504040204" pitchFamily="34" charset="0"/>
              </a:rPr>
              <a:t>. Examples are standards that apply to the </a:t>
            </a:r>
            <a:r>
              <a:rPr lang="en-US" sz="2000" dirty="0" err="1" smtClean="0">
                <a:solidFill>
                  <a:schemeClr val="bg1"/>
                </a:solidFill>
                <a:latin typeface="Verdana" panose="020B0604030504040204" pitchFamily="34" charset="0"/>
                <a:ea typeface="Verdana" panose="020B0604030504040204" pitchFamily="34" charset="0"/>
              </a:rPr>
              <a:t>longshoring</a:t>
            </a:r>
            <a:r>
              <a:rPr lang="en-US" sz="2000" dirty="0" smtClean="0">
                <a:solidFill>
                  <a:schemeClr val="bg1"/>
                </a:solidFill>
                <a:latin typeface="Verdana" panose="020B0604030504040204" pitchFamily="34" charset="0"/>
                <a:ea typeface="Verdana" panose="020B0604030504040204" pitchFamily="34" charset="0"/>
              </a:rPr>
              <a:t> or construction industry.</a:t>
            </a:r>
            <a:endParaRPr lang="en-US" sz="200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357397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7078" y="722340"/>
            <a:ext cx="3995531" cy="2554545"/>
          </a:xfrm>
          <a:prstGeom prst="rect">
            <a:avLst/>
          </a:prstGeom>
        </p:spPr>
        <p:txBody>
          <a:bodyPr wrap="square">
            <a:spAutoFit/>
          </a:bodyPr>
          <a:lstStyle/>
          <a:p>
            <a:r>
              <a:rPr lang="en-US" sz="2000" dirty="0" smtClean="0">
                <a:solidFill>
                  <a:schemeClr val="bg1"/>
                </a:solidFill>
                <a:latin typeface="Verdana" panose="020B0604030504040204" pitchFamily="34" charset="0"/>
                <a:ea typeface="Verdana" panose="020B0604030504040204" pitchFamily="34" charset="0"/>
              </a:rPr>
              <a:t>Aside </a:t>
            </a:r>
            <a:r>
              <a:rPr lang="en-US" sz="2000" dirty="0">
                <a:solidFill>
                  <a:schemeClr val="bg1"/>
                </a:solidFill>
                <a:latin typeface="Verdana" panose="020B0604030504040204" pitchFamily="34" charset="0"/>
                <a:ea typeface="Verdana" panose="020B0604030504040204" pitchFamily="34" charset="0"/>
              </a:rPr>
              <a:t>from providing a workplace free from recognized hazards likely to cause death or serious physical harm, the employer has other responsibilities. An employer must</a:t>
            </a:r>
            <a:r>
              <a:rPr lang="en-US" sz="2000" dirty="0" smtClean="0">
                <a:solidFill>
                  <a:schemeClr val="bg1"/>
                </a:solidFill>
                <a:latin typeface="Verdana" panose="020B0604030504040204" pitchFamily="34" charset="0"/>
                <a:ea typeface="Verdana" panose="020B0604030504040204" pitchFamily="34" charset="0"/>
              </a:rPr>
              <a:t>:</a:t>
            </a:r>
          </a:p>
          <a:p>
            <a:endParaRPr lang="uk-UA" sz="2000" dirty="0">
              <a:solidFill>
                <a:schemeClr val="bg1"/>
              </a:solidFill>
              <a:latin typeface="Verdana" panose="020B0604030504040204" pitchFamily="34" charset="0"/>
              <a:ea typeface="Verdana" panose="020B0604030504040204" pitchFamily="34" charset="0"/>
            </a:endParaRPr>
          </a:p>
        </p:txBody>
      </p:sp>
      <p:sp>
        <p:nvSpPr>
          <p:cNvPr id="3" name="Прямоугольник 2"/>
          <p:cNvSpPr/>
          <p:nvPr/>
        </p:nvSpPr>
        <p:spPr>
          <a:xfrm>
            <a:off x="2369582" y="322230"/>
            <a:ext cx="4909549" cy="400110"/>
          </a:xfrm>
          <a:prstGeom prst="rect">
            <a:avLst/>
          </a:prstGeom>
        </p:spPr>
        <p:txBody>
          <a:bodyPr wrap="none">
            <a:spAutoFit/>
          </a:bodyPr>
          <a:lstStyle/>
          <a:p>
            <a:r>
              <a:rPr lang="en-US" sz="2000" dirty="0">
                <a:solidFill>
                  <a:srgbClr val="FFFF00"/>
                </a:solidFill>
                <a:latin typeface="Verdana" panose="020B0604030504040204" pitchFamily="34" charset="0"/>
                <a:ea typeface="Verdana" panose="020B0604030504040204" pitchFamily="34" charset="0"/>
              </a:rPr>
              <a:t>Employer Responsibilities and Rights</a:t>
            </a:r>
          </a:p>
        </p:txBody>
      </p:sp>
      <p:sp>
        <p:nvSpPr>
          <p:cNvPr id="10" name="Прямоугольник 9"/>
          <p:cNvSpPr/>
          <p:nvPr/>
        </p:nvSpPr>
        <p:spPr>
          <a:xfrm>
            <a:off x="308111" y="3140338"/>
            <a:ext cx="7553739" cy="3170099"/>
          </a:xfrm>
          <a:prstGeom prst="rect">
            <a:avLst/>
          </a:prstGeom>
        </p:spPr>
        <p:txBody>
          <a:bodyPr wrap="square">
            <a:spAutoFit/>
          </a:bodyPr>
          <a:lstStyle/>
          <a:p>
            <a:pPr marL="285750" indent="-285750">
              <a:buFont typeface="Wingdings" panose="05000000000000000000" pitchFamily="2" charset="2"/>
              <a:buChar char="v"/>
            </a:pPr>
            <a:r>
              <a:rPr lang="en-US" sz="2000" dirty="0">
                <a:solidFill>
                  <a:srgbClr val="FFFF00"/>
                </a:solidFill>
                <a:latin typeface="Verdana" panose="020B0604030504040204" pitchFamily="34" charset="0"/>
                <a:ea typeface="Verdana" panose="020B0604030504040204" pitchFamily="34" charset="0"/>
              </a:rPr>
              <a:t>Examine workplace conditions to make sure they comply with applicable </a:t>
            </a:r>
            <a:r>
              <a:rPr lang="en-US" sz="2000" dirty="0" smtClean="0">
                <a:solidFill>
                  <a:srgbClr val="FFFF00"/>
                </a:solidFill>
                <a:latin typeface="Verdana" panose="020B0604030504040204" pitchFamily="34" charset="0"/>
                <a:ea typeface="Verdana" panose="020B0604030504040204" pitchFamily="34" charset="0"/>
              </a:rPr>
              <a:t>standards</a:t>
            </a:r>
          </a:p>
          <a:p>
            <a:pPr marL="285750" indent="-285750">
              <a:buFont typeface="Wingdings" panose="05000000000000000000" pitchFamily="2" charset="2"/>
              <a:buChar char="v"/>
            </a:pPr>
            <a:r>
              <a:rPr lang="en-US" sz="2000" dirty="0" smtClean="0">
                <a:solidFill>
                  <a:srgbClr val="FFFF00"/>
                </a:solidFill>
                <a:latin typeface="Verdana" panose="020B0604030504040204" pitchFamily="34" charset="0"/>
                <a:ea typeface="Verdana" panose="020B0604030504040204" pitchFamily="34" charset="0"/>
              </a:rPr>
              <a:t>Minimize </a:t>
            </a:r>
            <a:r>
              <a:rPr lang="en-US" sz="2000" dirty="0">
                <a:solidFill>
                  <a:srgbClr val="FFFF00"/>
                </a:solidFill>
                <a:latin typeface="Verdana" panose="020B0604030504040204" pitchFamily="34" charset="0"/>
                <a:ea typeface="Verdana" panose="020B0604030504040204" pitchFamily="34" charset="0"/>
              </a:rPr>
              <a:t>or reduce hazards </a:t>
            </a:r>
            <a:endParaRPr lang="en-US" sz="2000" dirty="0" smtClean="0">
              <a:solidFill>
                <a:srgbClr val="FFFF00"/>
              </a:solidFill>
              <a:latin typeface="Verdana" panose="020B0604030504040204" pitchFamily="34" charset="0"/>
              <a:ea typeface="Verdana" panose="020B0604030504040204" pitchFamily="34" charset="0"/>
            </a:endParaRPr>
          </a:p>
          <a:p>
            <a:pPr marL="285750" indent="-285750">
              <a:buFont typeface="Wingdings" panose="05000000000000000000" pitchFamily="2" charset="2"/>
              <a:buChar char="v"/>
            </a:pPr>
            <a:r>
              <a:rPr lang="en-US" sz="2000" dirty="0" smtClean="0">
                <a:solidFill>
                  <a:srgbClr val="FFFF00"/>
                </a:solidFill>
                <a:latin typeface="Verdana" panose="020B0604030504040204" pitchFamily="34" charset="0"/>
                <a:ea typeface="Verdana" panose="020B0604030504040204" pitchFamily="34" charset="0"/>
              </a:rPr>
              <a:t>Use </a:t>
            </a:r>
            <a:r>
              <a:rPr lang="en-US" sz="2000" dirty="0">
                <a:solidFill>
                  <a:srgbClr val="FFFF00"/>
                </a:solidFill>
                <a:latin typeface="Verdana" panose="020B0604030504040204" pitchFamily="34" charset="0"/>
                <a:ea typeface="Verdana" panose="020B0604030504040204" pitchFamily="34" charset="0"/>
              </a:rPr>
              <a:t>color codes, posters, labels, or signs when needed to warn employees of potential hazards </a:t>
            </a:r>
            <a:endParaRPr lang="en-US" sz="2000" dirty="0" smtClean="0">
              <a:solidFill>
                <a:srgbClr val="FFFF00"/>
              </a:solidFill>
              <a:latin typeface="Verdana" panose="020B0604030504040204" pitchFamily="34" charset="0"/>
              <a:ea typeface="Verdana" panose="020B0604030504040204" pitchFamily="34" charset="0"/>
            </a:endParaRPr>
          </a:p>
          <a:p>
            <a:pPr marL="285750" indent="-285750">
              <a:buFont typeface="Wingdings" panose="05000000000000000000" pitchFamily="2" charset="2"/>
              <a:buChar char="v"/>
            </a:pPr>
            <a:r>
              <a:rPr lang="en-US" sz="2000" dirty="0" smtClean="0">
                <a:solidFill>
                  <a:srgbClr val="FFFF00"/>
                </a:solidFill>
                <a:latin typeface="Verdana" panose="020B0604030504040204" pitchFamily="34" charset="0"/>
                <a:ea typeface="Verdana" panose="020B0604030504040204" pitchFamily="34" charset="0"/>
              </a:rPr>
              <a:t>Provide </a:t>
            </a:r>
            <a:r>
              <a:rPr lang="en-US" sz="2000" dirty="0">
                <a:solidFill>
                  <a:srgbClr val="FFFF00"/>
                </a:solidFill>
                <a:latin typeface="Verdana" panose="020B0604030504040204" pitchFamily="34" charset="0"/>
                <a:ea typeface="Verdana" panose="020B0604030504040204" pitchFamily="34" charset="0"/>
              </a:rPr>
              <a:t>training required by OSHA </a:t>
            </a:r>
            <a:r>
              <a:rPr lang="en-US" sz="2000" dirty="0" smtClean="0">
                <a:solidFill>
                  <a:srgbClr val="FFFF00"/>
                </a:solidFill>
                <a:latin typeface="Verdana" panose="020B0604030504040204" pitchFamily="34" charset="0"/>
                <a:ea typeface="Verdana" panose="020B0604030504040204" pitchFamily="34" charset="0"/>
              </a:rPr>
              <a:t>standards</a:t>
            </a:r>
          </a:p>
          <a:p>
            <a:pPr marL="285750" indent="-285750">
              <a:buFont typeface="Wingdings" panose="05000000000000000000" pitchFamily="2" charset="2"/>
              <a:buChar char="v"/>
            </a:pPr>
            <a:r>
              <a:rPr lang="en-US" sz="2000" dirty="0" smtClean="0">
                <a:solidFill>
                  <a:srgbClr val="FFFF00"/>
                </a:solidFill>
                <a:latin typeface="Verdana" panose="020B0604030504040204" pitchFamily="34" charset="0"/>
                <a:ea typeface="Verdana" panose="020B0604030504040204" pitchFamily="34" charset="0"/>
              </a:rPr>
              <a:t>Keep </a:t>
            </a:r>
            <a:r>
              <a:rPr lang="en-US" sz="2000" dirty="0">
                <a:solidFill>
                  <a:srgbClr val="FFFF00"/>
                </a:solidFill>
                <a:latin typeface="Verdana" panose="020B0604030504040204" pitchFamily="34" charset="0"/>
                <a:ea typeface="Verdana" panose="020B0604030504040204" pitchFamily="34" charset="0"/>
              </a:rPr>
              <a:t>OSHA-required records </a:t>
            </a:r>
            <a:endParaRPr lang="en-US" sz="2000" dirty="0" smtClean="0">
              <a:solidFill>
                <a:srgbClr val="FFFF00"/>
              </a:solidFill>
              <a:latin typeface="Verdana" panose="020B0604030504040204" pitchFamily="34" charset="0"/>
              <a:ea typeface="Verdana" panose="020B0604030504040204" pitchFamily="34" charset="0"/>
            </a:endParaRPr>
          </a:p>
          <a:p>
            <a:pPr marL="285750" indent="-285750">
              <a:buFont typeface="Wingdings" panose="05000000000000000000" pitchFamily="2" charset="2"/>
              <a:buChar char="v"/>
            </a:pPr>
            <a:r>
              <a:rPr lang="en-US" sz="2000" dirty="0" smtClean="0">
                <a:solidFill>
                  <a:srgbClr val="FFFF00"/>
                </a:solidFill>
                <a:latin typeface="Verdana" panose="020B0604030504040204" pitchFamily="34" charset="0"/>
                <a:ea typeface="Verdana" panose="020B0604030504040204" pitchFamily="34" charset="0"/>
              </a:rPr>
              <a:t>Provide </a:t>
            </a:r>
            <a:r>
              <a:rPr lang="en-US" sz="2000" dirty="0">
                <a:solidFill>
                  <a:srgbClr val="FFFF00"/>
                </a:solidFill>
                <a:latin typeface="Verdana" panose="020B0604030504040204" pitchFamily="34" charset="0"/>
                <a:ea typeface="Verdana" panose="020B0604030504040204" pitchFamily="34" charset="0"/>
              </a:rPr>
              <a:t>access to employee medical records </a:t>
            </a:r>
            <a:r>
              <a:rPr lang="en-US" sz="2000" dirty="0" smtClean="0">
                <a:solidFill>
                  <a:srgbClr val="FFFF00"/>
                </a:solidFill>
                <a:latin typeface="Verdana" panose="020B0604030504040204" pitchFamily="34" charset="0"/>
                <a:ea typeface="Verdana" panose="020B0604030504040204" pitchFamily="34" charset="0"/>
              </a:rPr>
              <a:t>  and </a:t>
            </a:r>
            <a:r>
              <a:rPr lang="en-US" sz="2000" dirty="0">
                <a:solidFill>
                  <a:srgbClr val="FFFF00"/>
                </a:solidFill>
                <a:latin typeface="Verdana" panose="020B0604030504040204" pitchFamily="34" charset="0"/>
                <a:ea typeface="Verdana" panose="020B0604030504040204" pitchFamily="34" charset="0"/>
              </a:rPr>
              <a:t>exposure records to employees or their authorized representatives</a:t>
            </a:r>
            <a:endParaRPr lang="uk-UA" sz="2000" dirty="0">
              <a:solidFill>
                <a:srgbClr val="FFFF00"/>
              </a:solidFill>
              <a:latin typeface="Verdana" panose="020B0604030504040204" pitchFamily="34" charset="0"/>
              <a:ea typeface="Verdana" panose="020B0604030504040204" pitchFamily="34" charset="0"/>
            </a:endParaRPr>
          </a:p>
        </p:txBody>
      </p:sp>
      <p:pic>
        <p:nvPicPr>
          <p:cNvPr id="11" name="Рисунок 10"/>
          <p:cNvPicPr>
            <a:picLocks noChangeAspect="1"/>
          </p:cNvPicPr>
          <p:nvPr/>
        </p:nvPicPr>
        <p:blipFill>
          <a:blip r:embed="rId2"/>
          <a:stretch>
            <a:fillRect/>
          </a:stretch>
        </p:blipFill>
        <p:spPr>
          <a:xfrm>
            <a:off x="5232569" y="901245"/>
            <a:ext cx="3481881" cy="1810578"/>
          </a:xfrm>
          <a:prstGeom prst="rect">
            <a:avLst/>
          </a:prstGeom>
        </p:spPr>
      </p:pic>
    </p:spTree>
    <p:extLst>
      <p:ext uri="{BB962C8B-B14F-4D97-AF65-F5344CB8AC3E}">
        <p14:creationId xmlns:p14="http://schemas.microsoft.com/office/powerpoint/2010/main" val="101236065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mph" presetSubtype="0" fill="hold" nodeType="clickEffect">
                                  <p:stCondLst>
                                    <p:cond delay="0"/>
                                  </p:stCondLst>
                                  <p:childTnLst>
                                    <p:animClr clrSpc="hsl" dir="cw">
                                      <p:cBhvr override="childStyle">
                                        <p:cTn id="6" dur="500" fill="hold"/>
                                        <p:tgtEl>
                                          <p:spTgt spid="11"/>
                                        </p:tgtEl>
                                        <p:attrNameLst>
                                          <p:attrName>style.color</p:attrName>
                                        </p:attrNameLst>
                                      </p:cBhvr>
                                      <p:by>
                                        <p:hsl h="0" s="-12549" l="-25098"/>
                                      </p:by>
                                    </p:animClr>
                                    <p:animClr clrSpc="hsl" dir="cw">
                                      <p:cBhvr>
                                        <p:cTn id="7" dur="500" fill="hold"/>
                                        <p:tgtEl>
                                          <p:spTgt spid="11"/>
                                        </p:tgtEl>
                                        <p:attrNameLst>
                                          <p:attrName>fillcolor</p:attrName>
                                        </p:attrNameLst>
                                      </p:cBhvr>
                                      <p:by>
                                        <p:hsl h="0" s="-12549" l="-25098"/>
                                      </p:by>
                                    </p:animClr>
                                    <p:animClr clrSpc="hsl" dir="cw">
                                      <p:cBhvr>
                                        <p:cTn id="8" dur="500" fill="hold"/>
                                        <p:tgtEl>
                                          <p:spTgt spid="11"/>
                                        </p:tgtEl>
                                        <p:attrNameLst>
                                          <p:attrName>stroke.color</p:attrName>
                                        </p:attrNameLst>
                                      </p:cBhvr>
                                      <p:by>
                                        <p:hsl h="0" s="-12549" l="-25098"/>
                                      </p:by>
                                    </p:animClr>
                                    <p:set>
                                      <p:cBhvr>
                                        <p:cTn id="9" dur="500" fill="hold"/>
                                        <p:tgtEl>
                                          <p:spTgt spid="1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9269" y="471341"/>
            <a:ext cx="4880114" cy="1323439"/>
          </a:xfrm>
          <a:prstGeom prst="rect">
            <a:avLst/>
          </a:prstGeom>
        </p:spPr>
        <p:txBody>
          <a:bodyPr wrap="square">
            <a:spAutoFit/>
          </a:bodyPr>
          <a:lstStyle/>
          <a:p>
            <a:r>
              <a:rPr lang="en-US" sz="2000" dirty="0">
                <a:solidFill>
                  <a:schemeClr val="bg1"/>
                </a:solidFill>
                <a:latin typeface="Verdana" panose="020B0604030504040204" pitchFamily="34" charset="0"/>
                <a:ea typeface="Verdana" panose="020B0604030504040204" pitchFamily="34" charset="0"/>
              </a:rPr>
              <a:t>Employers have the right to seek advice and off-site consultation as needed by writing, calling, or visiting the nearest OSHA </a:t>
            </a:r>
            <a:r>
              <a:rPr lang="en-US" sz="2000" dirty="0" smtClean="0">
                <a:solidFill>
                  <a:schemeClr val="bg1"/>
                </a:solidFill>
                <a:latin typeface="Verdana" panose="020B0604030504040204" pitchFamily="34" charset="0"/>
                <a:ea typeface="Verdana" panose="020B0604030504040204" pitchFamily="34" charset="0"/>
              </a:rPr>
              <a:t>office/</a:t>
            </a:r>
            <a:endParaRPr lang="uk-UA" sz="2000" dirty="0">
              <a:solidFill>
                <a:schemeClr val="bg1"/>
              </a:solidFill>
              <a:latin typeface="Verdana" panose="020B0604030504040204" pitchFamily="34" charset="0"/>
              <a:ea typeface="Verdana" panose="020B0604030504040204" pitchFamily="34" charset="0"/>
            </a:endParaRPr>
          </a:p>
        </p:txBody>
      </p:sp>
      <p:pic>
        <p:nvPicPr>
          <p:cNvPr id="3" name="Рисунок 2"/>
          <p:cNvPicPr>
            <a:picLocks noChangeAspect="1"/>
          </p:cNvPicPr>
          <p:nvPr/>
        </p:nvPicPr>
        <p:blipFill>
          <a:blip r:embed="rId2"/>
          <a:stretch>
            <a:fillRect/>
          </a:stretch>
        </p:blipFill>
        <p:spPr>
          <a:xfrm>
            <a:off x="5647911" y="180560"/>
            <a:ext cx="2857500" cy="2314161"/>
          </a:xfrm>
          <a:prstGeom prst="rect">
            <a:avLst/>
          </a:prstGeom>
          <a:ln>
            <a:noFill/>
          </a:ln>
          <a:effectLst>
            <a:softEdge rad="112500"/>
          </a:effectLst>
        </p:spPr>
      </p:pic>
      <p:sp>
        <p:nvSpPr>
          <p:cNvPr id="4" name="Прямоугольник 3"/>
          <p:cNvSpPr/>
          <p:nvPr/>
        </p:nvSpPr>
        <p:spPr>
          <a:xfrm>
            <a:off x="119269" y="2494721"/>
            <a:ext cx="7941365" cy="2246769"/>
          </a:xfrm>
          <a:prstGeom prst="rect">
            <a:avLst/>
          </a:prstGeom>
        </p:spPr>
        <p:txBody>
          <a:bodyPr wrap="square">
            <a:spAutoFit/>
          </a:bodyPr>
          <a:lstStyle/>
          <a:p>
            <a:r>
              <a:rPr lang="en-US" sz="2000" dirty="0">
                <a:solidFill>
                  <a:srgbClr val="FFFF00"/>
                </a:solidFill>
                <a:latin typeface="Verdana" panose="020B0604030504040204" pitchFamily="34" charset="0"/>
                <a:ea typeface="Verdana" panose="020B0604030504040204" pitchFamily="34" charset="0"/>
              </a:rPr>
              <a:t>When an inspection visit occurs, the employer must</a:t>
            </a:r>
            <a:r>
              <a:rPr lang="en-US" sz="2000" dirty="0" smtClean="0">
                <a:solidFill>
                  <a:srgbClr val="FFFF00"/>
                </a:solidFill>
                <a:latin typeface="Verdana" panose="020B0604030504040204" pitchFamily="34" charset="0"/>
                <a:ea typeface="Verdana" panose="020B0604030504040204" pitchFamily="34" charset="0"/>
              </a:rPr>
              <a:t>:</a:t>
            </a:r>
          </a:p>
          <a:p>
            <a:pPr marL="342900" indent="-342900">
              <a:buFont typeface="Wingdings" panose="05000000000000000000" pitchFamily="2" charset="2"/>
              <a:buChar char="Ø"/>
            </a:pPr>
            <a:r>
              <a:rPr lang="en-US" sz="2000" dirty="0" smtClean="0">
                <a:solidFill>
                  <a:srgbClr val="FFFF00"/>
                </a:solidFill>
                <a:latin typeface="Verdana" panose="020B0604030504040204" pitchFamily="34" charset="0"/>
                <a:ea typeface="Verdana" panose="020B0604030504040204" pitchFamily="34" charset="0"/>
              </a:rPr>
              <a:t>Be </a:t>
            </a:r>
            <a:r>
              <a:rPr lang="en-US" sz="2000" dirty="0">
                <a:solidFill>
                  <a:srgbClr val="FFFF00"/>
                </a:solidFill>
                <a:latin typeface="Verdana" panose="020B0604030504040204" pitchFamily="34" charset="0"/>
                <a:ea typeface="Verdana" panose="020B0604030504040204" pitchFamily="34" charset="0"/>
              </a:rPr>
              <a:t>advised by the compliance officer of the reason for the inspection</a:t>
            </a:r>
          </a:p>
          <a:p>
            <a:pPr marL="342900" indent="-342900">
              <a:buFont typeface="Wingdings" panose="05000000000000000000" pitchFamily="2" charset="2"/>
              <a:buChar char="Ø"/>
            </a:pPr>
            <a:r>
              <a:rPr lang="en-US" sz="2000" dirty="0" smtClean="0">
                <a:solidFill>
                  <a:srgbClr val="FFFF00"/>
                </a:solidFill>
                <a:latin typeface="Verdana" panose="020B0604030504040204" pitchFamily="34" charset="0"/>
                <a:ea typeface="Verdana" panose="020B0604030504040204" pitchFamily="34" charset="0"/>
              </a:rPr>
              <a:t>Accompany </a:t>
            </a:r>
            <a:r>
              <a:rPr lang="en-US" sz="2000" dirty="0">
                <a:solidFill>
                  <a:srgbClr val="FFFF00"/>
                </a:solidFill>
                <a:latin typeface="Verdana" panose="020B0604030504040204" pitchFamily="34" charset="0"/>
                <a:ea typeface="Verdana" panose="020B0604030504040204" pitchFamily="34" charset="0"/>
              </a:rPr>
              <a:t>the compliance officer on the inspection</a:t>
            </a:r>
          </a:p>
          <a:p>
            <a:pPr marL="342900" indent="-342900">
              <a:buFont typeface="Wingdings" panose="05000000000000000000" pitchFamily="2" charset="2"/>
              <a:buChar char="Ø"/>
            </a:pPr>
            <a:r>
              <a:rPr lang="en-US" sz="2000" dirty="0" smtClean="0">
                <a:solidFill>
                  <a:srgbClr val="FFFF00"/>
                </a:solidFill>
                <a:latin typeface="Verdana" panose="020B0604030504040204" pitchFamily="34" charset="0"/>
                <a:ea typeface="Verdana" panose="020B0604030504040204" pitchFamily="34" charset="0"/>
              </a:rPr>
              <a:t>Be </a:t>
            </a:r>
            <a:r>
              <a:rPr lang="en-US" sz="2000" dirty="0">
                <a:solidFill>
                  <a:srgbClr val="FFFF00"/>
                </a:solidFill>
                <a:latin typeface="Verdana" panose="020B0604030504040204" pitchFamily="34" charset="0"/>
                <a:ea typeface="Verdana" panose="020B0604030504040204" pitchFamily="34" charset="0"/>
              </a:rPr>
              <a:t>assured of the confidentiality of any trade secrets observed by an OSHA compliance officer during an inspection</a:t>
            </a:r>
            <a:endParaRPr lang="uk-UA" sz="2000" dirty="0">
              <a:solidFill>
                <a:srgbClr val="FFFF0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1629635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1265" y="1709906"/>
            <a:ext cx="5417127" cy="1631216"/>
          </a:xfrm>
          <a:prstGeom prst="rect">
            <a:avLst/>
          </a:prstGeom>
        </p:spPr>
        <p:txBody>
          <a:bodyPr wrap="square">
            <a:spAutoFit/>
          </a:bodyPr>
          <a:lstStyle/>
          <a:p>
            <a:r>
              <a:rPr lang="en-US" sz="2000" dirty="0" smtClean="0">
                <a:solidFill>
                  <a:schemeClr val="bg1"/>
                </a:solidFill>
              </a:rPr>
              <a:t>To enforce its standards, OSHA is authorized under the Act to conduct workplace inspections. </a:t>
            </a:r>
          </a:p>
          <a:p>
            <a:r>
              <a:rPr lang="en-US" sz="2000" dirty="0" smtClean="0">
                <a:solidFill>
                  <a:schemeClr val="bg1"/>
                </a:solidFill>
              </a:rPr>
              <a:t>Every establishment covered by the Act is subject to inspection by OSHA compliance safety and health officers. </a:t>
            </a:r>
            <a:endParaRPr lang="en-US" sz="2000" dirty="0">
              <a:solidFill>
                <a:schemeClr val="bg1"/>
              </a:solidFill>
            </a:endParaRPr>
          </a:p>
        </p:txBody>
      </p:sp>
      <p:sp>
        <p:nvSpPr>
          <p:cNvPr id="3" name="Прямоугольник 2"/>
          <p:cNvSpPr/>
          <p:nvPr/>
        </p:nvSpPr>
        <p:spPr>
          <a:xfrm>
            <a:off x="3040703" y="362589"/>
            <a:ext cx="2533066" cy="461665"/>
          </a:xfrm>
          <a:prstGeom prst="rect">
            <a:avLst/>
          </a:prstGeom>
        </p:spPr>
        <p:txBody>
          <a:bodyPr wrap="none">
            <a:spAutoFit/>
          </a:bodyPr>
          <a:lstStyle/>
          <a:p>
            <a:r>
              <a:rPr lang="en-US" sz="2400" b="1" dirty="0" smtClean="0">
                <a:solidFill>
                  <a:srgbClr val="FFFF00"/>
                </a:solidFill>
                <a:latin typeface="Verdana" panose="020B0604030504040204" pitchFamily="34" charset="0"/>
                <a:ea typeface="Verdana" panose="020B0604030504040204" pitchFamily="34" charset="0"/>
              </a:rPr>
              <a:t>   Inspections</a:t>
            </a:r>
            <a:endParaRPr lang="en-US" sz="2400" b="1" dirty="0">
              <a:solidFill>
                <a:srgbClr val="FFFF00"/>
              </a:solidFill>
              <a:latin typeface="Verdana" panose="020B0604030504040204" pitchFamily="34" charset="0"/>
              <a:ea typeface="Verdana" panose="020B0604030504040204" pitchFamily="34" charset="0"/>
            </a:endParaRPr>
          </a:p>
        </p:txBody>
      </p:sp>
      <p:pic>
        <p:nvPicPr>
          <p:cNvPr id="4" name="Рисунок 3"/>
          <p:cNvPicPr>
            <a:picLocks noChangeAspect="1"/>
          </p:cNvPicPr>
          <p:nvPr/>
        </p:nvPicPr>
        <p:blipFill>
          <a:blip r:embed="rId2"/>
          <a:stretch>
            <a:fillRect/>
          </a:stretch>
        </p:blipFill>
        <p:spPr>
          <a:xfrm>
            <a:off x="6122504" y="0"/>
            <a:ext cx="2709611" cy="1774393"/>
          </a:xfrm>
          <a:prstGeom prst="rect">
            <a:avLst/>
          </a:prstGeom>
          <a:ln>
            <a:noFill/>
          </a:ln>
          <a:effectLst>
            <a:softEdge rad="112500"/>
          </a:effectLst>
        </p:spPr>
      </p:pic>
      <p:pic>
        <p:nvPicPr>
          <p:cNvPr id="5" name="Рисунок 4"/>
          <p:cNvPicPr>
            <a:picLocks noChangeAspect="1"/>
          </p:cNvPicPr>
          <p:nvPr/>
        </p:nvPicPr>
        <p:blipFill>
          <a:blip r:embed="rId3"/>
          <a:stretch>
            <a:fillRect/>
          </a:stretch>
        </p:blipFill>
        <p:spPr>
          <a:xfrm>
            <a:off x="243741" y="49002"/>
            <a:ext cx="2952173" cy="1771304"/>
          </a:xfrm>
          <a:prstGeom prst="rect">
            <a:avLst/>
          </a:prstGeom>
          <a:ln>
            <a:noFill/>
          </a:ln>
          <a:effectLst>
            <a:softEdge rad="112500"/>
          </a:effectLst>
        </p:spPr>
      </p:pic>
      <p:sp>
        <p:nvSpPr>
          <p:cNvPr id="6" name="Прямоугольник 5"/>
          <p:cNvSpPr/>
          <p:nvPr/>
        </p:nvSpPr>
        <p:spPr>
          <a:xfrm>
            <a:off x="91265" y="3481210"/>
            <a:ext cx="9124742" cy="2554545"/>
          </a:xfrm>
          <a:prstGeom prst="rect">
            <a:avLst/>
          </a:prstGeom>
        </p:spPr>
        <p:txBody>
          <a:bodyPr wrap="square">
            <a:spAutoFit/>
          </a:bodyPr>
          <a:lstStyle/>
          <a:p>
            <a:r>
              <a:rPr lang="en-US" sz="2000" b="1" dirty="0" smtClean="0">
                <a:solidFill>
                  <a:srgbClr val="FFC000"/>
                </a:solidFill>
              </a:rPr>
              <a:t>Inspections </a:t>
            </a:r>
            <a:r>
              <a:rPr lang="en-US" sz="2000" b="1" dirty="0">
                <a:solidFill>
                  <a:srgbClr val="FFC000"/>
                </a:solidFill>
              </a:rPr>
              <a:t>occur as a result of the following priorities established by OSHA:</a:t>
            </a:r>
          </a:p>
          <a:p>
            <a:endParaRPr lang="en-US" sz="2000" dirty="0">
              <a:solidFill>
                <a:srgbClr val="FFFF00"/>
              </a:solidFill>
            </a:endParaRPr>
          </a:p>
          <a:p>
            <a:r>
              <a:rPr lang="en-US" sz="2000" dirty="0">
                <a:solidFill>
                  <a:srgbClr val="FFFF00"/>
                </a:solidFill>
              </a:rPr>
              <a:t>Imminent danger situations </a:t>
            </a:r>
            <a:r>
              <a:rPr lang="en-US" sz="2000" dirty="0">
                <a:solidFill>
                  <a:schemeClr val="bg1"/>
                </a:solidFill>
              </a:rPr>
              <a:t>are inspected first. </a:t>
            </a:r>
            <a:endParaRPr lang="en-US" sz="2000" dirty="0" smtClean="0">
              <a:solidFill>
                <a:schemeClr val="bg1"/>
              </a:solidFill>
            </a:endParaRPr>
          </a:p>
          <a:p>
            <a:r>
              <a:rPr lang="en-US" sz="2000" dirty="0" smtClean="0">
                <a:solidFill>
                  <a:schemeClr val="bg1"/>
                </a:solidFill>
              </a:rPr>
              <a:t>Where </a:t>
            </a:r>
            <a:r>
              <a:rPr lang="en-US" sz="2000" dirty="0">
                <a:solidFill>
                  <a:schemeClr val="bg1"/>
                </a:solidFill>
              </a:rPr>
              <a:t>there </a:t>
            </a:r>
            <a:r>
              <a:rPr lang="en-US" sz="2000" dirty="0" smtClean="0">
                <a:solidFill>
                  <a:schemeClr val="bg1"/>
                </a:solidFill>
              </a:rPr>
              <a:t>is reasonable </a:t>
            </a:r>
            <a:r>
              <a:rPr lang="en-US" sz="2000" dirty="0">
                <a:solidFill>
                  <a:schemeClr val="bg1"/>
                </a:solidFill>
              </a:rPr>
              <a:t>certainty that an employee is exposed to a hazard likely to cause death or immediate serious physical harm, OSHA will try to respond as soon as </a:t>
            </a:r>
            <a:r>
              <a:rPr lang="en-US" sz="2000" dirty="0" smtClean="0">
                <a:solidFill>
                  <a:schemeClr val="bg1"/>
                </a:solidFill>
              </a:rPr>
              <a:t>possible.mminent</a:t>
            </a:r>
            <a:r>
              <a:rPr lang="uk-UA" sz="2000" dirty="0" smtClean="0">
                <a:solidFill>
                  <a:schemeClr val="bg1"/>
                </a:solidFill>
              </a:rPr>
              <a:t> </a:t>
            </a:r>
            <a:r>
              <a:rPr lang="en-US" sz="2000" dirty="0" smtClean="0">
                <a:solidFill>
                  <a:schemeClr val="bg1"/>
                </a:solidFill>
              </a:rPr>
              <a:t>danger</a:t>
            </a:r>
            <a:r>
              <a:rPr lang="uk-UA" sz="2000" dirty="0" smtClean="0">
                <a:solidFill>
                  <a:schemeClr val="bg1"/>
                </a:solidFill>
              </a:rPr>
              <a:t> </a:t>
            </a:r>
            <a:r>
              <a:rPr lang="en-US" sz="2000" dirty="0" smtClean="0">
                <a:solidFill>
                  <a:schemeClr val="bg1"/>
                </a:solidFill>
              </a:rPr>
              <a:t>situations</a:t>
            </a:r>
            <a:r>
              <a:rPr lang="uk-UA" sz="2000" dirty="0" smtClean="0">
                <a:solidFill>
                  <a:schemeClr val="bg1"/>
                </a:solidFill>
              </a:rPr>
              <a:t> </a:t>
            </a:r>
            <a:r>
              <a:rPr lang="uk-UA" sz="2000" dirty="0">
                <a:solidFill>
                  <a:schemeClr val="bg1"/>
                </a:solidFill>
              </a:rPr>
              <a:t>are inspected first. Where there is</a:t>
            </a:r>
          </a:p>
          <a:p>
            <a:r>
              <a:rPr lang="uk-UA" sz="2000" dirty="0">
                <a:solidFill>
                  <a:schemeClr val="bg1"/>
                </a:solidFill>
              </a:rPr>
              <a:t>reasonable certainty that an employee is exposed to a hazard likely to cause death or immediate serious physical harm, OSHA will try to respond as soon as possible. </a:t>
            </a:r>
          </a:p>
        </p:txBody>
      </p:sp>
    </p:spTree>
    <p:extLst>
      <p:ext uri="{BB962C8B-B14F-4D97-AF65-F5344CB8AC3E}">
        <p14:creationId xmlns:p14="http://schemas.microsoft.com/office/powerpoint/2010/main" val="348281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path" presetSubtype="0" accel="50000" decel="50000" fill="hold" nodeType="clickEffect">
                                  <p:stCondLst>
                                    <p:cond delay="0"/>
                                  </p:stCondLst>
                                  <p:childTnLst>
                                    <p:animMotion origin="layout" path="M 1.66667E-6 1.85185E-6 C 0.06892 1.85185E-6 0.125 0.05602 0.125 0.125 C 0.125 0.19398 0.06892 0.25 1.66667E-6 0.25 C -0.06893 0.25 -0.125 0.19398 -0.125 0.125 C -0.125 0.05602 -0.06893 1.85185E-6 1.66667E-6 1.85185E-6 Z " pathEditMode="relative" rAng="0" ptsTypes="AAAAA">
                                      <p:cBhvr>
                                        <p:cTn id="6" dur="2000" fill="hold"/>
                                        <p:tgtEl>
                                          <p:spTgt spid="4"/>
                                        </p:tgtEl>
                                        <p:attrNameLst>
                                          <p:attrName>ppt_x</p:attrName>
                                          <p:attrName>ppt_y</p:attrName>
                                        </p:attrNameLst>
                                      </p:cBhvr>
                                      <p:rCtr x="0" y="12500"/>
                                    </p:animMotion>
                                  </p:childTnLst>
                                </p:cTn>
                              </p:par>
                            </p:childTnLst>
                          </p:cTn>
                        </p:par>
                      </p:childTnLst>
                    </p:cTn>
                  </p:par>
                  <p:par>
                    <p:cTn id="7" fill="hold">
                      <p:stCondLst>
                        <p:cond delay="indefinite"/>
                      </p:stCondLst>
                      <p:childTnLst>
                        <p:par>
                          <p:cTn id="8" fill="hold">
                            <p:stCondLst>
                              <p:cond delay="0"/>
                            </p:stCondLst>
                            <p:childTnLst>
                              <p:par>
                                <p:cTn id="9" presetID="1" presetClass="path" presetSubtype="0" accel="50000" decel="50000" fill="hold" nodeType="clickEffect">
                                  <p:stCondLst>
                                    <p:cond delay="0"/>
                                  </p:stCondLst>
                                  <p:childTnLst>
                                    <p:animMotion origin="layout" path="M -8.33333E-7 -2.59259E-6 C 0.06892 -2.59259E-6 0.125 0.05602 0.125 0.125 C 0.125 0.19398 0.06892 0.25 -8.33333E-7 0.25 C -0.06892 0.25 -0.125 0.19398 -0.125 0.125 C -0.125 0.05602 -0.06892 -2.59259E-6 -8.33333E-7 -2.59259E-6 Z " pathEditMode="relative" rAng="0" ptsTypes="AAAAA">
                                      <p:cBhvr>
                                        <p:cTn id="10" dur="2000" fill="hold"/>
                                        <p:tgtEl>
                                          <p:spTgt spid="5"/>
                                        </p:tgtEl>
                                        <p:attrNameLst>
                                          <p:attrName>ppt_x</p:attrName>
                                          <p:attrName>ppt_y</p:attrName>
                                        </p:attrNameLst>
                                      </p:cBhvr>
                                      <p:rCtr x="0" y="1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40361" y="163203"/>
            <a:ext cx="1709122" cy="369332"/>
          </a:xfrm>
          <a:prstGeom prst="rect">
            <a:avLst/>
          </a:prstGeom>
        </p:spPr>
        <p:txBody>
          <a:bodyPr wrap="none">
            <a:spAutoFit/>
          </a:bodyPr>
          <a:lstStyle/>
          <a:p>
            <a:r>
              <a:rPr lang="en-US" b="1" dirty="0">
                <a:solidFill>
                  <a:srgbClr val="FFFF00"/>
                </a:solidFill>
                <a:latin typeface="Verdana" panose="020B0604030504040204" pitchFamily="34" charset="0"/>
                <a:ea typeface="Verdana" panose="020B0604030504040204" pitchFamily="34" charset="0"/>
              </a:rPr>
              <a:t>Inspections</a:t>
            </a:r>
          </a:p>
        </p:txBody>
      </p:sp>
      <p:sp>
        <p:nvSpPr>
          <p:cNvPr id="3" name="Прямоугольник 2"/>
          <p:cNvSpPr/>
          <p:nvPr/>
        </p:nvSpPr>
        <p:spPr>
          <a:xfrm>
            <a:off x="377483" y="656056"/>
            <a:ext cx="8577674" cy="1938992"/>
          </a:xfrm>
          <a:prstGeom prst="rect">
            <a:avLst/>
          </a:prstGeom>
        </p:spPr>
        <p:txBody>
          <a:bodyPr wrap="square">
            <a:spAutoFit/>
          </a:bodyPr>
          <a:lstStyle/>
          <a:p>
            <a:r>
              <a:rPr lang="en-US" sz="2000" dirty="0" smtClean="0">
                <a:solidFill>
                  <a:srgbClr val="FFFF00"/>
                </a:solidFill>
              </a:rPr>
              <a:t>Catastrophes and fatal accidents </a:t>
            </a:r>
            <a:r>
              <a:rPr lang="en-US" sz="2000" dirty="0" smtClean="0">
                <a:solidFill>
                  <a:schemeClr val="bg1"/>
                </a:solidFill>
              </a:rPr>
              <a:t>are investigated after imminent danger situations. If three or more employees are hospitalized or if </a:t>
            </a:r>
            <a:r>
              <a:rPr lang="en-US" sz="2000" dirty="0" err="1" smtClean="0">
                <a:solidFill>
                  <a:schemeClr val="bg1"/>
                </a:solidFill>
              </a:rPr>
              <a:t>anemployee</a:t>
            </a:r>
            <a:r>
              <a:rPr lang="en-US" sz="2000" dirty="0" smtClean="0">
                <a:solidFill>
                  <a:schemeClr val="bg1"/>
                </a:solidFill>
              </a:rPr>
              <a:t> is killed, OSHA must be notified within eight hours.</a:t>
            </a:r>
          </a:p>
          <a:p>
            <a:r>
              <a:rPr lang="en-US" sz="2000" dirty="0" smtClean="0">
                <a:solidFill>
                  <a:srgbClr val="FFFF00"/>
                </a:solidFill>
              </a:rPr>
              <a:t>Employee complaints</a:t>
            </a:r>
            <a:r>
              <a:rPr lang="en-US" sz="2000" dirty="0" smtClean="0">
                <a:solidFill>
                  <a:schemeClr val="bg1"/>
                </a:solidFill>
              </a:rPr>
              <a:t>, alleging violation of standards or unsafe </a:t>
            </a:r>
            <a:r>
              <a:rPr lang="en-US" sz="2000" dirty="0" err="1" smtClean="0">
                <a:solidFill>
                  <a:schemeClr val="bg1"/>
                </a:solidFill>
              </a:rPr>
              <a:t>oruhealthy</a:t>
            </a:r>
            <a:r>
              <a:rPr lang="en-US" sz="2000" dirty="0" smtClean="0">
                <a:solidFill>
                  <a:schemeClr val="bg1"/>
                </a:solidFill>
              </a:rPr>
              <a:t> working conditions, are investigated after catastrophes and fatal accidents. The employee has the right to remain anonymous to his employer.</a:t>
            </a:r>
            <a:endParaRPr lang="en-US" sz="2000" dirty="0">
              <a:solidFill>
                <a:schemeClr val="bg1"/>
              </a:solidFill>
            </a:endParaRPr>
          </a:p>
        </p:txBody>
      </p:sp>
      <p:pic>
        <p:nvPicPr>
          <p:cNvPr id="4" name="Рисунок 3"/>
          <p:cNvPicPr>
            <a:picLocks noChangeAspect="1"/>
          </p:cNvPicPr>
          <p:nvPr/>
        </p:nvPicPr>
        <p:blipFill>
          <a:blip r:embed="rId2"/>
          <a:stretch>
            <a:fillRect/>
          </a:stretch>
        </p:blipFill>
        <p:spPr>
          <a:xfrm>
            <a:off x="6614709" y="2718569"/>
            <a:ext cx="2340448" cy="2340448"/>
          </a:xfrm>
          <a:prstGeom prst="rect">
            <a:avLst/>
          </a:prstGeom>
          <a:ln>
            <a:noFill/>
          </a:ln>
          <a:effectLst>
            <a:softEdge rad="112500"/>
          </a:effectLst>
        </p:spPr>
      </p:pic>
      <p:sp>
        <p:nvSpPr>
          <p:cNvPr id="5" name="Прямоугольник 4"/>
          <p:cNvSpPr/>
          <p:nvPr/>
        </p:nvSpPr>
        <p:spPr>
          <a:xfrm>
            <a:off x="457199" y="2495444"/>
            <a:ext cx="6023113" cy="2862322"/>
          </a:xfrm>
          <a:prstGeom prst="rect">
            <a:avLst/>
          </a:prstGeom>
        </p:spPr>
        <p:txBody>
          <a:bodyPr wrap="square">
            <a:spAutoFit/>
          </a:bodyPr>
          <a:lstStyle/>
          <a:p>
            <a:r>
              <a:rPr lang="en-US" sz="2000" dirty="0">
                <a:solidFill>
                  <a:srgbClr val="FFFF00"/>
                </a:solidFill>
              </a:rPr>
              <a:t>Programmed high-hazard inspections are given the next priority.</a:t>
            </a:r>
          </a:p>
          <a:p>
            <a:r>
              <a:rPr lang="en-US" sz="2000" dirty="0">
                <a:solidFill>
                  <a:srgbClr val="FEFEFE"/>
                </a:solidFill>
              </a:rPr>
              <a:t>These are aimed at specific high-hazard industries, occupations, or health substances. Selection is based on factors such as death, injury, and illness incidence rates and employee exposure to hazardous substances.</a:t>
            </a:r>
          </a:p>
          <a:p>
            <a:r>
              <a:rPr lang="en-US" sz="2000" dirty="0">
                <a:solidFill>
                  <a:srgbClr val="FFFF00"/>
                </a:solidFill>
              </a:rPr>
              <a:t>Follow-up inspections are given last priority. These are used </a:t>
            </a:r>
            <a:r>
              <a:rPr lang="en-US" sz="2000" dirty="0" smtClean="0">
                <a:solidFill>
                  <a:srgbClr val="FFFF00"/>
                </a:solidFill>
              </a:rPr>
              <a:t>to determine </a:t>
            </a:r>
            <a:r>
              <a:rPr lang="en-US" sz="2000" dirty="0">
                <a:solidFill>
                  <a:srgbClr val="FFFF00"/>
                </a:solidFill>
              </a:rPr>
              <a:t>if previously cited violations have been corrected</a:t>
            </a:r>
          </a:p>
        </p:txBody>
      </p:sp>
      <p:sp>
        <p:nvSpPr>
          <p:cNvPr id="6" name="Прямоугольник 5"/>
          <p:cNvSpPr/>
          <p:nvPr/>
        </p:nvSpPr>
        <p:spPr>
          <a:xfrm>
            <a:off x="1292087" y="5501165"/>
            <a:ext cx="4572000" cy="646331"/>
          </a:xfrm>
          <a:prstGeom prst="rect">
            <a:avLst/>
          </a:prstGeom>
        </p:spPr>
        <p:txBody>
          <a:bodyPr>
            <a:spAutoFit/>
          </a:bodyPr>
          <a:lstStyle/>
          <a:p>
            <a:r>
              <a:rPr lang="pl-PL" dirty="0"/>
              <a:t>https://www.youtube.com/watch?v=HA6bixDzeLY</a:t>
            </a:r>
            <a:endParaRPr lang="uk-UA" dirty="0"/>
          </a:p>
        </p:txBody>
      </p:sp>
    </p:spTree>
    <p:extLst>
      <p:ext uri="{BB962C8B-B14F-4D97-AF65-F5344CB8AC3E}">
        <p14:creationId xmlns:p14="http://schemas.microsoft.com/office/powerpoint/2010/main" val="1916016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path" presetSubtype="0" accel="50000" decel="50000" fill="hold" nodeType="clickEffect">
                                  <p:stCondLst>
                                    <p:cond delay="0"/>
                                  </p:stCondLst>
                                  <p:childTnLst>
                                    <p:animMotion origin="layout" path="M 0 0 C 0.069 0 0.125 0.056 0.125 0.125 C 0.125 0.194 0.069 0.25 0 0.25 C -0.069 0.25 -0.125 0.194 -0.125 0.125 C -0.125 0.056 -0.069 0 0 0 Z" pathEditMode="relative" ptsTypes="">
                                      <p:cBhvr>
                                        <p:cTn id="6"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4064001" y="2705755"/>
            <a:ext cx="4655126" cy="3815118"/>
          </a:xfrm>
          <a:prstGeom prst="rect">
            <a:avLst/>
          </a:prstGeom>
          <a:ln>
            <a:noFill/>
          </a:ln>
          <a:effectLst>
            <a:softEdge rad="112500"/>
          </a:effectLst>
        </p:spPr>
      </p:pic>
      <p:sp>
        <p:nvSpPr>
          <p:cNvPr id="5" name="Прямоугольник 4"/>
          <p:cNvSpPr/>
          <p:nvPr/>
        </p:nvSpPr>
        <p:spPr>
          <a:xfrm>
            <a:off x="254000" y="1018600"/>
            <a:ext cx="8465126" cy="2246769"/>
          </a:xfrm>
          <a:prstGeom prst="rect">
            <a:avLst/>
          </a:prstGeom>
        </p:spPr>
        <p:txBody>
          <a:bodyPr wrap="square">
            <a:spAutoFit/>
          </a:bodyPr>
          <a:lstStyle/>
          <a:p>
            <a:endParaRPr lang="en-US" sz="2000" dirty="0">
              <a:solidFill>
                <a:schemeClr val="bg1"/>
              </a:solidFill>
              <a:latin typeface="Verdana" panose="020B0604030504040204" pitchFamily="34" charset="0"/>
              <a:ea typeface="Verdana" panose="020B0604030504040204" pitchFamily="34" charset="0"/>
            </a:endParaRPr>
          </a:p>
          <a:p>
            <a:pPr marL="342900" indent="-342900">
              <a:buFont typeface="Wingdings" panose="05000000000000000000" pitchFamily="2" charset="2"/>
              <a:buChar char="v"/>
            </a:pPr>
            <a:r>
              <a:rPr lang="en-US" sz="2000" dirty="0">
                <a:solidFill>
                  <a:schemeClr val="bg1"/>
                </a:solidFill>
                <a:latin typeface="Verdana" panose="020B0604030504040204" pitchFamily="34" charset="0"/>
                <a:ea typeface="Verdana" panose="020B0604030504040204" pitchFamily="34" charset="0"/>
              </a:rPr>
              <a:t>Occupational Safety and Health Administration (OSHA)</a:t>
            </a:r>
          </a:p>
          <a:p>
            <a:pPr marL="342900" indent="-342900">
              <a:buFont typeface="Wingdings" panose="05000000000000000000" pitchFamily="2" charset="2"/>
              <a:buChar char="v"/>
            </a:pPr>
            <a:r>
              <a:rPr lang="en-US" sz="2000" dirty="0" smtClean="0">
                <a:solidFill>
                  <a:schemeClr val="bg1"/>
                </a:solidFill>
                <a:latin typeface="Verdana" panose="020B0604030504040204" pitchFamily="34" charset="0"/>
                <a:ea typeface="Verdana" panose="020B0604030504040204" pitchFamily="34" charset="0"/>
              </a:rPr>
              <a:t>Drug Enforcement Agency (DEA)</a:t>
            </a:r>
          </a:p>
          <a:p>
            <a:pPr marL="342900" indent="-342900">
              <a:buFont typeface="Wingdings" panose="05000000000000000000" pitchFamily="2" charset="2"/>
              <a:buChar char="v"/>
            </a:pPr>
            <a:r>
              <a:rPr lang="en-US" sz="2000" dirty="0" smtClean="0">
                <a:solidFill>
                  <a:schemeClr val="bg1"/>
                </a:solidFill>
                <a:latin typeface="Verdana" panose="020B0604030504040204" pitchFamily="34" charset="0"/>
                <a:ea typeface="Verdana" panose="020B0604030504040204" pitchFamily="34" charset="0"/>
              </a:rPr>
              <a:t>Food and Drug Administration (FDA)</a:t>
            </a:r>
          </a:p>
          <a:p>
            <a:pPr marL="342900" indent="-342900">
              <a:buFont typeface="Wingdings" panose="05000000000000000000" pitchFamily="2" charset="2"/>
              <a:buChar char="v"/>
            </a:pPr>
            <a:r>
              <a:rPr lang="en-US" sz="2000" dirty="0" smtClean="0">
                <a:solidFill>
                  <a:schemeClr val="bg1"/>
                </a:solidFill>
                <a:latin typeface="Verdana" panose="020B0604030504040204" pitchFamily="34" charset="0"/>
                <a:ea typeface="Verdana" panose="020B0604030504040204" pitchFamily="34" charset="0"/>
              </a:rPr>
              <a:t>Joint Commission on Accreditation of Healthcare Organizations (JCAHO)</a:t>
            </a:r>
          </a:p>
          <a:p>
            <a:pPr marL="342900" indent="-342900">
              <a:buFont typeface="Wingdings" panose="05000000000000000000" pitchFamily="2" charset="2"/>
              <a:buChar char="v"/>
            </a:pPr>
            <a:r>
              <a:rPr lang="en-US" sz="2000" dirty="0" smtClean="0">
                <a:solidFill>
                  <a:schemeClr val="bg1"/>
                </a:solidFill>
                <a:latin typeface="Verdana" panose="020B0604030504040204" pitchFamily="34" charset="0"/>
                <a:ea typeface="Verdana" panose="020B0604030504040204" pitchFamily="34" charset="0"/>
              </a:rPr>
              <a:t>Pharmacy Boards</a:t>
            </a:r>
            <a:endParaRPr lang="en-US" sz="2000" dirty="0">
              <a:solidFill>
                <a:schemeClr val="bg1"/>
              </a:solidFill>
              <a:latin typeface="Verdana" panose="020B0604030504040204" pitchFamily="34" charset="0"/>
              <a:ea typeface="Verdana" panose="020B0604030504040204" pitchFamily="34" charset="0"/>
            </a:endParaRPr>
          </a:p>
        </p:txBody>
      </p:sp>
      <p:sp>
        <p:nvSpPr>
          <p:cNvPr id="6" name="Прямоугольник 5"/>
          <p:cNvSpPr/>
          <p:nvPr/>
        </p:nvSpPr>
        <p:spPr>
          <a:xfrm>
            <a:off x="1620981" y="399978"/>
            <a:ext cx="7098145" cy="707886"/>
          </a:xfrm>
          <a:prstGeom prst="rect">
            <a:avLst/>
          </a:prstGeom>
        </p:spPr>
        <p:txBody>
          <a:bodyPr wrap="square">
            <a:spAutoFit/>
          </a:bodyPr>
          <a:lstStyle/>
          <a:p>
            <a:pPr algn="ctr"/>
            <a:r>
              <a:rPr lang="en-US" sz="2000" b="1" dirty="0">
                <a:solidFill>
                  <a:srgbClr val="FFFF00"/>
                </a:solidFill>
                <a:latin typeface="Verdana" panose="020B0604030504040204" pitchFamily="34" charset="0"/>
                <a:ea typeface="Verdana" panose="020B0604030504040204" pitchFamily="34" charset="0"/>
              </a:rPr>
              <a:t>Regulatory Agencies Occupational Safety and Health</a:t>
            </a:r>
          </a:p>
        </p:txBody>
      </p:sp>
      <p:sp>
        <p:nvSpPr>
          <p:cNvPr id="2" name="Прямоугольник 1"/>
          <p:cNvSpPr/>
          <p:nvPr/>
        </p:nvSpPr>
        <p:spPr>
          <a:xfrm>
            <a:off x="360948" y="3623986"/>
            <a:ext cx="3210025" cy="1754326"/>
          </a:xfrm>
          <a:prstGeom prst="rect">
            <a:avLst/>
          </a:prstGeom>
        </p:spPr>
        <p:txBody>
          <a:bodyPr wrap="square">
            <a:spAutoFit/>
          </a:bodyPr>
          <a:lstStyle/>
          <a:p>
            <a:r>
              <a:rPr lang="en-US" dirty="0">
                <a:solidFill>
                  <a:srgbClr val="FFC000"/>
                </a:solidFill>
              </a:rPr>
              <a:t>Conclusion</a:t>
            </a:r>
          </a:p>
          <a:p>
            <a:r>
              <a:rPr lang="en-US" dirty="0">
                <a:solidFill>
                  <a:srgbClr val="FFC000"/>
                </a:solidFill>
              </a:rPr>
              <a:t>The Occupational Safety and Health Act was the culmination of centuries of governmental response to occupational safety and health problems.</a:t>
            </a:r>
          </a:p>
        </p:txBody>
      </p:sp>
    </p:spTree>
    <p:extLst>
      <p:ext uri="{BB962C8B-B14F-4D97-AF65-F5344CB8AC3E}">
        <p14:creationId xmlns:p14="http://schemas.microsoft.com/office/powerpoint/2010/main" val="159884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290+ Thank You For Your Attention Fotografías de stock, fotos e imágenes  libres de derechos - iStock | Gracias, Satisfaccion, Recogni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811" y="591128"/>
            <a:ext cx="7941650" cy="564341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8897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1693</TotalTime>
  <Words>2514</Words>
  <Application>Microsoft Office PowerPoint</Application>
  <PresentationFormat>Экран (4:3)</PresentationFormat>
  <Paragraphs>179</Paragraphs>
  <Slides>30</Slides>
  <Notes>0</Notes>
  <HiddenSlides>0</HiddenSlides>
  <MMClips>1</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30</vt:i4>
      </vt:variant>
    </vt:vector>
  </HeadingPairs>
  <TitlesOfParts>
    <vt:vector size="37" baseType="lpstr">
      <vt:lpstr>Arial</vt:lpstr>
      <vt:lpstr>Arial Black</vt:lpstr>
      <vt:lpstr>Calibri</vt:lpstr>
      <vt:lpstr>Courier New</vt:lpstr>
      <vt:lpstr>Verdana</vt:lpstr>
      <vt:lpstr>Wingdings</vt:lpstr>
      <vt:lpstr>Office Theme</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PJSC "New Engineering Technologies"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Markasian, Pavel (KIEVH)</dc:creator>
  <cp:lastModifiedBy>RePack by Diakov</cp:lastModifiedBy>
  <cp:revision>220</cp:revision>
  <dcterms:created xsi:type="dcterms:W3CDTF">2016-11-18T14:12:19Z</dcterms:created>
  <dcterms:modified xsi:type="dcterms:W3CDTF">2024-02-20T20:43:45Z</dcterms:modified>
</cp:coreProperties>
</file>