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4"/>
  </p:notesMasterIdLst>
  <p:sldIdLst>
    <p:sldId id="256" r:id="rId2"/>
    <p:sldId id="287" r:id="rId3"/>
    <p:sldId id="257" r:id="rId4"/>
    <p:sldId id="28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Lst>
  <p:sldSz cx="14630400" cy="8229600"/>
  <p:notesSz cx="8229600" cy="14630400"/>
  <p:embeddedFontLst>
    <p:embeddedFont>
      <p:font typeface="Calibri" panose="020F0502020204030204" pitchFamily="34" charset="0"/>
      <p:regular r:id="rId35"/>
      <p:bold r:id="rId36"/>
      <p:italic r:id="rId37"/>
      <p:boldItalic r:id="rId38"/>
    </p:embeddedFont>
    <p:embeddedFont>
      <p:font typeface="Inter" panose="020B0604020202020204" charset="0"/>
      <p:regular r:id="rId39"/>
    </p:embeddedFont>
  </p:embeddedFont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7" d="100"/>
          <a:sy n="57" d="100"/>
        </p:scale>
        <p:origin x="55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975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540761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312747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3753" y="780693"/>
            <a:ext cx="7689294" cy="1271131"/>
          </a:xfrm>
          <a:prstGeom prst="rect">
            <a:avLst/>
          </a:prstGeom>
          <a:noFill/>
          <a:ln/>
        </p:spPr>
        <p:txBody>
          <a:bodyPr wrap="square" lIns="0" tIns="0" rIns="0" bIns="0" rtlCol="0" anchor="t"/>
          <a:lstStyle/>
          <a:p>
            <a:pPr algn="ctr"/>
            <a:r>
              <a:rPr lang="en-US" sz="2000" b="1" dirty="0">
                <a:solidFill>
                  <a:srgbClr val="5B9BD5">
                    <a:lumMod val="75000"/>
                  </a:srgbClr>
                </a:solidFill>
                <a:latin typeface="Times New Roman" panose="02020603050405020304" pitchFamily="18" charset="0"/>
                <a:cs typeface="Times New Roman" panose="02020603050405020304" pitchFamily="18" charset="0"/>
              </a:rPr>
              <a:t>MINISTRY OF HEALTH OF UKRAINE</a:t>
            </a:r>
          </a:p>
          <a:p>
            <a:pPr algn="ctr"/>
            <a:r>
              <a:rPr lang="en-US" sz="2000" b="1" dirty="0">
                <a:solidFill>
                  <a:srgbClr val="5B9BD5">
                    <a:lumMod val="75000"/>
                  </a:srgbClr>
                </a:solidFill>
                <a:latin typeface="Times New Roman" panose="02020603050405020304" pitchFamily="18" charset="0"/>
                <a:cs typeface="Times New Roman" panose="02020603050405020304" pitchFamily="18" charset="0"/>
              </a:rPr>
              <a:t>ODESSA NATIONAL MEDICAL UNIVERSITY</a:t>
            </a:r>
          </a:p>
          <a:p>
            <a:pPr algn="ctr"/>
            <a:r>
              <a:rPr lang="en-US" sz="2000" b="1" dirty="0">
                <a:solidFill>
                  <a:srgbClr val="5B9BD5">
                    <a:lumMod val="75000"/>
                  </a:srgbClr>
                </a:solidFill>
                <a:latin typeface="Times New Roman" panose="02020603050405020304" pitchFamily="18" charset="0"/>
                <a:cs typeface="Times New Roman" panose="02020603050405020304" pitchFamily="18" charset="0"/>
              </a:rPr>
              <a:t>  Department of Pharmacy Organization and Economics </a:t>
            </a:r>
          </a:p>
          <a:p>
            <a:pPr algn="ctr"/>
            <a:r>
              <a:rPr lang="en-US" sz="2000" b="1" dirty="0">
                <a:solidFill>
                  <a:srgbClr val="5B9BD5">
                    <a:lumMod val="75000"/>
                  </a:srgbClr>
                </a:solidFill>
                <a:latin typeface="Times New Roman" panose="02020603050405020304" pitchFamily="18" charset="0"/>
                <a:cs typeface="Times New Roman" panose="02020603050405020304" pitchFamily="18" charset="0"/>
              </a:rPr>
              <a:t>with post-diploma specialization</a:t>
            </a:r>
            <a:endParaRPr lang="en-US" sz="2000" b="1" dirty="0">
              <a:solidFill>
                <a:srgbClr val="5B9BD5">
                  <a:lumMod val="75000"/>
                </a:srgbClr>
              </a:solidFill>
              <a:latin typeface="Times New Roman" panose="02020603050405020304" pitchFamily="18" charset="0"/>
              <a:cs typeface="Times New Roman" panose="02020603050405020304" pitchFamily="18" charset="0"/>
            </a:endParaRPr>
          </a:p>
        </p:txBody>
      </p:sp>
      <p:sp>
        <p:nvSpPr>
          <p:cNvPr id="6" name="Text 3"/>
          <p:cNvSpPr/>
          <p:nvPr/>
        </p:nvSpPr>
        <p:spPr>
          <a:xfrm>
            <a:off x="6306741" y="7218045"/>
            <a:ext cx="146328" cy="97512"/>
          </a:xfrm>
          <a:prstGeom prst="rect">
            <a:avLst/>
          </a:prstGeom>
          <a:noFill/>
          <a:ln/>
        </p:spPr>
        <p:txBody>
          <a:bodyPr wrap="none" lIns="0" tIns="0" rIns="0" bIns="0" rtlCol="0" anchor="t"/>
          <a:lstStyle/>
          <a:p>
            <a:pPr marL="0" indent="0" algn="ctr">
              <a:lnSpc>
                <a:spcPts val="750"/>
              </a:lnSpc>
              <a:buNone/>
            </a:pPr>
            <a:r>
              <a:rPr lang="en-US" sz="750" dirty="0">
                <a:solidFill>
                  <a:srgbClr val="FFFFFF"/>
                </a:solidFill>
                <a:latin typeface="Inter Medium" pitchFamily="34" charset="0"/>
                <a:ea typeface="Inter Medium" pitchFamily="34" charset="-122"/>
                <a:cs typeface="Inter Medium" pitchFamily="34" charset="-120"/>
              </a:rPr>
              <a:t>ОС</a:t>
            </a:r>
            <a:endParaRPr lang="en-US" sz="750" dirty="0"/>
          </a:p>
        </p:txBody>
      </p:sp>
      <p:sp>
        <p:nvSpPr>
          <p:cNvPr id="8" name="Прямоугольник 7"/>
          <p:cNvSpPr/>
          <p:nvPr/>
        </p:nvSpPr>
        <p:spPr>
          <a:xfrm>
            <a:off x="5726124" y="3453080"/>
            <a:ext cx="8664552" cy="1323439"/>
          </a:xfrm>
          <a:prstGeom prst="rect">
            <a:avLst/>
          </a:prstGeom>
        </p:spPr>
        <p:txBody>
          <a:bodyPr wrap="none">
            <a:spAutoFit/>
          </a:bodyPr>
          <a:lstStyle/>
          <a:p>
            <a:pPr algn="ctr"/>
            <a:r>
              <a:rPr lang="en-US" sz="4000" dirty="0">
                <a:solidFill>
                  <a:srgbClr val="C00000"/>
                </a:solidFill>
                <a:latin typeface="Times New Roman" panose="02020603050405020304" pitchFamily="18" charset="0"/>
                <a:ea typeface="Calibri" panose="020F0502020204030204" pitchFamily="34" charset="0"/>
              </a:rPr>
              <a:t>Safety and personal hygiene of </a:t>
            </a:r>
            <a:r>
              <a:rPr lang="en-US" sz="4000" dirty="0" smtClean="0">
                <a:solidFill>
                  <a:srgbClr val="C00000"/>
                </a:solidFill>
                <a:latin typeface="Times New Roman" panose="02020603050405020304" pitchFamily="18" charset="0"/>
                <a:ea typeface="Calibri" panose="020F0502020204030204" pitchFamily="34" charset="0"/>
              </a:rPr>
              <a:t>personnel</a:t>
            </a:r>
          </a:p>
          <a:p>
            <a:pPr algn="ctr"/>
            <a:r>
              <a:rPr lang="en-US" sz="4000" dirty="0" smtClean="0">
                <a:solidFill>
                  <a:srgbClr val="C00000"/>
                </a:solidFill>
                <a:latin typeface="Times New Roman" panose="02020603050405020304" pitchFamily="18" charset="0"/>
                <a:ea typeface="Calibri" panose="020F0502020204030204" pitchFamily="34" charset="0"/>
              </a:rPr>
              <a:t> </a:t>
            </a:r>
            <a:r>
              <a:rPr lang="en-US" sz="4000" dirty="0">
                <a:solidFill>
                  <a:srgbClr val="C00000"/>
                </a:solidFill>
                <a:latin typeface="Times New Roman" panose="02020603050405020304" pitchFamily="18" charset="0"/>
                <a:ea typeface="Calibri" panose="020F0502020204030204" pitchFamily="34" charset="0"/>
              </a:rPr>
              <a:t>when working in pharmacies</a:t>
            </a:r>
            <a:endParaRPr lang="uk-UA" sz="4000" dirty="0">
              <a:solidFill>
                <a:srgbClr val="C00000"/>
              </a:solidFill>
            </a:endParaRPr>
          </a:p>
        </p:txBody>
      </p:sp>
      <p:sp>
        <p:nvSpPr>
          <p:cNvPr id="9" name="Прямоугольник 8"/>
          <p:cNvSpPr/>
          <p:nvPr/>
        </p:nvSpPr>
        <p:spPr>
          <a:xfrm>
            <a:off x="8318810" y="6928909"/>
            <a:ext cx="3791414" cy="646331"/>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Prepared by senior teacher</a:t>
            </a:r>
          </a:p>
          <a:p>
            <a:r>
              <a:rPr lang="en-US" dirty="0">
                <a:solidFill>
                  <a:srgbClr val="0070C0"/>
                </a:solidFill>
                <a:latin typeface="Arial" panose="020B0604020202020204" pitchFamily="34" charset="0"/>
                <a:cs typeface="Arial" panose="020B0604020202020204" pitchFamily="34" charset="0"/>
              </a:rPr>
              <a:t> Stepanova Oksana</a:t>
            </a:r>
            <a:endParaRPr lang="en-US" dirty="0">
              <a:solidFill>
                <a:srgbClr val="0070C0"/>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3753" y="780693"/>
            <a:ext cx="7689294" cy="3763804"/>
          </a:xfrm>
          <a:prstGeom prst="rect">
            <a:avLst/>
          </a:prstGeom>
          <a:noFill/>
          <a:ln/>
        </p:spPr>
        <p:txBody>
          <a:bodyPr wrap="square" lIns="0" tIns="0" rIns="0" bIns="0" rtlCol="0" anchor="t"/>
          <a:lstStyle/>
          <a:p>
            <a:pPr marL="0" indent="0">
              <a:lnSpc>
                <a:spcPts val="7400"/>
              </a:lnSpc>
              <a:buNone/>
            </a:pPr>
            <a:r>
              <a:rPr lang="en-US" sz="5900" b="1" dirty="0">
                <a:solidFill>
                  <a:srgbClr val="000000"/>
                </a:solidFill>
                <a:latin typeface="Petrona Bold" pitchFamily="34" charset="0"/>
                <a:ea typeface="Petrona Bold" pitchFamily="34" charset="-122"/>
                <a:cs typeface="Petrona Bold" pitchFamily="34" charset="-120"/>
              </a:rPr>
              <a:t>Safety and Personal Hygiene in Pharmacies: Understanding PPE</a:t>
            </a:r>
            <a:endParaRPr lang="en-US" sz="5900" dirty="0"/>
          </a:p>
        </p:txBody>
      </p:sp>
      <p:sp>
        <p:nvSpPr>
          <p:cNvPr id="4" name="Text 1"/>
          <p:cNvSpPr/>
          <p:nvPr/>
        </p:nvSpPr>
        <p:spPr>
          <a:xfrm>
            <a:off x="6213753" y="4856202"/>
            <a:ext cx="7689294" cy="1995249"/>
          </a:xfrm>
          <a:prstGeom prst="rect">
            <a:avLst/>
          </a:prstGeom>
          <a:noFill/>
          <a:ln/>
        </p:spPr>
        <p:txBody>
          <a:bodyPr wrap="square" lIns="0" tIns="0" rIns="0" bIns="0" rtlCol="0" anchor="t"/>
          <a:lstStyle/>
          <a:p>
            <a:pPr marL="0" indent="0">
              <a:lnSpc>
                <a:spcPts val="2600"/>
              </a:lnSpc>
              <a:buNone/>
            </a:pPr>
            <a:r>
              <a:rPr lang="en-US" sz="1600" dirty="0">
                <a:solidFill>
                  <a:srgbClr val="272525"/>
                </a:solidFill>
                <a:latin typeface="Inter" pitchFamily="34" charset="0"/>
                <a:ea typeface="Inter" pitchFamily="34" charset="-122"/>
                <a:cs typeface="Inter" pitchFamily="34" charset="-120"/>
              </a:rPr>
              <a:t>Personal Protective Equipment (PPE) is crucial for ensuring safety and hygiene in pharmacy settings. This comprehensive guide explores the various types of PPE, their proper use, and importance in protecting both healthcare workers and patients from potential hazards. From gloves and gowns to respiratory protection, we'll examine the essential elements of PPE and best practices for implementation in pharmacies.</a:t>
            </a:r>
            <a:endParaRPr lang="en-US" sz="1600" dirty="0"/>
          </a:p>
        </p:txBody>
      </p:sp>
      <p:sp>
        <p:nvSpPr>
          <p:cNvPr id="5" name="Shape 2"/>
          <p:cNvSpPr/>
          <p:nvPr/>
        </p:nvSpPr>
        <p:spPr>
          <a:xfrm>
            <a:off x="6213753" y="7100649"/>
            <a:ext cx="332423" cy="332423"/>
          </a:xfrm>
          <a:prstGeom prst="roundRect">
            <a:avLst>
              <a:gd name="adj" fmla="val 27504371"/>
            </a:avLst>
          </a:prstGeom>
          <a:solidFill>
            <a:srgbClr val="22969F"/>
          </a:solidFill>
          <a:ln w="7620">
            <a:solidFill>
              <a:srgbClr val="FFFFFF"/>
            </a:solidFill>
            <a:prstDash val="solid"/>
          </a:ln>
        </p:spPr>
      </p:sp>
      <p:sp>
        <p:nvSpPr>
          <p:cNvPr id="6" name="Text 3"/>
          <p:cNvSpPr/>
          <p:nvPr/>
        </p:nvSpPr>
        <p:spPr>
          <a:xfrm>
            <a:off x="6306741" y="7218045"/>
            <a:ext cx="146328" cy="97512"/>
          </a:xfrm>
          <a:prstGeom prst="rect">
            <a:avLst/>
          </a:prstGeom>
          <a:noFill/>
          <a:ln/>
        </p:spPr>
        <p:txBody>
          <a:bodyPr wrap="none" lIns="0" tIns="0" rIns="0" bIns="0" rtlCol="0" anchor="t"/>
          <a:lstStyle/>
          <a:p>
            <a:pPr marL="0" indent="0" algn="ctr">
              <a:lnSpc>
                <a:spcPts val="750"/>
              </a:lnSpc>
              <a:buNone/>
            </a:pPr>
            <a:r>
              <a:rPr lang="en-US" sz="750" dirty="0">
                <a:solidFill>
                  <a:srgbClr val="FFFFFF"/>
                </a:solidFill>
                <a:latin typeface="Inter Medium" pitchFamily="34" charset="0"/>
                <a:ea typeface="Inter Medium" pitchFamily="34" charset="-122"/>
                <a:cs typeface="Inter Medium" pitchFamily="34" charset="-120"/>
              </a:rPr>
              <a:t>ОС</a:t>
            </a:r>
            <a:endParaRPr lang="en-US" sz="750" dirty="0"/>
          </a:p>
        </p:txBody>
      </p:sp>
      <p:sp>
        <p:nvSpPr>
          <p:cNvPr id="7" name="Text 4"/>
          <p:cNvSpPr/>
          <p:nvPr/>
        </p:nvSpPr>
        <p:spPr>
          <a:xfrm>
            <a:off x="6649998" y="7085171"/>
            <a:ext cx="2809280" cy="363617"/>
          </a:xfrm>
          <a:prstGeom prst="rect">
            <a:avLst/>
          </a:prstGeom>
          <a:noFill/>
          <a:ln/>
        </p:spPr>
        <p:txBody>
          <a:bodyPr wrap="none" lIns="0" tIns="0" rIns="0" bIns="0" rtlCol="0" anchor="t"/>
          <a:lstStyle/>
          <a:p>
            <a:pPr marL="0" indent="0" algn="l">
              <a:lnSpc>
                <a:spcPts val="2850"/>
              </a:lnSpc>
              <a:buNone/>
            </a:pPr>
            <a:r>
              <a:rPr lang="en-US" sz="2000" b="1" dirty="0">
                <a:solidFill>
                  <a:srgbClr val="272525"/>
                </a:solidFill>
                <a:latin typeface="Inter Bold" pitchFamily="34" charset="0"/>
                <a:ea typeface="Inter Bold" pitchFamily="34" charset="-122"/>
                <a:cs typeface="Inter Bold" pitchFamily="34" charset="-120"/>
              </a:rPr>
              <a:t>по Оксана Степанова</a:t>
            </a:r>
            <a:endParaRPr lang="en-US" sz="2000" dirty="0"/>
          </a:p>
        </p:txBody>
      </p:sp>
    </p:spTree>
    <p:extLst>
      <p:ext uri="{BB962C8B-B14F-4D97-AF65-F5344CB8AC3E}">
        <p14:creationId xmlns:p14="http://schemas.microsoft.com/office/powerpoint/2010/main" val="198542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4589" y="934403"/>
            <a:ext cx="7647623" cy="1402794"/>
          </a:xfrm>
          <a:prstGeom prst="rect">
            <a:avLst/>
          </a:prstGeom>
          <a:noFill/>
          <a:ln/>
        </p:spPr>
        <p:txBody>
          <a:bodyPr wrap="square" lIns="0" tIns="0" rIns="0" bIns="0" rtlCol="0" anchor="t"/>
          <a:lstStyle/>
          <a:p>
            <a:pPr marL="0" indent="0">
              <a:lnSpc>
                <a:spcPts val="5500"/>
              </a:lnSpc>
              <a:buNone/>
            </a:pPr>
            <a:r>
              <a:rPr lang="en-US" sz="4400" b="1" dirty="0">
                <a:solidFill>
                  <a:srgbClr val="000000"/>
                </a:solidFill>
                <a:latin typeface="Petrona Bold" pitchFamily="34" charset="0"/>
                <a:ea typeface="Petrona Bold" pitchFamily="34" charset="-122"/>
                <a:cs typeface="Petrona Bold" pitchFamily="34" charset="-120"/>
              </a:rPr>
              <a:t>What is Personal Protective Equipment (PPE)?</a:t>
            </a:r>
            <a:endParaRPr lang="en-US" sz="4400" dirty="0"/>
          </a:p>
        </p:txBody>
      </p:sp>
      <p:sp>
        <p:nvSpPr>
          <p:cNvPr id="4" name="Shape 1"/>
          <p:cNvSpPr/>
          <p:nvPr/>
        </p:nvSpPr>
        <p:spPr>
          <a:xfrm>
            <a:off x="6234589" y="2898219"/>
            <a:ext cx="480893" cy="480893"/>
          </a:xfrm>
          <a:prstGeom prst="roundRect">
            <a:avLst>
              <a:gd name="adj" fmla="val 18671"/>
            </a:avLst>
          </a:prstGeom>
          <a:solidFill>
            <a:srgbClr val="CCEEFF"/>
          </a:solidFill>
          <a:ln w="7620">
            <a:solidFill>
              <a:srgbClr val="B2D4E5"/>
            </a:solidFill>
            <a:prstDash val="solid"/>
          </a:ln>
        </p:spPr>
      </p:sp>
      <p:sp>
        <p:nvSpPr>
          <p:cNvPr id="5" name="Text 2"/>
          <p:cNvSpPr/>
          <p:nvPr/>
        </p:nvSpPr>
        <p:spPr>
          <a:xfrm>
            <a:off x="6402943" y="2970252"/>
            <a:ext cx="144066" cy="336709"/>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Petrona Bold" pitchFamily="34" charset="0"/>
                <a:ea typeface="Petrona Bold" pitchFamily="34" charset="-122"/>
                <a:cs typeface="Petrona Bold" pitchFamily="34" charset="-120"/>
              </a:rPr>
              <a:t>1</a:t>
            </a:r>
            <a:endParaRPr lang="en-US" sz="2650" dirty="0"/>
          </a:p>
        </p:txBody>
      </p:sp>
      <p:sp>
        <p:nvSpPr>
          <p:cNvPr id="6" name="Text 3"/>
          <p:cNvSpPr/>
          <p:nvPr/>
        </p:nvSpPr>
        <p:spPr>
          <a:xfrm>
            <a:off x="6929199" y="2898219"/>
            <a:ext cx="2805708" cy="350758"/>
          </a:xfrm>
          <a:prstGeom prst="rect">
            <a:avLst/>
          </a:prstGeom>
          <a:noFill/>
          <a:ln/>
        </p:spPr>
        <p:txBody>
          <a:bodyPr wrap="none" lIns="0" tIns="0" rIns="0" bIns="0" rtlCol="0" anchor="t"/>
          <a:lstStyle/>
          <a:p>
            <a:pPr marL="0" indent="0">
              <a:lnSpc>
                <a:spcPts val="2750"/>
              </a:lnSpc>
              <a:buNone/>
            </a:pPr>
            <a:r>
              <a:rPr lang="en-US" sz="2200" b="1" dirty="0">
                <a:solidFill>
                  <a:srgbClr val="272525"/>
                </a:solidFill>
                <a:latin typeface="Petrona Bold" pitchFamily="34" charset="0"/>
                <a:ea typeface="Petrona Bold" pitchFamily="34" charset="-122"/>
                <a:cs typeface="Petrona Bold" pitchFamily="34" charset="-120"/>
              </a:rPr>
              <a:t>Definition</a:t>
            </a:r>
            <a:endParaRPr lang="en-US" sz="2200" dirty="0"/>
          </a:p>
        </p:txBody>
      </p:sp>
      <p:sp>
        <p:nvSpPr>
          <p:cNvPr id="7" name="Text 4"/>
          <p:cNvSpPr/>
          <p:nvPr/>
        </p:nvSpPr>
        <p:spPr>
          <a:xfrm>
            <a:off x="6929199" y="3377208"/>
            <a:ext cx="6953012" cy="683895"/>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PPE refers to protective clothing for eyes, head, ears, hands, respiratory system, body, and feet.</a:t>
            </a:r>
            <a:endParaRPr lang="en-US" sz="1650" dirty="0"/>
          </a:p>
        </p:txBody>
      </p:sp>
      <p:sp>
        <p:nvSpPr>
          <p:cNvPr id="8" name="Shape 5"/>
          <p:cNvSpPr/>
          <p:nvPr/>
        </p:nvSpPr>
        <p:spPr>
          <a:xfrm>
            <a:off x="6234589" y="4515207"/>
            <a:ext cx="480893" cy="480893"/>
          </a:xfrm>
          <a:prstGeom prst="roundRect">
            <a:avLst>
              <a:gd name="adj" fmla="val 18671"/>
            </a:avLst>
          </a:prstGeom>
          <a:solidFill>
            <a:srgbClr val="CCEEFF"/>
          </a:solidFill>
          <a:ln w="7620">
            <a:solidFill>
              <a:srgbClr val="B2D4E5"/>
            </a:solidFill>
            <a:prstDash val="solid"/>
          </a:ln>
        </p:spPr>
      </p:sp>
      <p:sp>
        <p:nvSpPr>
          <p:cNvPr id="9" name="Text 6"/>
          <p:cNvSpPr/>
          <p:nvPr/>
        </p:nvSpPr>
        <p:spPr>
          <a:xfrm>
            <a:off x="6379607" y="4587240"/>
            <a:ext cx="190857" cy="336709"/>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Petrona Bold" pitchFamily="34" charset="0"/>
                <a:ea typeface="Petrona Bold" pitchFamily="34" charset="-122"/>
                <a:cs typeface="Petrona Bold" pitchFamily="34" charset="-120"/>
              </a:rPr>
              <a:t>2</a:t>
            </a:r>
            <a:endParaRPr lang="en-US" sz="2650" dirty="0"/>
          </a:p>
        </p:txBody>
      </p:sp>
      <p:sp>
        <p:nvSpPr>
          <p:cNvPr id="10" name="Text 7"/>
          <p:cNvSpPr/>
          <p:nvPr/>
        </p:nvSpPr>
        <p:spPr>
          <a:xfrm>
            <a:off x="6929199" y="4515207"/>
            <a:ext cx="2805708" cy="350758"/>
          </a:xfrm>
          <a:prstGeom prst="rect">
            <a:avLst/>
          </a:prstGeom>
          <a:noFill/>
          <a:ln/>
        </p:spPr>
        <p:txBody>
          <a:bodyPr wrap="none" lIns="0" tIns="0" rIns="0" bIns="0" rtlCol="0" anchor="t"/>
          <a:lstStyle/>
          <a:p>
            <a:pPr marL="0" indent="0">
              <a:lnSpc>
                <a:spcPts val="2750"/>
              </a:lnSpc>
              <a:buNone/>
            </a:pPr>
            <a:r>
              <a:rPr lang="en-US" sz="2200" b="1" dirty="0">
                <a:solidFill>
                  <a:srgbClr val="272525"/>
                </a:solidFill>
                <a:latin typeface="Petrona Bold" pitchFamily="34" charset="0"/>
                <a:ea typeface="Petrona Bold" pitchFamily="34" charset="-122"/>
                <a:cs typeface="Petrona Bold" pitchFamily="34" charset="-120"/>
              </a:rPr>
              <a:t>Purpose</a:t>
            </a:r>
            <a:endParaRPr lang="en-US" sz="2200" dirty="0"/>
          </a:p>
        </p:txBody>
      </p:sp>
      <p:sp>
        <p:nvSpPr>
          <p:cNvPr id="11" name="Text 8"/>
          <p:cNvSpPr/>
          <p:nvPr/>
        </p:nvSpPr>
        <p:spPr>
          <a:xfrm>
            <a:off x="6929199" y="4994196"/>
            <a:ext cx="6953012" cy="683895"/>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Protects individuals from risks of injury and infection while minimizing exposure to chemical, biological, and physical hazards.</a:t>
            </a:r>
            <a:endParaRPr lang="en-US" sz="1650" dirty="0"/>
          </a:p>
        </p:txBody>
      </p:sp>
      <p:sp>
        <p:nvSpPr>
          <p:cNvPr id="12" name="Shape 9"/>
          <p:cNvSpPr/>
          <p:nvPr/>
        </p:nvSpPr>
        <p:spPr>
          <a:xfrm>
            <a:off x="6234589" y="6132195"/>
            <a:ext cx="480893" cy="480893"/>
          </a:xfrm>
          <a:prstGeom prst="roundRect">
            <a:avLst>
              <a:gd name="adj" fmla="val 18671"/>
            </a:avLst>
          </a:prstGeom>
          <a:solidFill>
            <a:srgbClr val="CCEEFF"/>
          </a:solidFill>
          <a:ln w="7620">
            <a:solidFill>
              <a:srgbClr val="B2D4E5"/>
            </a:solidFill>
            <a:prstDash val="solid"/>
          </a:ln>
        </p:spPr>
      </p:sp>
      <p:sp>
        <p:nvSpPr>
          <p:cNvPr id="13" name="Text 10"/>
          <p:cNvSpPr/>
          <p:nvPr/>
        </p:nvSpPr>
        <p:spPr>
          <a:xfrm>
            <a:off x="6379726" y="6204228"/>
            <a:ext cx="190619" cy="336709"/>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Petrona Bold" pitchFamily="34" charset="0"/>
                <a:ea typeface="Petrona Bold" pitchFamily="34" charset="-122"/>
                <a:cs typeface="Petrona Bold" pitchFamily="34" charset="-120"/>
              </a:rPr>
              <a:t>3</a:t>
            </a:r>
            <a:endParaRPr lang="en-US" sz="2650" dirty="0"/>
          </a:p>
        </p:txBody>
      </p:sp>
      <p:sp>
        <p:nvSpPr>
          <p:cNvPr id="14" name="Text 11"/>
          <p:cNvSpPr/>
          <p:nvPr/>
        </p:nvSpPr>
        <p:spPr>
          <a:xfrm>
            <a:off x="6929199" y="6132195"/>
            <a:ext cx="2805708" cy="350758"/>
          </a:xfrm>
          <a:prstGeom prst="rect">
            <a:avLst/>
          </a:prstGeom>
          <a:noFill/>
          <a:ln/>
        </p:spPr>
        <p:txBody>
          <a:bodyPr wrap="none" lIns="0" tIns="0" rIns="0" bIns="0" rtlCol="0" anchor="t"/>
          <a:lstStyle/>
          <a:p>
            <a:pPr marL="0" indent="0">
              <a:lnSpc>
                <a:spcPts val="2750"/>
              </a:lnSpc>
              <a:buNone/>
            </a:pPr>
            <a:r>
              <a:rPr lang="en-US" sz="2200" b="1" dirty="0">
                <a:solidFill>
                  <a:srgbClr val="272525"/>
                </a:solidFill>
                <a:latin typeface="Petrona Bold" pitchFamily="34" charset="0"/>
                <a:ea typeface="Petrona Bold" pitchFamily="34" charset="-122"/>
                <a:cs typeface="Petrona Bold" pitchFamily="34" charset="-120"/>
              </a:rPr>
              <a:t>Last Line of Defense</a:t>
            </a:r>
            <a:endParaRPr lang="en-US" sz="2200" dirty="0"/>
          </a:p>
        </p:txBody>
      </p:sp>
      <p:sp>
        <p:nvSpPr>
          <p:cNvPr id="15" name="Text 12"/>
          <p:cNvSpPr/>
          <p:nvPr/>
        </p:nvSpPr>
        <p:spPr>
          <a:xfrm>
            <a:off x="6929199" y="6611183"/>
            <a:ext cx="6953012" cy="683895"/>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Serves as the final barrier when engineering and administrative controls are insufficient in reducing or eliminating risks.</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4589" y="934403"/>
            <a:ext cx="7647623" cy="1402794"/>
          </a:xfrm>
          <a:prstGeom prst="rect">
            <a:avLst/>
          </a:prstGeom>
          <a:noFill/>
          <a:ln/>
        </p:spPr>
        <p:txBody>
          <a:bodyPr wrap="square" lIns="0" tIns="0" rIns="0" bIns="0" rtlCol="0" anchor="t"/>
          <a:lstStyle/>
          <a:p>
            <a:pPr marL="0" indent="0">
              <a:lnSpc>
                <a:spcPts val="5500"/>
              </a:lnSpc>
              <a:buNone/>
            </a:pPr>
            <a:r>
              <a:rPr lang="en-US" sz="4400" b="1" dirty="0">
                <a:solidFill>
                  <a:srgbClr val="000000"/>
                </a:solidFill>
                <a:latin typeface="Petrona Bold" pitchFamily="34" charset="0"/>
                <a:ea typeface="Petrona Bold" pitchFamily="34" charset="-122"/>
                <a:cs typeface="Petrona Bold" pitchFamily="34" charset="-120"/>
              </a:rPr>
              <a:t>What is Personal Protective Equipment (PPE)?</a:t>
            </a:r>
            <a:endParaRPr lang="en-US" sz="4400" dirty="0"/>
          </a:p>
        </p:txBody>
      </p:sp>
      <p:sp>
        <p:nvSpPr>
          <p:cNvPr id="4" name="Shape 1"/>
          <p:cNvSpPr/>
          <p:nvPr/>
        </p:nvSpPr>
        <p:spPr>
          <a:xfrm>
            <a:off x="6234589" y="2898219"/>
            <a:ext cx="480893" cy="480893"/>
          </a:xfrm>
          <a:prstGeom prst="roundRect">
            <a:avLst>
              <a:gd name="adj" fmla="val 18671"/>
            </a:avLst>
          </a:prstGeom>
          <a:solidFill>
            <a:srgbClr val="CCEEFF"/>
          </a:solidFill>
          <a:ln w="7620">
            <a:solidFill>
              <a:srgbClr val="B2D4E5"/>
            </a:solidFill>
            <a:prstDash val="solid"/>
          </a:ln>
        </p:spPr>
      </p:sp>
      <p:sp>
        <p:nvSpPr>
          <p:cNvPr id="5" name="Text 2"/>
          <p:cNvSpPr/>
          <p:nvPr/>
        </p:nvSpPr>
        <p:spPr>
          <a:xfrm>
            <a:off x="6402943" y="2970252"/>
            <a:ext cx="144066" cy="336709"/>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Petrona Bold" pitchFamily="34" charset="0"/>
                <a:ea typeface="Petrona Bold" pitchFamily="34" charset="-122"/>
                <a:cs typeface="Petrona Bold" pitchFamily="34" charset="-120"/>
              </a:rPr>
              <a:t>1</a:t>
            </a:r>
            <a:endParaRPr lang="en-US" sz="2650" dirty="0"/>
          </a:p>
        </p:txBody>
      </p:sp>
      <p:sp>
        <p:nvSpPr>
          <p:cNvPr id="6" name="Text 3"/>
          <p:cNvSpPr/>
          <p:nvPr/>
        </p:nvSpPr>
        <p:spPr>
          <a:xfrm>
            <a:off x="6929199" y="2898219"/>
            <a:ext cx="2805708" cy="350758"/>
          </a:xfrm>
          <a:prstGeom prst="rect">
            <a:avLst/>
          </a:prstGeom>
          <a:noFill/>
          <a:ln/>
        </p:spPr>
        <p:txBody>
          <a:bodyPr wrap="none" lIns="0" tIns="0" rIns="0" bIns="0" rtlCol="0" anchor="t"/>
          <a:lstStyle/>
          <a:p>
            <a:pPr marL="0" indent="0">
              <a:lnSpc>
                <a:spcPts val="2750"/>
              </a:lnSpc>
              <a:buNone/>
            </a:pPr>
            <a:r>
              <a:rPr lang="en-US" sz="2200" b="1" dirty="0">
                <a:solidFill>
                  <a:srgbClr val="272525"/>
                </a:solidFill>
                <a:latin typeface="Petrona Bold" pitchFamily="34" charset="0"/>
                <a:ea typeface="Petrona Bold" pitchFamily="34" charset="-122"/>
                <a:cs typeface="Petrona Bold" pitchFamily="34" charset="-120"/>
              </a:rPr>
              <a:t>Definition</a:t>
            </a:r>
            <a:endParaRPr lang="en-US" sz="2200" dirty="0"/>
          </a:p>
        </p:txBody>
      </p:sp>
      <p:sp>
        <p:nvSpPr>
          <p:cNvPr id="7" name="Text 4"/>
          <p:cNvSpPr/>
          <p:nvPr/>
        </p:nvSpPr>
        <p:spPr>
          <a:xfrm>
            <a:off x="6929199" y="3377208"/>
            <a:ext cx="6953012" cy="683895"/>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PPE refers to protective clothing for eyes, head, ears, hands, respiratory system, body, and feet.</a:t>
            </a:r>
            <a:endParaRPr lang="en-US" sz="1650" dirty="0"/>
          </a:p>
        </p:txBody>
      </p:sp>
      <p:sp>
        <p:nvSpPr>
          <p:cNvPr id="8" name="Shape 5"/>
          <p:cNvSpPr/>
          <p:nvPr/>
        </p:nvSpPr>
        <p:spPr>
          <a:xfrm>
            <a:off x="6234589" y="4515207"/>
            <a:ext cx="480893" cy="480893"/>
          </a:xfrm>
          <a:prstGeom prst="roundRect">
            <a:avLst>
              <a:gd name="adj" fmla="val 18671"/>
            </a:avLst>
          </a:prstGeom>
          <a:solidFill>
            <a:srgbClr val="CCEEFF"/>
          </a:solidFill>
          <a:ln w="7620">
            <a:solidFill>
              <a:srgbClr val="B2D4E5"/>
            </a:solidFill>
            <a:prstDash val="solid"/>
          </a:ln>
        </p:spPr>
      </p:sp>
      <p:sp>
        <p:nvSpPr>
          <p:cNvPr id="9" name="Text 6"/>
          <p:cNvSpPr/>
          <p:nvPr/>
        </p:nvSpPr>
        <p:spPr>
          <a:xfrm>
            <a:off x="6379607" y="4587240"/>
            <a:ext cx="190857" cy="336709"/>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Petrona Bold" pitchFamily="34" charset="0"/>
                <a:ea typeface="Petrona Bold" pitchFamily="34" charset="-122"/>
                <a:cs typeface="Petrona Bold" pitchFamily="34" charset="-120"/>
              </a:rPr>
              <a:t>2</a:t>
            </a:r>
            <a:endParaRPr lang="en-US" sz="2650" dirty="0"/>
          </a:p>
        </p:txBody>
      </p:sp>
      <p:sp>
        <p:nvSpPr>
          <p:cNvPr id="10" name="Text 7"/>
          <p:cNvSpPr/>
          <p:nvPr/>
        </p:nvSpPr>
        <p:spPr>
          <a:xfrm>
            <a:off x="6929199" y="4515207"/>
            <a:ext cx="2805708" cy="350758"/>
          </a:xfrm>
          <a:prstGeom prst="rect">
            <a:avLst/>
          </a:prstGeom>
          <a:noFill/>
          <a:ln/>
        </p:spPr>
        <p:txBody>
          <a:bodyPr wrap="none" lIns="0" tIns="0" rIns="0" bIns="0" rtlCol="0" anchor="t"/>
          <a:lstStyle/>
          <a:p>
            <a:pPr marL="0" indent="0">
              <a:lnSpc>
                <a:spcPts val="2750"/>
              </a:lnSpc>
              <a:buNone/>
            </a:pPr>
            <a:r>
              <a:rPr lang="en-US" sz="2200" b="1" dirty="0">
                <a:solidFill>
                  <a:srgbClr val="272525"/>
                </a:solidFill>
                <a:latin typeface="Petrona Bold" pitchFamily="34" charset="0"/>
                <a:ea typeface="Petrona Bold" pitchFamily="34" charset="-122"/>
                <a:cs typeface="Petrona Bold" pitchFamily="34" charset="-120"/>
              </a:rPr>
              <a:t>Purpose</a:t>
            </a:r>
            <a:endParaRPr lang="en-US" sz="2200" dirty="0"/>
          </a:p>
        </p:txBody>
      </p:sp>
      <p:sp>
        <p:nvSpPr>
          <p:cNvPr id="11" name="Text 8"/>
          <p:cNvSpPr/>
          <p:nvPr/>
        </p:nvSpPr>
        <p:spPr>
          <a:xfrm>
            <a:off x="6929199" y="4994196"/>
            <a:ext cx="6953012" cy="683895"/>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Protects individuals from risks of injury and infection while minimizing exposure to chemical, biological, and physical hazards.</a:t>
            </a:r>
            <a:endParaRPr lang="en-US" sz="1650" dirty="0"/>
          </a:p>
        </p:txBody>
      </p:sp>
      <p:sp>
        <p:nvSpPr>
          <p:cNvPr id="12" name="Shape 9"/>
          <p:cNvSpPr/>
          <p:nvPr/>
        </p:nvSpPr>
        <p:spPr>
          <a:xfrm>
            <a:off x="6234589" y="6132195"/>
            <a:ext cx="480893" cy="480893"/>
          </a:xfrm>
          <a:prstGeom prst="roundRect">
            <a:avLst>
              <a:gd name="adj" fmla="val 18671"/>
            </a:avLst>
          </a:prstGeom>
          <a:solidFill>
            <a:srgbClr val="CCEEFF"/>
          </a:solidFill>
          <a:ln w="7620">
            <a:solidFill>
              <a:srgbClr val="B2D4E5"/>
            </a:solidFill>
            <a:prstDash val="solid"/>
          </a:ln>
        </p:spPr>
      </p:sp>
      <p:sp>
        <p:nvSpPr>
          <p:cNvPr id="13" name="Text 10"/>
          <p:cNvSpPr/>
          <p:nvPr/>
        </p:nvSpPr>
        <p:spPr>
          <a:xfrm>
            <a:off x="6379726" y="6204228"/>
            <a:ext cx="190619" cy="336709"/>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Petrona Bold" pitchFamily="34" charset="0"/>
                <a:ea typeface="Petrona Bold" pitchFamily="34" charset="-122"/>
                <a:cs typeface="Petrona Bold" pitchFamily="34" charset="-120"/>
              </a:rPr>
              <a:t>3</a:t>
            </a:r>
            <a:endParaRPr lang="en-US" sz="2650" dirty="0"/>
          </a:p>
        </p:txBody>
      </p:sp>
      <p:sp>
        <p:nvSpPr>
          <p:cNvPr id="14" name="Text 11"/>
          <p:cNvSpPr/>
          <p:nvPr/>
        </p:nvSpPr>
        <p:spPr>
          <a:xfrm>
            <a:off x="6929199" y="6132195"/>
            <a:ext cx="2805708" cy="350758"/>
          </a:xfrm>
          <a:prstGeom prst="rect">
            <a:avLst/>
          </a:prstGeom>
          <a:noFill/>
          <a:ln/>
        </p:spPr>
        <p:txBody>
          <a:bodyPr wrap="none" lIns="0" tIns="0" rIns="0" bIns="0" rtlCol="0" anchor="t"/>
          <a:lstStyle/>
          <a:p>
            <a:pPr marL="0" indent="0">
              <a:lnSpc>
                <a:spcPts val="2750"/>
              </a:lnSpc>
              <a:buNone/>
            </a:pPr>
            <a:r>
              <a:rPr lang="en-US" sz="2200" b="1" dirty="0">
                <a:solidFill>
                  <a:srgbClr val="272525"/>
                </a:solidFill>
                <a:latin typeface="Petrona Bold" pitchFamily="34" charset="0"/>
                <a:ea typeface="Petrona Bold" pitchFamily="34" charset="-122"/>
                <a:cs typeface="Petrona Bold" pitchFamily="34" charset="-120"/>
              </a:rPr>
              <a:t>Last Line of Defense</a:t>
            </a:r>
            <a:endParaRPr lang="en-US" sz="2200" dirty="0"/>
          </a:p>
        </p:txBody>
      </p:sp>
      <p:sp>
        <p:nvSpPr>
          <p:cNvPr id="15" name="Text 12"/>
          <p:cNvSpPr/>
          <p:nvPr/>
        </p:nvSpPr>
        <p:spPr>
          <a:xfrm>
            <a:off x="6929199" y="6611183"/>
            <a:ext cx="6953012" cy="683895"/>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Serves as the final barrier when engineering and administrative controls are insufficient in reducing or eliminating risks.</a:t>
            </a:r>
            <a:endParaRPr lang="en-US" sz="1650" dirty="0"/>
          </a:p>
        </p:txBody>
      </p:sp>
    </p:spTree>
    <p:extLst>
      <p:ext uri="{BB962C8B-B14F-4D97-AF65-F5344CB8AC3E}">
        <p14:creationId xmlns:p14="http://schemas.microsoft.com/office/powerpoint/2010/main" val="1014647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44566"/>
          </a:xfrm>
          <a:prstGeom prst="rect">
            <a:avLst/>
          </a:prstGeom>
        </p:spPr>
      </p:pic>
      <p:sp>
        <p:nvSpPr>
          <p:cNvPr id="3" name="Text 0"/>
          <p:cNvSpPr/>
          <p:nvPr/>
        </p:nvSpPr>
        <p:spPr>
          <a:xfrm>
            <a:off x="628412" y="2832616"/>
            <a:ext cx="6404848" cy="589121"/>
          </a:xfrm>
          <a:prstGeom prst="rect">
            <a:avLst/>
          </a:prstGeom>
          <a:noFill/>
          <a:ln/>
        </p:spPr>
        <p:txBody>
          <a:bodyPr wrap="none" lIns="0" tIns="0" rIns="0" bIns="0" rtlCol="0" anchor="t"/>
          <a:lstStyle/>
          <a:p>
            <a:pPr marL="0" indent="0">
              <a:lnSpc>
                <a:spcPts val="4600"/>
              </a:lnSpc>
              <a:buNone/>
            </a:pPr>
            <a:r>
              <a:rPr lang="en-US" sz="3700" b="1" dirty="0">
                <a:solidFill>
                  <a:srgbClr val="000000"/>
                </a:solidFill>
                <a:latin typeface="Petrona Bold" pitchFamily="34" charset="0"/>
                <a:ea typeface="Petrona Bold" pitchFamily="34" charset="-122"/>
                <a:cs typeface="Petrona Bold" pitchFamily="34" charset="-120"/>
              </a:rPr>
              <a:t>The Importance of PPE Safety</a:t>
            </a:r>
            <a:endParaRPr lang="en-US" sz="3700" dirty="0"/>
          </a:p>
        </p:txBody>
      </p:sp>
      <p:sp>
        <p:nvSpPr>
          <p:cNvPr id="4" name="Shape 1"/>
          <p:cNvSpPr/>
          <p:nvPr/>
        </p:nvSpPr>
        <p:spPr>
          <a:xfrm>
            <a:off x="7303770" y="3691057"/>
            <a:ext cx="22860" cy="3950375"/>
          </a:xfrm>
          <a:prstGeom prst="roundRect">
            <a:avLst>
              <a:gd name="adj" fmla="val 329917"/>
            </a:avLst>
          </a:prstGeom>
          <a:solidFill>
            <a:srgbClr val="B2D4E5"/>
          </a:solidFill>
          <a:ln/>
        </p:spPr>
      </p:sp>
      <p:sp>
        <p:nvSpPr>
          <p:cNvPr id="5" name="Shape 2"/>
          <p:cNvSpPr/>
          <p:nvPr/>
        </p:nvSpPr>
        <p:spPr>
          <a:xfrm>
            <a:off x="6507659" y="4083487"/>
            <a:ext cx="628412" cy="22860"/>
          </a:xfrm>
          <a:prstGeom prst="roundRect">
            <a:avLst>
              <a:gd name="adj" fmla="val 329917"/>
            </a:avLst>
          </a:prstGeom>
          <a:solidFill>
            <a:srgbClr val="B2D4E5"/>
          </a:solidFill>
          <a:ln/>
        </p:spPr>
      </p:sp>
      <p:sp>
        <p:nvSpPr>
          <p:cNvPr id="6" name="Shape 3"/>
          <p:cNvSpPr/>
          <p:nvPr/>
        </p:nvSpPr>
        <p:spPr>
          <a:xfrm>
            <a:off x="7113210" y="3892987"/>
            <a:ext cx="403979" cy="403979"/>
          </a:xfrm>
          <a:prstGeom prst="roundRect">
            <a:avLst>
              <a:gd name="adj" fmla="val 18669"/>
            </a:avLst>
          </a:prstGeom>
          <a:solidFill>
            <a:srgbClr val="CCEEFF"/>
          </a:solidFill>
          <a:ln w="7620">
            <a:solidFill>
              <a:srgbClr val="B2D4E5"/>
            </a:solidFill>
            <a:prstDash val="solid"/>
          </a:ln>
        </p:spPr>
      </p:sp>
      <p:sp>
        <p:nvSpPr>
          <p:cNvPr id="7" name="Text 4"/>
          <p:cNvSpPr/>
          <p:nvPr/>
        </p:nvSpPr>
        <p:spPr>
          <a:xfrm>
            <a:off x="7254657" y="3953589"/>
            <a:ext cx="121087" cy="282773"/>
          </a:xfrm>
          <a:prstGeom prst="rect">
            <a:avLst/>
          </a:prstGeom>
          <a:noFill/>
          <a:ln/>
        </p:spPr>
        <p:txBody>
          <a:bodyPr wrap="none" lIns="0" tIns="0" rIns="0" bIns="0" rtlCol="0" anchor="t"/>
          <a:lstStyle/>
          <a:p>
            <a:pPr marL="0" indent="0" algn="ctr">
              <a:lnSpc>
                <a:spcPts val="2200"/>
              </a:lnSpc>
              <a:buNone/>
            </a:pPr>
            <a:r>
              <a:rPr lang="en-US" sz="2200" b="1" dirty="0">
                <a:solidFill>
                  <a:srgbClr val="272525"/>
                </a:solidFill>
                <a:latin typeface="Petrona Bold" pitchFamily="34" charset="0"/>
                <a:ea typeface="Petrona Bold" pitchFamily="34" charset="-122"/>
                <a:cs typeface="Petrona Bold" pitchFamily="34" charset="-120"/>
              </a:rPr>
              <a:t>1</a:t>
            </a:r>
            <a:endParaRPr lang="en-US" sz="2200" dirty="0"/>
          </a:p>
        </p:txBody>
      </p:sp>
      <p:sp>
        <p:nvSpPr>
          <p:cNvPr id="8" name="Text 5"/>
          <p:cNvSpPr/>
          <p:nvPr/>
        </p:nvSpPr>
        <p:spPr>
          <a:xfrm>
            <a:off x="2592229" y="3870603"/>
            <a:ext cx="3735348" cy="294680"/>
          </a:xfrm>
          <a:prstGeom prst="rect">
            <a:avLst/>
          </a:prstGeom>
          <a:noFill/>
          <a:ln/>
        </p:spPr>
        <p:txBody>
          <a:bodyPr wrap="none" lIns="0" tIns="0" rIns="0" bIns="0" rtlCol="0" anchor="t"/>
          <a:lstStyle/>
          <a:p>
            <a:pPr marL="0" indent="0" algn="r">
              <a:lnSpc>
                <a:spcPts val="2300"/>
              </a:lnSpc>
              <a:buNone/>
            </a:pPr>
            <a:r>
              <a:rPr lang="en-US" sz="1850" b="1" dirty="0">
                <a:solidFill>
                  <a:srgbClr val="272525"/>
                </a:solidFill>
                <a:latin typeface="Petrona Bold" pitchFamily="34" charset="0"/>
                <a:ea typeface="Petrona Bold" pitchFamily="34" charset="-122"/>
                <a:cs typeface="Petrona Bold" pitchFamily="34" charset="-120"/>
              </a:rPr>
              <a:t>Ensure Safe Working Environment</a:t>
            </a:r>
            <a:endParaRPr lang="en-US" sz="1850" dirty="0"/>
          </a:p>
        </p:txBody>
      </p:sp>
      <p:sp>
        <p:nvSpPr>
          <p:cNvPr id="9" name="Text 6"/>
          <p:cNvSpPr/>
          <p:nvPr/>
        </p:nvSpPr>
        <p:spPr>
          <a:xfrm>
            <a:off x="628412" y="4272915"/>
            <a:ext cx="5699165" cy="574358"/>
          </a:xfrm>
          <a:prstGeom prst="rect">
            <a:avLst/>
          </a:prstGeom>
          <a:noFill/>
          <a:ln/>
        </p:spPr>
        <p:txBody>
          <a:bodyPr wrap="square" lIns="0" tIns="0" rIns="0" bIns="0" rtlCol="0" anchor="t"/>
          <a:lstStyle/>
          <a:p>
            <a:pPr marL="0" indent="0" algn="r">
              <a:lnSpc>
                <a:spcPts val="2250"/>
              </a:lnSpc>
              <a:buNone/>
            </a:pPr>
            <a:r>
              <a:rPr lang="en-US" sz="1400" dirty="0">
                <a:solidFill>
                  <a:srgbClr val="272525"/>
                </a:solidFill>
                <a:latin typeface="Inter" pitchFamily="34" charset="0"/>
                <a:ea typeface="Inter" pitchFamily="34" charset="-122"/>
                <a:cs typeface="Inter" pitchFamily="34" charset="-120"/>
              </a:rPr>
              <a:t>PPE safety practices create a secure workplace for employees and visitors.</a:t>
            </a:r>
            <a:endParaRPr lang="en-US" sz="1400" dirty="0"/>
          </a:p>
        </p:txBody>
      </p:sp>
      <p:sp>
        <p:nvSpPr>
          <p:cNvPr id="10" name="Shape 7"/>
          <p:cNvSpPr/>
          <p:nvPr/>
        </p:nvSpPr>
        <p:spPr>
          <a:xfrm>
            <a:off x="7494330" y="4981218"/>
            <a:ext cx="628412" cy="22860"/>
          </a:xfrm>
          <a:prstGeom prst="roundRect">
            <a:avLst>
              <a:gd name="adj" fmla="val 329917"/>
            </a:avLst>
          </a:prstGeom>
          <a:solidFill>
            <a:srgbClr val="B2D4E5"/>
          </a:solidFill>
          <a:ln/>
        </p:spPr>
      </p:sp>
      <p:sp>
        <p:nvSpPr>
          <p:cNvPr id="11" name="Shape 8"/>
          <p:cNvSpPr/>
          <p:nvPr/>
        </p:nvSpPr>
        <p:spPr>
          <a:xfrm>
            <a:off x="7113210" y="4790718"/>
            <a:ext cx="403979" cy="403979"/>
          </a:xfrm>
          <a:prstGeom prst="roundRect">
            <a:avLst>
              <a:gd name="adj" fmla="val 18669"/>
            </a:avLst>
          </a:prstGeom>
          <a:solidFill>
            <a:srgbClr val="CCEEFF"/>
          </a:solidFill>
          <a:ln w="7620">
            <a:solidFill>
              <a:srgbClr val="B2D4E5"/>
            </a:solidFill>
            <a:prstDash val="solid"/>
          </a:ln>
        </p:spPr>
      </p:sp>
      <p:sp>
        <p:nvSpPr>
          <p:cNvPr id="12" name="Text 9"/>
          <p:cNvSpPr/>
          <p:nvPr/>
        </p:nvSpPr>
        <p:spPr>
          <a:xfrm>
            <a:off x="7235011" y="4851321"/>
            <a:ext cx="160377" cy="282773"/>
          </a:xfrm>
          <a:prstGeom prst="rect">
            <a:avLst/>
          </a:prstGeom>
          <a:noFill/>
          <a:ln/>
        </p:spPr>
        <p:txBody>
          <a:bodyPr wrap="none" lIns="0" tIns="0" rIns="0" bIns="0" rtlCol="0" anchor="t"/>
          <a:lstStyle/>
          <a:p>
            <a:pPr marL="0" indent="0" algn="ctr">
              <a:lnSpc>
                <a:spcPts val="2200"/>
              </a:lnSpc>
              <a:buNone/>
            </a:pPr>
            <a:r>
              <a:rPr lang="en-US" sz="2200" b="1" dirty="0">
                <a:solidFill>
                  <a:srgbClr val="272525"/>
                </a:solidFill>
                <a:latin typeface="Petrona Bold" pitchFamily="34" charset="0"/>
                <a:ea typeface="Petrona Bold" pitchFamily="34" charset="-122"/>
                <a:cs typeface="Petrona Bold" pitchFamily="34" charset="-120"/>
              </a:rPr>
              <a:t>2</a:t>
            </a:r>
            <a:endParaRPr lang="en-US" sz="2200" dirty="0"/>
          </a:p>
        </p:txBody>
      </p:sp>
      <p:sp>
        <p:nvSpPr>
          <p:cNvPr id="13" name="Text 10"/>
          <p:cNvSpPr/>
          <p:nvPr/>
        </p:nvSpPr>
        <p:spPr>
          <a:xfrm>
            <a:off x="8302823" y="4768334"/>
            <a:ext cx="3170872" cy="294680"/>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Compliance with Regulations</a:t>
            </a:r>
            <a:endParaRPr lang="en-US" sz="1850" dirty="0"/>
          </a:p>
        </p:txBody>
      </p:sp>
      <p:sp>
        <p:nvSpPr>
          <p:cNvPr id="14" name="Text 11"/>
          <p:cNvSpPr/>
          <p:nvPr/>
        </p:nvSpPr>
        <p:spPr>
          <a:xfrm>
            <a:off x="8302823" y="5170646"/>
            <a:ext cx="5699165" cy="574358"/>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Helps businesses meet regulatory requirements, such as The Personal Protective Equipment at Work Regulations 1992.</a:t>
            </a:r>
            <a:endParaRPr lang="en-US" sz="1400" dirty="0"/>
          </a:p>
        </p:txBody>
      </p:sp>
      <p:sp>
        <p:nvSpPr>
          <p:cNvPr id="15" name="Shape 12"/>
          <p:cNvSpPr/>
          <p:nvPr/>
        </p:nvSpPr>
        <p:spPr>
          <a:xfrm>
            <a:off x="6507659" y="5789176"/>
            <a:ext cx="628412" cy="22860"/>
          </a:xfrm>
          <a:prstGeom prst="roundRect">
            <a:avLst>
              <a:gd name="adj" fmla="val 329917"/>
            </a:avLst>
          </a:prstGeom>
          <a:solidFill>
            <a:srgbClr val="B2D4E5"/>
          </a:solidFill>
          <a:ln/>
        </p:spPr>
      </p:sp>
      <p:sp>
        <p:nvSpPr>
          <p:cNvPr id="16" name="Shape 13"/>
          <p:cNvSpPr/>
          <p:nvPr/>
        </p:nvSpPr>
        <p:spPr>
          <a:xfrm>
            <a:off x="7113210" y="5598676"/>
            <a:ext cx="403979" cy="403979"/>
          </a:xfrm>
          <a:prstGeom prst="roundRect">
            <a:avLst>
              <a:gd name="adj" fmla="val 18669"/>
            </a:avLst>
          </a:prstGeom>
          <a:solidFill>
            <a:srgbClr val="CCEEFF"/>
          </a:solidFill>
          <a:ln w="7620">
            <a:solidFill>
              <a:srgbClr val="B2D4E5"/>
            </a:solidFill>
            <a:prstDash val="solid"/>
          </a:ln>
        </p:spPr>
      </p:sp>
      <p:sp>
        <p:nvSpPr>
          <p:cNvPr id="17" name="Text 14"/>
          <p:cNvSpPr/>
          <p:nvPr/>
        </p:nvSpPr>
        <p:spPr>
          <a:xfrm>
            <a:off x="7235130" y="5659279"/>
            <a:ext cx="160139" cy="282773"/>
          </a:xfrm>
          <a:prstGeom prst="rect">
            <a:avLst/>
          </a:prstGeom>
          <a:noFill/>
          <a:ln/>
        </p:spPr>
        <p:txBody>
          <a:bodyPr wrap="none" lIns="0" tIns="0" rIns="0" bIns="0" rtlCol="0" anchor="t"/>
          <a:lstStyle/>
          <a:p>
            <a:pPr marL="0" indent="0" algn="ctr">
              <a:lnSpc>
                <a:spcPts val="2200"/>
              </a:lnSpc>
              <a:buNone/>
            </a:pPr>
            <a:r>
              <a:rPr lang="en-US" sz="2200" b="1" dirty="0">
                <a:solidFill>
                  <a:srgbClr val="272525"/>
                </a:solidFill>
                <a:latin typeface="Petrona Bold" pitchFamily="34" charset="0"/>
                <a:ea typeface="Petrona Bold" pitchFamily="34" charset="-122"/>
                <a:cs typeface="Petrona Bold" pitchFamily="34" charset="-120"/>
              </a:rPr>
              <a:t>3</a:t>
            </a:r>
            <a:endParaRPr lang="en-US" sz="2200" dirty="0"/>
          </a:p>
        </p:txBody>
      </p:sp>
      <p:sp>
        <p:nvSpPr>
          <p:cNvPr id="18" name="Text 15"/>
          <p:cNvSpPr/>
          <p:nvPr/>
        </p:nvSpPr>
        <p:spPr>
          <a:xfrm>
            <a:off x="3118961" y="5576292"/>
            <a:ext cx="3208615" cy="294680"/>
          </a:xfrm>
          <a:prstGeom prst="rect">
            <a:avLst/>
          </a:prstGeom>
          <a:noFill/>
          <a:ln/>
        </p:spPr>
        <p:txBody>
          <a:bodyPr wrap="none" lIns="0" tIns="0" rIns="0" bIns="0" rtlCol="0" anchor="t"/>
          <a:lstStyle/>
          <a:p>
            <a:pPr marL="0" indent="0" algn="r">
              <a:lnSpc>
                <a:spcPts val="2300"/>
              </a:lnSpc>
              <a:buNone/>
            </a:pPr>
            <a:r>
              <a:rPr lang="en-US" sz="1850" b="1" dirty="0">
                <a:solidFill>
                  <a:srgbClr val="272525"/>
                </a:solidFill>
                <a:latin typeface="Petrona Bold" pitchFamily="34" charset="0"/>
                <a:ea typeface="Petrona Bold" pitchFamily="34" charset="-122"/>
                <a:cs typeface="Petrona Bold" pitchFamily="34" charset="-120"/>
              </a:rPr>
              <a:t>Prevent Injuries and Illnesses</a:t>
            </a:r>
            <a:endParaRPr lang="en-US" sz="1850" dirty="0"/>
          </a:p>
        </p:txBody>
      </p:sp>
      <p:sp>
        <p:nvSpPr>
          <p:cNvPr id="19" name="Text 16"/>
          <p:cNvSpPr/>
          <p:nvPr/>
        </p:nvSpPr>
        <p:spPr>
          <a:xfrm>
            <a:off x="628412" y="5978604"/>
            <a:ext cx="5699165" cy="574358"/>
          </a:xfrm>
          <a:prstGeom prst="rect">
            <a:avLst/>
          </a:prstGeom>
          <a:noFill/>
          <a:ln/>
        </p:spPr>
        <p:txBody>
          <a:bodyPr wrap="square" lIns="0" tIns="0" rIns="0" bIns="0" rtlCol="0" anchor="t"/>
          <a:lstStyle/>
          <a:p>
            <a:pPr marL="0" indent="0" algn="r">
              <a:lnSpc>
                <a:spcPts val="2250"/>
              </a:lnSpc>
              <a:buNone/>
            </a:pPr>
            <a:r>
              <a:rPr lang="en-US" sz="1400" dirty="0">
                <a:solidFill>
                  <a:srgbClr val="272525"/>
                </a:solidFill>
                <a:latin typeface="Inter" pitchFamily="34" charset="0"/>
                <a:ea typeface="Inter" pitchFamily="34" charset="-122"/>
                <a:cs typeface="Inter" pitchFamily="34" charset="-120"/>
              </a:rPr>
              <a:t>Protects against unnecessary workplace injuries and excessive chemical exposure.</a:t>
            </a:r>
            <a:endParaRPr lang="en-US" sz="1400" dirty="0"/>
          </a:p>
        </p:txBody>
      </p:sp>
      <p:sp>
        <p:nvSpPr>
          <p:cNvPr id="20" name="Shape 17"/>
          <p:cNvSpPr/>
          <p:nvPr/>
        </p:nvSpPr>
        <p:spPr>
          <a:xfrm>
            <a:off x="7494330" y="6597253"/>
            <a:ext cx="628412" cy="22860"/>
          </a:xfrm>
          <a:prstGeom prst="roundRect">
            <a:avLst>
              <a:gd name="adj" fmla="val 329917"/>
            </a:avLst>
          </a:prstGeom>
          <a:solidFill>
            <a:srgbClr val="B2D4E5"/>
          </a:solidFill>
          <a:ln/>
        </p:spPr>
      </p:sp>
      <p:sp>
        <p:nvSpPr>
          <p:cNvPr id="21" name="Shape 18"/>
          <p:cNvSpPr/>
          <p:nvPr/>
        </p:nvSpPr>
        <p:spPr>
          <a:xfrm>
            <a:off x="7113210" y="6406753"/>
            <a:ext cx="403979" cy="403979"/>
          </a:xfrm>
          <a:prstGeom prst="roundRect">
            <a:avLst>
              <a:gd name="adj" fmla="val 18669"/>
            </a:avLst>
          </a:prstGeom>
          <a:solidFill>
            <a:srgbClr val="CCEEFF"/>
          </a:solidFill>
          <a:ln w="7620">
            <a:solidFill>
              <a:srgbClr val="B2D4E5"/>
            </a:solidFill>
            <a:prstDash val="solid"/>
          </a:ln>
        </p:spPr>
      </p:sp>
      <p:sp>
        <p:nvSpPr>
          <p:cNvPr id="22" name="Text 19"/>
          <p:cNvSpPr/>
          <p:nvPr/>
        </p:nvSpPr>
        <p:spPr>
          <a:xfrm>
            <a:off x="7238940" y="6467356"/>
            <a:ext cx="152519" cy="282773"/>
          </a:xfrm>
          <a:prstGeom prst="rect">
            <a:avLst/>
          </a:prstGeom>
          <a:noFill/>
          <a:ln/>
        </p:spPr>
        <p:txBody>
          <a:bodyPr wrap="none" lIns="0" tIns="0" rIns="0" bIns="0" rtlCol="0" anchor="t"/>
          <a:lstStyle/>
          <a:p>
            <a:pPr marL="0" indent="0" algn="ctr">
              <a:lnSpc>
                <a:spcPts val="2200"/>
              </a:lnSpc>
              <a:buNone/>
            </a:pPr>
            <a:r>
              <a:rPr lang="en-US" sz="2200" b="1" dirty="0">
                <a:solidFill>
                  <a:srgbClr val="272525"/>
                </a:solidFill>
                <a:latin typeface="Petrona Bold" pitchFamily="34" charset="0"/>
                <a:ea typeface="Petrona Bold" pitchFamily="34" charset="-122"/>
                <a:cs typeface="Petrona Bold" pitchFamily="34" charset="-120"/>
              </a:rPr>
              <a:t>4</a:t>
            </a:r>
            <a:endParaRPr lang="en-US" sz="2200" dirty="0"/>
          </a:p>
        </p:txBody>
      </p:sp>
      <p:sp>
        <p:nvSpPr>
          <p:cNvPr id="23" name="Text 20"/>
          <p:cNvSpPr/>
          <p:nvPr/>
        </p:nvSpPr>
        <p:spPr>
          <a:xfrm>
            <a:off x="8302823" y="6384369"/>
            <a:ext cx="2356842" cy="294680"/>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Improve Productivity</a:t>
            </a:r>
            <a:endParaRPr lang="en-US" sz="1850" dirty="0"/>
          </a:p>
        </p:txBody>
      </p:sp>
      <p:sp>
        <p:nvSpPr>
          <p:cNvPr id="24" name="Text 21"/>
          <p:cNvSpPr/>
          <p:nvPr/>
        </p:nvSpPr>
        <p:spPr>
          <a:xfrm>
            <a:off x="8302823" y="6786682"/>
            <a:ext cx="5699165" cy="574358"/>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Enhances employee productivity and efficiency by ensuring their safety.</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64037" y="2174081"/>
            <a:ext cx="7927777" cy="809982"/>
          </a:xfrm>
          <a:prstGeom prst="rect">
            <a:avLst/>
          </a:prstGeom>
          <a:noFill/>
          <a:ln/>
        </p:spPr>
        <p:txBody>
          <a:bodyPr wrap="none" lIns="0" tIns="0" rIns="0" bIns="0" rtlCol="0" anchor="t"/>
          <a:lstStyle/>
          <a:p>
            <a:pPr marL="0" indent="0">
              <a:lnSpc>
                <a:spcPts val="6350"/>
              </a:lnSpc>
              <a:buNone/>
            </a:pPr>
            <a:r>
              <a:rPr lang="en-US" sz="5100" b="1" dirty="0">
                <a:solidFill>
                  <a:srgbClr val="000000"/>
                </a:solidFill>
                <a:latin typeface="Petrona Bold" pitchFamily="34" charset="0"/>
                <a:ea typeface="Petrona Bold" pitchFamily="34" charset="-122"/>
                <a:cs typeface="Petrona Bold" pitchFamily="34" charset="-120"/>
              </a:rPr>
              <a:t>PPE in Healthcare Settings</a:t>
            </a:r>
            <a:endParaRPr lang="en-US" sz="5100" dirty="0"/>
          </a:p>
        </p:txBody>
      </p:sp>
      <p:sp>
        <p:nvSpPr>
          <p:cNvPr id="3" name="Text 1"/>
          <p:cNvSpPr/>
          <p:nvPr/>
        </p:nvSpPr>
        <p:spPr>
          <a:xfrm>
            <a:off x="864037" y="3601164"/>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Common Use</a:t>
            </a:r>
            <a:endParaRPr lang="en-US" sz="2550" dirty="0"/>
          </a:p>
        </p:txBody>
      </p:sp>
      <p:sp>
        <p:nvSpPr>
          <p:cNvPr id="4" name="Text 2"/>
          <p:cNvSpPr/>
          <p:nvPr/>
        </p:nvSpPr>
        <p:spPr>
          <a:xfrm>
            <a:off x="864037" y="4253032"/>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PPE is widely used in healthcare settings such as hospitals, doctor's offices, and clinical labs.</a:t>
            </a:r>
            <a:endParaRPr lang="en-US" sz="1900" dirty="0"/>
          </a:p>
        </p:txBody>
      </p:sp>
      <p:sp>
        <p:nvSpPr>
          <p:cNvPr id="5" name="Text 3"/>
          <p:cNvSpPr/>
          <p:nvPr/>
        </p:nvSpPr>
        <p:spPr>
          <a:xfrm>
            <a:off x="5372695" y="3601164"/>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Barrier Function</a:t>
            </a:r>
            <a:endParaRPr lang="en-US" sz="2550" dirty="0"/>
          </a:p>
        </p:txBody>
      </p:sp>
      <p:sp>
        <p:nvSpPr>
          <p:cNvPr id="6" name="Text 4"/>
          <p:cNvSpPr/>
          <p:nvPr/>
        </p:nvSpPr>
        <p:spPr>
          <a:xfrm>
            <a:off x="5372695" y="4253032"/>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Acts as a barrier between infectious materials and the wearer's skin, mouth, nose, or eyes.</a:t>
            </a:r>
            <a:endParaRPr lang="en-US" sz="1900" dirty="0"/>
          </a:p>
        </p:txBody>
      </p:sp>
      <p:sp>
        <p:nvSpPr>
          <p:cNvPr id="7" name="Text 5"/>
          <p:cNvSpPr/>
          <p:nvPr/>
        </p:nvSpPr>
        <p:spPr>
          <a:xfrm>
            <a:off x="9881354" y="3601164"/>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Patient Protection</a:t>
            </a:r>
            <a:endParaRPr lang="en-US" sz="2550" dirty="0"/>
          </a:p>
        </p:txBody>
      </p:sp>
      <p:sp>
        <p:nvSpPr>
          <p:cNvPr id="8" name="Text 6"/>
          <p:cNvSpPr/>
          <p:nvPr/>
        </p:nvSpPr>
        <p:spPr>
          <a:xfrm>
            <a:off x="9881354" y="4253032"/>
            <a:ext cx="3898821" cy="158019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Also protects high-risk patients from potential contaminants brought in by visitors and healthcare workers.</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6367" y="542211"/>
            <a:ext cx="5174933" cy="646748"/>
          </a:xfrm>
          <a:prstGeom prst="rect">
            <a:avLst/>
          </a:prstGeom>
          <a:noFill/>
          <a:ln/>
        </p:spPr>
        <p:txBody>
          <a:bodyPr wrap="none" lIns="0" tIns="0" rIns="0" bIns="0" rtlCol="0" anchor="t"/>
          <a:lstStyle/>
          <a:p>
            <a:pPr marL="0" indent="0">
              <a:lnSpc>
                <a:spcPts val="5050"/>
              </a:lnSpc>
              <a:buNone/>
            </a:pPr>
            <a:r>
              <a:rPr lang="en-US" sz="4050" b="1" dirty="0">
                <a:solidFill>
                  <a:srgbClr val="000000"/>
                </a:solidFill>
                <a:latin typeface="Petrona Bold" pitchFamily="34" charset="0"/>
                <a:ea typeface="Petrona Bold" pitchFamily="34" charset="-122"/>
                <a:cs typeface="Petrona Bold" pitchFamily="34" charset="-120"/>
              </a:rPr>
              <a:t>Effective Use of PPE</a:t>
            </a:r>
            <a:endParaRPr lang="en-US" sz="4050" dirty="0"/>
          </a:p>
        </p:txBody>
      </p:sp>
      <p:sp>
        <p:nvSpPr>
          <p:cNvPr id="4" name="Shape 1"/>
          <p:cNvSpPr/>
          <p:nvPr/>
        </p:nvSpPr>
        <p:spPr>
          <a:xfrm>
            <a:off x="6176367" y="1484590"/>
            <a:ext cx="7764066" cy="1166336"/>
          </a:xfrm>
          <a:prstGeom prst="roundRect">
            <a:avLst>
              <a:gd name="adj" fmla="val 7099"/>
            </a:avLst>
          </a:prstGeom>
          <a:solidFill>
            <a:srgbClr val="CCEEFF"/>
          </a:solidFill>
          <a:ln w="7620">
            <a:solidFill>
              <a:srgbClr val="B2D4E5"/>
            </a:solidFill>
            <a:prstDash val="solid"/>
          </a:ln>
        </p:spPr>
      </p:sp>
      <p:sp>
        <p:nvSpPr>
          <p:cNvPr id="5" name="Text 2"/>
          <p:cNvSpPr/>
          <p:nvPr/>
        </p:nvSpPr>
        <p:spPr>
          <a:xfrm>
            <a:off x="6381036" y="1689259"/>
            <a:ext cx="2587466" cy="323374"/>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Proper Application</a:t>
            </a:r>
            <a:endParaRPr lang="en-US" sz="2000" dirty="0"/>
          </a:p>
        </p:txBody>
      </p:sp>
      <p:sp>
        <p:nvSpPr>
          <p:cNvPr id="6" name="Text 3"/>
          <p:cNvSpPr/>
          <p:nvPr/>
        </p:nvSpPr>
        <p:spPr>
          <a:xfrm>
            <a:off x="6381036" y="2130862"/>
            <a:ext cx="7354729" cy="315397"/>
          </a:xfrm>
          <a:prstGeom prst="rect">
            <a:avLst/>
          </a:prstGeom>
          <a:noFill/>
          <a:ln/>
        </p:spPr>
        <p:txBody>
          <a:bodyPr wrap="non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Correctly putting on and removing PPE is crucial for its effectiveness.</a:t>
            </a:r>
            <a:endParaRPr lang="en-US" sz="1550" dirty="0"/>
          </a:p>
        </p:txBody>
      </p:sp>
      <p:sp>
        <p:nvSpPr>
          <p:cNvPr id="7" name="Shape 4"/>
          <p:cNvSpPr/>
          <p:nvPr/>
        </p:nvSpPr>
        <p:spPr>
          <a:xfrm>
            <a:off x="6176367" y="2847975"/>
            <a:ext cx="7764066" cy="1481733"/>
          </a:xfrm>
          <a:prstGeom prst="roundRect">
            <a:avLst>
              <a:gd name="adj" fmla="val 5588"/>
            </a:avLst>
          </a:prstGeom>
          <a:solidFill>
            <a:srgbClr val="CCEEFF"/>
          </a:solidFill>
          <a:ln w="7620">
            <a:solidFill>
              <a:srgbClr val="B2D4E5"/>
            </a:solidFill>
            <a:prstDash val="solid"/>
          </a:ln>
        </p:spPr>
      </p:sp>
      <p:sp>
        <p:nvSpPr>
          <p:cNvPr id="8" name="Text 5"/>
          <p:cNvSpPr/>
          <p:nvPr/>
        </p:nvSpPr>
        <p:spPr>
          <a:xfrm>
            <a:off x="6381036" y="3052643"/>
            <a:ext cx="2587466" cy="323374"/>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Infection Control</a:t>
            </a:r>
            <a:endParaRPr lang="en-US" sz="2000" dirty="0"/>
          </a:p>
        </p:txBody>
      </p:sp>
      <p:sp>
        <p:nvSpPr>
          <p:cNvPr id="9" name="Text 6"/>
          <p:cNvSpPr/>
          <p:nvPr/>
        </p:nvSpPr>
        <p:spPr>
          <a:xfrm>
            <a:off x="6381036" y="3494246"/>
            <a:ext cx="7354729" cy="630793"/>
          </a:xfrm>
          <a:prstGeom prst="rect">
            <a:avLst/>
          </a:prstGeom>
          <a:noFill/>
          <a:ln/>
        </p:spPr>
        <p:txBody>
          <a:bodyPr wrap="squar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Used in conjunction with other practices like hand-washing and covering coughs.</a:t>
            </a:r>
            <a:endParaRPr lang="en-US" sz="1550" dirty="0"/>
          </a:p>
        </p:txBody>
      </p:sp>
      <p:sp>
        <p:nvSpPr>
          <p:cNvPr id="10" name="Shape 7"/>
          <p:cNvSpPr/>
          <p:nvPr/>
        </p:nvSpPr>
        <p:spPr>
          <a:xfrm>
            <a:off x="6176367" y="4526756"/>
            <a:ext cx="7764066" cy="1481733"/>
          </a:xfrm>
          <a:prstGeom prst="roundRect">
            <a:avLst>
              <a:gd name="adj" fmla="val 5588"/>
            </a:avLst>
          </a:prstGeom>
          <a:solidFill>
            <a:srgbClr val="CCEEFF"/>
          </a:solidFill>
          <a:ln w="7620">
            <a:solidFill>
              <a:srgbClr val="B2D4E5"/>
            </a:solidFill>
            <a:prstDash val="solid"/>
          </a:ln>
        </p:spPr>
      </p:sp>
      <p:sp>
        <p:nvSpPr>
          <p:cNvPr id="11" name="Text 8"/>
          <p:cNvSpPr/>
          <p:nvPr/>
        </p:nvSpPr>
        <p:spPr>
          <a:xfrm>
            <a:off x="6381036" y="4731425"/>
            <a:ext cx="2587466" cy="323374"/>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Disposal</a:t>
            </a:r>
            <a:endParaRPr lang="en-US" sz="2000" dirty="0"/>
          </a:p>
        </p:txBody>
      </p:sp>
      <p:sp>
        <p:nvSpPr>
          <p:cNvPr id="12" name="Text 9"/>
          <p:cNvSpPr/>
          <p:nvPr/>
        </p:nvSpPr>
        <p:spPr>
          <a:xfrm>
            <a:off x="6381036" y="5173028"/>
            <a:ext cx="7354729" cy="630793"/>
          </a:xfrm>
          <a:prstGeom prst="rect">
            <a:avLst/>
          </a:prstGeom>
          <a:noFill/>
          <a:ln/>
        </p:spPr>
        <p:txBody>
          <a:bodyPr wrap="squar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Proper removal and disposal of contaminated PPE prevents exposure to wearer and others.</a:t>
            </a:r>
            <a:endParaRPr lang="en-US" sz="1550" dirty="0"/>
          </a:p>
        </p:txBody>
      </p:sp>
      <p:sp>
        <p:nvSpPr>
          <p:cNvPr id="13" name="Shape 10"/>
          <p:cNvSpPr/>
          <p:nvPr/>
        </p:nvSpPr>
        <p:spPr>
          <a:xfrm>
            <a:off x="6176367" y="6205538"/>
            <a:ext cx="7764066" cy="1481733"/>
          </a:xfrm>
          <a:prstGeom prst="roundRect">
            <a:avLst>
              <a:gd name="adj" fmla="val 5588"/>
            </a:avLst>
          </a:prstGeom>
          <a:solidFill>
            <a:srgbClr val="CCEEFF"/>
          </a:solidFill>
          <a:ln w="7620">
            <a:solidFill>
              <a:srgbClr val="B2D4E5"/>
            </a:solidFill>
            <a:prstDash val="solid"/>
          </a:ln>
        </p:spPr>
      </p:sp>
      <p:sp>
        <p:nvSpPr>
          <p:cNvPr id="14" name="Text 11"/>
          <p:cNvSpPr/>
          <p:nvPr/>
        </p:nvSpPr>
        <p:spPr>
          <a:xfrm>
            <a:off x="6381036" y="6410206"/>
            <a:ext cx="2587466" cy="323374"/>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Training</a:t>
            </a:r>
            <a:endParaRPr lang="en-US" sz="2000" dirty="0"/>
          </a:p>
        </p:txBody>
      </p:sp>
      <p:sp>
        <p:nvSpPr>
          <p:cNvPr id="15" name="Text 12"/>
          <p:cNvSpPr/>
          <p:nvPr/>
        </p:nvSpPr>
        <p:spPr>
          <a:xfrm>
            <a:off x="6381036" y="6851809"/>
            <a:ext cx="7354729" cy="630793"/>
          </a:xfrm>
          <a:prstGeom prst="rect">
            <a:avLst/>
          </a:prstGeom>
          <a:noFill/>
          <a:ln/>
        </p:spPr>
        <p:txBody>
          <a:bodyPr wrap="squar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Regular training ensures staff understand the importance and correct use of PPE.</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72095" y="368737"/>
            <a:ext cx="4902637" cy="439936"/>
          </a:xfrm>
          <a:prstGeom prst="rect">
            <a:avLst/>
          </a:prstGeom>
          <a:noFill/>
          <a:ln/>
        </p:spPr>
        <p:txBody>
          <a:bodyPr wrap="none" lIns="0" tIns="0" rIns="0" bIns="0" rtlCol="0" anchor="t"/>
          <a:lstStyle/>
          <a:p>
            <a:pPr marL="0" indent="0">
              <a:lnSpc>
                <a:spcPts val="3450"/>
              </a:lnSpc>
              <a:buNone/>
            </a:pPr>
            <a:r>
              <a:rPr lang="en-US" sz="2750" b="1" dirty="0">
                <a:solidFill>
                  <a:srgbClr val="000000"/>
                </a:solidFill>
                <a:latin typeface="Petrona Bold" pitchFamily="34" charset="0"/>
                <a:ea typeface="Petrona Bold" pitchFamily="34" charset="-122"/>
                <a:cs typeface="Petrona Bold" pitchFamily="34" charset="-120"/>
              </a:rPr>
              <a:t>Hierarchy of Controls and PPE</a:t>
            </a:r>
            <a:endParaRPr lang="en-US" sz="2750" dirty="0"/>
          </a:p>
        </p:txBody>
      </p:sp>
      <p:pic>
        <p:nvPicPr>
          <p:cNvPr id="3" name="Image 0" descr="preencoded.png"/>
          <p:cNvPicPr>
            <a:picLocks noChangeAspect="1"/>
          </p:cNvPicPr>
          <p:nvPr/>
        </p:nvPicPr>
        <p:blipFill>
          <a:blip r:embed="rId3"/>
          <a:stretch>
            <a:fillRect/>
          </a:stretch>
        </p:blipFill>
        <p:spPr>
          <a:xfrm>
            <a:off x="572095" y="1076801"/>
            <a:ext cx="670322" cy="1072634"/>
          </a:xfrm>
          <a:prstGeom prst="rect">
            <a:avLst/>
          </a:prstGeom>
        </p:spPr>
      </p:pic>
      <p:sp>
        <p:nvSpPr>
          <p:cNvPr id="4" name="Text 1"/>
          <p:cNvSpPr/>
          <p:nvPr/>
        </p:nvSpPr>
        <p:spPr>
          <a:xfrm>
            <a:off x="1443514" y="1210866"/>
            <a:ext cx="1759863" cy="219908"/>
          </a:xfrm>
          <a:prstGeom prst="rect">
            <a:avLst/>
          </a:prstGeom>
          <a:noFill/>
          <a:ln/>
        </p:spPr>
        <p:txBody>
          <a:bodyPr wrap="none" lIns="0" tIns="0" rIns="0" bIns="0" rtlCol="0" anchor="t"/>
          <a:lstStyle/>
          <a:p>
            <a:pPr marL="0" indent="0" algn="l">
              <a:lnSpc>
                <a:spcPts val="1700"/>
              </a:lnSpc>
              <a:buNone/>
            </a:pPr>
            <a:r>
              <a:rPr lang="en-US" sz="1350" b="1" dirty="0">
                <a:solidFill>
                  <a:srgbClr val="272525"/>
                </a:solidFill>
                <a:latin typeface="Petrona Bold" pitchFamily="34" charset="0"/>
                <a:ea typeface="Petrona Bold" pitchFamily="34" charset="-122"/>
                <a:cs typeface="Petrona Bold" pitchFamily="34" charset="-120"/>
              </a:rPr>
              <a:t>Elimination</a:t>
            </a:r>
            <a:endParaRPr lang="en-US" sz="1350" dirty="0"/>
          </a:p>
        </p:txBody>
      </p:sp>
      <p:sp>
        <p:nvSpPr>
          <p:cNvPr id="5" name="Text 2"/>
          <p:cNvSpPr/>
          <p:nvPr/>
        </p:nvSpPr>
        <p:spPr>
          <a:xfrm>
            <a:off x="1443514" y="1511141"/>
            <a:ext cx="12614791" cy="214432"/>
          </a:xfrm>
          <a:prstGeom prst="rect">
            <a:avLst/>
          </a:prstGeom>
          <a:noFill/>
          <a:ln/>
        </p:spPr>
        <p:txBody>
          <a:bodyPr wrap="none" lIns="0" tIns="0" rIns="0" bIns="0" rtlCol="0" anchor="t"/>
          <a:lstStyle/>
          <a:p>
            <a:pPr marL="0" indent="0" algn="l">
              <a:lnSpc>
                <a:spcPts val="1650"/>
              </a:lnSpc>
              <a:buNone/>
            </a:pPr>
            <a:r>
              <a:rPr lang="en-US" sz="1050" dirty="0">
                <a:solidFill>
                  <a:srgbClr val="272525"/>
                </a:solidFill>
                <a:latin typeface="Inter" pitchFamily="34" charset="0"/>
                <a:ea typeface="Inter" pitchFamily="34" charset="-122"/>
                <a:cs typeface="Inter" pitchFamily="34" charset="-120"/>
              </a:rPr>
              <a:t>Physically remove the hazard</a:t>
            </a:r>
            <a:endParaRPr lang="en-US" sz="1050" dirty="0"/>
          </a:p>
        </p:txBody>
      </p:sp>
      <p:pic>
        <p:nvPicPr>
          <p:cNvPr id="6" name="Image 1" descr="preencoded.png"/>
          <p:cNvPicPr>
            <a:picLocks noChangeAspect="1"/>
          </p:cNvPicPr>
          <p:nvPr/>
        </p:nvPicPr>
        <p:blipFill>
          <a:blip r:embed="rId4"/>
          <a:stretch>
            <a:fillRect/>
          </a:stretch>
        </p:blipFill>
        <p:spPr>
          <a:xfrm>
            <a:off x="572095" y="2149435"/>
            <a:ext cx="670322" cy="1072634"/>
          </a:xfrm>
          <a:prstGeom prst="rect">
            <a:avLst/>
          </a:prstGeom>
        </p:spPr>
      </p:pic>
      <p:sp>
        <p:nvSpPr>
          <p:cNvPr id="7" name="Text 3"/>
          <p:cNvSpPr/>
          <p:nvPr/>
        </p:nvSpPr>
        <p:spPr>
          <a:xfrm>
            <a:off x="1443514" y="2283500"/>
            <a:ext cx="1759863" cy="219908"/>
          </a:xfrm>
          <a:prstGeom prst="rect">
            <a:avLst/>
          </a:prstGeom>
          <a:noFill/>
          <a:ln/>
        </p:spPr>
        <p:txBody>
          <a:bodyPr wrap="none" lIns="0" tIns="0" rIns="0" bIns="0" rtlCol="0" anchor="t"/>
          <a:lstStyle/>
          <a:p>
            <a:pPr marL="0" indent="0" algn="l">
              <a:lnSpc>
                <a:spcPts val="1700"/>
              </a:lnSpc>
              <a:buNone/>
            </a:pPr>
            <a:r>
              <a:rPr lang="en-US" sz="1350" b="1" dirty="0">
                <a:solidFill>
                  <a:srgbClr val="272525"/>
                </a:solidFill>
                <a:latin typeface="Petrona Bold" pitchFamily="34" charset="0"/>
                <a:ea typeface="Petrona Bold" pitchFamily="34" charset="-122"/>
                <a:cs typeface="Petrona Bold" pitchFamily="34" charset="-120"/>
              </a:rPr>
              <a:t>Substitution</a:t>
            </a:r>
            <a:endParaRPr lang="en-US" sz="1350" dirty="0"/>
          </a:p>
        </p:txBody>
      </p:sp>
      <p:sp>
        <p:nvSpPr>
          <p:cNvPr id="8" name="Text 4"/>
          <p:cNvSpPr/>
          <p:nvPr/>
        </p:nvSpPr>
        <p:spPr>
          <a:xfrm>
            <a:off x="1443514" y="2583775"/>
            <a:ext cx="12614791" cy="214432"/>
          </a:xfrm>
          <a:prstGeom prst="rect">
            <a:avLst/>
          </a:prstGeom>
          <a:noFill/>
          <a:ln/>
        </p:spPr>
        <p:txBody>
          <a:bodyPr wrap="none" lIns="0" tIns="0" rIns="0" bIns="0" rtlCol="0" anchor="t"/>
          <a:lstStyle/>
          <a:p>
            <a:pPr marL="0" indent="0" algn="l">
              <a:lnSpc>
                <a:spcPts val="1650"/>
              </a:lnSpc>
              <a:buNone/>
            </a:pPr>
            <a:r>
              <a:rPr lang="en-US" sz="1050" dirty="0">
                <a:solidFill>
                  <a:srgbClr val="272525"/>
                </a:solidFill>
                <a:latin typeface="Inter" pitchFamily="34" charset="0"/>
                <a:ea typeface="Inter" pitchFamily="34" charset="-122"/>
                <a:cs typeface="Inter" pitchFamily="34" charset="-120"/>
              </a:rPr>
              <a:t>Replace the hazard</a:t>
            </a:r>
            <a:endParaRPr lang="en-US" sz="1050" dirty="0"/>
          </a:p>
        </p:txBody>
      </p:sp>
      <p:pic>
        <p:nvPicPr>
          <p:cNvPr id="9" name="Image 2" descr="preencoded.png"/>
          <p:cNvPicPr>
            <a:picLocks noChangeAspect="1"/>
          </p:cNvPicPr>
          <p:nvPr/>
        </p:nvPicPr>
        <p:blipFill>
          <a:blip r:embed="rId5"/>
          <a:stretch>
            <a:fillRect/>
          </a:stretch>
        </p:blipFill>
        <p:spPr>
          <a:xfrm>
            <a:off x="572095" y="3222069"/>
            <a:ext cx="670322" cy="1072634"/>
          </a:xfrm>
          <a:prstGeom prst="rect">
            <a:avLst/>
          </a:prstGeom>
        </p:spPr>
      </p:pic>
      <p:sp>
        <p:nvSpPr>
          <p:cNvPr id="10" name="Text 5"/>
          <p:cNvSpPr/>
          <p:nvPr/>
        </p:nvSpPr>
        <p:spPr>
          <a:xfrm>
            <a:off x="1443514" y="3356134"/>
            <a:ext cx="1759863" cy="219908"/>
          </a:xfrm>
          <a:prstGeom prst="rect">
            <a:avLst/>
          </a:prstGeom>
          <a:noFill/>
          <a:ln/>
        </p:spPr>
        <p:txBody>
          <a:bodyPr wrap="none" lIns="0" tIns="0" rIns="0" bIns="0" rtlCol="0" anchor="t"/>
          <a:lstStyle/>
          <a:p>
            <a:pPr marL="0" indent="0" algn="l">
              <a:lnSpc>
                <a:spcPts val="1700"/>
              </a:lnSpc>
              <a:buNone/>
            </a:pPr>
            <a:r>
              <a:rPr lang="en-US" sz="1350" b="1" dirty="0">
                <a:solidFill>
                  <a:srgbClr val="272525"/>
                </a:solidFill>
                <a:latin typeface="Petrona Bold" pitchFamily="34" charset="0"/>
                <a:ea typeface="Petrona Bold" pitchFamily="34" charset="-122"/>
                <a:cs typeface="Petrona Bold" pitchFamily="34" charset="-120"/>
              </a:rPr>
              <a:t>Engineering Controls</a:t>
            </a:r>
            <a:endParaRPr lang="en-US" sz="1350" dirty="0"/>
          </a:p>
        </p:txBody>
      </p:sp>
      <p:sp>
        <p:nvSpPr>
          <p:cNvPr id="11" name="Text 6"/>
          <p:cNvSpPr/>
          <p:nvPr/>
        </p:nvSpPr>
        <p:spPr>
          <a:xfrm>
            <a:off x="1443514" y="3656409"/>
            <a:ext cx="12614791" cy="214432"/>
          </a:xfrm>
          <a:prstGeom prst="rect">
            <a:avLst/>
          </a:prstGeom>
          <a:noFill/>
          <a:ln/>
        </p:spPr>
        <p:txBody>
          <a:bodyPr wrap="none" lIns="0" tIns="0" rIns="0" bIns="0" rtlCol="0" anchor="t"/>
          <a:lstStyle/>
          <a:p>
            <a:pPr marL="0" indent="0" algn="l">
              <a:lnSpc>
                <a:spcPts val="1650"/>
              </a:lnSpc>
              <a:buNone/>
            </a:pPr>
            <a:r>
              <a:rPr lang="en-US" sz="1050" dirty="0">
                <a:solidFill>
                  <a:srgbClr val="272525"/>
                </a:solidFill>
                <a:latin typeface="Inter" pitchFamily="34" charset="0"/>
                <a:ea typeface="Inter" pitchFamily="34" charset="-122"/>
                <a:cs typeface="Inter" pitchFamily="34" charset="-120"/>
              </a:rPr>
              <a:t>Isolate people from the hazard</a:t>
            </a:r>
            <a:endParaRPr lang="en-US" sz="1050" dirty="0"/>
          </a:p>
        </p:txBody>
      </p:sp>
      <p:pic>
        <p:nvPicPr>
          <p:cNvPr id="12" name="Image 3" descr="preencoded.png"/>
          <p:cNvPicPr>
            <a:picLocks noChangeAspect="1"/>
          </p:cNvPicPr>
          <p:nvPr/>
        </p:nvPicPr>
        <p:blipFill>
          <a:blip r:embed="rId6"/>
          <a:stretch>
            <a:fillRect/>
          </a:stretch>
        </p:blipFill>
        <p:spPr>
          <a:xfrm>
            <a:off x="572095" y="4294703"/>
            <a:ext cx="670322" cy="1072634"/>
          </a:xfrm>
          <a:prstGeom prst="rect">
            <a:avLst/>
          </a:prstGeom>
        </p:spPr>
      </p:pic>
      <p:sp>
        <p:nvSpPr>
          <p:cNvPr id="13" name="Text 7"/>
          <p:cNvSpPr/>
          <p:nvPr/>
        </p:nvSpPr>
        <p:spPr>
          <a:xfrm>
            <a:off x="1443514" y="4428768"/>
            <a:ext cx="1958340" cy="219908"/>
          </a:xfrm>
          <a:prstGeom prst="rect">
            <a:avLst/>
          </a:prstGeom>
          <a:noFill/>
          <a:ln/>
        </p:spPr>
        <p:txBody>
          <a:bodyPr wrap="none" lIns="0" tIns="0" rIns="0" bIns="0" rtlCol="0" anchor="t"/>
          <a:lstStyle/>
          <a:p>
            <a:pPr marL="0" indent="0" algn="l">
              <a:lnSpc>
                <a:spcPts val="1700"/>
              </a:lnSpc>
              <a:buNone/>
            </a:pPr>
            <a:r>
              <a:rPr lang="en-US" sz="1350" b="1" dirty="0">
                <a:solidFill>
                  <a:srgbClr val="272525"/>
                </a:solidFill>
                <a:latin typeface="Petrona Bold" pitchFamily="34" charset="0"/>
                <a:ea typeface="Petrona Bold" pitchFamily="34" charset="-122"/>
                <a:cs typeface="Petrona Bold" pitchFamily="34" charset="-120"/>
              </a:rPr>
              <a:t>Administrative Controls</a:t>
            </a:r>
            <a:endParaRPr lang="en-US" sz="1350" dirty="0"/>
          </a:p>
        </p:txBody>
      </p:sp>
      <p:sp>
        <p:nvSpPr>
          <p:cNvPr id="14" name="Text 8"/>
          <p:cNvSpPr/>
          <p:nvPr/>
        </p:nvSpPr>
        <p:spPr>
          <a:xfrm>
            <a:off x="1443514" y="4729043"/>
            <a:ext cx="12614791" cy="214432"/>
          </a:xfrm>
          <a:prstGeom prst="rect">
            <a:avLst/>
          </a:prstGeom>
          <a:noFill/>
          <a:ln/>
        </p:spPr>
        <p:txBody>
          <a:bodyPr wrap="none" lIns="0" tIns="0" rIns="0" bIns="0" rtlCol="0" anchor="t"/>
          <a:lstStyle/>
          <a:p>
            <a:pPr marL="0" indent="0" algn="l">
              <a:lnSpc>
                <a:spcPts val="1650"/>
              </a:lnSpc>
              <a:buNone/>
            </a:pPr>
            <a:r>
              <a:rPr lang="en-US" sz="1050" dirty="0">
                <a:solidFill>
                  <a:srgbClr val="272525"/>
                </a:solidFill>
                <a:latin typeface="Inter" pitchFamily="34" charset="0"/>
                <a:ea typeface="Inter" pitchFamily="34" charset="-122"/>
                <a:cs typeface="Inter" pitchFamily="34" charset="-120"/>
              </a:rPr>
              <a:t>Change the way people work</a:t>
            </a:r>
            <a:endParaRPr lang="en-US" sz="1050" dirty="0"/>
          </a:p>
        </p:txBody>
      </p:sp>
      <p:pic>
        <p:nvPicPr>
          <p:cNvPr id="15" name="Image 4" descr="preencoded.png"/>
          <p:cNvPicPr>
            <a:picLocks noChangeAspect="1"/>
          </p:cNvPicPr>
          <p:nvPr/>
        </p:nvPicPr>
        <p:blipFill>
          <a:blip r:embed="rId7"/>
          <a:stretch>
            <a:fillRect/>
          </a:stretch>
        </p:blipFill>
        <p:spPr>
          <a:xfrm>
            <a:off x="572095" y="5367338"/>
            <a:ext cx="670322" cy="1072634"/>
          </a:xfrm>
          <a:prstGeom prst="rect">
            <a:avLst/>
          </a:prstGeom>
        </p:spPr>
      </p:pic>
      <p:sp>
        <p:nvSpPr>
          <p:cNvPr id="16" name="Text 9"/>
          <p:cNvSpPr/>
          <p:nvPr/>
        </p:nvSpPr>
        <p:spPr>
          <a:xfrm>
            <a:off x="1443514" y="5501402"/>
            <a:ext cx="1759863" cy="219908"/>
          </a:xfrm>
          <a:prstGeom prst="rect">
            <a:avLst/>
          </a:prstGeom>
          <a:noFill/>
          <a:ln/>
        </p:spPr>
        <p:txBody>
          <a:bodyPr wrap="none" lIns="0" tIns="0" rIns="0" bIns="0" rtlCol="0" anchor="t"/>
          <a:lstStyle/>
          <a:p>
            <a:pPr marL="0" indent="0" algn="l">
              <a:lnSpc>
                <a:spcPts val="1700"/>
              </a:lnSpc>
              <a:buNone/>
            </a:pPr>
            <a:r>
              <a:rPr lang="en-US" sz="1350" b="1" dirty="0">
                <a:solidFill>
                  <a:srgbClr val="272525"/>
                </a:solidFill>
                <a:latin typeface="Petrona Bold" pitchFamily="34" charset="0"/>
                <a:ea typeface="Petrona Bold" pitchFamily="34" charset="-122"/>
                <a:cs typeface="Petrona Bold" pitchFamily="34" charset="-120"/>
              </a:rPr>
              <a:t>PPE</a:t>
            </a:r>
            <a:endParaRPr lang="en-US" sz="1350" dirty="0"/>
          </a:p>
        </p:txBody>
      </p:sp>
      <p:sp>
        <p:nvSpPr>
          <p:cNvPr id="17" name="Text 10"/>
          <p:cNvSpPr/>
          <p:nvPr/>
        </p:nvSpPr>
        <p:spPr>
          <a:xfrm>
            <a:off x="1443514" y="5801678"/>
            <a:ext cx="12614791" cy="214432"/>
          </a:xfrm>
          <a:prstGeom prst="rect">
            <a:avLst/>
          </a:prstGeom>
          <a:noFill/>
          <a:ln/>
        </p:spPr>
        <p:txBody>
          <a:bodyPr wrap="none" lIns="0" tIns="0" rIns="0" bIns="0" rtlCol="0" anchor="t"/>
          <a:lstStyle/>
          <a:p>
            <a:pPr marL="0" indent="0" algn="l">
              <a:lnSpc>
                <a:spcPts val="1650"/>
              </a:lnSpc>
              <a:buNone/>
            </a:pPr>
            <a:r>
              <a:rPr lang="en-US" sz="1050" dirty="0">
                <a:solidFill>
                  <a:srgbClr val="272525"/>
                </a:solidFill>
                <a:latin typeface="Inter" pitchFamily="34" charset="0"/>
                <a:ea typeface="Inter" pitchFamily="34" charset="-122"/>
                <a:cs typeface="Inter" pitchFamily="34" charset="-120"/>
              </a:rPr>
              <a:t>Protect the worker with Personal Protective Equipment</a:t>
            </a:r>
            <a:endParaRPr lang="en-US" sz="1050" dirty="0"/>
          </a:p>
        </p:txBody>
      </p:sp>
      <p:pic>
        <p:nvPicPr>
          <p:cNvPr id="18" name="Image 5" descr="preencoded.png"/>
          <p:cNvPicPr>
            <a:picLocks noChangeAspect="1"/>
          </p:cNvPicPr>
          <p:nvPr/>
        </p:nvPicPr>
        <p:blipFill>
          <a:blip r:embed="rId8"/>
          <a:stretch>
            <a:fillRect/>
          </a:stretch>
        </p:blipFill>
        <p:spPr>
          <a:xfrm>
            <a:off x="7162465" y="778728"/>
            <a:ext cx="3048000" cy="16687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07995"/>
          </a:xfrm>
          <a:prstGeom prst="rect">
            <a:avLst/>
          </a:prstGeom>
        </p:spPr>
      </p:pic>
      <p:sp>
        <p:nvSpPr>
          <p:cNvPr id="3" name="Text 0"/>
          <p:cNvSpPr/>
          <p:nvPr/>
        </p:nvSpPr>
        <p:spPr>
          <a:xfrm>
            <a:off x="842248" y="3671411"/>
            <a:ext cx="9984819" cy="789622"/>
          </a:xfrm>
          <a:prstGeom prst="rect">
            <a:avLst/>
          </a:prstGeom>
          <a:noFill/>
          <a:ln/>
        </p:spPr>
        <p:txBody>
          <a:bodyPr wrap="none" lIns="0" tIns="0" rIns="0" bIns="0" rtlCol="0" anchor="t"/>
          <a:lstStyle/>
          <a:p>
            <a:pPr marL="0" indent="0">
              <a:lnSpc>
                <a:spcPts val="6200"/>
              </a:lnSpc>
              <a:buNone/>
            </a:pPr>
            <a:r>
              <a:rPr lang="en-US" sz="4950" b="1" dirty="0">
                <a:solidFill>
                  <a:srgbClr val="000000"/>
                </a:solidFill>
                <a:latin typeface="Petrona Bold" pitchFamily="34" charset="0"/>
                <a:ea typeface="Petrona Bold" pitchFamily="34" charset="-122"/>
                <a:cs typeface="Petrona Bold" pitchFamily="34" charset="-120"/>
              </a:rPr>
              <a:t>PPE and the Healthcare Workforce</a:t>
            </a:r>
            <a:endParaRPr lang="en-US" sz="4950" dirty="0"/>
          </a:p>
        </p:txBody>
      </p:sp>
      <p:sp>
        <p:nvSpPr>
          <p:cNvPr id="4" name="Shape 1"/>
          <p:cNvSpPr/>
          <p:nvPr/>
        </p:nvSpPr>
        <p:spPr>
          <a:xfrm>
            <a:off x="842248" y="5092541"/>
            <a:ext cx="541377" cy="541377"/>
          </a:xfrm>
          <a:prstGeom prst="roundRect">
            <a:avLst>
              <a:gd name="adj" fmla="val 18669"/>
            </a:avLst>
          </a:prstGeom>
          <a:solidFill>
            <a:srgbClr val="CCEEFF"/>
          </a:solidFill>
          <a:ln w="7620">
            <a:solidFill>
              <a:srgbClr val="B2D4E5"/>
            </a:solidFill>
            <a:prstDash val="solid"/>
          </a:ln>
        </p:spPr>
      </p:sp>
      <p:sp>
        <p:nvSpPr>
          <p:cNvPr id="5" name="Text 2"/>
          <p:cNvSpPr/>
          <p:nvPr/>
        </p:nvSpPr>
        <p:spPr>
          <a:xfrm>
            <a:off x="1031796" y="5173742"/>
            <a:ext cx="162282" cy="378976"/>
          </a:xfrm>
          <a:prstGeom prst="rect">
            <a:avLst/>
          </a:prstGeom>
          <a:noFill/>
          <a:ln/>
        </p:spPr>
        <p:txBody>
          <a:bodyPr wrap="none" lIns="0" tIns="0" rIns="0" bIns="0" rtlCol="0" anchor="t"/>
          <a:lstStyle/>
          <a:p>
            <a:pPr marL="0" indent="0" algn="ctr">
              <a:lnSpc>
                <a:spcPts val="2950"/>
              </a:lnSpc>
              <a:buNone/>
            </a:pPr>
            <a:r>
              <a:rPr lang="en-US" sz="2950" b="1" dirty="0">
                <a:solidFill>
                  <a:srgbClr val="272525"/>
                </a:solidFill>
                <a:latin typeface="Petrona Bold" pitchFamily="34" charset="0"/>
                <a:ea typeface="Petrona Bold" pitchFamily="34" charset="-122"/>
                <a:cs typeface="Petrona Bold" pitchFamily="34" charset="-120"/>
              </a:rPr>
              <a:t>1</a:t>
            </a:r>
            <a:endParaRPr lang="en-US" sz="2950" dirty="0"/>
          </a:p>
        </p:txBody>
      </p:sp>
      <p:sp>
        <p:nvSpPr>
          <p:cNvPr id="6" name="Text 3"/>
          <p:cNvSpPr/>
          <p:nvPr/>
        </p:nvSpPr>
        <p:spPr>
          <a:xfrm>
            <a:off x="1624251" y="5092541"/>
            <a:ext cx="3158490" cy="394811"/>
          </a:xfrm>
          <a:prstGeom prst="rect">
            <a:avLst/>
          </a:prstGeom>
          <a:noFill/>
          <a:ln/>
        </p:spPr>
        <p:txBody>
          <a:bodyPr wrap="none" lIns="0" tIns="0" rIns="0" bIns="0" rtlCol="0" anchor="t"/>
          <a:lstStyle/>
          <a:p>
            <a:pPr marL="0" indent="0">
              <a:lnSpc>
                <a:spcPts val="3100"/>
              </a:lnSpc>
              <a:buNone/>
            </a:pPr>
            <a:r>
              <a:rPr lang="en-US" sz="2450" b="1" dirty="0">
                <a:solidFill>
                  <a:srgbClr val="272525"/>
                </a:solidFill>
                <a:latin typeface="Petrona Bold" pitchFamily="34" charset="0"/>
                <a:ea typeface="Petrona Bold" pitchFamily="34" charset="-122"/>
                <a:cs typeface="Petrona Bold" pitchFamily="34" charset="-120"/>
              </a:rPr>
              <a:t>Main Hazards</a:t>
            </a:r>
            <a:endParaRPr lang="en-US" sz="2450" dirty="0"/>
          </a:p>
        </p:txBody>
      </p:sp>
      <p:sp>
        <p:nvSpPr>
          <p:cNvPr id="7" name="Text 4"/>
          <p:cNvSpPr/>
          <p:nvPr/>
        </p:nvSpPr>
        <p:spPr>
          <a:xfrm>
            <a:off x="1624251" y="5631656"/>
            <a:ext cx="3372922" cy="1154787"/>
          </a:xfrm>
          <a:prstGeom prst="rect">
            <a:avLst/>
          </a:prstGeom>
          <a:noFill/>
          <a:ln/>
        </p:spPr>
        <p:txBody>
          <a:bodyPr wrap="square" lIns="0" tIns="0" rIns="0" bIns="0" rtlCol="0" anchor="t"/>
          <a:lstStyle/>
          <a:p>
            <a:pPr marL="0" indent="0">
              <a:lnSpc>
                <a:spcPts val="3000"/>
              </a:lnSpc>
              <a:buNone/>
            </a:pPr>
            <a:r>
              <a:rPr lang="en-US" sz="1850" dirty="0">
                <a:solidFill>
                  <a:srgbClr val="272525"/>
                </a:solidFill>
                <a:latin typeface="Inter" pitchFamily="34" charset="0"/>
                <a:ea typeface="Inter" pitchFamily="34" charset="-122"/>
                <a:cs typeface="Inter" pitchFamily="34" charset="-120"/>
              </a:rPr>
              <a:t>PPE protects healthcare workers from radiation and biological agents.</a:t>
            </a:r>
            <a:endParaRPr lang="en-US" sz="1850" dirty="0"/>
          </a:p>
        </p:txBody>
      </p:sp>
      <p:sp>
        <p:nvSpPr>
          <p:cNvPr id="8" name="Shape 5"/>
          <p:cNvSpPr/>
          <p:nvPr/>
        </p:nvSpPr>
        <p:spPr>
          <a:xfrm>
            <a:off x="5237798" y="5092541"/>
            <a:ext cx="541377" cy="541377"/>
          </a:xfrm>
          <a:prstGeom prst="roundRect">
            <a:avLst>
              <a:gd name="adj" fmla="val 18669"/>
            </a:avLst>
          </a:prstGeom>
          <a:solidFill>
            <a:srgbClr val="CCEEFF"/>
          </a:solidFill>
          <a:ln w="7620">
            <a:solidFill>
              <a:srgbClr val="B2D4E5"/>
            </a:solidFill>
            <a:prstDash val="solid"/>
          </a:ln>
        </p:spPr>
      </p:sp>
      <p:sp>
        <p:nvSpPr>
          <p:cNvPr id="9" name="Text 6"/>
          <p:cNvSpPr/>
          <p:nvPr/>
        </p:nvSpPr>
        <p:spPr>
          <a:xfrm>
            <a:off x="5401032" y="5173742"/>
            <a:ext cx="214908" cy="378976"/>
          </a:xfrm>
          <a:prstGeom prst="rect">
            <a:avLst/>
          </a:prstGeom>
          <a:noFill/>
          <a:ln/>
        </p:spPr>
        <p:txBody>
          <a:bodyPr wrap="none" lIns="0" tIns="0" rIns="0" bIns="0" rtlCol="0" anchor="t"/>
          <a:lstStyle/>
          <a:p>
            <a:pPr marL="0" indent="0" algn="ctr">
              <a:lnSpc>
                <a:spcPts val="2950"/>
              </a:lnSpc>
              <a:buNone/>
            </a:pPr>
            <a:r>
              <a:rPr lang="en-US" sz="2950" b="1" dirty="0">
                <a:solidFill>
                  <a:srgbClr val="272525"/>
                </a:solidFill>
                <a:latin typeface="Petrona Bold" pitchFamily="34" charset="0"/>
                <a:ea typeface="Petrona Bold" pitchFamily="34" charset="-122"/>
                <a:cs typeface="Petrona Bold" pitchFamily="34" charset="-120"/>
              </a:rPr>
              <a:t>2</a:t>
            </a:r>
            <a:endParaRPr lang="en-US" sz="2950" dirty="0"/>
          </a:p>
        </p:txBody>
      </p:sp>
      <p:sp>
        <p:nvSpPr>
          <p:cNvPr id="10" name="Text 7"/>
          <p:cNvSpPr/>
          <p:nvPr/>
        </p:nvSpPr>
        <p:spPr>
          <a:xfrm>
            <a:off x="6019800" y="5092541"/>
            <a:ext cx="3372922" cy="789622"/>
          </a:xfrm>
          <a:prstGeom prst="rect">
            <a:avLst/>
          </a:prstGeom>
          <a:noFill/>
          <a:ln/>
        </p:spPr>
        <p:txBody>
          <a:bodyPr wrap="square" lIns="0" tIns="0" rIns="0" bIns="0" rtlCol="0" anchor="t"/>
          <a:lstStyle/>
          <a:p>
            <a:pPr marL="0" indent="0">
              <a:lnSpc>
                <a:spcPts val="3100"/>
              </a:lnSpc>
              <a:buNone/>
            </a:pPr>
            <a:r>
              <a:rPr lang="en-US" sz="2450" b="1" dirty="0">
                <a:solidFill>
                  <a:srgbClr val="272525"/>
                </a:solidFill>
                <a:latin typeface="Petrona Bold" pitchFamily="34" charset="0"/>
                <a:ea typeface="Petrona Bold" pitchFamily="34" charset="-122"/>
                <a:cs typeface="Petrona Bold" pitchFamily="34" charset="-120"/>
              </a:rPr>
              <a:t>Transmission Pathways</a:t>
            </a:r>
            <a:endParaRPr lang="en-US" sz="2450" dirty="0"/>
          </a:p>
        </p:txBody>
      </p:sp>
      <p:sp>
        <p:nvSpPr>
          <p:cNvPr id="11" name="Text 8"/>
          <p:cNvSpPr/>
          <p:nvPr/>
        </p:nvSpPr>
        <p:spPr>
          <a:xfrm>
            <a:off x="6019800" y="6026468"/>
            <a:ext cx="3372922" cy="1539716"/>
          </a:xfrm>
          <a:prstGeom prst="rect">
            <a:avLst/>
          </a:prstGeom>
          <a:noFill/>
          <a:ln/>
        </p:spPr>
        <p:txBody>
          <a:bodyPr wrap="square" lIns="0" tIns="0" rIns="0" bIns="0" rtlCol="0" anchor="t"/>
          <a:lstStyle/>
          <a:p>
            <a:pPr marL="0" indent="0">
              <a:lnSpc>
                <a:spcPts val="3000"/>
              </a:lnSpc>
              <a:buNone/>
            </a:pPr>
            <a:r>
              <a:rPr lang="en-US" sz="1850" dirty="0">
                <a:solidFill>
                  <a:srgbClr val="272525"/>
                </a:solidFill>
                <a:latin typeface="Inter" pitchFamily="34" charset="0"/>
                <a:ea typeface="Inter" pitchFamily="34" charset="-122"/>
                <a:cs typeface="Inter" pitchFamily="34" charset="-120"/>
              </a:rPr>
              <a:t>Mitigates person-to-person contact, droplet spread, airborne transmission, and contaminated objects.</a:t>
            </a:r>
            <a:endParaRPr lang="en-US" sz="1850" dirty="0"/>
          </a:p>
        </p:txBody>
      </p:sp>
      <p:sp>
        <p:nvSpPr>
          <p:cNvPr id="12" name="Shape 9"/>
          <p:cNvSpPr/>
          <p:nvPr/>
        </p:nvSpPr>
        <p:spPr>
          <a:xfrm>
            <a:off x="9633347" y="5092541"/>
            <a:ext cx="541377" cy="541377"/>
          </a:xfrm>
          <a:prstGeom prst="roundRect">
            <a:avLst>
              <a:gd name="adj" fmla="val 18669"/>
            </a:avLst>
          </a:prstGeom>
          <a:solidFill>
            <a:srgbClr val="CCEEFF"/>
          </a:solidFill>
          <a:ln w="7620">
            <a:solidFill>
              <a:srgbClr val="B2D4E5"/>
            </a:solidFill>
            <a:prstDash val="solid"/>
          </a:ln>
        </p:spPr>
      </p:sp>
      <p:sp>
        <p:nvSpPr>
          <p:cNvPr id="13" name="Text 10"/>
          <p:cNvSpPr/>
          <p:nvPr/>
        </p:nvSpPr>
        <p:spPr>
          <a:xfrm>
            <a:off x="9796701" y="5173742"/>
            <a:ext cx="214551" cy="378976"/>
          </a:xfrm>
          <a:prstGeom prst="rect">
            <a:avLst/>
          </a:prstGeom>
          <a:noFill/>
          <a:ln/>
        </p:spPr>
        <p:txBody>
          <a:bodyPr wrap="none" lIns="0" tIns="0" rIns="0" bIns="0" rtlCol="0" anchor="t"/>
          <a:lstStyle/>
          <a:p>
            <a:pPr marL="0" indent="0" algn="ctr">
              <a:lnSpc>
                <a:spcPts val="2950"/>
              </a:lnSpc>
              <a:buNone/>
            </a:pPr>
            <a:r>
              <a:rPr lang="en-US" sz="2950" b="1" dirty="0">
                <a:solidFill>
                  <a:srgbClr val="272525"/>
                </a:solidFill>
                <a:latin typeface="Petrona Bold" pitchFamily="34" charset="0"/>
                <a:ea typeface="Petrona Bold" pitchFamily="34" charset="-122"/>
                <a:cs typeface="Petrona Bold" pitchFamily="34" charset="-120"/>
              </a:rPr>
              <a:t>3</a:t>
            </a:r>
            <a:endParaRPr lang="en-US" sz="2950" dirty="0"/>
          </a:p>
        </p:txBody>
      </p:sp>
      <p:sp>
        <p:nvSpPr>
          <p:cNvPr id="14" name="Text 11"/>
          <p:cNvSpPr/>
          <p:nvPr/>
        </p:nvSpPr>
        <p:spPr>
          <a:xfrm>
            <a:off x="10415349" y="5092541"/>
            <a:ext cx="3158490" cy="394811"/>
          </a:xfrm>
          <a:prstGeom prst="rect">
            <a:avLst/>
          </a:prstGeom>
          <a:noFill/>
          <a:ln/>
        </p:spPr>
        <p:txBody>
          <a:bodyPr wrap="none" lIns="0" tIns="0" rIns="0" bIns="0" rtlCol="0" anchor="t"/>
          <a:lstStyle/>
          <a:p>
            <a:pPr marL="0" indent="0">
              <a:lnSpc>
                <a:spcPts val="3100"/>
              </a:lnSpc>
              <a:buNone/>
            </a:pPr>
            <a:r>
              <a:rPr lang="en-US" sz="2450" b="1" dirty="0">
                <a:solidFill>
                  <a:srgbClr val="272525"/>
                </a:solidFill>
                <a:latin typeface="Petrona Bold" pitchFamily="34" charset="0"/>
                <a:ea typeface="Petrona Bold" pitchFamily="34" charset="-122"/>
                <a:cs typeface="Petrona Bold" pitchFamily="34" charset="-120"/>
              </a:rPr>
              <a:t>IPC Principles</a:t>
            </a:r>
            <a:endParaRPr lang="en-US" sz="2450" dirty="0"/>
          </a:p>
        </p:txBody>
      </p:sp>
      <p:sp>
        <p:nvSpPr>
          <p:cNvPr id="15" name="Text 12"/>
          <p:cNvSpPr/>
          <p:nvPr/>
        </p:nvSpPr>
        <p:spPr>
          <a:xfrm>
            <a:off x="10415349" y="5631656"/>
            <a:ext cx="3372922" cy="1539716"/>
          </a:xfrm>
          <a:prstGeom prst="rect">
            <a:avLst/>
          </a:prstGeom>
          <a:noFill/>
          <a:ln/>
        </p:spPr>
        <p:txBody>
          <a:bodyPr wrap="square" lIns="0" tIns="0" rIns="0" bIns="0" rtlCol="0" anchor="t"/>
          <a:lstStyle/>
          <a:p>
            <a:pPr marL="0" indent="0">
              <a:lnSpc>
                <a:spcPts val="3000"/>
              </a:lnSpc>
              <a:buNone/>
            </a:pPr>
            <a:r>
              <a:rPr lang="en-US" sz="1850" dirty="0">
                <a:solidFill>
                  <a:srgbClr val="272525"/>
                </a:solidFill>
                <a:latin typeface="Inter" pitchFamily="34" charset="0"/>
                <a:ea typeface="Inter" pitchFamily="34" charset="-122"/>
                <a:cs typeface="Inter" pitchFamily="34" charset="-120"/>
              </a:rPr>
              <a:t>Infection prevention and control measures include hand hygiene, PPE use, and waste management.</a:t>
            </a:r>
            <a:endParaRPr lang="en-US" sz="1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11756" y="1379934"/>
            <a:ext cx="7701677" cy="667345"/>
          </a:xfrm>
          <a:prstGeom prst="rect">
            <a:avLst/>
          </a:prstGeom>
          <a:noFill/>
          <a:ln/>
        </p:spPr>
        <p:txBody>
          <a:bodyPr wrap="none" lIns="0" tIns="0" rIns="0" bIns="0" rtlCol="0" anchor="t"/>
          <a:lstStyle/>
          <a:p>
            <a:pPr marL="0" indent="0">
              <a:lnSpc>
                <a:spcPts val="5250"/>
              </a:lnSpc>
              <a:buNone/>
            </a:pPr>
            <a:r>
              <a:rPr lang="en-US" sz="4200" b="1" dirty="0">
                <a:solidFill>
                  <a:srgbClr val="000000"/>
                </a:solidFill>
                <a:latin typeface="Petrona Bold" pitchFamily="34" charset="0"/>
                <a:ea typeface="Petrona Bold" pitchFamily="34" charset="-122"/>
                <a:cs typeface="Petrona Bold" pitchFamily="34" charset="-120"/>
              </a:rPr>
              <a:t>Characteristics of Effective PPE</a:t>
            </a:r>
            <a:endParaRPr lang="en-US" sz="4200" dirty="0"/>
          </a:p>
        </p:txBody>
      </p:sp>
      <p:sp>
        <p:nvSpPr>
          <p:cNvPr id="4" name="Shape 1"/>
          <p:cNvSpPr/>
          <p:nvPr/>
        </p:nvSpPr>
        <p:spPr>
          <a:xfrm>
            <a:off x="711756" y="2352318"/>
            <a:ext cx="7720489" cy="4497229"/>
          </a:xfrm>
          <a:prstGeom prst="roundRect">
            <a:avLst>
              <a:gd name="adj" fmla="val 1899"/>
            </a:avLst>
          </a:prstGeom>
          <a:noFill/>
          <a:ln w="7620">
            <a:solidFill>
              <a:srgbClr val="000000">
                <a:alpha val="8000"/>
              </a:srgbClr>
            </a:solidFill>
            <a:prstDash val="solid"/>
          </a:ln>
        </p:spPr>
      </p:sp>
      <p:sp>
        <p:nvSpPr>
          <p:cNvPr id="5" name="Shape 2"/>
          <p:cNvSpPr/>
          <p:nvPr/>
        </p:nvSpPr>
        <p:spPr>
          <a:xfrm>
            <a:off x="719376" y="2359938"/>
            <a:ext cx="7704415" cy="584359"/>
          </a:xfrm>
          <a:prstGeom prst="rect">
            <a:avLst/>
          </a:prstGeom>
          <a:solidFill>
            <a:srgbClr val="FFFFFF">
              <a:alpha val="4000"/>
            </a:srgbClr>
          </a:solidFill>
          <a:ln/>
        </p:spPr>
      </p:sp>
      <p:sp>
        <p:nvSpPr>
          <p:cNvPr id="6" name="Text 3"/>
          <p:cNvSpPr/>
          <p:nvPr/>
        </p:nvSpPr>
        <p:spPr>
          <a:xfrm>
            <a:off x="923687" y="2489478"/>
            <a:ext cx="215729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Design Feature</a:t>
            </a:r>
            <a:endParaRPr lang="en-US" sz="1600" dirty="0"/>
          </a:p>
        </p:txBody>
      </p:sp>
      <p:sp>
        <p:nvSpPr>
          <p:cNvPr id="7" name="Text 4"/>
          <p:cNvSpPr/>
          <p:nvPr/>
        </p:nvSpPr>
        <p:spPr>
          <a:xfrm>
            <a:off x="3495318" y="2489478"/>
            <a:ext cx="215348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Material Performance</a:t>
            </a:r>
            <a:endParaRPr lang="en-US" sz="1600" dirty="0"/>
          </a:p>
        </p:txBody>
      </p:sp>
      <p:sp>
        <p:nvSpPr>
          <p:cNvPr id="8" name="Text 5"/>
          <p:cNvSpPr/>
          <p:nvPr/>
        </p:nvSpPr>
        <p:spPr>
          <a:xfrm>
            <a:off x="6063139" y="2489478"/>
            <a:ext cx="215729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Use Desirability</a:t>
            </a:r>
            <a:endParaRPr lang="en-US" sz="1600" dirty="0"/>
          </a:p>
        </p:txBody>
      </p:sp>
      <p:sp>
        <p:nvSpPr>
          <p:cNvPr id="9" name="Shape 6"/>
          <p:cNvSpPr/>
          <p:nvPr/>
        </p:nvSpPr>
        <p:spPr>
          <a:xfrm>
            <a:off x="719376" y="2944297"/>
            <a:ext cx="7704415" cy="909637"/>
          </a:xfrm>
          <a:prstGeom prst="rect">
            <a:avLst/>
          </a:prstGeom>
          <a:solidFill>
            <a:srgbClr val="000000">
              <a:alpha val="4000"/>
            </a:srgbClr>
          </a:solidFill>
          <a:ln/>
        </p:spPr>
      </p:sp>
      <p:sp>
        <p:nvSpPr>
          <p:cNvPr id="10" name="Text 7"/>
          <p:cNvSpPr/>
          <p:nvPr/>
        </p:nvSpPr>
        <p:spPr>
          <a:xfrm>
            <a:off x="923687" y="3073837"/>
            <a:ext cx="2157293" cy="650558"/>
          </a:xfrm>
          <a:prstGeom prst="rect">
            <a:avLst/>
          </a:prstGeom>
          <a:noFill/>
          <a:ln/>
        </p:spPr>
        <p:txBody>
          <a:bodyPr wrap="squar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Protect mucous membranes</a:t>
            </a:r>
            <a:endParaRPr lang="en-US" sz="1600" dirty="0"/>
          </a:p>
        </p:txBody>
      </p:sp>
      <p:sp>
        <p:nvSpPr>
          <p:cNvPr id="11" name="Text 8"/>
          <p:cNvSpPr/>
          <p:nvPr/>
        </p:nvSpPr>
        <p:spPr>
          <a:xfrm>
            <a:off x="3495318" y="3073837"/>
            <a:ext cx="2153483" cy="650558"/>
          </a:xfrm>
          <a:prstGeom prst="rect">
            <a:avLst/>
          </a:prstGeom>
          <a:noFill/>
          <a:ln/>
        </p:spPr>
        <p:txBody>
          <a:bodyPr wrap="squar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Withstand work duration</a:t>
            </a:r>
            <a:endParaRPr lang="en-US" sz="1600" dirty="0"/>
          </a:p>
        </p:txBody>
      </p:sp>
      <p:sp>
        <p:nvSpPr>
          <p:cNvPr id="12" name="Text 9"/>
          <p:cNvSpPr/>
          <p:nvPr/>
        </p:nvSpPr>
        <p:spPr>
          <a:xfrm>
            <a:off x="6063139" y="3073837"/>
            <a:ext cx="2157293" cy="650558"/>
          </a:xfrm>
          <a:prstGeom prst="rect">
            <a:avLst/>
          </a:prstGeom>
          <a:noFill/>
          <a:ln/>
        </p:spPr>
        <p:txBody>
          <a:bodyPr wrap="squar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Standardized protocols</a:t>
            </a:r>
            <a:endParaRPr lang="en-US" sz="1600" dirty="0"/>
          </a:p>
        </p:txBody>
      </p:sp>
      <p:sp>
        <p:nvSpPr>
          <p:cNvPr id="13" name="Shape 10"/>
          <p:cNvSpPr/>
          <p:nvPr/>
        </p:nvSpPr>
        <p:spPr>
          <a:xfrm>
            <a:off x="719376" y="3853934"/>
            <a:ext cx="7704415" cy="584359"/>
          </a:xfrm>
          <a:prstGeom prst="rect">
            <a:avLst/>
          </a:prstGeom>
          <a:solidFill>
            <a:srgbClr val="FFFFFF">
              <a:alpha val="4000"/>
            </a:srgbClr>
          </a:solidFill>
          <a:ln/>
        </p:spPr>
      </p:sp>
      <p:sp>
        <p:nvSpPr>
          <p:cNvPr id="14" name="Text 11"/>
          <p:cNvSpPr/>
          <p:nvPr/>
        </p:nvSpPr>
        <p:spPr>
          <a:xfrm>
            <a:off x="923687" y="3983474"/>
            <a:ext cx="215729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Minimize junctions</a:t>
            </a:r>
            <a:endParaRPr lang="en-US" sz="1600" dirty="0"/>
          </a:p>
        </p:txBody>
      </p:sp>
      <p:sp>
        <p:nvSpPr>
          <p:cNvPr id="15" name="Text 12"/>
          <p:cNvSpPr/>
          <p:nvPr/>
        </p:nvSpPr>
        <p:spPr>
          <a:xfrm>
            <a:off x="3495318" y="3983474"/>
            <a:ext cx="215348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Withstand disinfection</a:t>
            </a:r>
            <a:endParaRPr lang="en-US" sz="1600" dirty="0"/>
          </a:p>
        </p:txBody>
      </p:sp>
      <p:sp>
        <p:nvSpPr>
          <p:cNvPr id="16" name="Text 13"/>
          <p:cNvSpPr/>
          <p:nvPr/>
        </p:nvSpPr>
        <p:spPr>
          <a:xfrm>
            <a:off x="6063139" y="3983474"/>
            <a:ext cx="215729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Easy disposal</a:t>
            </a:r>
            <a:endParaRPr lang="en-US" sz="1600" dirty="0"/>
          </a:p>
        </p:txBody>
      </p:sp>
      <p:sp>
        <p:nvSpPr>
          <p:cNvPr id="17" name="Shape 14"/>
          <p:cNvSpPr/>
          <p:nvPr/>
        </p:nvSpPr>
        <p:spPr>
          <a:xfrm>
            <a:off x="719376" y="4438293"/>
            <a:ext cx="7704415" cy="909637"/>
          </a:xfrm>
          <a:prstGeom prst="rect">
            <a:avLst/>
          </a:prstGeom>
          <a:solidFill>
            <a:srgbClr val="000000">
              <a:alpha val="4000"/>
            </a:srgbClr>
          </a:solidFill>
          <a:ln/>
        </p:spPr>
      </p:sp>
      <p:sp>
        <p:nvSpPr>
          <p:cNvPr id="18" name="Text 15"/>
          <p:cNvSpPr/>
          <p:nvPr/>
        </p:nvSpPr>
        <p:spPr>
          <a:xfrm>
            <a:off x="923687" y="4567833"/>
            <a:ext cx="215729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Unobstructed vision</a:t>
            </a:r>
            <a:endParaRPr lang="en-US" sz="1600" dirty="0"/>
          </a:p>
        </p:txBody>
      </p:sp>
      <p:sp>
        <p:nvSpPr>
          <p:cNvPr id="19" name="Text 16"/>
          <p:cNvSpPr/>
          <p:nvPr/>
        </p:nvSpPr>
        <p:spPr>
          <a:xfrm>
            <a:off x="3495318" y="4567833"/>
            <a:ext cx="2153483" cy="650558"/>
          </a:xfrm>
          <a:prstGeom prst="rect">
            <a:avLst/>
          </a:prstGeom>
          <a:noFill/>
          <a:ln/>
        </p:spPr>
        <p:txBody>
          <a:bodyPr wrap="squar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Tropical climate resistant</a:t>
            </a:r>
            <a:endParaRPr lang="en-US" sz="1600" dirty="0"/>
          </a:p>
        </p:txBody>
      </p:sp>
      <p:sp>
        <p:nvSpPr>
          <p:cNvPr id="20" name="Text 17"/>
          <p:cNvSpPr/>
          <p:nvPr/>
        </p:nvSpPr>
        <p:spPr>
          <a:xfrm>
            <a:off x="6063139" y="4567833"/>
            <a:ext cx="215729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Minimal steps</a:t>
            </a:r>
            <a:endParaRPr lang="en-US" sz="1600" dirty="0"/>
          </a:p>
        </p:txBody>
      </p:sp>
      <p:sp>
        <p:nvSpPr>
          <p:cNvPr id="21" name="Shape 18"/>
          <p:cNvSpPr/>
          <p:nvPr/>
        </p:nvSpPr>
        <p:spPr>
          <a:xfrm>
            <a:off x="719376" y="5347930"/>
            <a:ext cx="7704415" cy="909637"/>
          </a:xfrm>
          <a:prstGeom prst="rect">
            <a:avLst/>
          </a:prstGeom>
          <a:solidFill>
            <a:srgbClr val="FFFFFF">
              <a:alpha val="4000"/>
            </a:srgbClr>
          </a:solidFill>
          <a:ln/>
        </p:spPr>
      </p:sp>
      <p:sp>
        <p:nvSpPr>
          <p:cNvPr id="22" name="Text 19"/>
          <p:cNvSpPr/>
          <p:nvPr/>
        </p:nvSpPr>
        <p:spPr>
          <a:xfrm>
            <a:off x="923687" y="5477470"/>
            <a:ext cx="2157293" cy="650558"/>
          </a:xfrm>
          <a:prstGeom prst="rect">
            <a:avLst/>
          </a:prstGeom>
          <a:noFill/>
          <a:ln/>
        </p:spPr>
        <p:txBody>
          <a:bodyPr wrap="squar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Enable communication</a:t>
            </a:r>
            <a:endParaRPr lang="en-US" sz="1600" dirty="0"/>
          </a:p>
        </p:txBody>
      </p:sp>
      <p:sp>
        <p:nvSpPr>
          <p:cNvPr id="23" name="Text 20"/>
          <p:cNvSpPr/>
          <p:nvPr/>
        </p:nvSpPr>
        <p:spPr>
          <a:xfrm>
            <a:off x="3495318" y="5477470"/>
            <a:ext cx="2153483" cy="325279"/>
          </a:xfrm>
          <a:prstGeom prst="rect">
            <a:avLst/>
          </a:prstGeom>
          <a:noFill/>
          <a:ln/>
        </p:spPr>
        <p:txBody>
          <a:bodyPr wrap="none" lIns="0" tIns="0" rIns="0" bIns="0" rtlCol="0" anchor="t"/>
          <a:lstStyle/>
          <a:p>
            <a:pPr marL="0" indent="0">
              <a:lnSpc>
                <a:spcPts val="2550"/>
              </a:lnSpc>
              <a:buNone/>
            </a:pPr>
            <a:endParaRPr lang="en-US" sz="1600" dirty="0"/>
          </a:p>
        </p:txBody>
      </p:sp>
      <p:sp>
        <p:nvSpPr>
          <p:cNvPr id="24" name="Text 21"/>
          <p:cNvSpPr/>
          <p:nvPr/>
        </p:nvSpPr>
        <p:spPr>
          <a:xfrm>
            <a:off x="6063139" y="5477470"/>
            <a:ext cx="2157293" cy="325279"/>
          </a:xfrm>
          <a:prstGeom prst="rect">
            <a:avLst/>
          </a:prstGeom>
          <a:noFill/>
          <a:ln/>
        </p:spPr>
        <p:txBody>
          <a:bodyPr wrap="none" lIns="0" tIns="0" rIns="0" bIns="0" rtlCol="0" anchor="t"/>
          <a:lstStyle/>
          <a:p>
            <a:pPr marL="0" indent="0">
              <a:lnSpc>
                <a:spcPts val="2550"/>
              </a:lnSpc>
              <a:buNone/>
            </a:pPr>
            <a:endParaRPr lang="en-US" sz="1600" dirty="0"/>
          </a:p>
        </p:txBody>
      </p:sp>
      <p:sp>
        <p:nvSpPr>
          <p:cNvPr id="25" name="Shape 22"/>
          <p:cNvSpPr/>
          <p:nvPr/>
        </p:nvSpPr>
        <p:spPr>
          <a:xfrm>
            <a:off x="719376" y="6257568"/>
            <a:ext cx="7704415" cy="584359"/>
          </a:xfrm>
          <a:prstGeom prst="rect">
            <a:avLst/>
          </a:prstGeom>
          <a:solidFill>
            <a:srgbClr val="000000">
              <a:alpha val="4000"/>
            </a:srgbClr>
          </a:solidFill>
          <a:ln/>
        </p:spPr>
      </p:sp>
      <p:sp>
        <p:nvSpPr>
          <p:cNvPr id="26" name="Text 23"/>
          <p:cNvSpPr/>
          <p:nvPr/>
        </p:nvSpPr>
        <p:spPr>
          <a:xfrm>
            <a:off x="923687" y="6387108"/>
            <a:ext cx="2157293" cy="325279"/>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Human factors design</a:t>
            </a:r>
            <a:endParaRPr lang="en-US" sz="1600" dirty="0"/>
          </a:p>
        </p:txBody>
      </p:sp>
      <p:sp>
        <p:nvSpPr>
          <p:cNvPr id="27" name="Text 24"/>
          <p:cNvSpPr/>
          <p:nvPr/>
        </p:nvSpPr>
        <p:spPr>
          <a:xfrm>
            <a:off x="3495318" y="6387108"/>
            <a:ext cx="2153483" cy="325279"/>
          </a:xfrm>
          <a:prstGeom prst="rect">
            <a:avLst/>
          </a:prstGeom>
          <a:noFill/>
          <a:ln/>
        </p:spPr>
        <p:txBody>
          <a:bodyPr wrap="none" lIns="0" tIns="0" rIns="0" bIns="0" rtlCol="0" anchor="t"/>
          <a:lstStyle/>
          <a:p>
            <a:pPr marL="0" indent="0">
              <a:lnSpc>
                <a:spcPts val="2550"/>
              </a:lnSpc>
              <a:buNone/>
            </a:pPr>
            <a:endParaRPr lang="en-US" sz="1600" dirty="0"/>
          </a:p>
        </p:txBody>
      </p:sp>
      <p:sp>
        <p:nvSpPr>
          <p:cNvPr id="28" name="Text 25"/>
          <p:cNvSpPr/>
          <p:nvPr/>
        </p:nvSpPr>
        <p:spPr>
          <a:xfrm>
            <a:off x="6063139" y="6387108"/>
            <a:ext cx="2157293" cy="325279"/>
          </a:xfrm>
          <a:prstGeom prst="rect">
            <a:avLst/>
          </a:prstGeom>
          <a:noFill/>
          <a:ln/>
        </p:spPr>
        <p:txBody>
          <a:bodyPr wrap="none" lIns="0" tIns="0" rIns="0" bIns="0" rtlCol="0" anchor="t"/>
          <a:lstStyle/>
          <a:p>
            <a:pPr marL="0" indent="0">
              <a:lnSpc>
                <a:spcPts val="2550"/>
              </a:lnSpc>
              <a:buNone/>
            </a:pP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18555" y="644962"/>
            <a:ext cx="6914912" cy="767477"/>
          </a:xfrm>
          <a:prstGeom prst="rect">
            <a:avLst/>
          </a:prstGeom>
          <a:noFill/>
          <a:ln/>
        </p:spPr>
        <p:txBody>
          <a:bodyPr wrap="none" lIns="0" tIns="0" rIns="0" bIns="0" rtlCol="0" anchor="t"/>
          <a:lstStyle/>
          <a:p>
            <a:pPr marL="0" indent="0">
              <a:lnSpc>
                <a:spcPts val="6000"/>
              </a:lnSpc>
              <a:buNone/>
            </a:pPr>
            <a:r>
              <a:rPr lang="en-US" sz="4800" b="1" dirty="0">
                <a:solidFill>
                  <a:srgbClr val="000000"/>
                </a:solidFill>
                <a:latin typeface="Petrona Bold" pitchFamily="34" charset="0"/>
                <a:ea typeface="Petrona Bold" pitchFamily="34" charset="-122"/>
                <a:cs typeface="Petrona Bold" pitchFamily="34" charset="-120"/>
              </a:rPr>
              <a:t>OSHA Standards for PPE</a:t>
            </a:r>
            <a:endParaRPr lang="en-US" sz="4800" dirty="0"/>
          </a:p>
        </p:txBody>
      </p:sp>
      <p:sp>
        <p:nvSpPr>
          <p:cNvPr id="4" name="Shape 1"/>
          <p:cNvSpPr/>
          <p:nvPr/>
        </p:nvSpPr>
        <p:spPr>
          <a:xfrm>
            <a:off x="818555" y="2026325"/>
            <a:ext cx="526256" cy="526256"/>
          </a:xfrm>
          <a:prstGeom prst="roundRect">
            <a:avLst>
              <a:gd name="adj" fmla="val 18667"/>
            </a:avLst>
          </a:prstGeom>
          <a:solidFill>
            <a:srgbClr val="CCEEFF"/>
          </a:solidFill>
          <a:ln w="7620">
            <a:solidFill>
              <a:srgbClr val="B2D4E5"/>
            </a:solidFill>
            <a:prstDash val="solid"/>
          </a:ln>
        </p:spPr>
      </p:sp>
      <p:sp>
        <p:nvSpPr>
          <p:cNvPr id="5" name="Text 2"/>
          <p:cNvSpPr/>
          <p:nvPr/>
        </p:nvSpPr>
        <p:spPr>
          <a:xfrm>
            <a:off x="1002863" y="2105263"/>
            <a:ext cx="157639" cy="368379"/>
          </a:xfrm>
          <a:prstGeom prst="rect">
            <a:avLst/>
          </a:prstGeom>
          <a:noFill/>
          <a:ln/>
        </p:spPr>
        <p:txBody>
          <a:bodyPr wrap="none" lIns="0" tIns="0" rIns="0" bIns="0" rtlCol="0" anchor="t"/>
          <a:lstStyle/>
          <a:p>
            <a:pPr marL="0" indent="0" algn="ctr">
              <a:lnSpc>
                <a:spcPts val="2900"/>
              </a:lnSpc>
              <a:buNone/>
            </a:pPr>
            <a:r>
              <a:rPr lang="en-US" sz="2900" b="1" dirty="0">
                <a:solidFill>
                  <a:srgbClr val="272525"/>
                </a:solidFill>
                <a:latin typeface="Petrona Bold" pitchFamily="34" charset="0"/>
                <a:ea typeface="Petrona Bold" pitchFamily="34" charset="-122"/>
                <a:cs typeface="Petrona Bold" pitchFamily="34" charset="-120"/>
              </a:rPr>
              <a:t>1</a:t>
            </a:r>
            <a:endParaRPr lang="en-US" sz="2900" dirty="0"/>
          </a:p>
        </p:txBody>
      </p:sp>
      <p:sp>
        <p:nvSpPr>
          <p:cNvPr id="6" name="Text 3"/>
          <p:cNvSpPr/>
          <p:nvPr/>
        </p:nvSpPr>
        <p:spPr>
          <a:xfrm>
            <a:off x="1578650" y="2026325"/>
            <a:ext cx="3069788" cy="383619"/>
          </a:xfrm>
          <a:prstGeom prst="rect">
            <a:avLst/>
          </a:prstGeom>
          <a:noFill/>
          <a:ln/>
        </p:spPr>
        <p:txBody>
          <a:bodyPr wrap="none" lIns="0" tIns="0" rIns="0" bIns="0" rtlCol="0" anchor="t"/>
          <a:lstStyle/>
          <a:p>
            <a:pPr marL="0" indent="0">
              <a:lnSpc>
                <a:spcPts val="3000"/>
              </a:lnSpc>
              <a:buNone/>
            </a:pPr>
            <a:r>
              <a:rPr lang="en-US" sz="2400" b="1" dirty="0">
                <a:solidFill>
                  <a:srgbClr val="272525"/>
                </a:solidFill>
                <a:latin typeface="Petrona Bold" pitchFamily="34" charset="0"/>
                <a:ea typeface="Petrona Bold" pitchFamily="34" charset="-122"/>
                <a:cs typeface="Petrona Bold" pitchFamily="34" charset="-120"/>
              </a:rPr>
              <a:t>Hazardous Drugs</a:t>
            </a:r>
            <a:endParaRPr lang="en-US" sz="2400" dirty="0"/>
          </a:p>
        </p:txBody>
      </p:sp>
      <p:sp>
        <p:nvSpPr>
          <p:cNvPr id="7" name="Text 4"/>
          <p:cNvSpPr/>
          <p:nvPr/>
        </p:nvSpPr>
        <p:spPr>
          <a:xfrm>
            <a:off x="1578650" y="2550200"/>
            <a:ext cx="6746796" cy="1122283"/>
          </a:xfrm>
          <a:prstGeom prst="rect">
            <a:avLst/>
          </a:prstGeom>
          <a:noFill/>
          <a:ln/>
        </p:spPr>
        <p:txBody>
          <a:bodyPr wrap="square" lIns="0" tIns="0" rIns="0" bIns="0" rtlCol="0" anchor="t"/>
          <a:lstStyle/>
          <a:p>
            <a:pPr marL="0" indent="0">
              <a:lnSpc>
                <a:spcPts val="2900"/>
              </a:lnSpc>
              <a:buNone/>
            </a:pPr>
            <a:r>
              <a:rPr lang="en-US" sz="1800" dirty="0">
                <a:solidFill>
                  <a:srgbClr val="272525"/>
                </a:solidFill>
                <a:latin typeface="Inter" pitchFamily="34" charset="0"/>
                <a:ea typeface="Inter" pitchFamily="34" charset="-122"/>
                <a:cs typeface="Inter" pitchFamily="34" charset="-120"/>
              </a:rPr>
              <a:t>OSHA's document on Controlling Occupational Exposure to Hazardous Drugs outlines effective use of gloves and gowns.</a:t>
            </a:r>
            <a:endParaRPr lang="en-US" sz="1800" dirty="0"/>
          </a:p>
        </p:txBody>
      </p:sp>
      <p:sp>
        <p:nvSpPr>
          <p:cNvPr id="8" name="Shape 5"/>
          <p:cNvSpPr/>
          <p:nvPr/>
        </p:nvSpPr>
        <p:spPr>
          <a:xfrm>
            <a:off x="818555" y="4169450"/>
            <a:ext cx="526256" cy="526256"/>
          </a:xfrm>
          <a:prstGeom prst="roundRect">
            <a:avLst>
              <a:gd name="adj" fmla="val 18667"/>
            </a:avLst>
          </a:prstGeom>
          <a:solidFill>
            <a:srgbClr val="CCEEFF"/>
          </a:solidFill>
          <a:ln w="7620">
            <a:solidFill>
              <a:srgbClr val="B2D4E5"/>
            </a:solidFill>
            <a:prstDash val="solid"/>
          </a:ln>
        </p:spPr>
      </p:sp>
      <p:sp>
        <p:nvSpPr>
          <p:cNvPr id="9" name="Text 6"/>
          <p:cNvSpPr/>
          <p:nvPr/>
        </p:nvSpPr>
        <p:spPr>
          <a:xfrm>
            <a:off x="977265" y="4248388"/>
            <a:ext cx="208836" cy="368379"/>
          </a:xfrm>
          <a:prstGeom prst="rect">
            <a:avLst/>
          </a:prstGeom>
          <a:noFill/>
          <a:ln/>
        </p:spPr>
        <p:txBody>
          <a:bodyPr wrap="none" lIns="0" tIns="0" rIns="0" bIns="0" rtlCol="0" anchor="t"/>
          <a:lstStyle/>
          <a:p>
            <a:pPr marL="0" indent="0" algn="ctr">
              <a:lnSpc>
                <a:spcPts val="2900"/>
              </a:lnSpc>
              <a:buNone/>
            </a:pPr>
            <a:r>
              <a:rPr lang="en-US" sz="2900" b="1" dirty="0">
                <a:solidFill>
                  <a:srgbClr val="272525"/>
                </a:solidFill>
                <a:latin typeface="Petrona Bold" pitchFamily="34" charset="0"/>
                <a:ea typeface="Petrona Bold" pitchFamily="34" charset="-122"/>
                <a:cs typeface="Petrona Bold" pitchFamily="34" charset="-120"/>
              </a:rPr>
              <a:t>2</a:t>
            </a:r>
            <a:endParaRPr lang="en-US" sz="2900" dirty="0"/>
          </a:p>
        </p:txBody>
      </p:sp>
      <p:sp>
        <p:nvSpPr>
          <p:cNvPr id="10" name="Text 7"/>
          <p:cNvSpPr/>
          <p:nvPr/>
        </p:nvSpPr>
        <p:spPr>
          <a:xfrm>
            <a:off x="1578650" y="4169450"/>
            <a:ext cx="3069788" cy="383619"/>
          </a:xfrm>
          <a:prstGeom prst="rect">
            <a:avLst/>
          </a:prstGeom>
          <a:noFill/>
          <a:ln/>
        </p:spPr>
        <p:txBody>
          <a:bodyPr wrap="none" lIns="0" tIns="0" rIns="0" bIns="0" rtlCol="0" anchor="t"/>
          <a:lstStyle/>
          <a:p>
            <a:pPr marL="0" indent="0">
              <a:lnSpc>
                <a:spcPts val="3000"/>
              </a:lnSpc>
              <a:buNone/>
            </a:pPr>
            <a:r>
              <a:rPr lang="en-US" sz="2400" b="1" dirty="0">
                <a:solidFill>
                  <a:srgbClr val="272525"/>
                </a:solidFill>
                <a:latin typeface="Petrona Bold" pitchFamily="34" charset="0"/>
                <a:ea typeface="Petrona Bold" pitchFamily="34" charset="-122"/>
                <a:cs typeface="Petrona Bold" pitchFamily="34" charset="-120"/>
              </a:rPr>
              <a:t>PPE Standard</a:t>
            </a:r>
            <a:endParaRPr lang="en-US" sz="2400" dirty="0"/>
          </a:p>
        </p:txBody>
      </p:sp>
      <p:sp>
        <p:nvSpPr>
          <p:cNvPr id="11" name="Text 8"/>
          <p:cNvSpPr/>
          <p:nvPr/>
        </p:nvSpPr>
        <p:spPr>
          <a:xfrm>
            <a:off x="1578650" y="4693325"/>
            <a:ext cx="6746796" cy="1122283"/>
          </a:xfrm>
          <a:prstGeom prst="rect">
            <a:avLst/>
          </a:prstGeom>
          <a:noFill/>
          <a:ln/>
        </p:spPr>
        <p:txBody>
          <a:bodyPr wrap="square" lIns="0" tIns="0" rIns="0" bIns="0" rtlCol="0" anchor="t"/>
          <a:lstStyle/>
          <a:p>
            <a:pPr marL="0" indent="0">
              <a:lnSpc>
                <a:spcPts val="2900"/>
              </a:lnSpc>
              <a:buNone/>
            </a:pPr>
            <a:r>
              <a:rPr lang="en-US" sz="1800" dirty="0">
                <a:solidFill>
                  <a:srgbClr val="272525"/>
                </a:solidFill>
                <a:latin typeface="Inter" pitchFamily="34" charset="0"/>
                <a:ea typeface="Inter" pitchFamily="34" charset="-122"/>
                <a:cs typeface="Inter" pitchFamily="34" charset="-120"/>
              </a:rPr>
              <a:t>OSHA's Personal Protective Equipment standard requires employers to provide appropriate PPE for workers handling hazardous drugs.</a:t>
            </a:r>
            <a:endParaRPr lang="en-US" sz="1800" dirty="0"/>
          </a:p>
        </p:txBody>
      </p:sp>
      <p:sp>
        <p:nvSpPr>
          <p:cNvPr id="12" name="Shape 9"/>
          <p:cNvSpPr/>
          <p:nvPr/>
        </p:nvSpPr>
        <p:spPr>
          <a:xfrm>
            <a:off x="818555" y="6312575"/>
            <a:ext cx="526256" cy="526256"/>
          </a:xfrm>
          <a:prstGeom prst="roundRect">
            <a:avLst>
              <a:gd name="adj" fmla="val 18667"/>
            </a:avLst>
          </a:prstGeom>
          <a:solidFill>
            <a:srgbClr val="CCEEFF"/>
          </a:solidFill>
          <a:ln w="7620">
            <a:solidFill>
              <a:srgbClr val="B2D4E5"/>
            </a:solidFill>
            <a:prstDash val="solid"/>
          </a:ln>
        </p:spPr>
      </p:sp>
      <p:sp>
        <p:nvSpPr>
          <p:cNvPr id="13" name="Text 10"/>
          <p:cNvSpPr/>
          <p:nvPr/>
        </p:nvSpPr>
        <p:spPr>
          <a:xfrm>
            <a:off x="977384" y="6391513"/>
            <a:ext cx="208478" cy="368379"/>
          </a:xfrm>
          <a:prstGeom prst="rect">
            <a:avLst/>
          </a:prstGeom>
          <a:noFill/>
          <a:ln/>
        </p:spPr>
        <p:txBody>
          <a:bodyPr wrap="none" lIns="0" tIns="0" rIns="0" bIns="0" rtlCol="0" anchor="t"/>
          <a:lstStyle/>
          <a:p>
            <a:pPr marL="0" indent="0" algn="ctr">
              <a:lnSpc>
                <a:spcPts val="2900"/>
              </a:lnSpc>
              <a:buNone/>
            </a:pPr>
            <a:r>
              <a:rPr lang="en-US" sz="2900" b="1" dirty="0">
                <a:solidFill>
                  <a:srgbClr val="272525"/>
                </a:solidFill>
                <a:latin typeface="Petrona Bold" pitchFamily="34" charset="0"/>
                <a:ea typeface="Petrona Bold" pitchFamily="34" charset="-122"/>
                <a:cs typeface="Petrona Bold" pitchFamily="34" charset="-120"/>
              </a:rPr>
              <a:t>3</a:t>
            </a:r>
            <a:endParaRPr lang="en-US" sz="2900" dirty="0"/>
          </a:p>
        </p:txBody>
      </p:sp>
      <p:sp>
        <p:nvSpPr>
          <p:cNvPr id="14" name="Text 11"/>
          <p:cNvSpPr/>
          <p:nvPr/>
        </p:nvSpPr>
        <p:spPr>
          <a:xfrm>
            <a:off x="1578650" y="6312575"/>
            <a:ext cx="3695105" cy="383619"/>
          </a:xfrm>
          <a:prstGeom prst="rect">
            <a:avLst/>
          </a:prstGeom>
          <a:noFill/>
          <a:ln/>
        </p:spPr>
        <p:txBody>
          <a:bodyPr wrap="none" lIns="0" tIns="0" rIns="0" bIns="0" rtlCol="0" anchor="t"/>
          <a:lstStyle/>
          <a:p>
            <a:pPr marL="0" indent="0">
              <a:lnSpc>
                <a:spcPts val="3000"/>
              </a:lnSpc>
              <a:buNone/>
            </a:pPr>
            <a:r>
              <a:rPr lang="en-US" sz="2400" b="1" dirty="0">
                <a:solidFill>
                  <a:srgbClr val="272525"/>
                </a:solidFill>
                <a:latin typeface="Petrona Bold" pitchFamily="34" charset="0"/>
                <a:ea typeface="Petrona Bold" pitchFamily="34" charset="-122"/>
                <a:cs typeface="Petrona Bold" pitchFamily="34" charset="-120"/>
              </a:rPr>
              <a:t>Employer Responsibilities</a:t>
            </a:r>
            <a:endParaRPr lang="en-US" sz="2400" dirty="0"/>
          </a:p>
        </p:txBody>
      </p:sp>
      <p:sp>
        <p:nvSpPr>
          <p:cNvPr id="15" name="Text 12"/>
          <p:cNvSpPr/>
          <p:nvPr/>
        </p:nvSpPr>
        <p:spPr>
          <a:xfrm>
            <a:off x="1578650" y="6836450"/>
            <a:ext cx="6746796" cy="748189"/>
          </a:xfrm>
          <a:prstGeom prst="rect">
            <a:avLst/>
          </a:prstGeom>
          <a:noFill/>
          <a:ln/>
        </p:spPr>
        <p:txBody>
          <a:bodyPr wrap="square" lIns="0" tIns="0" rIns="0" bIns="0" rtlCol="0" anchor="t"/>
          <a:lstStyle/>
          <a:p>
            <a:pPr marL="0" indent="0">
              <a:lnSpc>
                <a:spcPts val="2900"/>
              </a:lnSpc>
              <a:buNone/>
            </a:pPr>
            <a:r>
              <a:rPr lang="en-US" sz="1800" dirty="0">
                <a:solidFill>
                  <a:srgbClr val="272525"/>
                </a:solidFill>
                <a:latin typeface="Inter" pitchFamily="34" charset="0"/>
                <a:ea typeface="Inter" pitchFamily="34" charset="-122"/>
                <a:cs typeface="Inter" pitchFamily="34" charset="-120"/>
              </a:rPr>
              <a:t>Employers must ensure proper design, construction, maintenance, and use of PPE.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54593" y="696873"/>
            <a:ext cx="7585353" cy="519946"/>
          </a:xfrm>
          <a:prstGeom prst="rect">
            <a:avLst/>
          </a:prstGeom>
          <a:noFill/>
          <a:ln/>
        </p:spPr>
        <p:txBody>
          <a:bodyPr wrap="none" lIns="0" tIns="0" rIns="0" bIns="0" rtlCol="0" anchor="t"/>
          <a:lstStyle/>
          <a:p>
            <a:pPr marL="0" indent="0">
              <a:lnSpc>
                <a:spcPts val="4050"/>
              </a:lnSpc>
              <a:buNone/>
            </a:pPr>
            <a:r>
              <a:rPr lang="en-US" sz="3250" b="1" dirty="0">
                <a:solidFill>
                  <a:srgbClr val="000000"/>
                </a:solidFill>
                <a:latin typeface="Petrona Bold" pitchFamily="34" charset="0"/>
                <a:ea typeface="Petrona Bold" pitchFamily="34" charset="-122"/>
                <a:cs typeface="Petrona Bold" pitchFamily="34" charset="-120"/>
              </a:rPr>
              <a:t>Types of Personal Protective Equipment</a:t>
            </a:r>
            <a:endParaRPr lang="en-US" sz="3250" dirty="0"/>
          </a:p>
        </p:txBody>
      </p:sp>
      <p:pic>
        <p:nvPicPr>
          <p:cNvPr id="4" name="Image 1" descr="preencoded.png"/>
          <p:cNvPicPr>
            <a:picLocks noChangeAspect="1"/>
          </p:cNvPicPr>
          <p:nvPr/>
        </p:nvPicPr>
        <p:blipFill>
          <a:blip r:embed="rId4"/>
          <a:stretch>
            <a:fillRect/>
          </a:stretch>
        </p:blipFill>
        <p:spPr>
          <a:xfrm>
            <a:off x="554593" y="1454467"/>
            <a:ext cx="396121" cy="396121"/>
          </a:xfrm>
          <a:prstGeom prst="rect">
            <a:avLst/>
          </a:prstGeom>
        </p:spPr>
      </p:pic>
      <p:sp>
        <p:nvSpPr>
          <p:cNvPr id="5" name="Text 1"/>
          <p:cNvSpPr/>
          <p:nvPr/>
        </p:nvSpPr>
        <p:spPr>
          <a:xfrm>
            <a:off x="554593" y="2009061"/>
            <a:ext cx="2080022"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Gloves</a:t>
            </a:r>
            <a:endParaRPr lang="en-US" sz="1600" dirty="0"/>
          </a:p>
        </p:txBody>
      </p:sp>
      <p:sp>
        <p:nvSpPr>
          <p:cNvPr id="6" name="Text 2"/>
          <p:cNvSpPr/>
          <p:nvPr/>
        </p:nvSpPr>
        <p:spPr>
          <a:xfrm>
            <a:off x="554593" y="2363986"/>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Protect hands from direct contact with hazardous materials.</a:t>
            </a:r>
            <a:endParaRPr lang="en-US" sz="1200" dirty="0"/>
          </a:p>
        </p:txBody>
      </p:sp>
      <p:pic>
        <p:nvPicPr>
          <p:cNvPr id="7" name="Image 2" descr="preencoded.png"/>
          <p:cNvPicPr>
            <a:picLocks noChangeAspect="1"/>
          </p:cNvPicPr>
          <p:nvPr/>
        </p:nvPicPr>
        <p:blipFill>
          <a:blip r:embed="rId5"/>
          <a:stretch>
            <a:fillRect/>
          </a:stretch>
        </p:blipFill>
        <p:spPr>
          <a:xfrm>
            <a:off x="554593" y="3092887"/>
            <a:ext cx="396121" cy="396121"/>
          </a:xfrm>
          <a:prstGeom prst="rect">
            <a:avLst/>
          </a:prstGeom>
        </p:spPr>
      </p:pic>
      <p:sp>
        <p:nvSpPr>
          <p:cNvPr id="8" name="Text 3"/>
          <p:cNvSpPr/>
          <p:nvPr/>
        </p:nvSpPr>
        <p:spPr>
          <a:xfrm>
            <a:off x="554593" y="3647480"/>
            <a:ext cx="2080022"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Safety Glasses</a:t>
            </a:r>
            <a:endParaRPr lang="en-US" sz="1600" dirty="0"/>
          </a:p>
        </p:txBody>
      </p:sp>
      <p:sp>
        <p:nvSpPr>
          <p:cNvPr id="9" name="Text 4"/>
          <p:cNvSpPr/>
          <p:nvPr/>
        </p:nvSpPr>
        <p:spPr>
          <a:xfrm>
            <a:off x="554593" y="4002405"/>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Shield eyes from splashes and airborne particles.</a:t>
            </a:r>
            <a:endParaRPr lang="en-US" sz="1200" dirty="0"/>
          </a:p>
        </p:txBody>
      </p:sp>
      <p:pic>
        <p:nvPicPr>
          <p:cNvPr id="10" name="Image 3" descr="preencoded.png"/>
          <p:cNvPicPr>
            <a:picLocks noChangeAspect="1"/>
          </p:cNvPicPr>
          <p:nvPr/>
        </p:nvPicPr>
        <p:blipFill>
          <a:blip r:embed="rId6"/>
          <a:stretch>
            <a:fillRect/>
          </a:stretch>
        </p:blipFill>
        <p:spPr>
          <a:xfrm>
            <a:off x="554593" y="4731306"/>
            <a:ext cx="396121" cy="396121"/>
          </a:xfrm>
          <a:prstGeom prst="rect">
            <a:avLst/>
          </a:prstGeom>
        </p:spPr>
      </p:pic>
      <p:sp>
        <p:nvSpPr>
          <p:cNvPr id="11" name="Text 5"/>
          <p:cNvSpPr/>
          <p:nvPr/>
        </p:nvSpPr>
        <p:spPr>
          <a:xfrm>
            <a:off x="554593" y="5285899"/>
            <a:ext cx="2080022"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Respirators</a:t>
            </a:r>
            <a:endParaRPr lang="en-US" sz="1600" dirty="0"/>
          </a:p>
        </p:txBody>
      </p:sp>
      <p:sp>
        <p:nvSpPr>
          <p:cNvPr id="12" name="Text 6"/>
          <p:cNvSpPr/>
          <p:nvPr/>
        </p:nvSpPr>
        <p:spPr>
          <a:xfrm>
            <a:off x="554593" y="5640824"/>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Filter air to protect against harmful particles and gases.</a:t>
            </a:r>
            <a:endParaRPr lang="en-US" sz="1200" dirty="0"/>
          </a:p>
        </p:txBody>
      </p:sp>
      <p:pic>
        <p:nvPicPr>
          <p:cNvPr id="13" name="Image 4" descr="preencoded.png"/>
          <p:cNvPicPr>
            <a:picLocks noChangeAspect="1"/>
          </p:cNvPicPr>
          <p:nvPr/>
        </p:nvPicPr>
        <p:blipFill>
          <a:blip r:embed="rId7"/>
          <a:stretch>
            <a:fillRect/>
          </a:stretch>
        </p:blipFill>
        <p:spPr>
          <a:xfrm>
            <a:off x="554593" y="6369725"/>
            <a:ext cx="396121" cy="396121"/>
          </a:xfrm>
          <a:prstGeom prst="rect">
            <a:avLst/>
          </a:prstGeom>
        </p:spPr>
      </p:pic>
      <p:sp>
        <p:nvSpPr>
          <p:cNvPr id="14" name="Text 7"/>
          <p:cNvSpPr/>
          <p:nvPr/>
        </p:nvSpPr>
        <p:spPr>
          <a:xfrm>
            <a:off x="554593" y="6924318"/>
            <a:ext cx="2080022"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Protective Suits</a:t>
            </a:r>
            <a:endParaRPr lang="en-US" sz="1600" dirty="0"/>
          </a:p>
        </p:txBody>
      </p:sp>
      <p:sp>
        <p:nvSpPr>
          <p:cNvPr id="15" name="Text 8"/>
          <p:cNvSpPr/>
          <p:nvPr/>
        </p:nvSpPr>
        <p:spPr>
          <a:xfrm>
            <a:off x="554593" y="7279243"/>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Full-body protection against hazardous substances.</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95444" y="703659"/>
            <a:ext cx="6604754" cy="651986"/>
          </a:xfrm>
          <a:prstGeom prst="rect">
            <a:avLst/>
          </a:prstGeom>
          <a:noFill/>
          <a:ln/>
        </p:spPr>
        <p:txBody>
          <a:bodyPr wrap="none" lIns="0" tIns="0" rIns="0" bIns="0" rtlCol="0" anchor="t"/>
          <a:lstStyle/>
          <a:p>
            <a:pPr marL="0" indent="0">
              <a:lnSpc>
                <a:spcPts val="5100"/>
              </a:lnSpc>
              <a:buNone/>
            </a:pPr>
            <a:r>
              <a:rPr lang="en-US" sz="4100" b="1" dirty="0">
                <a:solidFill>
                  <a:srgbClr val="000000"/>
                </a:solidFill>
                <a:latin typeface="Petrona Bold" pitchFamily="34" charset="0"/>
                <a:ea typeface="Petrona Bold" pitchFamily="34" charset="-122"/>
                <a:cs typeface="Petrona Bold" pitchFamily="34" charset="-120"/>
              </a:rPr>
              <a:t>Ensuring Proper Use of PPE</a:t>
            </a:r>
            <a:endParaRPr lang="en-US" sz="4100" dirty="0"/>
          </a:p>
        </p:txBody>
      </p:sp>
      <p:sp>
        <p:nvSpPr>
          <p:cNvPr id="4" name="Shape 1"/>
          <p:cNvSpPr/>
          <p:nvPr/>
        </p:nvSpPr>
        <p:spPr>
          <a:xfrm>
            <a:off x="982028" y="1653659"/>
            <a:ext cx="22860" cy="5872163"/>
          </a:xfrm>
          <a:prstGeom prst="roundRect">
            <a:avLst>
              <a:gd name="adj" fmla="val 365065"/>
            </a:avLst>
          </a:prstGeom>
          <a:solidFill>
            <a:srgbClr val="B2D4E5"/>
          </a:solidFill>
          <a:ln/>
        </p:spPr>
      </p:sp>
      <p:sp>
        <p:nvSpPr>
          <p:cNvPr id="5" name="Shape 2"/>
          <p:cNvSpPr/>
          <p:nvPr/>
        </p:nvSpPr>
        <p:spPr>
          <a:xfrm>
            <a:off x="1194078" y="2089190"/>
            <a:ext cx="695444" cy="22860"/>
          </a:xfrm>
          <a:prstGeom prst="roundRect">
            <a:avLst>
              <a:gd name="adj" fmla="val 365065"/>
            </a:avLst>
          </a:prstGeom>
          <a:solidFill>
            <a:srgbClr val="B2D4E5"/>
          </a:solidFill>
          <a:ln/>
        </p:spPr>
      </p:sp>
      <p:sp>
        <p:nvSpPr>
          <p:cNvPr id="6" name="Shape 3"/>
          <p:cNvSpPr/>
          <p:nvPr/>
        </p:nvSpPr>
        <p:spPr>
          <a:xfrm>
            <a:off x="769977" y="1877139"/>
            <a:ext cx="446961" cy="446961"/>
          </a:xfrm>
          <a:prstGeom prst="roundRect">
            <a:avLst>
              <a:gd name="adj" fmla="val 18671"/>
            </a:avLst>
          </a:prstGeom>
          <a:solidFill>
            <a:srgbClr val="CCEEFF"/>
          </a:solidFill>
          <a:ln w="7620">
            <a:solidFill>
              <a:srgbClr val="B2D4E5"/>
            </a:solidFill>
            <a:prstDash val="solid"/>
          </a:ln>
        </p:spPr>
      </p:sp>
      <p:sp>
        <p:nvSpPr>
          <p:cNvPr id="7" name="Text 4"/>
          <p:cNvSpPr/>
          <p:nvPr/>
        </p:nvSpPr>
        <p:spPr>
          <a:xfrm>
            <a:off x="926425" y="1944172"/>
            <a:ext cx="133945" cy="312896"/>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1</a:t>
            </a:r>
            <a:endParaRPr lang="en-US" sz="2450" dirty="0"/>
          </a:p>
        </p:txBody>
      </p:sp>
      <p:sp>
        <p:nvSpPr>
          <p:cNvPr id="8" name="Text 5"/>
          <p:cNvSpPr/>
          <p:nvPr/>
        </p:nvSpPr>
        <p:spPr>
          <a:xfrm>
            <a:off x="2086213" y="1852255"/>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Assessment</a:t>
            </a:r>
            <a:endParaRPr lang="en-US" sz="2050" dirty="0"/>
          </a:p>
        </p:txBody>
      </p:sp>
      <p:sp>
        <p:nvSpPr>
          <p:cNvPr id="9" name="Text 6"/>
          <p:cNvSpPr/>
          <p:nvPr/>
        </p:nvSpPr>
        <p:spPr>
          <a:xfrm>
            <a:off x="2086213" y="2297311"/>
            <a:ext cx="6362343" cy="635794"/>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Employers must assess the workplace to determine if hazards necessitate PPE use.</a:t>
            </a:r>
            <a:endParaRPr lang="en-US" sz="1550" dirty="0"/>
          </a:p>
        </p:txBody>
      </p:sp>
      <p:sp>
        <p:nvSpPr>
          <p:cNvPr id="10" name="Shape 7"/>
          <p:cNvSpPr/>
          <p:nvPr/>
        </p:nvSpPr>
        <p:spPr>
          <a:xfrm>
            <a:off x="1194078" y="3765828"/>
            <a:ext cx="695444" cy="22860"/>
          </a:xfrm>
          <a:prstGeom prst="roundRect">
            <a:avLst>
              <a:gd name="adj" fmla="val 365065"/>
            </a:avLst>
          </a:prstGeom>
          <a:solidFill>
            <a:srgbClr val="B2D4E5"/>
          </a:solidFill>
          <a:ln/>
        </p:spPr>
      </p:sp>
      <p:sp>
        <p:nvSpPr>
          <p:cNvPr id="11" name="Shape 8"/>
          <p:cNvSpPr/>
          <p:nvPr/>
        </p:nvSpPr>
        <p:spPr>
          <a:xfrm>
            <a:off x="769977" y="3553778"/>
            <a:ext cx="446961" cy="446961"/>
          </a:xfrm>
          <a:prstGeom prst="roundRect">
            <a:avLst>
              <a:gd name="adj" fmla="val 18671"/>
            </a:avLst>
          </a:prstGeom>
          <a:solidFill>
            <a:srgbClr val="CCEEFF"/>
          </a:solidFill>
          <a:ln w="7620">
            <a:solidFill>
              <a:srgbClr val="B2D4E5"/>
            </a:solidFill>
            <a:prstDash val="solid"/>
          </a:ln>
        </p:spPr>
      </p:sp>
      <p:sp>
        <p:nvSpPr>
          <p:cNvPr id="12" name="Text 9"/>
          <p:cNvSpPr/>
          <p:nvPr/>
        </p:nvSpPr>
        <p:spPr>
          <a:xfrm>
            <a:off x="904756" y="3620810"/>
            <a:ext cx="177403" cy="312896"/>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2</a:t>
            </a:r>
            <a:endParaRPr lang="en-US" sz="2450" dirty="0"/>
          </a:p>
        </p:txBody>
      </p:sp>
      <p:sp>
        <p:nvSpPr>
          <p:cNvPr id="13" name="Text 10"/>
          <p:cNvSpPr/>
          <p:nvPr/>
        </p:nvSpPr>
        <p:spPr>
          <a:xfrm>
            <a:off x="2086213" y="3528893"/>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Selection</a:t>
            </a:r>
            <a:endParaRPr lang="en-US" sz="2050" dirty="0"/>
          </a:p>
        </p:txBody>
      </p:sp>
      <p:sp>
        <p:nvSpPr>
          <p:cNvPr id="14" name="Text 11"/>
          <p:cNvSpPr/>
          <p:nvPr/>
        </p:nvSpPr>
        <p:spPr>
          <a:xfrm>
            <a:off x="2086213" y="3973949"/>
            <a:ext cx="6362343" cy="635794"/>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Choose appropriate PPE that protects against identified hazards and fits properly.</a:t>
            </a:r>
            <a:endParaRPr lang="en-US" sz="1550" dirty="0"/>
          </a:p>
        </p:txBody>
      </p:sp>
      <p:sp>
        <p:nvSpPr>
          <p:cNvPr id="15" name="Shape 12"/>
          <p:cNvSpPr/>
          <p:nvPr/>
        </p:nvSpPr>
        <p:spPr>
          <a:xfrm>
            <a:off x="1194078" y="5442466"/>
            <a:ext cx="695444" cy="22860"/>
          </a:xfrm>
          <a:prstGeom prst="roundRect">
            <a:avLst>
              <a:gd name="adj" fmla="val 365065"/>
            </a:avLst>
          </a:prstGeom>
          <a:solidFill>
            <a:srgbClr val="B2D4E5"/>
          </a:solidFill>
          <a:ln/>
        </p:spPr>
      </p:sp>
      <p:sp>
        <p:nvSpPr>
          <p:cNvPr id="16" name="Shape 13"/>
          <p:cNvSpPr/>
          <p:nvPr/>
        </p:nvSpPr>
        <p:spPr>
          <a:xfrm>
            <a:off x="769977" y="5230416"/>
            <a:ext cx="446961" cy="446961"/>
          </a:xfrm>
          <a:prstGeom prst="roundRect">
            <a:avLst>
              <a:gd name="adj" fmla="val 18671"/>
            </a:avLst>
          </a:prstGeom>
          <a:solidFill>
            <a:srgbClr val="CCEEFF"/>
          </a:solidFill>
          <a:ln w="7620">
            <a:solidFill>
              <a:srgbClr val="B2D4E5"/>
            </a:solidFill>
            <a:prstDash val="solid"/>
          </a:ln>
        </p:spPr>
      </p:sp>
      <p:sp>
        <p:nvSpPr>
          <p:cNvPr id="17" name="Text 14"/>
          <p:cNvSpPr/>
          <p:nvPr/>
        </p:nvSpPr>
        <p:spPr>
          <a:xfrm>
            <a:off x="904875" y="5297448"/>
            <a:ext cx="177046" cy="312896"/>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3</a:t>
            </a:r>
            <a:endParaRPr lang="en-US" sz="2450" dirty="0"/>
          </a:p>
        </p:txBody>
      </p:sp>
      <p:sp>
        <p:nvSpPr>
          <p:cNvPr id="18" name="Text 15"/>
          <p:cNvSpPr/>
          <p:nvPr/>
        </p:nvSpPr>
        <p:spPr>
          <a:xfrm>
            <a:off x="2086213" y="5205532"/>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Communication</a:t>
            </a:r>
            <a:endParaRPr lang="en-US" sz="2050" dirty="0"/>
          </a:p>
        </p:txBody>
      </p:sp>
      <p:sp>
        <p:nvSpPr>
          <p:cNvPr id="19" name="Text 16"/>
          <p:cNvSpPr/>
          <p:nvPr/>
        </p:nvSpPr>
        <p:spPr>
          <a:xfrm>
            <a:off x="2086213" y="5650587"/>
            <a:ext cx="6362343" cy="31789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Inform employees about PPE selection decisions and requirements.</a:t>
            </a:r>
            <a:endParaRPr lang="en-US" sz="1550" dirty="0"/>
          </a:p>
        </p:txBody>
      </p:sp>
      <p:sp>
        <p:nvSpPr>
          <p:cNvPr id="20" name="Shape 17"/>
          <p:cNvSpPr/>
          <p:nvPr/>
        </p:nvSpPr>
        <p:spPr>
          <a:xfrm>
            <a:off x="1194078" y="6801207"/>
            <a:ext cx="695444" cy="22860"/>
          </a:xfrm>
          <a:prstGeom prst="roundRect">
            <a:avLst>
              <a:gd name="adj" fmla="val 365065"/>
            </a:avLst>
          </a:prstGeom>
          <a:solidFill>
            <a:srgbClr val="B2D4E5"/>
          </a:solidFill>
          <a:ln/>
        </p:spPr>
      </p:sp>
      <p:sp>
        <p:nvSpPr>
          <p:cNvPr id="21" name="Shape 18"/>
          <p:cNvSpPr/>
          <p:nvPr/>
        </p:nvSpPr>
        <p:spPr>
          <a:xfrm>
            <a:off x="769977" y="6589157"/>
            <a:ext cx="446961" cy="446961"/>
          </a:xfrm>
          <a:prstGeom prst="roundRect">
            <a:avLst>
              <a:gd name="adj" fmla="val 18671"/>
            </a:avLst>
          </a:prstGeom>
          <a:solidFill>
            <a:srgbClr val="CCEEFF"/>
          </a:solidFill>
          <a:ln w="7620">
            <a:solidFill>
              <a:srgbClr val="B2D4E5"/>
            </a:solidFill>
            <a:prstDash val="solid"/>
          </a:ln>
        </p:spPr>
      </p:sp>
      <p:sp>
        <p:nvSpPr>
          <p:cNvPr id="22" name="Text 19"/>
          <p:cNvSpPr/>
          <p:nvPr/>
        </p:nvSpPr>
        <p:spPr>
          <a:xfrm>
            <a:off x="909161" y="6656189"/>
            <a:ext cx="168593" cy="312896"/>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4</a:t>
            </a:r>
            <a:endParaRPr lang="en-US" sz="2450" dirty="0"/>
          </a:p>
        </p:txBody>
      </p:sp>
      <p:sp>
        <p:nvSpPr>
          <p:cNvPr id="23" name="Text 20"/>
          <p:cNvSpPr/>
          <p:nvPr/>
        </p:nvSpPr>
        <p:spPr>
          <a:xfrm>
            <a:off x="2086213" y="6564273"/>
            <a:ext cx="2607826" cy="325874"/>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Certification</a:t>
            </a:r>
            <a:endParaRPr lang="en-US" sz="2050" dirty="0"/>
          </a:p>
        </p:txBody>
      </p:sp>
      <p:sp>
        <p:nvSpPr>
          <p:cNvPr id="24" name="Text 21"/>
          <p:cNvSpPr/>
          <p:nvPr/>
        </p:nvSpPr>
        <p:spPr>
          <a:xfrm>
            <a:off x="2086213" y="7009328"/>
            <a:ext cx="6362343" cy="31789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Verify and document the workplace hazard assessment.</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4124"/>
          </a:xfrm>
          <a:prstGeom prst="rect">
            <a:avLst/>
          </a:prstGeom>
        </p:spPr>
      </p:pic>
      <p:sp>
        <p:nvSpPr>
          <p:cNvPr id="3" name="Text 0"/>
          <p:cNvSpPr/>
          <p:nvPr/>
        </p:nvSpPr>
        <p:spPr>
          <a:xfrm>
            <a:off x="6202918" y="563047"/>
            <a:ext cx="7710964" cy="1343501"/>
          </a:xfrm>
          <a:prstGeom prst="rect">
            <a:avLst/>
          </a:prstGeom>
          <a:noFill/>
          <a:ln/>
        </p:spPr>
        <p:txBody>
          <a:bodyPr wrap="square" lIns="0" tIns="0" rIns="0" bIns="0" rtlCol="0" anchor="t"/>
          <a:lstStyle/>
          <a:p>
            <a:pPr marL="0" indent="0">
              <a:lnSpc>
                <a:spcPts val="5250"/>
              </a:lnSpc>
              <a:buNone/>
            </a:pPr>
            <a:r>
              <a:rPr lang="en-US" sz="4200" b="1" dirty="0">
                <a:solidFill>
                  <a:srgbClr val="000000"/>
                </a:solidFill>
                <a:latin typeface="Petrona Bold" pitchFamily="34" charset="0"/>
                <a:ea typeface="Petrona Bold" pitchFamily="34" charset="-122"/>
                <a:cs typeface="Petrona Bold" pitchFamily="34" charset="-120"/>
              </a:rPr>
              <a:t>Training Requirements for PPE Use</a:t>
            </a:r>
            <a:endParaRPr lang="en-US" sz="4200" dirty="0"/>
          </a:p>
        </p:txBody>
      </p:sp>
      <p:sp>
        <p:nvSpPr>
          <p:cNvPr id="4" name="Shape 1"/>
          <p:cNvSpPr/>
          <p:nvPr/>
        </p:nvSpPr>
        <p:spPr>
          <a:xfrm>
            <a:off x="6202918" y="2213610"/>
            <a:ext cx="7710964" cy="1210866"/>
          </a:xfrm>
          <a:prstGeom prst="roundRect">
            <a:avLst>
              <a:gd name="adj" fmla="val 7102"/>
            </a:avLst>
          </a:prstGeom>
          <a:solidFill>
            <a:srgbClr val="CCEEFF"/>
          </a:solidFill>
          <a:ln w="7620">
            <a:solidFill>
              <a:srgbClr val="B2D4E5"/>
            </a:solidFill>
            <a:prstDash val="solid"/>
          </a:ln>
        </p:spPr>
      </p:sp>
      <p:sp>
        <p:nvSpPr>
          <p:cNvPr id="5" name="Text 2"/>
          <p:cNvSpPr/>
          <p:nvPr/>
        </p:nvSpPr>
        <p:spPr>
          <a:xfrm>
            <a:off x="6415207" y="2425898"/>
            <a:ext cx="2864763" cy="335875"/>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When PPE is Necessary</a:t>
            </a:r>
            <a:endParaRPr lang="en-US" sz="2100" dirty="0"/>
          </a:p>
        </p:txBody>
      </p:sp>
      <p:sp>
        <p:nvSpPr>
          <p:cNvPr id="6" name="Text 3"/>
          <p:cNvSpPr/>
          <p:nvPr/>
        </p:nvSpPr>
        <p:spPr>
          <a:xfrm>
            <a:off x="6415207" y="2884527"/>
            <a:ext cx="7286387" cy="32766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Employees must understand situations requiring PPE use.</a:t>
            </a:r>
            <a:endParaRPr lang="en-US" sz="1600" dirty="0"/>
          </a:p>
        </p:txBody>
      </p:sp>
      <p:sp>
        <p:nvSpPr>
          <p:cNvPr id="7" name="Shape 4"/>
          <p:cNvSpPr/>
          <p:nvPr/>
        </p:nvSpPr>
        <p:spPr>
          <a:xfrm>
            <a:off x="6202918" y="3629144"/>
            <a:ext cx="7710964" cy="1210866"/>
          </a:xfrm>
          <a:prstGeom prst="roundRect">
            <a:avLst>
              <a:gd name="adj" fmla="val 7102"/>
            </a:avLst>
          </a:prstGeom>
          <a:solidFill>
            <a:srgbClr val="CCEEFF"/>
          </a:solidFill>
          <a:ln w="7620">
            <a:solidFill>
              <a:srgbClr val="B2D4E5"/>
            </a:solidFill>
            <a:prstDash val="solid"/>
          </a:ln>
        </p:spPr>
      </p:sp>
      <p:sp>
        <p:nvSpPr>
          <p:cNvPr id="8" name="Text 5"/>
          <p:cNvSpPr/>
          <p:nvPr/>
        </p:nvSpPr>
        <p:spPr>
          <a:xfrm>
            <a:off x="6415207" y="3841433"/>
            <a:ext cx="2687360" cy="335875"/>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Proper Use</a:t>
            </a:r>
            <a:endParaRPr lang="en-US" sz="2100" dirty="0"/>
          </a:p>
        </p:txBody>
      </p:sp>
      <p:sp>
        <p:nvSpPr>
          <p:cNvPr id="9" name="Text 6"/>
          <p:cNvSpPr/>
          <p:nvPr/>
        </p:nvSpPr>
        <p:spPr>
          <a:xfrm>
            <a:off x="6415207" y="4300061"/>
            <a:ext cx="7286387" cy="32766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Training on how to correctly don, doff, adjust, and wear PPE.</a:t>
            </a:r>
            <a:endParaRPr lang="en-US" sz="1600" dirty="0"/>
          </a:p>
        </p:txBody>
      </p:sp>
      <p:sp>
        <p:nvSpPr>
          <p:cNvPr id="10" name="Shape 7"/>
          <p:cNvSpPr/>
          <p:nvPr/>
        </p:nvSpPr>
        <p:spPr>
          <a:xfrm>
            <a:off x="6202918" y="5044678"/>
            <a:ext cx="7710964" cy="1210866"/>
          </a:xfrm>
          <a:prstGeom prst="roundRect">
            <a:avLst>
              <a:gd name="adj" fmla="val 7102"/>
            </a:avLst>
          </a:prstGeom>
          <a:solidFill>
            <a:srgbClr val="CCEEFF"/>
          </a:solidFill>
          <a:ln w="7620">
            <a:solidFill>
              <a:srgbClr val="B2D4E5"/>
            </a:solidFill>
            <a:prstDash val="solid"/>
          </a:ln>
        </p:spPr>
      </p:sp>
      <p:sp>
        <p:nvSpPr>
          <p:cNvPr id="11" name="Text 8"/>
          <p:cNvSpPr/>
          <p:nvPr/>
        </p:nvSpPr>
        <p:spPr>
          <a:xfrm>
            <a:off x="6415207" y="5256967"/>
            <a:ext cx="2687360" cy="335875"/>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Limitations</a:t>
            </a:r>
            <a:endParaRPr lang="en-US" sz="2100" dirty="0"/>
          </a:p>
        </p:txBody>
      </p:sp>
      <p:sp>
        <p:nvSpPr>
          <p:cNvPr id="12" name="Text 9"/>
          <p:cNvSpPr/>
          <p:nvPr/>
        </p:nvSpPr>
        <p:spPr>
          <a:xfrm>
            <a:off x="6415207" y="5715595"/>
            <a:ext cx="7286387" cy="32766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Understanding the capabilities and constraints of PPE.</a:t>
            </a:r>
            <a:endParaRPr lang="en-US" sz="1600" dirty="0"/>
          </a:p>
        </p:txBody>
      </p:sp>
      <p:sp>
        <p:nvSpPr>
          <p:cNvPr id="13" name="Shape 10"/>
          <p:cNvSpPr/>
          <p:nvPr/>
        </p:nvSpPr>
        <p:spPr>
          <a:xfrm>
            <a:off x="6202918" y="6460212"/>
            <a:ext cx="7710964" cy="1210866"/>
          </a:xfrm>
          <a:prstGeom prst="roundRect">
            <a:avLst>
              <a:gd name="adj" fmla="val 7102"/>
            </a:avLst>
          </a:prstGeom>
          <a:solidFill>
            <a:srgbClr val="CCEEFF"/>
          </a:solidFill>
          <a:ln w="7620">
            <a:solidFill>
              <a:srgbClr val="B2D4E5"/>
            </a:solidFill>
            <a:prstDash val="solid"/>
          </a:ln>
        </p:spPr>
      </p:sp>
      <p:sp>
        <p:nvSpPr>
          <p:cNvPr id="14" name="Text 11"/>
          <p:cNvSpPr/>
          <p:nvPr/>
        </p:nvSpPr>
        <p:spPr>
          <a:xfrm>
            <a:off x="6415207" y="6672501"/>
            <a:ext cx="2779871" cy="335875"/>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Care and Maintenance</a:t>
            </a:r>
            <a:endParaRPr lang="en-US" sz="2100" dirty="0"/>
          </a:p>
        </p:txBody>
      </p:sp>
      <p:sp>
        <p:nvSpPr>
          <p:cNvPr id="15" name="Text 12"/>
          <p:cNvSpPr/>
          <p:nvPr/>
        </p:nvSpPr>
        <p:spPr>
          <a:xfrm>
            <a:off x="6415207" y="7131129"/>
            <a:ext cx="7286387" cy="32766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Proper care, maintenance, useful life, and disposal of PPE.</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7926" y="792242"/>
            <a:ext cx="7580948" cy="1465183"/>
          </a:xfrm>
          <a:prstGeom prst="rect">
            <a:avLst/>
          </a:prstGeom>
          <a:noFill/>
          <a:ln/>
        </p:spPr>
        <p:txBody>
          <a:bodyPr wrap="square" lIns="0" tIns="0" rIns="0" bIns="0" rtlCol="0" anchor="t"/>
          <a:lstStyle/>
          <a:p>
            <a:pPr marL="0" indent="0">
              <a:lnSpc>
                <a:spcPts val="5750"/>
              </a:lnSpc>
              <a:buNone/>
            </a:pPr>
            <a:r>
              <a:rPr lang="en-US" sz="4600" b="1" dirty="0">
                <a:solidFill>
                  <a:srgbClr val="000000"/>
                </a:solidFill>
                <a:latin typeface="Petrona Bold" pitchFamily="34" charset="0"/>
                <a:ea typeface="Petrona Bold" pitchFamily="34" charset="-122"/>
                <a:cs typeface="Petrona Bold" pitchFamily="34" charset="-120"/>
              </a:rPr>
              <a:t>Gloves: Essential PPE for Pharmacy Workers</a:t>
            </a:r>
            <a:endParaRPr lang="en-US" sz="4600" dirty="0"/>
          </a:p>
        </p:txBody>
      </p:sp>
      <p:sp>
        <p:nvSpPr>
          <p:cNvPr id="4" name="Shape 1"/>
          <p:cNvSpPr/>
          <p:nvPr/>
        </p:nvSpPr>
        <p:spPr>
          <a:xfrm>
            <a:off x="6267926" y="2843570"/>
            <a:ext cx="502444" cy="502444"/>
          </a:xfrm>
          <a:prstGeom prst="roundRect">
            <a:avLst>
              <a:gd name="adj" fmla="val 18667"/>
            </a:avLst>
          </a:prstGeom>
          <a:solidFill>
            <a:srgbClr val="CCEEFF"/>
          </a:solidFill>
          <a:ln w="7620">
            <a:solidFill>
              <a:srgbClr val="B2D4E5"/>
            </a:solidFill>
            <a:prstDash val="solid"/>
          </a:ln>
        </p:spPr>
      </p:sp>
      <p:sp>
        <p:nvSpPr>
          <p:cNvPr id="5" name="Text 2"/>
          <p:cNvSpPr/>
          <p:nvPr/>
        </p:nvSpPr>
        <p:spPr>
          <a:xfrm>
            <a:off x="6443901" y="2918936"/>
            <a:ext cx="150495" cy="351711"/>
          </a:xfrm>
          <a:prstGeom prst="rect">
            <a:avLst/>
          </a:prstGeom>
          <a:noFill/>
          <a:ln/>
        </p:spPr>
        <p:txBody>
          <a:bodyPr wrap="none" lIns="0" tIns="0" rIns="0" bIns="0" rtlCol="0" anchor="t"/>
          <a:lstStyle/>
          <a:p>
            <a:pPr marL="0" indent="0" algn="ctr">
              <a:lnSpc>
                <a:spcPts val="2750"/>
              </a:lnSpc>
              <a:buNone/>
            </a:pPr>
            <a:r>
              <a:rPr lang="en-US" sz="2750" b="1" dirty="0">
                <a:solidFill>
                  <a:srgbClr val="272525"/>
                </a:solidFill>
                <a:latin typeface="Petrona Bold" pitchFamily="34" charset="0"/>
                <a:ea typeface="Petrona Bold" pitchFamily="34" charset="-122"/>
                <a:cs typeface="Petrona Bold" pitchFamily="34" charset="-120"/>
              </a:rPr>
              <a:t>1</a:t>
            </a:r>
            <a:endParaRPr lang="en-US" sz="2750" dirty="0"/>
          </a:p>
        </p:txBody>
      </p:sp>
      <p:sp>
        <p:nvSpPr>
          <p:cNvPr id="6" name="Text 3"/>
          <p:cNvSpPr/>
          <p:nvPr/>
        </p:nvSpPr>
        <p:spPr>
          <a:xfrm>
            <a:off x="6993612" y="2843570"/>
            <a:ext cx="2930962" cy="366355"/>
          </a:xfrm>
          <a:prstGeom prst="rect">
            <a:avLst/>
          </a:prstGeom>
          <a:noFill/>
          <a:ln/>
        </p:spPr>
        <p:txBody>
          <a:bodyPr wrap="none" lIns="0" tIns="0" rIns="0" bIns="0" rtlCol="0" anchor="t"/>
          <a:lstStyle/>
          <a:p>
            <a:pPr marL="0" indent="0">
              <a:lnSpc>
                <a:spcPts val="2850"/>
              </a:lnSpc>
              <a:buNone/>
            </a:pPr>
            <a:r>
              <a:rPr lang="en-US" sz="2300" b="1" dirty="0">
                <a:solidFill>
                  <a:srgbClr val="272525"/>
                </a:solidFill>
                <a:latin typeface="Petrona Bold" pitchFamily="34" charset="0"/>
                <a:ea typeface="Petrona Bold" pitchFamily="34" charset="-122"/>
                <a:cs typeface="Petrona Bold" pitchFamily="34" charset="-120"/>
              </a:rPr>
              <a:t>Importance</a:t>
            </a:r>
            <a:endParaRPr lang="en-US" sz="2300" dirty="0"/>
          </a:p>
        </p:txBody>
      </p:sp>
      <p:sp>
        <p:nvSpPr>
          <p:cNvPr id="7" name="Text 4"/>
          <p:cNvSpPr/>
          <p:nvPr/>
        </p:nvSpPr>
        <p:spPr>
          <a:xfrm>
            <a:off x="6993612" y="3343870"/>
            <a:ext cx="6855262" cy="714613"/>
          </a:xfrm>
          <a:prstGeom prst="rect">
            <a:avLst/>
          </a:prstGeom>
          <a:noFill/>
          <a:ln/>
        </p:spPr>
        <p:txBody>
          <a:bodyPr wrap="squar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Gloves are crucial for handling hazardous drugs and contaminated surfaces.</a:t>
            </a:r>
            <a:endParaRPr lang="en-US" sz="1750" dirty="0"/>
          </a:p>
        </p:txBody>
      </p:sp>
      <p:sp>
        <p:nvSpPr>
          <p:cNvPr id="8" name="Shape 5"/>
          <p:cNvSpPr/>
          <p:nvPr/>
        </p:nvSpPr>
        <p:spPr>
          <a:xfrm>
            <a:off x="6267926" y="4532948"/>
            <a:ext cx="502444" cy="502444"/>
          </a:xfrm>
          <a:prstGeom prst="roundRect">
            <a:avLst>
              <a:gd name="adj" fmla="val 18667"/>
            </a:avLst>
          </a:prstGeom>
          <a:solidFill>
            <a:srgbClr val="CCEEFF"/>
          </a:solidFill>
          <a:ln w="7620">
            <a:solidFill>
              <a:srgbClr val="B2D4E5"/>
            </a:solidFill>
            <a:prstDash val="solid"/>
          </a:ln>
        </p:spPr>
      </p:sp>
      <p:sp>
        <p:nvSpPr>
          <p:cNvPr id="9" name="Text 6"/>
          <p:cNvSpPr/>
          <p:nvPr/>
        </p:nvSpPr>
        <p:spPr>
          <a:xfrm>
            <a:off x="6419374" y="4608314"/>
            <a:ext cx="199430" cy="351711"/>
          </a:xfrm>
          <a:prstGeom prst="rect">
            <a:avLst/>
          </a:prstGeom>
          <a:noFill/>
          <a:ln/>
        </p:spPr>
        <p:txBody>
          <a:bodyPr wrap="none" lIns="0" tIns="0" rIns="0" bIns="0" rtlCol="0" anchor="t"/>
          <a:lstStyle/>
          <a:p>
            <a:pPr marL="0" indent="0" algn="ctr">
              <a:lnSpc>
                <a:spcPts val="2750"/>
              </a:lnSpc>
              <a:buNone/>
            </a:pPr>
            <a:r>
              <a:rPr lang="en-US" sz="2750" b="1" dirty="0">
                <a:solidFill>
                  <a:srgbClr val="272525"/>
                </a:solidFill>
                <a:latin typeface="Petrona Bold" pitchFamily="34" charset="0"/>
                <a:ea typeface="Petrona Bold" pitchFamily="34" charset="-122"/>
                <a:cs typeface="Petrona Bold" pitchFamily="34" charset="-120"/>
              </a:rPr>
              <a:t>2</a:t>
            </a:r>
            <a:endParaRPr lang="en-US" sz="2750" dirty="0"/>
          </a:p>
        </p:txBody>
      </p:sp>
      <p:sp>
        <p:nvSpPr>
          <p:cNvPr id="10" name="Text 7"/>
          <p:cNvSpPr/>
          <p:nvPr/>
        </p:nvSpPr>
        <p:spPr>
          <a:xfrm>
            <a:off x="6993612" y="4532948"/>
            <a:ext cx="2930962" cy="366355"/>
          </a:xfrm>
          <a:prstGeom prst="rect">
            <a:avLst/>
          </a:prstGeom>
          <a:noFill/>
          <a:ln/>
        </p:spPr>
        <p:txBody>
          <a:bodyPr wrap="none" lIns="0" tIns="0" rIns="0" bIns="0" rtlCol="0" anchor="t"/>
          <a:lstStyle/>
          <a:p>
            <a:pPr marL="0" indent="0">
              <a:lnSpc>
                <a:spcPts val="2850"/>
              </a:lnSpc>
              <a:buNone/>
            </a:pPr>
            <a:r>
              <a:rPr lang="en-US" sz="2300" b="1" dirty="0">
                <a:solidFill>
                  <a:srgbClr val="272525"/>
                </a:solidFill>
                <a:latin typeface="Petrona Bold" pitchFamily="34" charset="0"/>
                <a:ea typeface="Petrona Bold" pitchFamily="34" charset="-122"/>
                <a:cs typeface="Petrona Bold" pitchFamily="34" charset="-120"/>
              </a:rPr>
              <a:t>Selection</a:t>
            </a:r>
            <a:endParaRPr lang="en-US" sz="2300" dirty="0"/>
          </a:p>
        </p:txBody>
      </p:sp>
      <p:sp>
        <p:nvSpPr>
          <p:cNvPr id="11" name="Text 8"/>
          <p:cNvSpPr/>
          <p:nvPr/>
        </p:nvSpPr>
        <p:spPr>
          <a:xfrm>
            <a:off x="6993612" y="5033248"/>
            <a:ext cx="6855262" cy="714613"/>
          </a:xfrm>
          <a:prstGeom prst="rect">
            <a:avLst/>
          </a:prstGeom>
          <a:noFill/>
          <a:ln/>
        </p:spPr>
        <p:txBody>
          <a:bodyPr wrap="squar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Choose gloves tested for permeation resistance to specific hazardous drugs.</a:t>
            </a:r>
            <a:endParaRPr lang="en-US" sz="1750" dirty="0"/>
          </a:p>
        </p:txBody>
      </p:sp>
      <p:sp>
        <p:nvSpPr>
          <p:cNvPr id="12" name="Shape 9"/>
          <p:cNvSpPr/>
          <p:nvPr/>
        </p:nvSpPr>
        <p:spPr>
          <a:xfrm>
            <a:off x="6267926" y="6222325"/>
            <a:ext cx="502444" cy="502444"/>
          </a:xfrm>
          <a:prstGeom prst="roundRect">
            <a:avLst>
              <a:gd name="adj" fmla="val 18667"/>
            </a:avLst>
          </a:prstGeom>
          <a:solidFill>
            <a:srgbClr val="CCEEFF"/>
          </a:solidFill>
          <a:ln w="7620">
            <a:solidFill>
              <a:srgbClr val="B2D4E5"/>
            </a:solidFill>
            <a:prstDash val="solid"/>
          </a:ln>
        </p:spPr>
      </p:sp>
      <p:sp>
        <p:nvSpPr>
          <p:cNvPr id="13" name="Text 10"/>
          <p:cNvSpPr/>
          <p:nvPr/>
        </p:nvSpPr>
        <p:spPr>
          <a:xfrm>
            <a:off x="6419612" y="6297692"/>
            <a:ext cx="199072" cy="351711"/>
          </a:xfrm>
          <a:prstGeom prst="rect">
            <a:avLst/>
          </a:prstGeom>
          <a:noFill/>
          <a:ln/>
        </p:spPr>
        <p:txBody>
          <a:bodyPr wrap="none" lIns="0" tIns="0" rIns="0" bIns="0" rtlCol="0" anchor="t"/>
          <a:lstStyle/>
          <a:p>
            <a:pPr marL="0" indent="0" algn="ctr">
              <a:lnSpc>
                <a:spcPts val="2750"/>
              </a:lnSpc>
              <a:buNone/>
            </a:pPr>
            <a:r>
              <a:rPr lang="en-US" sz="2750" b="1" dirty="0">
                <a:solidFill>
                  <a:srgbClr val="272525"/>
                </a:solidFill>
                <a:latin typeface="Petrona Bold" pitchFamily="34" charset="0"/>
                <a:ea typeface="Petrona Bold" pitchFamily="34" charset="-122"/>
                <a:cs typeface="Petrona Bold" pitchFamily="34" charset="-120"/>
              </a:rPr>
              <a:t>3</a:t>
            </a:r>
            <a:endParaRPr lang="en-US" sz="2750" dirty="0"/>
          </a:p>
        </p:txBody>
      </p:sp>
      <p:sp>
        <p:nvSpPr>
          <p:cNvPr id="14" name="Text 11"/>
          <p:cNvSpPr/>
          <p:nvPr/>
        </p:nvSpPr>
        <p:spPr>
          <a:xfrm>
            <a:off x="6993612" y="6222325"/>
            <a:ext cx="2930962" cy="366355"/>
          </a:xfrm>
          <a:prstGeom prst="rect">
            <a:avLst/>
          </a:prstGeom>
          <a:noFill/>
          <a:ln/>
        </p:spPr>
        <p:txBody>
          <a:bodyPr wrap="none" lIns="0" tIns="0" rIns="0" bIns="0" rtlCol="0" anchor="t"/>
          <a:lstStyle/>
          <a:p>
            <a:pPr marL="0" indent="0">
              <a:lnSpc>
                <a:spcPts val="2850"/>
              </a:lnSpc>
              <a:buNone/>
            </a:pPr>
            <a:r>
              <a:rPr lang="en-US" sz="2300" b="1" dirty="0">
                <a:solidFill>
                  <a:srgbClr val="272525"/>
                </a:solidFill>
                <a:latin typeface="Petrona Bold" pitchFamily="34" charset="0"/>
                <a:ea typeface="Petrona Bold" pitchFamily="34" charset="-122"/>
                <a:cs typeface="Petrona Bold" pitchFamily="34" charset="-120"/>
              </a:rPr>
              <a:t>Double Gloving</a:t>
            </a:r>
            <a:endParaRPr lang="en-US" sz="2300" dirty="0"/>
          </a:p>
        </p:txBody>
      </p:sp>
      <p:sp>
        <p:nvSpPr>
          <p:cNvPr id="15" name="Text 12"/>
          <p:cNvSpPr/>
          <p:nvPr/>
        </p:nvSpPr>
        <p:spPr>
          <a:xfrm>
            <a:off x="6993612" y="6722626"/>
            <a:ext cx="6855262" cy="714613"/>
          </a:xfrm>
          <a:prstGeom prst="rect">
            <a:avLst/>
          </a:prstGeom>
          <a:noFill/>
          <a:ln/>
        </p:spPr>
        <p:txBody>
          <a:bodyPr wrap="squar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NIOSH recommends wearing two pairs of gloves when compounding, administering, and disposing of hazardous drugs.</a:t>
            </a:r>
            <a:endParaRPr lang="en-US" sz="1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72239" y="608409"/>
            <a:ext cx="7320082" cy="724019"/>
          </a:xfrm>
          <a:prstGeom prst="rect">
            <a:avLst/>
          </a:prstGeom>
          <a:noFill/>
          <a:ln/>
        </p:spPr>
        <p:txBody>
          <a:bodyPr wrap="none" lIns="0" tIns="0" rIns="0" bIns="0" rtlCol="0" anchor="t"/>
          <a:lstStyle/>
          <a:p>
            <a:pPr marL="0" indent="0">
              <a:lnSpc>
                <a:spcPts val="5700"/>
              </a:lnSpc>
              <a:buNone/>
            </a:pPr>
            <a:r>
              <a:rPr lang="en-US" sz="4550" b="1" dirty="0">
                <a:solidFill>
                  <a:srgbClr val="000000"/>
                </a:solidFill>
                <a:latin typeface="Petrona Bold" pitchFamily="34" charset="0"/>
                <a:ea typeface="Petrona Bold" pitchFamily="34" charset="-122"/>
                <a:cs typeface="Petrona Bold" pitchFamily="34" charset="-120"/>
              </a:rPr>
              <a:t>Best Practices for Glove Use</a:t>
            </a:r>
            <a:endParaRPr lang="en-US" sz="4550" dirty="0"/>
          </a:p>
        </p:txBody>
      </p:sp>
      <p:sp>
        <p:nvSpPr>
          <p:cNvPr id="3" name="Shape 1"/>
          <p:cNvSpPr/>
          <p:nvPr/>
        </p:nvSpPr>
        <p:spPr>
          <a:xfrm>
            <a:off x="7299960" y="1773674"/>
            <a:ext cx="30480" cy="5847398"/>
          </a:xfrm>
          <a:prstGeom prst="roundRect">
            <a:avLst>
              <a:gd name="adj" fmla="val 304062"/>
            </a:avLst>
          </a:prstGeom>
          <a:solidFill>
            <a:srgbClr val="B2D4E5"/>
          </a:solidFill>
          <a:ln/>
        </p:spPr>
      </p:sp>
      <p:sp>
        <p:nvSpPr>
          <p:cNvPr id="4" name="Shape 2"/>
          <p:cNvSpPr/>
          <p:nvPr/>
        </p:nvSpPr>
        <p:spPr>
          <a:xfrm>
            <a:off x="6325255" y="2254687"/>
            <a:ext cx="772239" cy="30480"/>
          </a:xfrm>
          <a:prstGeom prst="roundRect">
            <a:avLst>
              <a:gd name="adj" fmla="val 304062"/>
            </a:avLst>
          </a:prstGeom>
          <a:solidFill>
            <a:srgbClr val="B2D4E5"/>
          </a:solidFill>
          <a:ln/>
        </p:spPr>
      </p:sp>
      <p:sp>
        <p:nvSpPr>
          <p:cNvPr id="5" name="Shape 3"/>
          <p:cNvSpPr/>
          <p:nvPr/>
        </p:nvSpPr>
        <p:spPr>
          <a:xfrm>
            <a:off x="7067014" y="2021800"/>
            <a:ext cx="496372" cy="496372"/>
          </a:xfrm>
          <a:prstGeom prst="roundRect">
            <a:avLst>
              <a:gd name="adj" fmla="val 18671"/>
            </a:avLst>
          </a:prstGeom>
          <a:solidFill>
            <a:srgbClr val="CCEEFF"/>
          </a:solidFill>
          <a:ln w="7620">
            <a:solidFill>
              <a:srgbClr val="B2D4E5"/>
            </a:solidFill>
            <a:prstDash val="solid"/>
          </a:ln>
        </p:spPr>
      </p:sp>
      <p:sp>
        <p:nvSpPr>
          <p:cNvPr id="6" name="Text 4"/>
          <p:cNvSpPr/>
          <p:nvPr/>
        </p:nvSpPr>
        <p:spPr>
          <a:xfrm>
            <a:off x="7240845" y="2096214"/>
            <a:ext cx="148709" cy="347543"/>
          </a:xfrm>
          <a:prstGeom prst="rect">
            <a:avLst/>
          </a:prstGeom>
          <a:noFill/>
          <a:ln/>
        </p:spPr>
        <p:txBody>
          <a:bodyPr wrap="none" lIns="0" tIns="0" rIns="0" bIns="0" rtlCol="0" anchor="t"/>
          <a:lstStyle/>
          <a:p>
            <a:pPr marL="0" indent="0" algn="ctr">
              <a:lnSpc>
                <a:spcPts val="2700"/>
              </a:lnSpc>
              <a:buNone/>
            </a:pPr>
            <a:r>
              <a:rPr lang="en-US" sz="2700" b="1" dirty="0">
                <a:solidFill>
                  <a:srgbClr val="272525"/>
                </a:solidFill>
                <a:latin typeface="Petrona Bold" pitchFamily="34" charset="0"/>
                <a:ea typeface="Petrona Bold" pitchFamily="34" charset="-122"/>
                <a:cs typeface="Petrona Bold" pitchFamily="34" charset="-120"/>
              </a:rPr>
              <a:t>1</a:t>
            </a:r>
            <a:endParaRPr lang="en-US" sz="2700" dirty="0"/>
          </a:p>
        </p:txBody>
      </p:sp>
      <p:sp>
        <p:nvSpPr>
          <p:cNvPr id="7" name="Text 5"/>
          <p:cNvSpPr/>
          <p:nvPr/>
        </p:nvSpPr>
        <p:spPr>
          <a:xfrm>
            <a:off x="3205520" y="1994297"/>
            <a:ext cx="2896076" cy="361950"/>
          </a:xfrm>
          <a:prstGeom prst="rect">
            <a:avLst/>
          </a:prstGeom>
          <a:noFill/>
          <a:ln/>
        </p:spPr>
        <p:txBody>
          <a:bodyPr wrap="none" lIns="0" tIns="0" rIns="0" bIns="0" rtlCol="0" anchor="t"/>
          <a:lstStyle/>
          <a:p>
            <a:pPr marL="0" indent="0" algn="r">
              <a:lnSpc>
                <a:spcPts val="2850"/>
              </a:lnSpc>
              <a:buNone/>
            </a:pPr>
            <a:r>
              <a:rPr lang="en-US" sz="2250" b="1" dirty="0">
                <a:solidFill>
                  <a:srgbClr val="272525"/>
                </a:solidFill>
                <a:latin typeface="Petrona Bold" pitchFamily="34" charset="0"/>
                <a:ea typeface="Petrona Bold" pitchFamily="34" charset="-122"/>
                <a:cs typeface="Petrona Bold" pitchFamily="34" charset="-120"/>
              </a:rPr>
              <a:t>Inspection</a:t>
            </a:r>
            <a:endParaRPr lang="en-US" sz="2250" dirty="0"/>
          </a:p>
        </p:txBody>
      </p:sp>
      <p:sp>
        <p:nvSpPr>
          <p:cNvPr id="8" name="Text 6"/>
          <p:cNvSpPr/>
          <p:nvPr/>
        </p:nvSpPr>
        <p:spPr>
          <a:xfrm>
            <a:off x="772239" y="2488525"/>
            <a:ext cx="5329357" cy="352901"/>
          </a:xfrm>
          <a:prstGeom prst="rect">
            <a:avLst/>
          </a:prstGeom>
          <a:noFill/>
          <a:ln/>
        </p:spPr>
        <p:txBody>
          <a:bodyPr wrap="none" lIns="0" tIns="0" rIns="0" bIns="0" rtlCol="0" anchor="t"/>
          <a:lstStyle/>
          <a:p>
            <a:pPr marL="0" indent="0" algn="r">
              <a:lnSpc>
                <a:spcPts val="2750"/>
              </a:lnSpc>
              <a:buNone/>
            </a:pPr>
            <a:r>
              <a:rPr lang="en-US" sz="1700" dirty="0">
                <a:solidFill>
                  <a:srgbClr val="272525"/>
                </a:solidFill>
                <a:latin typeface="Inter" pitchFamily="34" charset="0"/>
                <a:ea typeface="Inter" pitchFamily="34" charset="-122"/>
                <a:cs typeface="Inter" pitchFamily="34" charset="-120"/>
              </a:rPr>
              <a:t>Check gloves for defects before use.</a:t>
            </a:r>
            <a:endParaRPr lang="en-US" sz="1700" dirty="0"/>
          </a:p>
        </p:txBody>
      </p:sp>
      <p:sp>
        <p:nvSpPr>
          <p:cNvPr id="9" name="Shape 7"/>
          <p:cNvSpPr/>
          <p:nvPr/>
        </p:nvSpPr>
        <p:spPr>
          <a:xfrm>
            <a:off x="7532906" y="3357920"/>
            <a:ext cx="772239" cy="30480"/>
          </a:xfrm>
          <a:prstGeom prst="roundRect">
            <a:avLst>
              <a:gd name="adj" fmla="val 304062"/>
            </a:avLst>
          </a:prstGeom>
          <a:solidFill>
            <a:srgbClr val="B2D4E5"/>
          </a:solidFill>
          <a:ln/>
        </p:spPr>
      </p:sp>
      <p:sp>
        <p:nvSpPr>
          <p:cNvPr id="10" name="Shape 8"/>
          <p:cNvSpPr/>
          <p:nvPr/>
        </p:nvSpPr>
        <p:spPr>
          <a:xfrm>
            <a:off x="7067014" y="3125033"/>
            <a:ext cx="496372" cy="496372"/>
          </a:xfrm>
          <a:prstGeom prst="roundRect">
            <a:avLst>
              <a:gd name="adj" fmla="val 18671"/>
            </a:avLst>
          </a:prstGeom>
          <a:solidFill>
            <a:srgbClr val="CCEEFF"/>
          </a:solidFill>
          <a:ln w="7620">
            <a:solidFill>
              <a:srgbClr val="B2D4E5"/>
            </a:solidFill>
            <a:prstDash val="solid"/>
          </a:ln>
        </p:spPr>
      </p:sp>
      <p:sp>
        <p:nvSpPr>
          <p:cNvPr id="11" name="Text 9"/>
          <p:cNvSpPr/>
          <p:nvPr/>
        </p:nvSpPr>
        <p:spPr>
          <a:xfrm>
            <a:off x="7216676" y="3199448"/>
            <a:ext cx="197048" cy="347543"/>
          </a:xfrm>
          <a:prstGeom prst="rect">
            <a:avLst/>
          </a:prstGeom>
          <a:noFill/>
          <a:ln/>
        </p:spPr>
        <p:txBody>
          <a:bodyPr wrap="none" lIns="0" tIns="0" rIns="0" bIns="0" rtlCol="0" anchor="t"/>
          <a:lstStyle/>
          <a:p>
            <a:pPr marL="0" indent="0" algn="ctr">
              <a:lnSpc>
                <a:spcPts val="2700"/>
              </a:lnSpc>
              <a:buNone/>
            </a:pPr>
            <a:r>
              <a:rPr lang="en-US" sz="2700" b="1" dirty="0">
                <a:solidFill>
                  <a:srgbClr val="272525"/>
                </a:solidFill>
                <a:latin typeface="Petrona Bold" pitchFamily="34" charset="0"/>
                <a:ea typeface="Petrona Bold" pitchFamily="34" charset="-122"/>
                <a:cs typeface="Petrona Bold" pitchFamily="34" charset="-120"/>
              </a:rPr>
              <a:t>2</a:t>
            </a:r>
            <a:endParaRPr lang="en-US" sz="2700" dirty="0"/>
          </a:p>
        </p:txBody>
      </p:sp>
      <p:sp>
        <p:nvSpPr>
          <p:cNvPr id="12" name="Text 10"/>
          <p:cNvSpPr/>
          <p:nvPr/>
        </p:nvSpPr>
        <p:spPr>
          <a:xfrm>
            <a:off x="8528804" y="3097530"/>
            <a:ext cx="2896076" cy="361950"/>
          </a:xfrm>
          <a:prstGeom prst="rect">
            <a:avLst/>
          </a:prstGeom>
          <a:noFill/>
          <a:ln/>
        </p:spPr>
        <p:txBody>
          <a:bodyPr wrap="none" lIns="0" tIns="0" rIns="0" bIns="0" rtlCol="0" anchor="t"/>
          <a:lstStyle/>
          <a:p>
            <a:pPr marL="0" indent="0" algn="l">
              <a:lnSpc>
                <a:spcPts val="2850"/>
              </a:lnSpc>
              <a:buNone/>
            </a:pPr>
            <a:r>
              <a:rPr lang="en-US" sz="2250" b="1" dirty="0">
                <a:solidFill>
                  <a:srgbClr val="272525"/>
                </a:solidFill>
                <a:latin typeface="Petrona Bold" pitchFamily="34" charset="0"/>
                <a:ea typeface="Petrona Bold" pitchFamily="34" charset="-122"/>
                <a:cs typeface="Petrona Bold" pitchFamily="34" charset="-120"/>
              </a:rPr>
              <a:t>Regular Changes</a:t>
            </a:r>
            <a:endParaRPr lang="en-US" sz="2250" dirty="0"/>
          </a:p>
        </p:txBody>
      </p:sp>
      <p:sp>
        <p:nvSpPr>
          <p:cNvPr id="13" name="Text 11"/>
          <p:cNvSpPr/>
          <p:nvPr/>
        </p:nvSpPr>
        <p:spPr>
          <a:xfrm>
            <a:off x="8528804" y="3591758"/>
            <a:ext cx="5329357" cy="705803"/>
          </a:xfrm>
          <a:prstGeom prst="rect">
            <a:avLst/>
          </a:prstGeom>
          <a:noFill/>
          <a:ln/>
        </p:spPr>
        <p:txBody>
          <a:bodyPr wrap="square" lIns="0" tIns="0" rIns="0" bIns="0" rtlCol="0" anchor="t"/>
          <a:lstStyle/>
          <a:p>
            <a:pPr marL="0" indent="0" algn="l">
              <a:lnSpc>
                <a:spcPts val="2750"/>
              </a:lnSpc>
              <a:buNone/>
            </a:pPr>
            <a:r>
              <a:rPr lang="en-US" sz="1700" dirty="0">
                <a:solidFill>
                  <a:srgbClr val="272525"/>
                </a:solidFill>
                <a:latin typeface="Inter" pitchFamily="34" charset="0"/>
                <a:ea typeface="Inter" pitchFamily="34" charset="-122"/>
                <a:cs typeface="Inter" pitchFamily="34" charset="-120"/>
              </a:rPr>
              <a:t>Change gloves every 30-60 minutes or when damaged.</a:t>
            </a:r>
            <a:endParaRPr lang="en-US" sz="1700" dirty="0"/>
          </a:p>
        </p:txBody>
      </p:sp>
      <p:sp>
        <p:nvSpPr>
          <p:cNvPr id="14" name="Shape 12"/>
          <p:cNvSpPr/>
          <p:nvPr/>
        </p:nvSpPr>
        <p:spPr>
          <a:xfrm>
            <a:off x="6325255" y="4350782"/>
            <a:ext cx="772239" cy="30480"/>
          </a:xfrm>
          <a:prstGeom prst="roundRect">
            <a:avLst>
              <a:gd name="adj" fmla="val 304062"/>
            </a:avLst>
          </a:prstGeom>
          <a:solidFill>
            <a:srgbClr val="B2D4E5"/>
          </a:solidFill>
          <a:ln/>
        </p:spPr>
      </p:sp>
      <p:sp>
        <p:nvSpPr>
          <p:cNvPr id="15" name="Shape 13"/>
          <p:cNvSpPr/>
          <p:nvPr/>
        </p:nvSpPr>
        <p:spPr>
          <a:xfrm>
            <a:off x="7067014" y="4117896"/>
            <a:ext cx="496372" cy="496372"/>
          </a:xfrm>
          <a:prstGeom prst="roundRect">
            <a:avLst>
              <a:gd name="adj" fmla="val 18671"/>
            </a:avLst>
          </a:prstGeom>
          <a:solidFill>
            <a:srgbClr val="CCEEFF"/>
          </a:solidFill>
          <a:ln w="7620">
            <a:solidFill>
              <a:srgbClr val="B2D4E5"/>
            </a:solidFill>
            <a:prstDash val="solid"/>
          </a:ln>
        </p:spPr>
      </p:sp>
      <p:sp>
        <p:nvSpPr>
          <p:cNvPr id="16" name="Text 14"/>
          <p:cNvSpPr/>
          <p:nvPr/>
        </p:nvSpPr>
        <p:spPr>
          <a:xfrm>
            <a:off x="7216795" y="4192310"/>
            <a:ext cx="196691" cy="347543"/>
          </a:xfrm>
          <a:prstGeom prst="rect">
            <a:avLst/>
          </a:prstGeom>
          <a:noFill/>
          <a:ln/>
        </p:spPr>
        <p:txBody>
          <a:bodyPr wrap="none" lIns="0" tIns="0" rIns="0" bIns="0" rtlCol="0" anchor="t"/>
          <a:lstStyle/>
          <a:p>
            <a:pPr marL="0" indent="0" algn="ctr">
              <a:lnSpc>
                <a:spcPts val="2700"/>
              </a:lnSpc>
              <a:buNone/>
            </a:pPr>
            <a:r>
              <a:rPr lang="en-US" sz="2700" b="1" dirty="0">
                <a:solidFill>
                  <a:srgbClr val="272525"/>
                </a:solidFill>
                <a:latin typeface="Petrona Bold" pitchFamily="34" charset="0"/>
                <a:ea typeface="Petrona Bold" pitchFamily="34" charset="-122"/>
                <a:cs typeface="Petrona Bold" pitchFamily="34" charset="-120"/>
              </a:rPr>
              <a:t>3</a:t>
            </a:r>
            <a:endParaRPr lang="en-US" sz="2700" dirty="0"/>
          </a:p>
        </p:txBody>
      </p:sp>
      <p:sp>
        <p:nvSpPr>
          <p:cNvPr id="17" name="Text 15"/>
          <p:cNvSpPr/>
          <p:nvPr/>
        </p:nvSpPr>
        <p:spPr>
          <a:xfrm>
            <a:off x="3205520" y="4090392"/>
            <a:ext cx="2896076" cy="361950"/>
          </a:xfrm>
          <a:prstGeom prst="rect">
            <a:avLst/>
          </a:prstGeom>
          <a:noFill/>
          <a:ln/>
        </p:spPr>
        <p:txBody>
          <a:bodyPr wrap="none" lIns="0" tIns="0" rIns="0" bIns="0" rtlCol="0" anchor="t"/>
          <a:lstStyle/>
          <a:p>
            <a:pPr marL="0" indent="0" algn="r">
              <a:lnSpc>
                <a:spcPts val="2850"/>
              </a:lnSpc>
              <a:buNone/>
            </a:pPr>
            <a:r>
              <a:rPr lang="en-US" sz="2250" b="1" dirty="0">
                <a:solidFill>
                  <a:srgbClr val="272525"/>
                </a:solidFill>
                <a:latin typeface="Petrona Bold" pitchFamily="34" charset="0"/>
                <a:ea typeface="Petrona Bold" pitchFamily="34" charset="-122"/>
                <a:cs typeface="Petrona Bold" pitchFamily="34" charset="-120"/>
              </a:rPr>
              <a:t>Powder-Free</a:t>
            </a:r>
            <a:endParaRPr lang="en-US" sz="2250" dirty="0"/>
          </a:p>
        </p:txBody>
      </p:sp>
      <p:sp>
        <p:nvSpPr>
          <p:cNvPr id="18" name="Text 16"/>
          <p:cNvSpPr/>
          <p:nvPr/>
        </p:nvSpPr>
        <p:spPr>
          <a:xfrm>
            <a:off x="772239" y="4584621"/>
            <a:ext cx="5329357" cy="352901"/>
          </a:xfrm>
          <a:prstGeom prst="rect">
            <a:avLst/>
          </a:prstGeom>
          <a:noFill/>
          <a:ln/>
        </p:spPr>
        <p:txBody>
          <a:bodyPr wrap="none" lIns="0" tIns="0" rIns="0" bIns="0" rtlCol="0" anchor="t"/>
          <a:lstStyle/>
          <a:p>
            <a:pPr marL="0" indent="0" algn="r">
              <a:lnSpc>
                <a:spcPts val="2750"/>
              </a:lnSpc>
              <a:buNone/>
            </a:pPr>
            <a:r>
              <a:rPr lang="en-US" sz="1700" dirty="0">
                <a:solidFill>
                  <a:srgbClr val="272525"/>
                </a:solidFill>
                <a:latin typeface="Inter" pitchFamily="34" charset="0"/>
                <a:ea typeface="Inter" pitchFamily="34" charset="-122"/>
                <a:cs typeface="Inter" pitchFamily="34" charset="-120"/>
              </a:rPr>
              <a:t>Use powder-free gloves to avoid contamination.</a:t>
            </a:r>
            <a:endParaRPr lang="en-US" sz="1700" dirty="0"/>
          </a:p>
        </p:txBody>
      </p:sp>
      <p:sp>
        <p:nvSpPr>
          <p:cNvPr id="19" name="Shape 17"/>
          <p:cNvSpPr/>
          <p:nvPr/>
        </p:nvSpPr>
        <p:spPr>
          <a:xfrm>
            <a:off x="7532906" y="5343763"/>
            <a:ext cx="772239" cy="30480"/>
          </a:xfrm>
          <a:prstGeom prst="roundRect">
            <a:avLst>
              <a:gd name="adj" fmla="val 304062"/>
            </a:avLst>
          </a:prstGeom>
          <a:solidFill>
            <a:srgbClr val="B2D4E5"/>
          </a:solidFill>
          <a:ln/>
        </p:spPr>
      </p:sp>
      <p:sp>
        <p:nvSpPr>
          <p:cNvPr id="20" name="Shape 18"/>
          <p:cNvSpPr/>
          <p:nvPr/>
        </p:nvSpPr>
        <p:spPr>
          <a:xfrm>
            <a:off x="7067014" y="5110877"/>
            <a:ext cx="496372" cy="496372"/>
          </a:xfrm>
          <a:prstGeom prst="roundRect">
            <a:avLst>
              <a:gd name="adj" fmla="val 18671"/>
            </a:avLst>
          </a:prstGeom>
          <a:solidFill>
            <a:srgbClr val="CCEEFF"/>
          </a:solidFill>
          <a:ln w="7620">
            <a:solidFill>
              <a:srgbClr val="B2D4E5"/>
            </a:solidFill>
            <a:prstDash val="solid"/>
          </a:ln>
        </p:spPr>
      </p:sp>
      <p:sp>
        <p:nvSpPr>
          <p:cNvPr id="21" name="Text 19"/>
          <p:cNvSpPr/>
          <p:nvPr/>
        </p:nvSpPr>
        <p:spPr>
          <a:xfrm>
            <a:off x="7221557" y="5185291"/>
            <a:ext cx="187285" cy="347543"/>
          </a:xfrm>
          <a:prstGeom prst="rect">
            <a:avLst/>
          </a:prstGeom>
          <a:noFill/>
          <a:ln/>
        </p:spPr>
        <p:txBody>
          <a:bodyPr wrap="none" lIns="0" tIns="0" rIns="0" bIns="0" rtlCol="0" anchor="t"/>
          <a:lstStyle/>
          <a:p>
            <a:pPr marL="0" indent="0" algn="ctr">
              <a:lnSpc>
                <a:spcPts val="2700"/>
              </a:lnSpc>
              <a:buNone/>
            </a:pPr>
            <a:r>
              <a:rPr lang="en-US" sz="2700" b="1" dirty="0">
                <a:solidFill>
                  <a:srgbClr val="272525"/>
                </a:solidFill>
                <a:latin typeface="Petrona Bold" pitchFamily="34" charset="0"/>
                <a:ea typeface="Petrona Bold" pitchFamily="34" charset="-122"/>
                <a:cs typeface="Petrona Bold" pitchFamily="34" charset="-120"/>
              </a:rPr>
              <a:t>4</a:t>
            </a:r>
            <a:endParaRPr lang="en-US" sz="2700" dirty="0"/>
          </a:p>
        </p:txBody>
      </p:sp>
      <p:sp>
        <p:nvSpPr>
          <p:cNvPr id="22" name="Text 20"/>
          <p:cNvSpPr/>
          <p:nvPr/>
        </p:nvSpPr>
        <p:spPr>
          <a:xfrm>
            <a:off x="8528804" y="5083373"/>
            <a:ext cx="2896076" cy="361950"/>
          </a:xfrm>
          <a:prstGeom prst="rect">
            <a:avLst/>
          </a:prstGeom>
          <a:noFill/>
          <a:ln/>
        </p:spPr>
        <p:txBody>
          <a:bodyPr wrap="none" lIns="0" tIns="0" rIns="0" bIns="0" rtlCol="0" anchor="t"/>
          <a:lstStyle/>
          <a:p>
            <a:pPr marL="0" indent="0" algn="l">
              <a:lnSpc>
                <a:spcPts val="2850"/>
              </a:lnSpc>
              <a:buNone/>
            </a:pPr>
            <a:r>
              <a:rPr lang="en-US" sz="2250" b="1" dirty="0">
                <a:solidFill>
                  <a:srgbClr val="272525"/>
                </a:solidFill>
                <a:latin typeface="Petrona Bold" pitchFamily="34" charset="0"/>
                <a:ea typeface="Petrona Bold" pitchFamily="34" charset="-122"/>
                <a:cs typeface="Petrona Bold" pitchFamily="34" charset="-120"/>
              </a:rPr>
              <a:t>Proper Removal</a:t>
            </a:r>
            <a:endParaRPr lang="en-US" sz="2250" dirty="0"/>
          </a:p>
        </p:txBody>
      </p:sp>
      <p:sp>
        <p:nvSpPr>
          <p:cNvPr id="23" name="Text 21"/>
          <p:cNvSpPr/>
          <p:nvPr/>
        </p:nvSpPr>
        <p:spPr>
          <a:xfrm>
            <a:off x="8528804" y="5577602"/>
            <a:ext cx="5329357" cy="352901"/>
          </a:xfrm>
          <a:prstGeom prst="rect">
            <a:avLst/>
          </a:prstGeom>
          <a:noFill/>
          <a:ln/>
        </p:spPr>
        <p:txBody>
          <a:bodyPr wrap="none" lIns="0" tIns="0" rIns="0" bIns="0" rtlCol="0" anchor="t"/>
          <a:lstStyle/>
          <a:p>
            <a:pPr marL="0" indent="0" algn="l">
              <a:lnSpc>
                <a:spcPts val="2750"/>
              </a:lnSpc>
              <a:buNone/>
            </a:pPr>
            <a:r>
              <a:rPr lang="en-US" sz="1700" dirty="0">
                <a:solidFill>
                  <a:srgbClr val="272525"/>
                </a:solidFill>
                <a:latin typeface="Inter" pitchFamily="34" charset="0"/>
                <a:ea typeface="Inter" pitchFamily="34" charset="-122"/>
                <a:cs typeface="Inter" pitchFamily="34" charset="-120"/>
              </a:rPr>
              <a:t>Remove gloves carefully, turning them inside-out.</a:t>
            </a:r>
            <a:endParaRPr lang="en-US" sz="1700" dirty="0"/>
          </a:p>
        </p:txBody>
      </p:sp>
      <p:sp>
        <p:nvSpPr>
          <p:cNvPr id="24" name="Shape 22"/>
          <p:cNvSpPr/>
          <p:nvPr/>
        </p:nvSpPr>
        <p:spPr>
          <a:xfrm>
            <a:off x="6325255" y="6336744"/>
            <a:ext cx="772239" cy="30480"/>
          </a:xfrm>
          <a:prstGeom prst="roundRect">
            <a:avLst>
              <a:gd name="adj" fmla="val 304062"/>
            </a:avLst>
          </a:prstGeom>
          <a:solidFill>
            <a:srgbClr val="B2D4E5"/>
          </a:solidFill>
          <a:ln/>
        </p:spPr>
      </p:sp>
      <p:sp>
        <p:nvSpPr>
          <p:cNvPr id="25" name="Shape 23"/>
          <p:cNvSpPr/>
          <p:nvPr/>
        </p:nvSpPr>
        <p:spPr>
          <a:xfrm>
            <a:off x="7067014" y="6103858"/>
            <a:ext cx="496372" cy="496372"/>
          </a:xfrm>
          <a:prstGeom prst="roundRect">
            <a:avLst>
              <a:gd name="adj" fmla="val 18671"/>
            </a:avLst>
          </a:prstGeom>
          <a:solidFill>
            <a:srgbClr val="CCEEFF"/>
          </a:solidFill>
          <a:ln w="7620">
            <a:solidFill>
              <a:srgbClr val="B2D4E5"/>
            </a:solidFill>
            <a:prstDash val="solid"/>
          </a:ln>
        </p:spPr>
      </p:sp>
      <p:sp>
        <p:nvSpPr>
          <p:cNvPr id="26" name="Text 24"/>
          <p:cNvSpPr/>
          <p:nvPr/>
        </p:nvSpPr>
        <p:spPr>
          <a:xfrm>
            <a:off x="7216438" y="6178272"/>
            <a:ext cx="197406" cy="347543"/>
          </a:xfrm>
          <a:prstGeom prst="rect">
            <a:avLst/>
          </a:prstGeom>
          <a:noFill/>
          <a:ln/>
        </p:spPr>
        <p:txBody>
          <a:bodyPr wrap="none" lIns="0" tIns="0" rIns="0" bIns="0" rtlCol="0" anchor="t"/>
          <a:lstStyle/>
          <a:p>
            <a:pPr marL="0" indent="0" algn="ctr">
              <a:lnSpc>
                <a:spcPts val="2700"/>
              </a:lnSpc>
              <a:buNone/>
            </a:pPr>
            <a:r>
              <a:rPr lang="en-US" sz="2700" b="1" dirty="0">
                <a:solidFill>
                  <a:srgbClr val="272525"/>
                </a:solidFill>
                <a:latin typeface="Petrona Bold" pitchFamily="34" charset="0"/>
                <a:ea typeface="Petrona Bold" pitchFamily="34" charset="-122"/>
                <a:cs typeface="Petrona Bold" pitchFamily="34" charset="-120"/>
              </a:rPr>
              <a:t>5</a:t>
            </a:r>
            <a:endParaRPr lang="en-US" sz="2700" dirty="0"/>
          </a:p>
        </p:txBody>
      </p:sp>
      <p:sp>
        <p:nvSpPr>
          <p:cNvPr id="27" name="Text 25"/>
          <p:cNvSpPr/>
          <p:nvPr/>
        </p:nvSpPr>
        <p:spPr>
          <a:xfrm>
            <a:off x="3205520" y="6076355"/>
            <a:ext cx="2896076" cy="361950"/>
          </a:xfrm>
          <a:prstGeom prst="rect">
            <a:avLst/>
          </a:prstGeom>
          <a:noFill/>
          <a:ln/>
        </p:spPr>
        <p:txBody>
          <a:bodyPr wrap="none" lIns="0" tIns="0" rIns="0" bIns="0" rtlCol="0" anchor="t"/>
          <a:lstStyle/>
          <a:p>
            <a:pPr marL="0" indent="0" algn="r">
              <a:lnSpc>
                <a:spcPts val="2850"/>
              </a:lnSpc>
              <a:buNone/>
            </a:pPr>
            <a:r>
              <a:rPr lang="en-US" sz="2250" b="1" dirty="0">
                <a:solidFill>
                  <a:srgbClr val="272525"/>
                </a:solidFill>
                <a:latin typeface="Petrona Bold" pitchFamily="34" charset="0"/>
                <a:ea typeface="Petrona Bold" pitchFamily="34" charset="-122"/>
                <a:cs typeface="Petrona Bold" pitchFamily="34" charset="-120"/>
              </a:rPr>
              <a:t>Hand Hygiene</a:t>
            </a:r>
            <a:endParaRPr lang="en-US" sz="2250" dirty="0"/>
          </a:p>
        </p:txBody>
      </p:sp>
      <p:sp>
        <p:nvSpPr>
          <p:cNvPr id="28" name="Text 26"/>
          <p:cNvSpPr/>
          <p:nvPr/>
        </p:nvSpPr>
        <p:spPr>
          <a:xfrm>
            <a:off x="772239" y="6570583"/>
            <a:ext cx="5329357" cy="352901"/>
          </a:xfrm>
          <a:prstGeom prst="rect">
            <a:avLst/>
          </a:prstGeom>
          <a:noFill/>
          <a:ln/>
        </p:spPr>
        <p:txBody>
          <a:bodyPr wrap="none" lIns="0" tIns="0" rIns="0" bIns="0" rtlCol="0" anchor="t"/>
          <a:lstStyle/>
          <a:p>
            <a:pPr marL="0" indent="0" algn="r">
              <a:lnSpc>
                <a:spcPts val="2750"/>
              </a:lnSpc>
              <a:buNone/>
            </a:pPr>
            <a:r>
              <a:rPr lang="en-US" sz="1700" dirty="0">
                <a:solidFill>
                  <a:srgbClr val="272525"/>
                </a:solidFill>
                <a:latin typeface="Inter" pitchFamily="34" charset="0"/>
                <a:ea typeface="Inter" pitchFamily="34" charset="-122"/>
                <a:cs typeface="Inter" pitchFamily="34" charset="-120"/>
              </a:rPr>
              <a:t>Wash hands thoroughly before and after glove use.</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51046"/>
          </a:xfrm>
          <a:prstGeom prst="rect">
            <a:avLst/>
          </a:prstGeom>
        </p:spPr>
      </p:pic>
      <p:sp>
        <p:nvSpPr>
          <p:cNvPr id="3" name="Text 0"/>
          <p:cNvSpPr/>
          <p:nvPr/>
        </p:nvSpPr>
        <p:spPr>
          <a:xfrm>
            <a:off x="742236" y="3234452"/>
            <a:ext cx="7378065" cy="695920"/>
          </a:xfrm>
          <a:prstGeom prst="rect">
            <a:avLst/>
          </a:prstGeom>
          <a:noFill/>
          <a:ln/>
        </p:spPr>
        <p:txBody>
          <a:bodyPr wrap="none" lIns="0" tIns="0" rIns="0" bIns="0" rtlCol="0" anchor="t"/>
          <a:lstStyle/>
          <a:p>
            <a:pPr marL="0" indent="0">
              <a:lnSpc>
                <a:spcPts val="5450"/>
              </a:lnSpc>
              <a:buNone/>
            </a:pPr>
            <a:r>
              <a:rPr lang="en-US" sz="4350" b="1" dirty="0">
                <a:solidFill>
                  <a:srgbClr val="000000"/>
                </a:solidFill>
                <a:latin typeface="Petrona Bold" pitchFamily="34" charset="0"/>
                <a:ea typeface="Petrona Bold" pitchFamily="34" charset="-122"/>
                <a:cs typeface="Petrona Bold" pitchFamily="34" charset="-120"/>
              </a:rPr>
              <a:t>FDA Ban on Powdered Gloves</a:t>
            </a:r>
            <a:endParaRPr lang="en-US" sz="4350" dirty="0"/>
          </a:p>
        </p:txBody>
      </p:sp>
      <p:sp>
        <p:nvSpPr>
          <p:cNvPr id="4" name="Shape 1"/>
          <p:cNvSpPr/>
          <p:nvPr/>
        </p:nvSpPr>
        <p:spPr>
          <a:xfrm>
            <a:off x="742236" y="4248388"/>
            <a:ext cx="6466999" cy="1592818"/>
          </a:xfrm>
          <a:prstGeom prst="roundRect">
            <a:avLst>
              <a:gd name="adj" fmla="val 5592"/>
            </a:avLst>
          </a:prstGeom>
          <a:solidFill>
            <a:srgbClr val="CCEEFF"/>
          </a:solidFill>
          <a:ln w="7620">
            <a:solidFill>
              <a:srgbClr val="B2D4E5"/>
            </a:solidFill>
            <a:prstDash val="solid"/>
          </a:ln>
        </p:spPr>
      </p:sp>
      <p:sp>
        <p:nvSpPr>
          <p:cNvPr id="5" name="Text 2"/>
          <p:cNvSpPr/>
          <p:nvPr/>
        </p:nvSpPr>
        <p:spPr>
          <a:xfrm>
            <a:off x="961906" y="4468058"/>
            <a:ext cx="2783562" cy="34790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Ban Date</a:t>
            </a:r>
            <a:endParaRPr lang="en-US" sz="2150" dirty="0"/>
          </a:p>
        </p:txBody>
      </p:sp>
      <p:sp>
        <p:nvSpPr>
          <p:cNvPr id="6" name="Text 3"/>
          <p:cNvSpPr/>
          <p:nvPr/>
        </p:nvSpPr>
        <p:spPr>
          <a:xfrm>
            <a:off x="961906" y="4943118"/>
            <a:ext cx="6027658" cy="67841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FDA published final rule banning powdered gloves on December 19, 2016.</a:t>
            </a:r>
            <a:endParaRPr lang="en-US" sz="1650" dirty="0"/>
          </a:p>
        </p:txBody>
      </p:sp>
      <p:sp>
        <p:nvSpPr>
          <p:cNvPr id="7" name="Shape 4"/>
          <p:cNvSpPr/>
          <p:nvPr/>
        </p:nvSpPr>
        <p:spPr>
          <a:xfrm>
            <a:off x="7421285" y="4248388"/>
            <a:ext cx="6466999" cy="1592818"/>
          </a:xfrm>
          <a:prstGeom prst="roundRect">
            <a:avLst>
              <a:gd name="adj" fmla="val 5592"/>
            </a:avLst>
          </a:prstGeom>
          <a:solidFill>
            <a:srgbClr val="CCEEFF"/>
          </a:solidFill>
          <a:ln w="7620">
            <a:solidFill>
              <a:srgbClr val="B2D4E5"/>
            </a:solidFill>
            <a:prstDash val="solid"/>
          </a:ln>
        </p:spPr>
      </p:sp>
      <p:sp>
        <p:nvSpPr>
          <p:cNvPr id="8" name="Text 5"/>
          <p:cNvSpPr/>
          <p:nvPr/>
        </p:nvSpPr>
        <p:spPr>
          <a:xfrm>
            <a:off x="7640955" y="4468058"/>
            <a:ext cx="2783562" cy="34790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Reason</a:t>
            </a:r>
            <a:endParaRPr lang="en-US" sz="2150" dirty="0"/>
          </a:p>
        </p:txBody>
      </p:sp>
      <p:sp>
        <p:nvSpPr>
          <p:cNvPr id="9" name="Text 6"/>
          <p:cNvSpPr/>
          <p:nvPr/>
        </p:nvSpPr>
        <p:spPr>
          <a:xfrm>
            <a:off x="7640955" y="4943118"/>
            <a:ext cx="6027658" cy="67841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Unreasonable and substantial risk of illness or injury to exposed individuals.</a:t>
            </a:r>
            <a:endParaRPr lang="en-US" sz="1650" dirty="0"/>
          </a:p>
        </p:txBody>
      </p:sp>
      <p:sp>
        <p:nvSpPr>
          <p:cNvPr id="10" name="Shape 7"/>
          <p:cNvSpPr/>
          <p:nvPr/>
        </p:nvSpPr>
        <p:spPr>
          <a:xfrm>
            <a:off x="742236" y="6053257"/>
            <a:ext cx="6466999" cy="1592818"/>
          </a:xfrm>
          <a:prstGeom prst="roundRect">
            <a:avLst>
              <a:gd name="adj" fmla="val 5592"/>
            </a:avLst>
          </a:prstGeom>
          <a:solidFill>
            <a:srgbClr val="CCEEFF"/>
          </a:solidFill>
          <a:ln w="7620">
            <a:solidFill>
              <a:srgbClr val="B2D4E5"/>
            </a:solidFill>
            <a:prstDash val="solid"/>
          </a:ln>
        </p:spPr>
      </p:sp>
      <p:sp>
        <p:nvSpPr>
          <p:cNvPr id="11" name="Text 8"/>
          <p:cNvSpPr/>
          <p:nvPr/>
        </p:nvSpPr>
        <p:spPr>
          <a:xfrm>
            <a:off x="961906" y="6272927"/>
            <a:ext cx="2783562" cy="34790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Risks</a:t>
            </a:r>
            <a:endParaRPr lang="en-US" sz="2150" dirty="0"/>
          </a:p>
        </p:txBody>
      </p:sp>
      <p:sp>
        <p:nvSpPr>
          <p:cNvPr id="12" name="Text 9"/>
          <p:cNvSpPr/>
          <p:nvPr/>
        </p:nvSpPr>
        <p:spPr>
          <a:xfrm>
            <a:off x="961906" y="6747986"/>
            <a:ext cx="6027658" cy="67841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Severe airway inflammation, hypersensitivity reactions, granulomas, and adhesions.</a:t>
            </a:r>
            <a:endParaRPr lang="en-US" sz="1650" dirty="0"/>
          </a:p>
        </p:txBody>
      </p:sp>
      <p:sp>
        <p:nvSpPr>
          <p:cNvPr id="13" name="Shape 10"/>
          <p:cNvSpPr/>
          <p:nvPr/>
        </p:nvSpPr>
        <p:spPr>
          <a:xfrm>
            <a:off x="7421285" y="6053257"/>
            <a:ext cx="6466999" cy="1592818"/>
          </a:xfrm>
          <a:prstGeom prst="roundRect">
            <a:avLst>
              <a:gd name="adj" fmla="val 5592"/>
            </a:avLst>
          </a:prstGeom>
          <a:solidFill>
            <a:srgbClr val="CCEEFF"/>
          </a:solidFill>
          <a:ln w="7620">
            <a:solidFill>
              <a:srgbClr val="B2D4E5"/>
            </a:solidFill>
            <a:prstDash val="solid"/>
          </a:ln>
        </p:spPr>
      </p:sp>
      <p:sp>
        <p:nvSpPr>
          <p:cNvPr id="14" name="Text 11"/>
          <p:cNvSpPr/>
          <p:nvPr/>
        </p:nvSpPr>
        <p:spPr>
          <a:xfrm>
            <a:off x="7640955" y="6272927"/>
            <a:ext cx="2783562" cy="34790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Affected Products</a:t>
            </a:r>
            <a:endParaRPr lang="en-US" sz="2150" dirty="0"/>
          </a:p>
        </p:txBody>
      </p:sp>
      <p:sp>
        <p:nvSpPr>
          <p:cNvPr id="15" name="Text 12"/>
          <p:cNvSpPr/>
          <p:nvPr/>
        </p:nvSpPr>
        <p:spPr>
          <a:xfrm>
            <a:off x="7640955" y="6747986"/>
            <a:ext cx="6027658" cy="67841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Powdered surgeon's gloves, patient examination gloves, and absorbable powder for lubricating surgeon's gloves.</a:t>
            </a:r>
            <a:endParaRPr lang="en-US" sz="16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89503" y="620316"/>
            <a:ext cx="8506778" cy="740093"/>
          </a:xfrm>
          <a:prstGeom prst="rect">
            <a:avLst/>
          </a:prstGeom>
          <a:noFill/>
          <a:ln/>
        </p:spPr>
        <p:txBody>
          <a:bodyPr wrap="none" lIns="0" tIns="0" rIns="0" bIns="0" rtlCol="0" anchor="t"/>
          <a:lstStyle/>
          <a:p>
            <a:pPr marL="0" indent="0">
              <a:lnSpc>
                <a:spcPts val="5800"/>
              </a:lnSpc>
              <a:buNone/>
            </a:pPr>
            <a:r>
              <a:rPr lang="en-US" sz="4650" b="1" dirty="0">
                <a:solidFill>
                  <a:srgbClr val="000000"/>
                </a:solidFill>
                <a:latin typeface="Petrona Bold" pitchFamily="34" charset="0"/>
                <a:ea typeface="Petrona Bold" pitchFamily="34" charset="-122"/>
                <a:cs typeface="Petrona Bold" pitchFamily="34" charset="-120"/>
              </a:rPr>
              <a:t>Medical Gowns: Types and Uses</a:t>
            </a:r>
            <a:endParaRPr lang="en-US" sz="4650" dirty="0"/>
          </a:p>
        </p:txBody>
      </p:sp>
      <p:sp>
        <p:nvSpPr>
          <p:cNvPr id="3" name="Text 1"/>
          <p:cNvSpPr/>
          <p:nvPr/>
        </p:nvSpPr>
        <p:spPr>
          <a:xfrm>
            <a:off x="789503" y="1924169"/>
            <a:ext cx="2960727" cy="370046"/>
          </a:xfrm>
          <a:prstGeom prst="rect">
            <a:avLst/>
          </a:prstGeom>
          <a:noFill/>
          <a:ln/>
        </p:spPr>
        <p:txBody>
          <a:bodyPr wrap="none" lIns="0" tIns="0" rIns="0" bIns="0" rtlCol="0" anchor="t"/>
          <a:lstStyle/>
          <a:p>
            <a:pPr marL="0" indent="0">
              <a:lnSpc>
                <a:spcPts val="2900"/>
              </a:lnSpc>
              <a:buNone/>
            </a:pPr>
            <a:r>
              <a:rPr lang="en-US" sz="2300" b="1" dirty="0">
                <a:solidFill>
                  <a:srgbClr val="000000"/>
                </a:solidFill>
                <a:latin typeface="Petrona Bold" pitchFamily="34" charset="0"/>
                <a:ea typeface="Petrona Bold" pitchFamily="34" charset="-122"/>
                <a:cs typeface="Petrona Bold" pitchFamily="34" charset="-120"/>
              </a:rPr>
              <a:t>Surgical Gowns</a:t>
            </a:r>
            <a:endParaRPr lang="en-US" sz="2300" dirty="0"/>
          </a:p>
        </p:txBody>
      </p:sp>
      <p:sp>
        <p:nvSpPr>
          <p:cNvPr id="4" name="Text 2"/>
          <p:cNvSpPr/>
          <p:nvPr/>
        </p:nvSpPr>
        <p:spPr>
          <a:xfrm>
            <a:off x="789503" y="2519720"/>
            <a:ext cx="3983117" cy="1443990"/>
          </a:xfrm>
          <a:prstGeom prst="rect">
            <a:avLst/>
          </a:prstGeom>
          <a:noFill/>
          <a:ln/>
        </p:spPr>
        <p:txBody>
          <a:bodyPr wrap="squar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Class II medical devices for surgical procedures, providing protection for both patient and healthcare personnel.</a:t>
            </a:r>
            <a:endParaRPr lang="en-US" sz="1750" dirty="0"/>
          </a:p>
        </p:txBody>
      </p:sp>
      <p:sp>
        <p:nvSpPr>
          <p:cNvPr id="5" name="Text 3"/>
          <p:cNvSpPr/>
          <p:nvPr/>
        </p:nvSpPr>
        <p:spPr>
          <a:xfrm>
            <a:off x="5330547" y="1924169"/>
            <a:ext cx="2960727" cy="370046"/>
          </a:xfrm>
          <a:prstGeom prst="rect">
            <a:avLst/>
          </a:prstGeom>
          <a:noFill/>
          <a:ln/>
        </p:spPr>
        <p:txBody>
          <a:bodyPr wrap="none" lIns="0" tIns="0" rIns="0" bIns="0" rtlCol="0" anchor="t"/>
          <a:lstStyle/>
          <a:p>
            <a:pPr marL="0" indent="0">
              <a:lnSpc>
                <a:spcPts val="2900"/>
              </a:lnSpc>
              <a:buNone/>
            </a:pPr>
            <a:r>
              <a:rPr lang="en-US" sz="2300" b="1" dirty="0">
                <a:solidFill>
                  <a:srgbClr val="000000"/>
                </a:solidFill>
                <a:latin typeface="Petrona Bold" pitchFamily="34" charset="0"/>
                <a:ea typeface="Petrona Bold" pitchFamily="34" charset="-122"/>
                <a:cs typeface="Petrona Bold" pitchFamily="34" charset="-120"/>
              </a:rPr>
              <a:t>Isolation Gowns</a:t>
            </a:r>
            <a:endParaRPr lang="en-US" sz="2300" dirty="0"/>
          </a:p>
        </p:txBody>
      </p:sp>
      <p:sp>
        <p:nvSpPr>
          <p:cNvPr id="6" name="Text 4"/>
          <p:cNvSpPr/>
          <p:nvPr/>
        </p:nvSpPr>
        <p:spPr>
          <a:xfrm>
            <a:off x="5330547" y="2519720"/>
            <a:ext cx="3983117" cy="1443990"/>
          </a:xfrm>
          <a:prstGeom prst="rect">
            <a:avLst/>
          </a:prstGeom>
          <a:noFill/>
          <a:ln/>
        </p:spPr>
        <p:txBody>
          <a:bodyPr wrap="squar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Used in medium to high-risk contamination situations, covering larger critical zones than surgical gowns.</a:t>
            </a:r>
            <a:endParaRPr lang="en-US" sz="1750" dirty="0"/>
          </a:p>
        </p:txBody>
      </p:sp>
      <p:sp>
        <p:nvSpPr>
          <p:cNvPr id="7" name="Text 5"/>
          <p:cNvSpPr/>
          <p:nvPr/>
        </p:nvSpPr>
        <p:spPr>
          <a:xfrm>
            <a:off x="9871591" y="1924169"/>
            <a:ext cx="2960727" cy="370046"/>
          </a:xfrm>
          <a:prstGeom prst="rect">
            <a:avLst/>
          </a:prstGeom>
          <a:noFill/>
          <a:ln/>
        </p:spPr>
        <p:txBody>
          <a:bodyPr wrap="none" lIns="0" tIns="0" rIns="0" bIns="0" rtlCol="0" anchor="t"/>
          <a:lstStyle/>
          <a:p>
            <a:pPr marL="0" indent="0">
              <a:lnSpc>
                <a:spcPts val="2900"/>
              </a:lnSpc>
              <a:buNone/>
            </a:pPr>
            <a:r>
              <a:rPr lang="en-US" sz="2300" b="1" dirty="0">
                <a:solidFill>
                  <a:srgbClr val="000000"/>
                </a:solidFill>
                <a:latin typeface="Petrona Bold" pitchFamily="34" charset="0"/>
                <a:ea typeface="Petrona Bold" pitchFamily="34" charset="-122"/>
                <a:cs typeface="Petrona Bold" pitchFamily="34" charset="-120"/>
              </a:rPr>
              <a:t>Non-Surgical Gowns</a:t>
            </a:r>
            <a:endParaRPr lang="en-US" sz="2300" dirty="0"/>
          </a:p>
        </p:txBody>
      </p:sp>
      <p:sp>
        <p:nvSpPr>
          <p:cNvPr id="8" name="Text 6"/>
          <p:cNvSpPr/>
          <p:nvPr/>
        </p:nvSpPr>
        <p:spPr>
          <a:xfrm>
            <a:off x="9871591" y="2519720"/>
            <a:ext cx="3983117" cy="1082993"/>
          </a:xfrm>
          <a:prstGeom prst="rect">
            <a:avLst/>
          </a:prstGeom>
          <a:noFill/>
          <a:ln/>
        </p:spPr>
        <p:txBody>
          <a:bodyPr wrap="squar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Class I devices for low or minimal risk patient isolation situations, not for surgical or invasive procedures.</a:t>
            </a:r>
            <a:endParaRPr lang="en-US" sz="1750" dirty="0"/>
          </a:p>
        </p:txBody>
      </p:sp>
      <p:pic>
        <p:nvPicPr>
          <p:cNvPr id="9" name="Image 0" descr="preencoded.png"/>
          <p:cNvPicPr>
            <a:picLocks noChangeAspect="1"/>
          </p:cNvPicPr>
          <p:nvPr/>
        </p:nvPicPr>
        <p:blipFill>
          <a:blip r:embed="rId3"/>
          <a:stretch>
            <a:fillRect/>
          </a:stretch>
        </p:blipFill>
        <p:spPr>
          <a:xfrm>
            <a:off x="789503" y="4420433"/>
            <a:ext cx="3642360" cy="3489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18503" y="497086"/>
            <a:ext cx="7879794" cy="1185148"/>
          </a:xfrm>
          <a:prstGeom prst="rect">
            <a:avLst/>
          </a:prstGeom>
          <a:noFill/>
          <a:ln/>
        </p:spPr>
        <p:txBody>
          <a:bodyPr wrap="square" lIns="0" tIns="0" rIns="0" bIns="0" rtlCol="0" anchor="t"/>
          <a:lstStyle/>
          <a:p>
            <a:pPr marL="0" indent="0">
              <a:lnSpc>
                <a:spcPts val="4650"/>
              </a:lnSpc>
              <a:buNone/>
            </a:pPr>
            <a:r>
              <a:rPr lang="en-US" sz="3700" b="1" dirty="0">
                <a:solidFill>
                  <a:srgbClr val="000000"/>
                </a:solidFill>
                <a:latin typeface="Petrona Bold" pitchFamily="34" charset="0"/>
                <a:ea typeface="Petrona Bold" pitchFamily="34" charset="-122"/>
                <a:cs typeface="Petrona Bold" pitchFamily="34" charset="-120"/>
              </a:rPr>
              <a:t>Levels of Protection in Medical Gowns</a:t>
            </a:r>
            <a:endParaRPr lang="en-US" sz="3700" dirty="0"/>
          </a:p>
        </p:txBody>
      </p:sp>
      <p:pic>
        <p:nvPicPr>
          <p:cNvPr id="4" name="Image 1" descr="preencoded.png"/>
          <p:cNvPicPr>
            <a:picLocks noChangeAspect="1"/>
          </p:cNvPicPr>
          <p:nvPr/>
        </p:nvPicPr>
        <p:blipFill>
          <a:blip r:embed="rId4"/>
          <a:stretch>
            <a:fillRect/>
          </a:stretch>
        </p:blipFill>
        <p:spPr>
          <a:xfrm>
            <a:off x="6118503" y="1953101"/>
            <a:ext cx="902970" cy="1444823"/>
          </a:xfrm>
          <a:prstGeom prst="rect">
            <a:avLst/>
          </a:prstGeom>
        </p:spPr>
      </p:pic>
      <p:sp>
        <p:nvSpPr>
          <p:cNvPr id="5" name="Text 1"/>
          <p:cNvSpPr/>
          <p:nvPr/>
        </p:nvSpPr>
        <p:spPr>
          <a:xfrm>
            <a:off x="7292340" y="2133600"/>
            <a:ext cx="2370534"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Level 1</a:t>
            </a:r>
            <a:endParaRPr lang="en-US" sz="1850" dirty="0"/>
          </a:p>
        </p:txBody>
      </p:sp>
      <p:sp>
        <p:nvSpPr>
          <p:cNvPr id="6" name="Text 2"/>
          <p:cNvSpPr/>
          <p:nvPr/>
        </p:nvSpPr>
        <p:spPr>
          <a:xfrm>
            <a:off x="7292340" y="2538174"/>
            <a:ext cx="6705957" cy="288965"/>
          </a:xfrm>
          <a:prstGeom prst="rect">
            <a:avLst/>
          </a:prstGeom>
          <a:noFill/>
          <a:ln/>
        </p:spPr>
        <p:txBody>
          <a:bodyPr wrap="non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Minimal risk, for basic care and standard isolation.</a:t>
            </a:r>
            <a:endParaRPr lang="en-US" sz="1400" dirty="0"/>
          </a:p>
        </p:txBody>
      </p:sp>
      <p:pic>
        <p:nvPicPr>
          <p:cNvPr id="7" name="Image 2" descr="preencoded.png"/>
          <p:cNvPicPr>
            <a:picLocks noChangeAspect="1"/>
          </p:cNvPicPr>
          <p:nvPr/>
        </p:nvPicPr>
        <p:blipFill>
          <a:blip r:embed="rId5"/>
          <a:stretch>
            <a:fillRect/>
          </a:stretch>
        </p:blipFill>
        <p:spPr>
          <a:xfrm>
            <a:off x="6118503" y="3397925"/>
            <a:ext cx="902970" cy="1444823"/>
          </a:xfrm>
          <a:prstGeom prst="rect">
            <a:avLst/>
          </a:prstGeom>
        </p:spPr>
      </p:pic>
      <p:sp>
        <p:nvSpPr>
          <p:cNvPr id="8" name="Text 3"/>
          <p:cNvSpPr/>
          <p:nvPr/>
        </p:nvSpPr>
        <p:spPr>
          <a:xfrm>
            <a:off x="7292340" y="3578423"/>
            <a:ext cx="2370534"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Level 2</a:t>
            </a:r>
            <a:endParaRPr lang="en-US" sz="1850" dirty="0"/>
          </a:p>
        </p:txBody>
      </p:sp>
      <p:sp>
        <p:nvSpPr>
          <p:cNvPr id="9" name="Text 4"/>
          <p:cNvSpPr/>
          <p:nvPr/>
        </p:nvSpPr>
        <p:spPr>
          <a:xfrm>
            <a:off x="7292340" y="3982998"/>
            <a:ext cx="6705957" cy="288965"/>
          </a:xfrm>
          <a:prstGeom prst="rect">
            <a:avLst/>
          </a:prstGeom>
          <a:noFill/>
          <a:ln/>
        </p:spPr>
        <p:txBody>
          <a:bodyPr wrap="non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Low risk, for blood draw, suturing, ICU, or pathology lab.</a:t>
            </a:r>
            <a:endParaRPr lang="en-US" sz="1400" dirty="0"/>
          </a:p>
        </p:txBody>
      </p:sp>
      <p:pic>
        <p:nvPicPr>
          <p:cNvPr id="10" name="Image 3" descr="preencoded.png"/>
          <p:cNvPicPr>
            <a:picLocks noChangeAspect="1"/>
          </p:cNvPicPr>
          <p:nvPr/>
        </p:nvPicPr>
        <p:blipFill>
          <a:blip r:embed="rId6"/>
          <a:stretch>
            <a:fillRect/>
          </a:stretch>
        </p:blipFill>
        <p:spPr>
          <a:xfrm>
            <a:off x="6118503" y="4842748"/>
            <a:ext cx="902970" cy="1444823"/>
          </a:xfrm>
          <a:prstGeom prst="rect">
            <a:avLst/>
          </a:prstGeom>
        </p:spPr>
      </p:pic>
      <p:sp>
        <p:nvSpPr>
          <p:cNvPr id="11" name="Text 5"/>
          <p:cNvSpPr/>
          <p:nvPr/>
        </p:nvSpPr>
        <p:spPr>
          <a:xfrm>
            <a:off x="7292340" y="5023247"/>
            <a:ext cx="2370534"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Level 3</a:t>
            </a:r>
            <a:endParaRPr lang="en-US" sz="1850" dirty="0"/>
          </a:p>
        </p:txBody>
      </p:sp>
      <p:sp>
        <p:nvSpPr>
          <p:cNvPr id="12" name="Text 6"/>
          <p:cNvSpPr/>
          <p:nvPr/>
        </p:nvSpPr>
        <p:spPr>
          <a:xfrm>
            <a:off x="7292340" y="5427821"/>
            <a:ext cx="6705957" cy="288965"/>
          </a:xfrm>
          <a:prstGeom prst="rect">
            <a:avLst/>
          </a:prstGeom>
          <a:noFill/>
          <a:ln/>
        </p:spPr>
        <p:txBody>
          <a:bodyPr wrap="non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Moderate risk, for arterial blood draw, IV insertion, ER, or trauma cases.</a:t>
            </a:r>
            <a:endParaRPr lang="en-US" sz="1400" dirty="0"/>
          </a:p>
        </p:txBody>
      </p:sp>
      <p:pic>
        <p:nvPicPr>
          <p:cNvPr id="13" name="Image 4" descr="preencoded.png"/>
          <p:cNvPicPr>
            <a:picLocks noChangeAspect="1"/>
          </p:cNvPicPr>
          <p:nvPr/>
        </p:nvPicPr>
        <p:blipFill>
          <a:blip r:embed="rId7"/>
          <a:stretch>
            <a:fillRect/>
          </a:stretch>
        </p:blipFill>
        <p:spPr>
          <a:xfrm>
            <a:off x="6118503" y="6287572"/>
            <a:ext cx="902970" cy="1444823"/>
          </a:xfrm>
          <a:prstGeom prst="rect">
            <a:avLst/>
          </a:prstGeom>
        </p:spPr>
      </p:pic>
      <p:sp>
        <p:nvSpPr>
          <p:cNvPr id="14" name="Text 7"/>
          <p:cNvSpPr/>
          <p:nvPr/>
        </p:nvSpPr>
        <p:spPr>
          <a:xfrm>
            <a:off x="7292340" y="6468070"/>
            <a:ext cx="2370534"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Level 4</a:t>
            </a:r>
            <a:endParaRPr lang="en-US" sz="1850" dirty="0"/>
          </a:p>
        </p:txBody>
      </p:sp>
      <p:sp>
        <p:nvSpPr>
          <p:cNvPr id="15" name="Text 8"/>
          <p:cNvSpPr/>
          <p:nvPr/>
        </p:nvSpPr>
        <p:spPr>
          <a:xfrm>
            <a:off x="7292340" y="6872645"/>
            <a:ext cx="6705957" cy="577929"/>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High risk, for long, fluid-intense procedures, surgery, or when infectious diseases are suspected.</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64037" y="700683"/>
            <a:ext cx="9663827" cy="809982"/>
          </a:xfrm>
          <a:prstGeom prst="rect">
            <a:avLst/>
          </a:prstGeom>
          <a:noFill/>
          <a:ln/>
        </p:spPr>
        <p:txBody>
          <a:bodyPr wrap="none" lIns="0" tIns="0" rIns="0" bIns="0" rtlCol="0" anchor="t"/>
          <a:lstStyle/>
          <a:p>
            <a:pPr marL="0" indent="0">
              <a:lnSpc>
                <a:spcPts val="6350"/>
              </a:lnSpc>
              <a:buNone/>
            </a:pPr>
            <a:r>
              <a:rPr lang="en-US" sz="5100" b="1" dirty="0">
                <a:solidFill>
                  <a:srgbClr val="000000"/>
                </a:solidFill>
                <a:latin typeface="Petrona Bold" pitchFamily="34" charset="0"/>
                <a:ea typeface="Petrona Bold" pitchFamily="34" charset="-122"/>
                <a:cs typeface="Petrona Bold" pitchFamily="34" charset="-120"/>
              </a:rPr>
              <a:t>Critical Zones in Surgical Gowns</a:t>
            </a:r>
            <a:endParaRPr lang="en-US" sz="5100" dirty="0"/>
          </a:p>
        </p:txBody>
      </p:sp>
      <p:pic>
        <p:nvPicPr>
          <p:cNvPr id="3" name="Image 0" descr="preencoded.png"/>
          <p:cNvPicPr>
            <a:picLocks noChangeAspect="1"/>
          </p:cNvPicPr>
          <p:nvPr/>
        </p:nvPicPr>
        <p:blipFill>
          <a:blip r:embed="rId3"/>
          <a:stretch>
            <a:fillRect/>
          </a:stretch>
        </p:blipFill>
        <p:spPr>
          <a:xfrm>
            <a:off x="864037" y="2004417"/>
            <a:ext cx="6266021" cy="3872627"/>
          </a:xfrm>
          <a:prstGeom prst="rect">
            <a:avLst/>
          </a:prstGeom>
        </p:spPr>
      </p:pic>
      <p:sp>
        <p:nvSpPr>
          <p:cNvPr id="4" name="Text 1"/>
          <p:cNvSpPr/>
          <p:nvPr/>
        </p:nvSpPr>
        <p:spPr>
          <a:xfrm>
            <a:off x="864037" y="6185654"/>
            <a:ext cx="3240405" cy="405051"/>
          </a:xfrm>
          <a:prstGeom prst="rect">
            <a:avLst/>
          </a:prstGeom>
          <a:noFill/>
          <a:ln/>
        </p:spPr>
        <p:txBody>
          <a:bodyPr wrap="none" lIns="0" tIns="0" rIns="0" bIns="0" rtlCol="0" anchor="t"/>
          <a:lstStyle/>
          <a:p>
            <a:pPr marL="0" indent="0" algn="l">
              <a:lnSpc>
                <a:spcPts val="3150"/>
              </a:lnSpc>
              <a:buNone/>
            </a:pPr>
            <a:r>
              <a:rPr lang="en-US" sz="2550" b="1" dirty="0">
                <a:solidFill>
                  <a:srgbClr val="272525"/>
                </a:solidFill>
                <a:latin typeface="Petrona Bold" pitchFamily="34" charset="0"/>
                <a:ea typeface="Petrona Bold" pitchFamily="34" charset="-122"/>
                <a:cs typeface="Petrona Bold" pitchFamily="34" charset="-120"/>
              </a:rPr>
              <a:t>Front View</a:t>
            </a:r>
            <a:endParaRPr lang="en-US" sz="2550" dirty="0"/>
          </a:p>
        </p:txBody>
      </p:sp>
      <p:sp>
        <p:nvSpPr>
          <p:cNvPr id="5" name="Text 2"/>
          <p:cNvSpPr/>
          <p:nvPr/>
        </p:nvSpPr>
        <p:spPr>
          <a:xfrm>
            <a:off x="864037" y="6738818"/>
            <a:ext cx="6266021" cy="790099"/>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Inter" pitchFamily="34" charset="0"/>
                <a:ea typeface="Inter" pitchFamily="34" charset="-122"/>
                <a:cs typeface="Inter" pitchFamily="34" charset="-120"/>
              </a:rPr>
              <a:t>The entire front of the gown (areas A, B, and C) requires at least level 1 barrier performance.</a:t>
            </a:r>
            <a:endParaRPr lang="en-US" sz="1900" dirty="0"/>
          </a:p>
        </p:txBody>
      </p:sp>
      <p:pic>
        <p:nvPicPr>
          <p:cNvPr id="6" name="Image 1" descr="preencoded.png"/>
          <p:cNvPicPr>
            <a:picLocks noChangeAspect="1"/>
          </p:cNvPicPr>
          <p:nvPr/>
        </p:nvPicPr>
        <p:blipFill>
          <a:blip r:embed="rId4"/>
          <a:stretch>
            <a:fillRect/>
          </a:stretch>
        </p:blipFill>
        <p:spPr>
          <a:xfrm>
            <a:off x="7500342" y="2004417"/>
            <a:ext cx="6266021" cy="3872627"/>
          </a:xfrm>
          <a:prstGeom prst="rect">
            <a:avLst/>
          </a:prstGeom>
        </p:spPr>
      </p:pic>
      <p:sp>
        <p:nvSpPr>
          <p:cNvPr id="7" name="Text 3"/>
          <p:cNvSpPr/>
          <p:nvPr/>
        </p:nvSpPr>
        <p:spPr>
          <a:xfrm>
            <a:off x="7500342" y="6185654"/>
            <a:ext cx="3240405" cy="405051"/>
          </a:xfrm>
          <a:prstGeom prst="rect">
            <a:avLst/>
          </a:prstGeom>
          <a:noFill/>
          <a:ln/>
        </p:spPr>
        <p:txBody>
          <a:bodyPr wrap="none" lIns="0" tIns="0" rIns="0" bIns="0" rtlCol="0" anchor="t"/>
          <a:lstStyle/>
          <a:p>
            <a:pPr marL="0" indent="0" algn="l">
              <a:lnSpc>
                <a:spcPts val="3150"/>
              </a:lnSpc>
              <a:buNone/>
            </a:pPr>
            <a:r>
              <a:rPr lang="en-US" sz="2550" b="1" dirty="0">
                <a:solidFill>
                  <a:srgbClr val="272525"/>
                </a:solidFill>
                <a:latin typeface="Petrona Bold" pitchFamily="34" charset="0"/>
                <a:ea typeface="Petrona Bold" pitchFamily="34" charset="-122"/>
                <a:cs typeface="Petrona Bold" pitchFamily="34" charset="-120"/>
              </a:rPr>
              <a:t>Critical Zone</a:t>
            </a:r>
            <a:endParaRPr lang="en-US" sz="2550" dirty="0"/>
          </a:p>
        </p:txBody>
      </p:sp>
      <p:sp>
        <p:nvSpPr>
          <p:cNvPr id="8" name="Text 4"/>
          <p:cNvSpPr/>
          <p:nvPr/>
        </p:nvSpPr>
        <p:spPr>
          <a:xfrm>
            <a:off x="7500342" y="6738818"/>
            <a:ext cx="6266021" cy="790099"/>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Inter" pitchFamily="34" charset="0"/>
                <a:ea typeface="Inter" pitchFamily="34" charset="-122"/>
                <a:cs typeface="Inter" pitchFamily="34" charset="-120"/>
              </a:rPr>
              <a:t>The critical zone comprises at least areas A and B, providing the highest level of protection.</a:t>
            </a:r>
            <a:endParaRPr lang="en-US" sz="1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36521" y="692706"/>
            <a:ext cx="7670959" cy="1381125"/>
          </a:xfrm>
          <a:prstGeom prst="rect">
            <a:avLst/>
          </a:prstGeom>
          <a:noFill/>
          <a:ln/>
        </p:spPr>
        <p:txBody>
          <a:bodyPr wrap="square" lIns="0" tIns="0" rIns="0" bIns="0" rtlCol="0" anchor="t"/>
          <a:lstStyle/>
          <a:p>
            <a:pPr marL="0" indent="0">
              <a:lnSpc>
                <a:spcPts val="5400"/>
              </a:lnSpc>
              <a:buNone/>
            </a:pPr>
            <a:r>
              <a:rPr lang="en-US" sz="4350" b="1" dirty="0">
                <a:solidFill>
                  <a:srgbClr val="000000"/>
                </a:solidFill>
                <a:latin typeface="Petrona Bold" pitchFamily="34" charset="0"/>
                <a:ea typeface="Petrona Bold" pitchFamily="34" charset="-122"/>
                <a:cs typeface="Petrona Bold" pitchFamily="34" charset="-120"/>
              </a:rPr>
              <a:t>Proper Gown Use in Pharmacy Settings</a:t>
            </a:r>
            <a:endParaRPr lang="en-US" sz="4350" dirty="0"/>
          </a:p>
        </p:txBody>
      </p:sp>
      <p:sp>
        <p:nvSpPr>
          <p:cNvPr id="4" name="Shape 1"/>
          <p:cNvSpPr/>
          <p:nvPr/>
        </p:nvSpPr>
        <p:spPr>
          <a:xfrm>
            <a:off x="736521" y="2626162"/>
            <a:ext cx="473512" cy="473512"/>
          </a:xfrm>
          <a:prstGeom prst="roundRect">
            <a:avLst>
              <a:gd name="adj" fmla="val 18667"/>
            </a:avLst>
          </a:prstGeom>
          <a:solidFill>
            <a:srgbClr val="CCEEFF"/>
          </a:solidFill>
          <a:ln w="7620">
            <a:solidFill>
              <a:srgbClr val="B2D4E5"/>
            </a:solidFill>
            <a:prstDash val="solid"/>
          </a:ln>
        </p:spPr>
      </p:sp>
      <p:sp>
        <p:nvSpPr>
          <p:cNvPr id="5" name="Text 2"/>
          <p:cNvSpPr/>
          <p:nvPr/>
        </p:nvSpPr>
        <p:spPr>
          <a:xfrm>
            <a:off x="902256" y="2697123"/>
            <a:ext cx="141923" cy="331470"/>
          </a:xfrm>
          <a:prstGeom prst="rect">
            <a:avLst/>
          </a:prstGeom>
          <a:noFill/>
          <a:ln/>
        </p:spPr>
        <p:txBody>
          <a:bodyPr wrap="none" lIns="0" tIns="0" rIns="0" bIns="0" rtlCol="0" anchor="t"/>
          <a:lstStyle/>
          <a:p>
            <a:pPr marL="0" indent="0" algn="ctr">
              <a:lnSpc>
                <a:spcPts val="2600"/>
              </a:lnSpc>
              <a:buNone/>
            </a:pPr>
            <a:r>
              <a:rPr lang="en-US" sz="2600" b="1" dirty="0">
                <a:solidFill>
                  <a:srgbClr val="272525"/>
                </a:solidFill>
                <a:latin typeface="Petrona Bold" pitchFamily="34" charset="0"/>
                <a:ea typeface="Petrona Bold" pitchFamily="34" charset="-122"/>
                <a:cs typeface="Petrona Bold" pitchFamily="34" charset="-120"/>
              </a:rPr>
              <a:t>1</a:t>
            </a:r>
            <a:endParaRPr lang="en-US" sz="2600" dirty="0"/>
          </a:p>
        </p:txBody>
      </p:sp>
      <p:sp>
        <p:nvSpPr>
          <p:cNvPr id="6" name="Text 3"/>
          <p:cNvSpPr/>
          <p:nvPr/>
        </p:nvSpPr>
        <p:spPr>
          <a:xfrm>
            <a:off x="1420416" y="2626162"/>
            <a:ext cx="2762131" cy="34528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Single-Use</a:t>
            </a:r>
            <a:endParaRPr lang="en-US" sz="2150" dirty="0"/>
          </a:p>
        </p:txBody>
      </p:sp>
      <p:sp>
        <p:nvSpPr>
          <p:cNvPr id="7" name="Text 4"/>
          <p:cNvSpPr/>
          <p:nvPr/>
        </p:nvSpPr>
        <p:spPr>
          <a:xfrm>
            <a:off x="1420416" y="3097649"/>
            <a:ext cx="6987064" cy="336709"/>
          </a:xfrm>
          <a:prstGeom prst="rect">
            <a:avLst/>
          </a:prstGeom>
          <a:noFill/>
          <a:ln/>
        </p:spPr>
        <p:txBody>
          <a:bodyPr wrap="non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Dispose of gowns after each use to reduce exposure risk.</a:t>
            </a:r>
            <a:endParaRPr lang="en-US" sz="1650" dirty="0"/>
          </a:p>
        </p:txBody>
      </p:sp>
      <p:sp>
        <p:nvSpPr>
          <p:cNvPr id="8" name="Shape 5"/>
          <p:cNvSpPr/>
          <p:nvPr/>
        </p:nvSpPr>
        <p:spPr>
          <a:xfrm>
            <a:off x="736521" y="3881438"/>
            <a:ext cx="473512" cy="473512"/>
          </a:xfrm>
          <a:prstGeom prst="roundRect">
            <a:avLst>
              <a:gd name="adj" fmla="val 18667"/>
            </a:avLst>
          </a:prstGeom>
          <a:solidFill>
            <a:srgbClr val="CCEEFF"/>
          </a:solidFill>
          <a:ln w="7620">
            <a:solidFill>
              <a:srgbClr val="B2D4E5"/>
            </a:solidFill>
            <a:prstDash val="solid"/>
          </a:ln>
        </p:spPr>
      </p:sp>
      <p:sp>
        <p:nvSpPr>
          <p:cNvPr id="9" name="Text 6"/>
          <p:cNvSpPr/>
          <p:nvPr/>
        </p:nvSpPr>
        <p:spPr>
          <a:xfrm>
            <a:off x="879277" y="3952399"/>
            <a:ext cx="187881" cy="331470"/>
          </a:xfrm>
          <a:prstGeom prst="rect">
            <a:avLst/>
          </a:prstGeom>
          <a:noFill/>
          <a:ln/>
        </p:spPr>
        <p:txBody>
          <a:bodyPr wrap="none" lIns="0" tIns="0" rIns="0" bIns="0" rtlCol="0" anchor="t"/>
          <a:lstStyle/>
          <a:p>
            <a:pPr marL="0" indent="0" algn="ctr">
              <a:lnSpc>
                <a:spcPts val="2600"/>
              </a:lnSpc>
              <a:buNone/>
            </a:pPr>
            <a:r>
              <a:rPr lang="en-US" sz="2600" b="1" dirty="0">
                <a:solidFill>
                  <a:srgbClr val="272525"/>
                </a:solidFill>
                <a:latin typeface="Petrona Bold" pitchFamily="34" charset="0"/>
                <a:ea typeface="Petrona Bold" pitchFamily="34" charset="-122"/>
                <a:cs typeface="Petrona Bold" pitchFamily="34" charset="-120"/>
              </a:rPr>
              <a:t>2</a:t>
            </a:r>
            <a:endParaRPr lang="en-US" sz="2600" dirty="0"/>
          </a:p>
        </p:txBody>
      </p:sp>
      <p:sp>
        <p:nvSpPr>
          <p:cNvPr id="10" name="Text 7"/>
          <p:cNvSpPr/>
          <p:nvPr/>
        </p:nvSpPr>
        <p:spPr>
          <a:xfrm>
            <a:off x="1420416" y="3881438"/>
            <a:ext cx="2762131" cy="34528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When to Wear</a:t>
            </a:r>
            <a:endParaRPr lang="en-US" sz="2150" dirty="0"/>
          </a:p>
        </p:txBody>
      </p:sp>
      <p:sp>
        <p:nvSpPr>
          <p:cNvPr id="11" name="Text 8"/>
          <p:cNvSpPr/>
          <p:nvPr/>
        </p:nvSpPr>
        <p:spPr>
          <a:xfrm>
            <a:off x="1420416" y="4352925"/>
            <a:ext cx="6987064" cy="673418"/>
          </a:xfrm>
          <a:prstGeom prst="rect">
            <a:avLst/>
          </a:prstGeom>
          <a:noFill/>
          <a:ln/>
        </p:spPr>
        <p:txBody>
          <a:bodyPr wrap="squar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Use during compounding, administration, handling waste, and cleaning spills.</a:t>
            </a:r>
            <a:endParaRPr lang="en-US" sz="1650" dirty="0"/>
          </a:p>
        </p:txBody>
      </p:sp>
      <p:sp>
        <p:nvSpPr>
          <p:cNvPr id="12" name="Shape 9"/>
          <p:cNvSpPr/>
          <p:nvPr/>
        </p:nvSpPr>
        <p:spPr>
          <a:xfrm>
            <a:off x="736521" y="5473422"/>
            <a:ext cx="473512" cy="473512"/>
          </a:xfrm>
          <a:prstGeom prst="roundRect">
            <a:avLst>
              <a:gd name="adj" fmla="val 18667"/>
            </a:avLst>
          </a:prstGeom>
          <a:solidFill>
            <a:srgbClr val="CCEEFF"/>
          </a:solidFill>
          <a:ln w="7620">
            <a:solidFill>
              <a:srgbClr val="B2D4E5"/>
            </a:solidFill>
            <a:prstDash val="solid"/>
          </a:ln>
        </p:spPr>
      </p:sp>
      <p:sp>
        <p:nvSpPr>
          <p:cNvPr id="13" name="Text 10"/>
          <p:cNvSpPr/>
          <p:nvPr/>
        </p:nvSpPr>
        <p:spPr>
          <a:xfrm>
            <a:off x="879396" y="5544383"/>
            <a:ext cx="187643" cy="331470"/>
          </a:xfrm>
          <a:prstGeom prst="rect">
            <a:avLst/>
          </a:prstGeom>
          <a:noFill/>
          <a:ln/>
        </p:spPr>
        <p:txBody>
          <a:bodyPr wrap="none" lIns="0" tIns="0" rIns="0" bIns="0" rtlCol="0" anchor="t"/>
          <a:lstStyle/>
          <a:p>
            <a:pPr marL="0" indent="0" algn="ctr">
              <a:lnSpc>
                <a:spcPts val="2600"/>
              </a:lnSpc>
              <a:buNone/>
            </a:pPr>
            <a:r>
              <a:rPr lang="en-US" sz="2600" b="1" dirty="0">
                <a:solidFill>
                  <a:srgbClr val="272525"/>
                </a:solidFill>
                <a:latin typeface="Petrona Bold" pitchFamily="34" charset="0"/>
                <a:ea typeface="Petrona Bold" pitchFamily="34" charset="-122"/>
                <a:cs typeface="Petrona Bold" pitchFamily="34" charset="-120"/>
              </a:rPr>
              <a:t>3</a:t>
            </a:r>
            <a:endParaRPr lang="en-US" sz="2600" dirty="0"/>
          </a:p>
        </p:txBody>
      </p:sp>
      <p:sp>
        <p:nvSpPr>
          <p:cNvPr id="14" name="Text 11"/>
          <p:cNvSpPr/>
          <p:nvPr/>
        </p:nvSpPr>
        <p:spPr>
          <a:xfrm>
            <a:off x="1420416" y="5473422"/>
            <a:ext cx="2762131" cy="34528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Changing Frequency</a:t>
            </a:r>
            <a:endParaRPr lang="en-US" sz="2150" dirty="0"/>
          </a:p>
        </p:txBody>
      </p:sp>
      <p:sp>
        <p:nvSpPr>
          <p:cNvPr id="15" name="Text 12"/>
          <p:cNvSpPr/>
          <p:nvPr/>
        </p:nvSpPr>
        <p:spPr>
          <a:xfrm>
            <a:off x="1420416" y="5944910"/>
            <a:ext cx="6987064" cy="336709"/>
          </a:xfrm>
          <a:prstGeom prst="rect">
            <a:avLst/>
          </a:prstGeom>
          <a:noFill/>
          <a:ln/>
        </p:spPr>
        <p:txBody>
          <a:bodyPr wrap="non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Change gowns every 2-3 hours or immediately after a spill or splash.</a:t>
            </a:r>
            <a:endParaRPr lang="en-US" sz="1650" dirty="0"/>
          </a:p>
        </p:txBody>
      </p:sp>
      <p:sp>
        <p:nvSpPr>
          <p:cNvPr id="16" name="Shape 13"/>
          <p:cNvSpPr/>
          <p:nvPr/>
        </p:nvSpPr>
        <p:spPr>
          <a:xfrm>
            <a:off x="736521" y="6728698"/>
            <a:ext cx="473512" cy="473512"/>
          </a:xfrm>
          <a:prstGeom prst="roundRect">
            <a:avLst>
              <a:gd name="adj" fmla="val 18667"/>
            </a:avLst>
          </a:prstGeom>
          <a:solidFill>
            <a:srgbClr val="CCEEFF"/>
          </a:solidFill>
          <a:ln w="7620">
            <a:solidFill>
              <a:srgbClr val="B2D4E5"/>
            </a:solidFill>
            <a:prstDash val="solid"/>
          </a:ln>
        </p:spPr>
      </p:sp>
      <p:sp>
        <p:nvSpPr>
          <p:cNvPr id="17" name="Text 14"/>
          <p:cNvSpPr/>
          <p:nvPr/>
        </p:nvSpPr>
        <p:spPr>
          <a:xfrm>
            <a:off x="883920" y="6799659"/>
            <a:ext cx="178713" cy="331470"/>
          </a:xfrm>
          <a:prstGeom prst="rect">
            <a:avLst/>
          </a:prstGeom>
          <a:noFill/>
          <a:ln/>
        </p:spPr>
        <p:txBody>
          <a:bodyPr wrap="none" lIns="0" tIns="0" rIns="0" bIns="0" rtlCol="0" anchor="t"/>
          <a:lstStyle/>
          <a:p>
            <a:pPr marL="0" indent="0" algn="ctr">
              <a:lnSpc>
                <a:spcPts val="2600"/>
              </a:lnSpc>
              <a:buNone/>
            </a:pPr>
            <a:r>
              <a:rPr lang="en-US" sz="2600" b="1" dirty="0">
                <a:solidFill>
                  <a:srgbClr val="272525"/>
                </a:solidFill>
                <a:latin typeface="Petrona Bold" pitchFamily="34" charset="0"/>
                <a:ea typeface="Petrona Bold" pitchFamily="34" charset="-122"/>
                <a:cs typeface="Petrona Bold" pitchFamily="34" charset="-120"/>
              </a:rPr>
              <a:t>4</a:t>
            </a:r>
            <a:endParaRPr lang="en-US" sz="2600" dirty="0"/>
          </a:p>
        </p:txBody>
      </p:sp>
      <p:sp>
        <p:nvSpPr>
          <p:cNvPr id="18" name="Text 15"/>
          <p:cNvSpPr/>
          <p:nvPr/>
        </p:nvSpPr>
        <p:spPr>
          <a:xfrm>
            <a:off x="1420416" y="6728698"/>
            <a:ext cx="2762131" cy="345281"/>
          </a:xfrm>
          <a:prstGeom prst="rect">
            <a:avLst/>
          </a:prstGeom>
          <a:noFill/>
          <a:ln/>
        </p:spPr>
        <p:txBody>
          <a:bodyPr wrap="none" lIns="0" tIns="0" rIns="0" bIns="0" rtlCol="0" anchor="t"/>
          <a:lstStyle/>
          <a:p>
            <a:pPr marL="0" indent="0">
              <a:lnSpc>
                <a:spcPts val="2700"/>
              </a:lnSpc>
              <a:buNone/>
            </a:pPr>
            <a:r>
              <a:rPr lang="en-US" sz="2150" b="1" dirty="0">
                <a:solidFill>
                  <a:srgbClr val="272525"/>
                </a:solidFill>
                <a:latin typeface="Petrona Bold" pitchFamily="34" charset="0"/>
                <a:ea typeface="Petrona Bold" pitchFamily="34" charset="-122"/>
                <a:cs typeface="Petrona Bold" pitchFamily="34" charset="-120"/>
              </a:rPr>
              <a:t>Proper Removal</a:t>
            </a:r>
            <a:endParaRPr lang="en-US" sz="2150" dirty="0"/>
          </a:p>
        </p:txBody>
      </p:sp>
      <p:sp>
        <p:nvSpPr>
          <p:cNvPr id="19" name="Text 16"/>
          <p:cNvSpPr/>
          <p:nvPr/>
        </p:nvSpPr>
        <p:spPr>
          <a:xfrm>
            <a:off x="1420416" y="7200186"/>
            <a:ext cx="6987064" cy="336709"/>
          </a:xfrm>
          <a:prstGeom prst="rect">
            <a:avLst/>
          </a:prstGeom>
          <a:noFill/>
          <a:ln/>
        </p:spPr>
        <p:txBody>
          <a:bodyPr wrap="none" lIns="0" tIns="0" rIns="0" bIns="0" rtlCol="0" anchor="t"/>
          <a:lstStyle/>
          <a:p>
            <a:pPr marL="0" indent="0">
              <a:lnSpc>
                <a:spcPts val="2650"/>
              </a:lnSpc>
              <a:buNone/>
            </a:pPr>
            <a:r>
              <a:rPr lang="en-US" sz="1650" dirty="0">
                <a:solidFill>
                  <a:srgbClr val="272525"/>
                </a:solidFill>
                <a:latin typeface="Inter" pitchFamily="34" charset="0"/>
                <a:ea typeface="Inter" pitchFamily="34" charset="-122"/>
                <a:cs typeface="Inter" pitchFamily="34" charset="-120"/>
              </a:rPr>
              <a:t>Remove gowns carefully to avoid spreading contamination.</a:t>
            </a:r>
            <a:endParaRPr lang="en-US" sz="16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64037" y="2169081"/>
            <a:ext cx="11171277" cy="809982"/>
          </a:xfrm>
          <a:prstGeom prst="rect">
            <a:avLst/>
          </a:prstGeom>
          <a:noFill/>
          <a:ln/>
        </p:spPr>
        <p:txBody>
          <a:bodyPr wrap="none" lIns="0" tIns="0" rIns="0" bIns="0" rtlCol="0" anchor="t"/>
          <a:lstStyle/>
          <a:p>
            <a:pPr marL="0" indent="0">
              <a:lnSpc>
                <a:spcPts val="6350"/>
              </a:lnSpc>
              <a:buNone/>
            </a:pPr>
            <a:r>
              <a:rPr lang="en-US" sz="5100" b="1" dirty="0">
                <a:solidFill>
                  <a:srgbClr val="000000"/>
                </a:solidFill>
                <a:latin typeface="Petrona Bold" pitchFamily="34" charset="0"/>
                <a:ea typeface="Petrona Bold" pitchFamily="34" charset="-122"/>
                <a:cs typeface="Petrona Bold" pitchFamily="34" charset="-120"/>
              </a:rPr>
              <a:t>Respiratory Protection in Pharmacies</a:t>
            </a:r>
            <a:endParaRPr lang="en-US" sz="5100" dirty="0"/>
          </a:p>
        </p:txBody>
      </p:sp>
      <p:sp>
        <p:nvSpPr>
          <p:cNvPr id="3" name="Text 1"/>
          <p:cNvSpPr/>
          <p:nvPr/>
        </p:nvSpPr>
        <p:spPr>
          <a:xfrm>
            <a:off x="864037" y="3596164"/>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N95 Respirators</a:t>
            </a:r>
            <a:endParaRPr lang="en-US" sz="2550" dirty="0"/>
          </a:p>
        </p:txBody>
      </p:sp>
      <p:sp>
        <p:nvSpPr>
          <p:cNvPr id="4" name="Text 2"/>
          <p:cNvSpPr/>
          <p:nvPr/>
        </p:nvSpPr>
        <p:spPr>
          <a:xfrm>
            <a:off x="864037" y="4248031"/>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Provide efficient filtration of airborne particles, with a close facial fit.</a:t>
            </a:r>
            <a:endParaRPr lang="en-US" sz="1900" dirty="0"/>
          </a:p>
        </p:txBody>
      </p:sp>
      <p:sp>
        <p:nvSpPr>
          <p:cNvPr id="5" name="Text 3"/>
          <p:cNvSpPr/>
          <p:nvPr/>
        </p:nvSpPr>
        <p:spPr>
          <a:xfrm>
            <a:off x="5372695" y="3596164"/>
            <a:ext cx="3718917"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Surgical N95 Respirators</a:t>
            </a:r>
            <a:endParaRPr lang="en-US" sz="2550" dirty="0"/>
          </a:p>
        </p:txBody>
      </p:sp>
      <p:sp>
        <p:nvSpPr>
          <p:cNvPr id="6" name="Text 4"/>
          <p:cNvSpPr/>
          <p:nvPr/>
        </p:nvSpPr>
        <p:spPr>
          <a:xfrm>
            <a:off x="5372695" y="4248031"/>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Offer both respiratory protection and splash resistance, certified by FDA.</a:t>
            </a:r>
            <a:endParaRPr lang="en-US" sz="1900" dirty="0"/>
          </a:p>
        </p:txBody>
      </p:sp>
      <p:sp>
        <p:nvSpPr>
          <p:cNvPr id="7" name="Text 5"/>
          <p:cNvSpPr/>
          <p:nvPr/>
        </p:nvSpPr>
        <p:spPr>
          <a:xfrm>
            <a:off x="9881354" y="3596164"/>
            <a:ext cx="3898821" cy="810101"/>
          </a:xfrm>
          <a:prstGeom prst="rect">
            <a:avLst/>
          </a:prstGeom>
          <a:noFill/>
          <a:ln/>
        </p:spPr>
        <p:txBody>
          <a:bodyPr wrap="squar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Chemical Cartridge Respirators</a:t>
            </a:r>
            <a:endParaRPr lang="en-US" sz="2550" dirty="0"/>
          </a:p>
        </p:txBody>
      </p:sp>
      <p:sp>
        <p:nvSpPr>
          <p:cNvPr id="8" name="Text 6"/>
          <p:cNvSpPr/>
          <p:nvPr/>
        </p:nvSpPr>
        <p:spPr>
          <a:xfrm>
            <a:off x="9881354" y="4653082"/>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Used for protection against vapors or gases in large spill events.</a:t>
            </a:r>
            <a:endParaRPr lang="en-US" sz="1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1862"/>
          </a:xfrm>
          <a:prstGeom prst="rect">
            <a:avLst/>
          </a:prstGeom>
        </p:spPr>
      </p:pic>
      <p:sp>
        <p:nvSpPr>
          <p:cNvPr id="3" name="Text 0"/>
          <p:cNvSpPr/>
          <p:nvPr/>
        </p:nvSpPr>
        <p:spPr>
          <a:xfrm>
            <a:off x="6202799" y="562808"/>
            <a:ext cx="7711202" cy="1343263"/>
          </a:xfrm>
          <a:prstGeom prst="rect">
            <a:avLst/>
          </a:prstGeom>
          <a:noFill/>
          <a:ln/>
        </p:spPr>
        <p:txBody>
          <a:bodyPr wrap="square" lIns="0" tIns="0" rIns="0" bIns="0" rtlCol="0" anchor="t"/>
          <a:lstStyle/>
          <a:p>
            <a:pPr marL="0" indent="0">
              <a:lnSpc>
                <a:spcPts val="5250"/>
              </a:lnSpc>
              <a:buNone/>
            </a:pPr>
            <a:r>
              <a:rPr lang="en-US" sz="4200" b="1" dirty="0">
                <a:solidFill>
                  <a:srgbClr val="000000"/>
                </a:solidFill>
                <a:latin typeface="Petrona Bold" pitchFamily="34" charset="0"/>
                <a:ea typeface="Petrona Bold" pitchFamily="34" charset="-122"/>
                <a:cs typeface="Petrona Bold" pitchFamily="34" charset="-120"/>
              </a:rPr>
              <a:t>OSHA's Respiratory Protection Standard</a:t>
            </a:r>
            <a:endParaRPr lang="en-US" sz="4200" dirty="0"/>
          </a:p>
        </p:txBody>
      </p:sp>
      <p:sp>
        <p:nvSpPr>
          <p:cNvPr id="4" name="Shape 1"/>
          <p:cNvSpPr/>
          <p:nvPr/>
        </p:nvSpPr>
        <p:spPr>
          <a:xfrm>
            <a:off x="6202799" y="2213015"/>
            <a:ext cx="7711202" cy="1210508"/>
          </a:xfrm>
          <a:prstGeom prst="roundRect">
            <a:avLst>
              <a:gd name="adj" fmla="val 7102"/>
            </a:avLst>
          </a:prstGeom>
          <a:solidFill>
            <a:srgbClr val="CCEEFF"/>
          </a:solidFill>
          <a:ln w="7620">
            <a:solidFill>
              <a:srgbClr val="B2D4E5"/>
            </a:solidFill>
            <a:prstDash val="solid"/>
          </a:ln>
        </p:spPr>
      </p:sp>
      <p:sp>
        <p:nvSpPr>
          <p:cNvPr id="5" name="Text 2"/>
          <p:cNvSpPr/>
          <p:nvPr/>
        </p:nvSpPr>
        <p:spPr>
          <a:xfrm>
            <a:off x="6415088" y="2425303"/>
            <a:ext cx="2686407" cy="335756"/>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Respirator Selection</a:t>
            </a:r>
            <a:endParaRPr lang="en-US" sz="2100" dirty="0"/>
          </a:p>
        </p:txBody>
      </p:sp>
      <p:sp>
        <p:nvSpPr>
          <p:cNvPr id="6" name="Text 3"/>
          <p:cNvSpPr/>
          <p:nvPr/>
        </p:nvSpPr>
        <p:spPr>
          <a:xfrm>
            <a:off x="6415088" y="2883813"/>
            <a:ext cx="7286625" cy="327422"/>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Choose appropriate respirators based on workplace hazards.</a:t>
            </a:r>
            <a:endParaRPr lang="en-US" sz="1600" dirty="0"/>
          </a:p>
        </p:txBody>
      </p:sp>
      <p:sp>
        <p:nvSpPr>
          <p:cNvPr id="7" name="Shape 4"/>
          <p:cNvSpPr/>
          <p:nvPr/>
        </p:nvSpPr>
        <p:spPr>
          <a:xfrm>
            <a:off x="6202799" y="3628192"/>
            <a:ext cx="7711202" cy="1210508"/>
          </a:xfrm>
          <a:prstGeom prst="roundRect">
            <a:avLst>
              <a:gd name="adj" fmla="val 7102"/>
            </a:avLst>
          </a:prstGeom>
          <a:solidFill>
            <a:srgbClr val="CCEEFF"/>
          </a:solidFill>
          <a:ln w="7620">
            <a:solidFill>
              <a:srgbClr val="B2D4E5"/>
            </a:solidFill>
            <a:prstDash val="solid"/>
          </a:ln>
        </p:spPr>
      </p:sp>
      <p:sp>
        <p:nvSpPr>
          <p:cNvPr id="8" name="Text 5"/>
          <p:cNvSpPr/>
          <p:nvPr/>
        </p:nvSpPr>
        <p:spPr>
          <a:xfrm>
            <a:off x="6415088" y="3840480"/>
            <a:ext cx="2686407" cy="335756"/>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Medical Evaluation</a:t>
            </a:r>
            <a:endParaRPr lang="en-US" sz="2100" dirty="0"/>
          </a:p>
        </p:txBody>
      </p:sp>
      <p:sp>
        <p:nvSpPr>
          <p:cNvPr id="9" name="Text 6"/>
          <p:cNvSpPr/>
          <p:nvPr/>
        </p:nvSpPr>
        <p:spPr>
          <a:xfrm>
            <a:off x="6415088" y="4298990"/>
            <a:ext cx="7286625" cy="327422"/>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Ensure workers are physically able to use respirators.</a:t>
            </a:r>
            <a:endParaRPr lang="en-US" sz="1600" dirty="0"/>
          </a:p>
        </p:txBody>
      </p:sp>
      <p:sp>
        <p:nvSpPr>
          <p:cNvPr id="10" name="Shape 7"/>
          <p:cNvSpPr/>
          <p:nvPr/>
        </p:nvSpPr>
        <p:spPr>
          <a:xfrm>
            <a:off x="6202799" y="5043368"/>
            <a:ext cx="7711202" cy="1210508"/>
          </a:xfrm>
          <a:prstGeom prst="roundRect">
            <a:avLst>
              <a:gd name="adj" fmla="val 7102"/>
            </a:avLst>
          </a:prstGeom>
          <a:solidFill>
            <a:srgbClr val="CCEEFF"/>
          </a:solidFill>
          <a:ln w="7620">
            <a:solidFill>
              <a:srgbClr val="B2D4E5"/>
            </a:solidFill>
            <a:prstDash val="solid"/>
          </a:ln>
        </p:spPr>
      </p:sp>
      <p:sp>
        <p:nvSpPr>
          <p:cNvPr id="11" name="Text 8"/>
          <p:cNvSpPr/>
          <p:nvPr/>
        </p:nvSpPr>
        <p:spPr>
          <a:xfrm>
            <a:off x="6415088" y="5255657"/>
            <a:ext cx="2686407" cy="335756"/>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Fit Testing</a:t>
            </a:r>
            <a:endParaRPr lang="en-US" sz="2100" dirty="0"/>
          </a:p>
        </p:txBody>
      </p:sp>
      <p:sp>
        <p:nvSpPr>
          <p:cNvPr id="12" name="Text 9"/>
          <p:cNvSpPr/>
          <p:nvPr/>
        </p:nvSpPr>
        <p:spPr>
          <a:xfrm>
            <a:off x="6415088" y="5714167"/>
            <a:ext cx="7286625" cy="327422"/>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Conduct proper fit testing to ensure effective protection.</a:t>
            </a:r>
            <a:endParaRPr lang="en-US" sz="1600" dirty="0"/>
          </a:p>
        </p:txBody>
      </p:sp>
      <p:sp>
        <p:nvSpPr>
          <p:cNvPr id="13" name="Shape 10"/>
          <p:cNvSpPr/>
          <p:nvPr/>
        </p:nvSpPr>
        <p:spPr>
          <a:xfrm>
            <a:off x="6202799" y="6458545"/>
            <a:ext cx="7711202" cy="1210508"/>
          </a:xfrm>
          <a:prstGeom prst="roundRect">
            <a:avLst>
              <a:gd name="adj" fmla="val 7102"/>
            </a:avLst>
          </a:prstGeom>
          <a:solidFill>
            <a:srgbClr val="CCEEFF"/>
          </a:solidFill>
          <a:ln w="7620">
            <a:solidFill>
              <a:srgbClr val="B2D4E5"/>
            </a:solidFill>
            <a:prstDash val="solid"/>
          </a:ln>
        </p:spPr>
      </p:sp>
      <p:sp>
        <p:nvSpPr>
          <p:cNvPr id="14" name="Text 11"/>
          <p:cNvSpPr/>
          <p:nvPr/>
        </p:nvSpPr>
        <p:spPr>
          <a:xfrm>
            <a:off x="6415088" y="6670834"/>
            <a:ext cx="2686407" cy="335756"/>
          </a:xfrm>
          <a:prstGeom prst="rect">
            <a:avLst/>
          </a:prstGeom>
          <a:noFill/>
          <a:ln/>
        </p:spPr>
        <p:txBody>
          <a:bodyPr wrap="none" lIns="0" tIns="0" rIns="0" bIns="0" rtlCol="0" anchor="t"/>
          <a:lstStyle/>
          <a:p>
            <a:pPr marL="0" indent="0">
              <a:lnSpc>
                <a:spcPts val="2600"/>
              </a:lnSpc>
              <a:buNone/>
            </a:pPr>
            <a:r>
              <a:rPr lang="en-US" sz="2100" b="1" dirty="0">
                <a:solidFill>
                  <a:srgbClr val="272525"/>
                </a:solidFill>
                <a:latin typeface="Petrona Bold" pitchFamily="34" charset="0"/>
                <a:ea typeface="Petrona Bold" pitchFamily="34" charset="-122"/>
                <a:cs typeface="Petrona Bold" pitchFamily="34" charset="-120"/>
              </a:rPr>
              <a:t>Training</a:t>
            </a:r>
            <a:endParaRPr lang="en-US" sz="2100" dirty="0"/>
          </a:p>
        </p:txBody>
      </p:sp>
      <p:sp>
        <p:nvSpPr>
          <p:cNvPr id="15" name="Text 12"/>
          <p:cNvSpPr/>
          <p:nvPr/>
        </p:nvSpPr>
        <p:spPr>
          <a:xfrm>
            <a:off x="6415088" y="7129343"/>
            <a:ext cx="7286625" cy="327422"/>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Provide comprehensive training on respirator use and maintenance.</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6617" y="925116"/>
            <a:ext cx="7583567" cy="2194203"/>
          </a:xfrm>
          <a:prstGeom prst="rect">
            <a:avLst/>
          </a:prstGeom>
          <a:noFill/>
          <a:ln/>
        </p:spPr>
        <p:txBody>
          <a:bodyPr wrap="square" lIns="0" tIns="0" rIns="0" bIns="0" rtlCol="0" anchor="t"/>
          <a:lstStyle/>
          <a:p>
            <a:pPr marL="0" indent="0">
              <a:lnSpc>
                <a:spcPts val="5750"/>
              </a:lnSpc>
              <a:buNone/>
            </a:pPr>
            <a:r>
              <a:rPr lang="en-US" sz="4600" b="1" dirty="0">
                <a:solidFill>
                  <a:srgbClr val="000000"/>
                </a:solidFill>
                <a:latin typeface="Petrona Bold" pitchFamily="34" charset="0"/>
                <a:ea typeface="Petrona Bold" pitchFamily="34" charset="-122"/>
                <a:cs typeface="Petrona Bold" pitchFamily="34" charset="-120"/>
              </a:rPr>
              <a:t>Face Masks vs. Respirators: Understanding the Differences</a:t>
            </a:r>
            <a:endParaRPr lang="en-US" sz="4600" dirty="0"/>
          </a:p>
        </p:txBody>
      </p:sp>
      <p:sp>
        <p:nvSpPr>
          <p:cNvPr id="4" name="Shape 1"/>
          <p:cNvSpPr/>
          <p:nvPr/>
        </p:nvSpPr>
        <p:spPr>
          <a:xfrm>
            <a:off x="6266617" y="3453646"/>
            <a:ext cx="7583567" cy="3850719"/>
          </a:xfrm>
          <a:prstGeom prst="roundRect">
            <a:avLst>
              <a:gd name="adj" fmla="val 2431"/>
            </a:avLst>
          </a:prstGeom>
          <a:noFill/>
          <a:ln w="7620">
            <a:solidFill>
              <a:srgbClr val="000000">
                <a:alpha val="8000"/>
              </a:srgbClr>
            </a:solidFill>
            <a:prstDash val="solid"/>
          </a:ln>
        </p:spPr>
      </p:sp>
      <p:sp>
        <p:nvSpPr>
          <p:cNvPr id="5" name="Shape 2"/>
          <p:cNvSpPr/>
          <p:nvPr/>
        </p:nvSpPr>
        <p:spPr>
          <a:xfrm>
            <a:off x="6274237" y="3461266"/>
            <a:ext cx="7567493" cy="639247"/>
          </a:xfrm>
          <a:prstGeom prst="rect">
            <a:avLst/>
          </a:prstGeom>
          <a:solidFill>
            <a:srgbClr val="FFFFFF">
              <a:alpha val="4000"/>
            </a:srgbClr>
          </a:solidFill>
          <a:ln/>
        </p:spPr>
      </p:sp>
      <p:sp>
        <p:nvSpPr>
          <p:cNvPr id="6" name="Text 3"/>
          <p:cNvSpPr/>
          <p:nvPr/>
        </p:nvSpPr>
        <p:spPr>
          <a:xfrm>
            <a:off x="6497955" y="3602593"/>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Feature</a:t>
            </a:r>
            <a:endParaRPr lang="en-US" sz="1750" dirty="0"/>
          </a:p>
        </p:txBody>
      </p:sp>
      <p:sp>
        <p:nvSpPr>
          <p:cNvPr id="7" name="Text 4"/>
          <p:cNvSpPr/>
          <p:nvPr/>
        </p:nvSpPr>
        <p:spPr>
          <a:xfrm>
            <a:off x="9023985" y="3602593"/>
            <a:ext cx="206883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Face Masks</a:t>
            </a:r>
            <a:endParaRPr lang="en-US" sz="1750" dirty="0"/>
          </a:p>
        </p:txBody>
      </p:sp>
      <p:sp>
        <p:nvSpPr>
          <p:cNvPr id="8" name="Text 5"/>
          <p:cNvSpPr/>
          <p:nvPr/>
        </p:nvSpPr>
        <p:spPr>
          <a:xfrm>
            <a:off x="11546205" y="3602593"/>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Respirators</a:t>
            </a:r>
            <a:endParaRPr lang="en-US" sz="1750" dirty="0"/>
          </a:p>
        </p:txBody>
      </p:sp>
      <p:sp>
        <p:nvSpPr>
          <p:cNvPr id="9" name="Shape 6"/>
          <p:cNvSpPr/>
          <p:nvPr/>
        </p:nvSpPr>
        <p:spPr>
          <a:xfrm>
            <a:off x="6274237" y="4100512"/>
            <a:ext cx="7567493" cy="639247"/>
          </a:xfrm>
          <a:prstGeom prst="rect">
            <a:avLst/>
          </a:prstGeom>
          <a:solidFill>
            <a:srgbClr val="000000">
              <a:alpha val="4000"/>
            </a:srgbClr>
          </a:solidFill>
          <a:ln/>
        </p:spPr>
      </p:sp>
      <p:sp>
        <p:nvSpPr>
          <p:cNvPr id="10" name="Text 7"/>
          <p:cNvSpPr/>
          <p:nvPr/>
        </p:nvSpPr>
        <p:spPr>
          <a:xfrm>
            <a:off x="6497955" y="4241840"/>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Purpose</a:t>
            </a:r>
            <a:endParaRPr lang="en-US" sz="1750" dirty="0"/>
          </a:p>
        </p:txBody>
      </p:sp>
      <p:sp>
        <p:nvSpPr>
          <p:cNvPr id="11" name="Text 8"/>
          <p:cNvSpPr/>
          <p:nvPr/>
        </p:nvSpPr>
        <p:spPr>
          <a:xfrm>
            <a:off x="9023985" y="4241840"/>
            <a:ext cx="206883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Source control</a:t>
            </a:r>
            <a:endParaRPr lang="en-US" sz="1750" dirty="0"/>
          </a:p>
        </p:txBody>
      </p:sp>
      <p:sp>
        <p:nvSpPr>
          <p:cNvPr id="12" name="Text 9"/>
          <p:cNvSpPr/>
          <p:nvPr/>
        </p:nvSpPr>
        <p:spPr>
          <a:xfrm>
            <a:off x="11546205" y="4241840"/>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Personal protection</a:t>
            </a:r>
            <a:endParaRPr lang="en-US" sz="1750" dirty="0"/>
          </a:p>
        </p:txBody>
      </p:sp>
      <p:sp>
        <p:nvSpPr>
          <p:cNvPr id="13" name="Shape 10"/>
          <p:cNvSpPr/>
          <p:nvPr/>
        </p:nvSpPr>
        <p:spPr>
          <a:xfrm>
            <a:off x="6274237" y="4739759"/>
            <a:ext cx="7567493" cy="639247"/>
          </a:xfrm>
          <a:prstGeom prst="rect">
            <a:avLst/>
          </a:prstGeom>
          <a:solidFill>
            <a:srgbClr val="FFFFFF">
              <a:alpha val="4000"/>
            </a:srgbClr>
          </a:solidFill>
          <a:ln/>
        </p:spPr>
      </p:sp>
      <p:sp>
        <p:nvSpPr>
          <p:cNvPr id="14" name="Text 11"/>
          <p:cNvSpPr/>
          <p:nvPr/>
        </p:nvSpPr>
        <p:spPr>
          <a:xfrm>
            <a:off x="6497955" y="4881086"/>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Fit</a:t>
            </a:r>
            <a:endParaRPr lang="en-US" sz="1750" dirty="0"/>
          </a:p>
        </p:txBody>
      </p:sp>
      <p:sp>
        <p:nvSpPr>
          <p:cNvPr id="15" name="Text 12"/>
          <p:cNvSpPr/>
          <p:nvPr/>
        </p:nvSpPr>
        <p:spPr>
          <a:xfrm>
            <a:off x="9023985" y="4881086"/>
            <a:ext cx="206883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Loose-fitting</a:t>
            </a:r>
            <a:endParaRPr lang="en-US" sz="1750" dirty="0"/>
          </a:p>
        </p:txBody>
      </p:sp>
      <p:sp>
        <p:nvSpPr>
          <p:cNvPr id="16" name="Text 13"/>
          <p:cNvSpPr/>
          <p:nvPr/>
        </p:nvSpPr>
        <p:spPr>
          <a:xfrm>
            <a:off x="11546205" y="4881086"/>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Tight-fitting</a:t>
            </a:r>
            <a:endParaRPr lang="en-US" sz="1750" dirty="0"/>
          </a:p>
        </p:txBody>
      </p:sp>
      <p:sp>
        <p:nvSpPr>
          <p:cNvPr id="17" name="Shape 14"/>
          <p:cNvSpPr/>
          <p:nvPr/>
        </p:nvSpPr>
        <p:spPr>
          <a:xfrm>
            <a:off x="6274237" y="5379006"/>
            <a:ext cx="7567493" cy="639247"/>
          </a:xfrm>
          <a:prstGeom prst="rect">
            <a:avLst/>
          </a:prstGeom>
          <a:solidFill>
            <a:srgbClr val="000000">
              <a:alpha val="4000"/>
            </a:srgbClr>
          </a:solidFill>
          <a:ln/>
        </p:spPr>
      </p:sp>
      <p:sp>
        <p:nvSpPr>
          <p:cNvPr id="18" name="Text 15"/>
          <p:cNvSpPr/>
          <p:nvPr/>
        </p:nvSpPr>
        <p:spPr>
          <a:xfrm>
            <a:off x="6497955" y="5520333"/>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Filtration</a:t>
            </a:r>
            <a:endParaRPr lang="en-US" sz="1750" dirty="0"/>
          </a:p>
        </p:txBody>
      </p:sp>
      <p:sp>
        <p:nvSpPr>
          <p:cNvPr id="19" name="Text 16"/>
          <p:cNvSpPr/>
          <p:nvPr/>
        </p:nvSpPr>
        <p:spPr>
          <a:xfrm>
            <a:off x="9023985" y="5520333"/>
            <a:ext cx="206883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Varies</a:t>
            </a:r>
            <a:endParaRPr lang="en-US" sz="1750" dirty="0"/>
          </a:p>
        </p:txBody>
      </p:sp>
      <p:sp>
        <p:nvSpPr>
          <p:cNvPr id="20" name="Text 17"/>
          <p:cNvSpPr/>
          <p:nvPr/>
        </p:nvSpPr>
        <p:spPr>
          <a:xfrm>
            <a:off x="11546205" y="5520333"/>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High efficiency</a:t>
            </a:r>
            <a:endParaRPr lang="en-US" sz="1750" dirty="0"/>
          </a:p>
        </p:txBody>
      </p:sp>
      <p:sp>
        <p:nvSpPr>
          <p:cNvPr id="21" name="Shape 18"/>
          <p:cNvSpPr/>
          <p:nvPr/>
        </p:nvSpPr>
        <p:spPr>
          <a:xfrm>
            <a:off x="6274237" y="6018252"/>
            <a:ext cx="7567493" cy="639247"/>
          </a:xfrm>
          <a:prstGeom prst="rect">
            <a:avLst/>
          </a:prstGeom>
          <a:solidFill>
            <a:srgbClr val="FFFFFF">
              <a:alpha val="4000"/>
            </a:srgbClr>
          </a:solidFill>
          <a:ln/>
        </p:spPr>
      </p:sp>
      <p:sp>
        <p:nvSpPr>
          <p:cNvPr id="22" name="Text 19"/>
          <p:cNvSpPr/>
          <p:nvPr/>
        </p:nvSpPr>
        <p:spPr>
          <a:xfrm>
            <a:off x="6497955" y="6159579"/>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Regulation</a:t>
            </a:r>
            <a:endParaRPr lang="en-US" sz="1750" dirty="0"/>
          </a:p>
        </p:txBody>
      </p:sp>
      <p:sp>
        <p:nvSpPr>
          <p:cNvPr id="23" name="Text 20"/>
          <p:cNvSpPr/>
          <p:nvPr/>
        </p:nvSpPr>
        <p:spPr>
          <a:xfrm>
            <a:off x="9023985" y="6159579"/>
            <a:ext cx="206883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FDA</a:t>
            </a:r>
            <a:endParaRPr lang="en-US" sz="1750" dirty="0"/>
          </a:p>
        </p:txBody>
      </p:sp>
      <p:sp>
        <p:nvSpPr>
          <p:cNvPr id="24" name="Text 21"/>
          <p:cNvSpPr/>
          <p:nvPr/>
        </p:nvSpPr>
        <p:spPr>
          <a:xfrm>
            <a:off x="11546205" y="6159579"/>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NIOSH</a:t>
            </a:r>
            <a:endParaRPr lang="en-US" sz="1750" dirty="0"/>
          </a:p>
        </p:txBody>
      </p:sp>
      <p:sp>
        <p:nvSpPr>
          <p:cNvPr id="25" name="Shape 22"/>
          <p:cNvSpPr/>
          <p:nvPr/>
        </p:nvSpPr>
        <p:spPr>
          <a:xfrm>
            <a:off x="6274237" y="6657499"/>
            <a:ext cx="7567493" cy="639247"/>
          </a:xfrm>
          <a:prstGeom prst="rect">
            <a:avLst/>
          </a:prstGeom>
          <a:solidFill>
            <a:srgbClr val="000000">
              <a:alpha val="4000"/>
            </a:srgbClr>
          </a:solidFill>
          <a:ln/>
        </p:spPr>
      </p:sp>
      <p:sp>
        <p:nvSpPr>
          <p:cNvPr id="26" name="Text 23"/>
          <p:cNvSpPr/>
          <p:nvPr/>
        </p:nvSpPr>
        <p:spPr>
          <a:xfrm>
            <a:off x="6497955" y="6798826"/>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Reusability</a:t>
            </a:r>
            <a:endParaRPr lang="en-US" sz="1750" dirty="0"/>
          </a:p>
        </p:txBody>
      </p:sp>
      <p:sp>
        <p:nvSpPr>
          <p:cNvPr id="27" name="Text 24"/>
          <p:cNvSpPr/>
          <p:nvPr/>
        </p:nvSpPr>
        <p:spPr>
          <a:xfrm>
            <a:off x="9023985" y="6798826"/>
            <a:ext cx="206883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Single-use</a:t>
            </a:r>
            <a:endParaRPr lang="en-US" sz="1750" dirty="0"/>
          </a:p>
        </p:txBody>
      </p:sp>
      <p:sp>
        <p:nvSpPr>
          <p:cNvPr id="28" name="Text 25"/>
          <p:cNvSpPr/>
          <p:nvPr/>
        </p:nvSpPr>
        <p:spPr>
          <a:xfrm>
            <a:off x="11546205" y="6798826"/>
            <a:ext cx="2072640" cy="356592"/>
          </a:xfrm>
          <a:prstGeom prst="rect">
            <a:avLst/>
          </a:prstGeom>
          <a:noFill/>
          <a:ln/>
        </p:spPr>
        <p:txBody>
          <a:bodyPr wrap="none" lIns="0" tIns="0" rIns="0" bIns="0" rtlCol="0" anchor="t"/>
          <a:lstStyle/>
          <a:p>
            <a:pPr marL="0" indent="0">
              <a:lnSpc>
                <a:spcPts val="2800"/>
              </a:lnSpc>
              <a:buNone/>
            </a:pPr>
            <a:r>
              <a:rPr lang="en-US" sz="1750" dirty="0">
                <a:solidFill>
                  <a:srgbClr val="272525"/>
                </a:solidFill>
                <a:latin typeface="Inter" pitchFamily="34" charset="0"/>
                <a:ea typeface="Inter" pitchFamily="34" charset="-122"/>
                <a:cs typeface="Inter" pitchFamily="34" charset="-120"/>
              </a:rPr>
              <a:t>Some reusable</a:t>
            </a:r>
            <a:endParaRPr lang="en-US" sz="1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90443" y="749141"/>
            <a:ext cx="7763113" cy="1294448"/>
          </a:xfrm>
          <a:prstGeom prst="rect">
            <a:avLst/>
          </a:prstGeom>
          <a:noFill/>
          <a:ln/>
        </p:spPr>
        <p:txBody>
          <a:bodyPr wrap="square" lIns="0" tIns="0" rIns="0" bIns="0" rtlCol="0" anchor="t"/>
          <a:lstStyle/>
          <a:p>
            <a:pPr marL="0" indent="0">
              <a:lnSpc>
                <a:spcPts val="5050"/>
              </a:lnSpc>
              <a:buNone/>
            </a:pPr>
            <a:r>
              <a:rPr lang="en-US" sz="4050" b="1" dirty="0">
                <a:solidFill>
                  <a:srgbClr val="000000"/>
                </a:solidFill>
                <a:latin typeface="Petrona Bold" pitchFamily="34" charset="0"/>
                <a:ea typeface="Petrona Bold" pitchFamily="34" charset="-122"/>
                <a:cs typeface="Petrona Bold" pitchFamily="34" charset="-120"/>
              </a:rPr>
              <a:t>Barrier Face Coverings: ASTM F3502-21 Standard</a:t>
            </a:r>
            <a:endParaRPr lang="en-US" sz="4050" dirty="0"/>
          </a:p>
        </p:txBody>
      </p:sp>
      <p:sp>
        <p:nvSpPr>
          <p:cNvPr id="4" name="Shape 1"/>
          <p:cNvSpPr/>
          <p:nvPr/>
        </p:nvSpPr>
        <p:spPr>
          <a:xfrm>
            <a:off x="690443" y="2561392"/>
            <a:ext cx="443865" cy="443865"/>
          </a:xfrm>
          <a:prstGeom prst="roundRect">
            <a:avLst>
              <a:gd name="adj" fmla="val 18667"/>
            </a:avLst>
          </a:prstGeom>
          <a:solidFill>
            <a:srgbClr val="CCEEFF"/>
          </a:solidFill>
          <a:ln w="7620">
            <a:solidFill>
              <a:srgbClr val="B2D4E5"/>
            </a:solidFill>
            <a:prstDash val="solid"/>
          </a:ln>
        </p:spPr>
      </p:sp>
      <p:sp>
        <p:nvSpPr>
          <p:cNvPr id="5" name="Text 2"/>
          <p:cNvSpPr/>
          <p:nvPr/>
        </p:nvSpPr>
        <p:spPr>
          <a:xfrm>
            <a:off x="845820" y="2627948"/>
            <a:ext cx="132993" cy="310753"/>
          </a:xfrm>
          <a:prstGeom prst="rect">
            <a:avLst/>
          </a:prstGeom>
          <a:noFill/>
          <a:ln/>
        </p:spPr>
        <p:txBody>
          <a:bodyPr wrap="none" lIns="0" tIns="0" rIns="0" bIns="0" rtlCol="0" anchor="t"/>
          <a:lstStyle/>
          <a:p>
            <a:pPr marL="0" indent="0" algn="ctr">
              <a:lnSpc>
                <a:spcPts val="2400"/>
              </a:lnSpc>
              <a:buNone/>
            </a:pPr>
            <a:r>
              <a:rPr lang="en-US" sz="2400" b="1" dirty="0">
                <a:solidFill>
                  <a:srgbClr val="272525"/>
                </a:solidFill>
                <a:latin typeface="Petrona Bold" pitchFamily="34" charset="0"/>
                <a:ea typeface="Petrona Bold" pitchFamily="34" charset="-122"/>
                <a:cs typeface="Petrona Bold" pitchFamily="34" charset="-120"/>
              </a:rPr>
              <a:t>1</a:t>
            </a:r>
            <a:endParaRPr lang="en-US" sz="2400" dirty="0"/>
          </a:p>
        </p:txBody>
      </p:sp>
      <p:sp>
        <p:nvSpPr>
          <p:cNvPr id="6" name="Text 3"/>
          <p:cNvSpPr/>
          <p:nvPr/>
        </p:nvSpPr>
        <p:spPr>
          <a:xfrm>
            <a:off x="1331476" y="2561392"/>
            <a:ext cx="2589133" cy="323612"/>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Purpose</a:t>
            </a:r>
            <a:endParaRPr lang="en-US" sz="2000" dirty="0"/>
          </a:p>
        </p:txBody>
      </p:sp>
      <p:sp>
        <p:nvSpPr>
          <p:cNvPr id="7" name="Text 4"/>
          <p:cNvSpPr/>
          <p:nvPr/>
        </p:nvSpPr>
        <p:spPr>
          <a:xfrm>
            <a:off x="1331476" y="3003352"/>
            <a:ext cx="7122081" cy="631269"/>
          </a:xfrm>
          <a:prstGeom prst="rect">
            <a:avLst/>
          </a:prstGeom>
          <a:noFill/>
          <a:ln/>
        </p:spPr>
        <p:txBody>
          <a:bodyPr wrap="squar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Provides minimum requirements for design, performance, testing, and labeling of barrier face coverings.</a:t>
            </a:r>
            <a:endParaRPr lang="en-US" sz="1550" dirty="0"/>
          </a:p>
        </p:txBody>
      </p:sp>
      <p:sp>
        <p:nvSpPr>
          <p:cNvPr id="8" name="Shape 5"/>
          <p:cNvSpPr/>
          <p:nvPr/>
        </p:nvSpPr>
        <p:spPr>
          <a:xfrm>
            <a:off x="690443" y="4053721"/>
            <a:ext cx="443865" cy="443865"/>
          </a:xfrm>
          <a:prstGeom prst="roundRect">
            <a:avLst>
              <a:gd name="adj" fmla="val 18667"/>
            </a:avLst>
          </a:prstGeom>
          <a:solidFill>
            <a:srgbClr val="CCEEFF"/>
          </a:solidFill>
          <a:ln w="7620">
            <a:solidFill>
              <a:srgbClr val="B2D4E5"/>
            </a:solidFill>
            <a:prstDash val="solid"/>
          </a:ln>
        </p:spPr>
      </p:sp>
      <p:sp>
        <p:nvSpPr>
          <p:cNvPr id="9" name="Text 6"/>
          <p:cNvSpPr/>
          <p:nvPr/>
        </p:nvSpPr>
        <p:spPr>
          <a:xfrm>
            <a:off x="824270" y="4120277"/>
            <a:ext cx="176212" cy="310753"/>
          </a:xfrm>
          <a:prstGeom prst="rect">
            <a:avLst/>
          </a:prstGeom>
          <a:noFill/>
          <a:ln/>
        </p:spPr>
        <p:txBody>
          <a:bodyPr wrap="none" lIns="0" tIns="0" rIns="0" bIns="0" rtlCol="0" anchor="t"/>
          <a:lstStyle/>
          <a:p>
            <a:pPr marL="0" indent="0" algn="ctr">
              <a:lnSpc>
                <a:spcPts val="2400"/>
              </a:lnSpc>
              <a:buNone/>
            </a:pPr>
            <a:r>
              <a:rPr lang="en-US" sz="2400" b="1" dirty="0">
                <a:solidFill>
                  <a:srgbClr val="272525"/>
                </a:solidFill>
                <a:latin typeface="Petrona Bold" pitchFamily="34" charset="0"/>
                <a:ea typeface="Petrona Bold" pitchFamily="34" charset="-122"/>
                <a:cs typeface="Petrona Bold" pitchFamily="34" charset="-120"/>
              </a:rPr>
              <a:t>2</a:t>
            </a:r>
            <a:endParaRPr lang="en-US" sz="2400" dirty="0"/>
          </a:p>
        </p:txBody>
      </p:sp>
      <p:sp>
        <p:nvSpPr>
          <p:cNvPr id="10" name="Text 7"/>
          <p:cNvSpPr/>
          <p:nvPr/>
        </p:nvSpPr>
        <p:spPr>
          <a:xfrm>
            <a:off x="1331476" y="4053721"/>
            <a:ext cx="2589133" cy="323612"/>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Coverage</a:t>
            </a:r>
            <a:endParaRPr lang="en-US" sz="2000" dirty="0"/>
          </a:p>
        </p:txBody>
      </p:sp>
      <p:sp>
        <p:nvSpPr>
          <p:cNvPr id="11" name="Text 8"/>
          <p:cNvSpPr/>
          <p:nvPr/>
        </p:nvSpPr>
        <p:spPr>
          <a:xfrm>
            <a:off x="1331476" y="4495681"/>
            <a:ext cx="7122081" cy="631269"/>
          </a:xfrm>
          <a:prstGeom prst="rect">
            <a:avLst/>
          </a:prstGeom>
          <a:noFill/>
          <a:ln/>
        </p:spPr>
        <p:txBody>
          <a:bodyPr wrap="squar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Must cover at least the wearer's nose and mouth and fit snugly to prevent gapping.</a:t>
            </a:r>
            <a:endParaRPr lang="en-US" sz="1550" dirty="0"/>
          </a:p>
        </p:txBody>
      </p:sp>
      <p:sp>
        <p:nvSpPr>
          <p:cNvPr id="12" name="Shape 9"/>
          <p:cNvSpPr/>
          <p:nvPr/>
        </p:nvSpPr>
        <p:spPr>
          <a:xfrm>
            <a:off x="690443" y="5546050"/>
            <a:ext cx="443865" cy="443865"/>
          </a:xfrm>
          <a:prstGeom prst="roundRect">
            <a:avLst>
              <a:gd name="adj" fmla="val 18667"/>
            </a:avLst>
          </a:prstGeom>
          <a:solidFill>
            <a:srgbClr val="CCEEFF"/>
          </a:solidFill>
          <a:ln w="7620">
            <a:solidFill>
              <a:srgbClr val="B2D4E5"/>
            </a:solidFill>
            <a:prstDash val="solid"/>
          </a:ln>
        </p:spPr>
      </p:sp>
      <p:sp>
        <p:nvSpPr>
          <p:cNvPr id="13" name="Text 10"/>
          <p:cNvSpPr/>
          <p:nvPr/>
        </p:nvSpPr>
        <p:spPr>
          <a:xfrm>
            <a:off x="824389" y="5612606"/>
            <a:ext cx="175855" cy="310753"/>
          </a:xfrm>
          <a:prstGeom prst="rect">
            <a:avLst/>
          </a:prstGeom>
          <a:noFill/>
          <a:ln/>
        </p:spPr>
        <p:txBody>
          <a:bodyPr wrap="none" lIns="0" tIns="0" rIns="0" bIns="0" rtlCol="0" anchor="t"/>
          <a:lstStyle/>
          <a:p>
            <a:pPr marL="0" indent="0" algn="ctr">
              <a:lnSpc>
                <a:spcPts val="2400"/>
              </a:lnSpc>
              <a:buNone/>
            </a:pPr>
            <a:r>
              <a:rPr lang="en-US" sz="2400" b="1" dirty="0">
                <a:solidFill>
                  <a:srgbClr val="272525"/>
                </a:solidFill>
                <a:latin typeface="Petrona Bold" pitchFamily="34" charset="0"/>
                <a:ea typeface="Petrona Bold" pitchFamily="34" charset="-122"/>
                <a:cs typeface="Petrona Bold" pitchFamily="34" charset="-120"/>
              </a:rPr>
              <a:t>3</a:t>
            </a:r>
            <a:endParaRPr lang="en-US" sz="2400" dirty="0"/>
          </a:p>
        </p:txBody>
      </p:sp>
      <p:sp>
        <p:nvSpPr>
          <p:cNvPr id="14" name="Text 11"/>
          <p:cNvSpPr/>
          <p:nvPr/>
        </p:nvSpPr>
        <p:spPr>
          <a:xfrm>
            <a:off x="1331476" y="5546050"/>
            <a:ext cx="2589133" cy="323612"/>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Material</a:t>
            </a:r>
            <a:endParaRPr lang="en-US" sz="2000" dirty="0"/>
          </a:p>
        </p:txBody>
      </p:sp>
      <p:sp>
        <p:nvSpPr>
          <p:cNvPr id="15" name="Text 12"/>
          <p:cNvSpPr/>
          <p:nvPr/>
        </p:nvSpPr>
        <p:spPr>
          <a:xfrm>
            <a:off x="1331476" y="5988010"/>
            <a:ext cx="7122081" cy="315635"/>
          </a:xfrm>
          <a:prstGeom prst="rect">
            <a:avLst/>
          </a:prstGeom>
          <a:noFill/>
          <a:ln/>
        </p:spPr>
        <p:txBody>
          <a:bodyPr wrap="non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Non-irritating, non-toxic, and able to withstand ordinary handling and use.</a:t>
            </a:r>
            <a:endParaRPr lang="en-US" sz="1550" dirty="0"/>
          </a:p>
        </p:txBody>
      </p:sp>
      <p:sp>
        <p:nvSpPr>
          <p:cNvPr id="16" name="Shape 13"/>
          <p:cNvSpPr/>
          <p:nvPr/>
        </p:nvSpPr>
        <p:spPr>
          <a:xfrm>
            <a:off x="690443" y="6722745"/>
            <a:ext cx="443865" cy="443865"/>
          </a:xfrm>
          <a:prstGeom prst="roundRect">
            <a:avLst>
              <a:gd name="adj" fmla="val 18667"/>
            </a:avLst>
          </a:prstGeom>
          <a:solidFill>
            <a:srgbClr val="CCEEFF"/>
          </a:solidFill>
          <a:ln w="7620">
            <a:solidFill>
              <a:srgbClr val="B2D4E5"/>
            </a:solidFill>
            <a:prstDash val="solid"/>
          </a:ln>
        </p:spPr>
      </p:sp>
      <p:sp>
        <p:nvSpPr>
          <p:cNvPr id="17" name="Text 14"/>
          <p:cNvSpPr/>
          <p:nvPr/>
        </p:nvSpPr>
        <p:spPr>
          <a:xfrm>
            <a:off x="828556" y="6789301"/>
            <a:ext cx="167521" cy="310753"/>
          </a:xfrm>
          <a:prstGeom prst="rect">
            <a:avLst/>
          </a:prstGeom>
          <a:noFill/>
          <a:ln/>
        </p:spPr>
        <p:txBody>
          <a:bodyPr wrap="none" lIns="0" tIns="0" rIns="0" bIns="0" rtlCol="0" anchor="t"/>
          <a:lstStyle/>
          <a:p>
            <a:pPr marL="0" indent="0" algn="ctr">
              <a:lnSpc>
                <a:spcPts val="2400"/>
              </a:lnSpc>
              <a:buNone/>
            </a:pPr>
            <a:r>
              <a:rPr lang="en-US" sz="2400" b="1" dirty="0">
                <a:solidFill>
                  <a:srgbClr val="272525"/>
                </a:solidFill>
                <a:latin typeface="Petrona Bold" pitchFamily="34" charset="0"/>
                <a:ea typeface="Petrona Bold" pitchFamily="34" charset="-122"/>
                <a:cs typeface="Petrona Bold" pitchFamily="34" charset="-120"/>
              </a:rPr>
              <a:t>4</a:t>
            </a:r>
            <a:endParaRPr lang="en-US" sz="2400" dirty="0"/>
          </a:p>
        </p:txBody>
      </p:sp>
      <p:sp>
        <p:nvSpPr>
          <p:cNvPr id="18" name="Text 15"/>
          <p:cNvSpPr/>
          <p:nvPr/>
        </p:nvSpPr>
        <p:spPr>
          <a:xfrm>
            <a:off x="1331476" y="6722745"/>
            <a:ext cx="2589133" cy="323612"/>
          </a:xfrm>
          <a:prstGeom prst="rect">
            <a:avLst/>
          </a:prstGeom>
          <a:noFill/>
          <a:ln/>
        </p:spPr>
        <p:txBody>
          <a:bodyPr wrap="none" lIns="0" tIns="0" rIns="0" bIns="0" rtlCol="0" anchor="t"/>
          <a:lstStyle/>
          <a:p>
            <a:pPr marL="0" indent="0">
              <a:lnSpc>
                <a:spcPts val="2500"/>
              </a:lnSpc>
              <a:buNone/>
            </a:pPr>
            <a:r>
              <a:rPr lang="en-US" sz="2000" b="1" dirty="0">
                <a:solidFill>
                  <a:srgbClr val="272525"/>
                </a:solidFill>
                <a:latin typeface="Petrona Bold" pitchFamily="34" charset="0"/>
                <a:ea typeface="Petrona Bold" pitchFamily="34" charset="-122"/>
                <a:cs typeface="Petrona Bold" pitchFamily="34" charset="-120"/>
              </a:rPr>
              <a:t>Design</a:t>
            </a:r>
            <a:endParaRPr lang="en-US" sz="2000" dirty="0"/>
          </a:p>
        </p:txBody>
      </p:sp>
      <p:sp>
        <p:nvSpPr>
          <p:cNvPr id="19" name="Text 16"/>
          <p:cNvSpPr/>
          <p:nvPr/>
        </p:nvSpPr>
        <p:spPr>
          <a:xfrm>
            <a:off x="1331476" y="7164705"/>
            <a:ext cx="7122081" cy="315635"/>
          </a:xfrm>
          <a:prstGeom prst="rect">
            <a:avLst/>
          </a:prstGeom>
          <a:noFill/>
          <a:ln/>
        </p:spPr>
        <p:txBody>
          <a:bodyPr wrap="none" lIns="0" tIns="0" rIns="0" bIns="0" rtlCol="0" anchor="t"/>
          <a:lstStyle/>
          <a:p>
            <a:pPr marL="0" indent="0">
              <a:lnSpc>
                <a:spcPts val="2450"/>
              </a:lnSpc>
              <a:buNone/>
            </a:pPr>
            <a:r>
              <a:rPr lang="en-US" sz="1550" dirty="0">
                <a:solidFill>
                  <a:srgbClr val="272525"/>
                </a:solidFill>
                <a:latin typeface="Inter" pitchFamily="34" charset="0"/>
                <a:ea typeface="Inter" pitchFamily="34" charset="-122"/>
                <a:cs typeface="Inter" pitchFamily="34" charset="-120"/>
              </a:rPr>
              <a:t>No vents or valves allowed, must be free of sharp edges or points.</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40993" y="436840"/>
            <a:ext cx="8034814" cy="1039892"/>
          </a:xfrm>
          <a:prstGeom prst="rect">
            <a:avLst/>
          </a:prstGeom>
          <a:noFill/>
          <a:ln/>
        </p:spPr>
        <p:txBody>
          <a:bodyPr wrap="square" lIns="0" tIns="0" rIns="0" bIns="0" rtlCol="0" anchor="t"/>
          <a:lstStyle/>
          <a:p>
            <a:pPr marL="0" indent="0">
              <a:lnSpc>
                <a:spcPts val="4050"/>
              </a:lnSpc>
              <a:buNone/>
            </a:pPr>
            <a:r>
              <a:rPr lang="en-US" sz="3250" b="1" dirty="0">
                <a:solidFill>
                  <a:srgbClr val="000000"/>
                </a:solidFill>
                <a:latin typeface="Petrona Bold" pitchFamily="34" charset="0"/>
                <a:ea typeface="Petrona Bold" pitchFamily="34" charset="-122"/>
                <a:cs typeface="Petrona Bold" pitchFamily="34" charset="-120"/>
              </a:rPr>
              <a:t>Eye and Face Protection in Pharmacy Settings</a:t>
            </a:r>
            <a:endParaRPr lang="en-US" sz="3250" dirty="0"/>
          </a:p>
        </p:txBody>
      </p:sp>
      <p:pic>
        <p:nvPicPr>
          <p:cNvPr id="4" name="Image 1" descr="preencoded.png"/>
          <p:cNvPicPr>
            <a:picLocks noChangeAspect="1"/>
          </p:cNvPicPr>
          <p:nvPr/>
        </p:nvPicPr>
        <p:blipFill>
          <a:blip r:embed="rId4"/>
          <a:stretch>
            <a:fillRect/>
          </a:stretch>
        </p:blipFill>
        <p:spPr>
          <a:xfrm>
            <a:off x="6040993" y="1714381"/>
            <a:ext cx="396121" cy="396121"/>
          </a:xfrm>
          <a:prstGeom prst="rect">
            <a:avLst/>
          </a:prstGeom>
        </p:spPr>
      </p:pic>
      <p:sp>
        <p:nvSpPr>
          <p:cNvPr id="5" name="Text 1"/>
          <p:cNvSpPr/>
          <p:nvPr/>
        </p:nvSpPr>
        <p:spPr>
          <a:xfrm>
            <a:off x="6040993" y="2268974"/>
            <a:ext cx="2080022"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Goggles</a:t>
            </a:r>
            <a:endParaRPr lang="en-US" sz="1600" dirty="0"/>
          </a:p>
        </p:txBody>
      </p:sp>
      <p:sp>
        <p:nvSpPr>
          <p:cNvPr id="6" name="Text 2"/>
          <p:cNvSpPr/>
          <p:nvPr/>
        </p:nvSpPr>
        <p:spPr>
          <a:xfrm>
            <a:off x="6040993" y="2623899"/>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Protect eyes from splashes and airborne particles.</a:t>
            </a:r>
            <a:endParaRPr lang="en-US" sz="1200" dirty="0"/>
          </a:p>
        </p:txBody>
      </p:sp>
      <p:pic>
        <p:nvPicPr>
          <p:cNvPr id="7" name="Image 2" descr="preencoded.png"/>
          <p:cNvPicPr>
            <a:picLocks noChangeAspect="1"/>
          </p:cNvPicPr>
          <p:nvPr/>
        </p:nvPicPr>
        <p:blipFill>
          <a:blip r:embed="rId5"/>
          <a:stretch>
            <a:fillRect/>
          </a:stretch>
        </p:blipFill>
        <p:spPr>
          <a:xfrm>
            <a:off x="6040993" y="3352800"/>
            <a:ext cx="396121" cy="396121"/>
          </a:xfrm>
          <a:prstGeom prst="rect">
            <a:avLst/>
          </a:prstGeom>
        </p:spPr>
      </p:pic>
      <p:sp>
        <p:nvSpPr>
          <p:cNvPr id="8" name="Text 3"/>
          <p:cNvSpPr/>
          <p:nvPr/>
        </p:nvSpPr>
        <p:spPr>
          <a:xfrm>
            <a:off x="6040993" y="3907393"/>
            <a:ext cx="2080022"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Face Shields</a:t>
            </a:r>
            <a:endParaRPr lang="en-US" sz="1600" dirty="0"/>
          </a:p>
        </p:txBody>
      </p:sp>
      <p:sp>
        <p:nvSpPr>
          <p:cNvPr id="9" name="Text 4"/>
          <p:cNvSpPr/>
          <p:nvPr/>
        </p:nvSpPr>
        <p:spPr>
          <a:xfrm>
            <a:off x="6040993" y="4262318"/>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Provide full-face protection against splashes.</a:t>
            </a:r>
            <a:endParaRPr lang="en-US" sz="1200" dirty="0"/>
          </a:p>
        </p:txBody>
      </p:sp>
      <p:pic>
        <p:nvPicPr>
          <p:cNvPr id="10" name="Image 3" descr="preencoded.png"/>
          <p:cNvPicPr>
            <a:picLocks noChangeAspect="1"/>
          </p:cNvPicPr>
          <p:nvPr/>
        </p:nvPicPr>
        <p:blipFill>
          <a:blip r:embed="rId6"/>
          <a:stretch>
            <a:fillRect/>
          </a:stretch>
        </p:blipFill>
        <p:spPr>
          <a:xfrm>
            <a:off x="6040993" y="4991219"/>
            <a:ext cx="396121" cy="396121"/>
          </a:xfrm>
          <a:prstGeom prst="rect">
            <a:avLst/>
          </a:prstGeom>
        </p:spPr>
      </p:pic>
      <p:sp>
        <p:nvSpPr>
          <p:cNvPr id="11" name="Text 5"/>
          <p:cNvSpPr/>
          <p:nvPr/>
        </p:nvSpPr>
        <p:spPr>
          <a:xfrm>
            <a:off x="6040993" y="5545812"/>
            <a:ext cx="2534364"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Full-Facepiece Respirators</a:t>
            </a:r>
            <a:endParaRPr lang="en-US" sz="1600" dirty="0"/>
          </a:p>
        </p:txBody>
      </p:sp>
      <p:sp>
        <p:nvSpPr>
          <p:cNvPr id="12" name="Text 6"/>
          <p:cNvSpPr/>
          <p:nvPr/>
        </p:nvSpPr>
        <p:spPr>
          <a:xfrm>
            <a:off x="6040993" y="5900738"/>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Offer combined respiratory and eye/face protection.</a:t>
            </a:r>
            <a:endParaRPr lang="en-US" sz="1200" dirty="0"/>
          </a:p>
        </p:txBody>
      </p:sp>
      <p:pic>
        <p:nvPicPr>
          <p:cNvPr id="13" name="Image 4" descr="preencoded.png"/>
          <p:cNvPicPr>
            <a:picLocks noChangeAspect="1"/>
          </p:cNvPicPr>
          <p:nvPr/>
        </p:nvPicPr>
        <p:blipFill>
          <a:blip r:embed="rId7"/>
          <a:stretch>
            <a:fillRect/>
          </a:stretch>
        </p:blipFill>
        <p:spPr>
          <a:xfrm>
            <a:off x="6040993" y="6629638"/>
            <a:ext cx="396121" cy="396121"/>
          </a:xfrm>
          <a:prstGeom prst="rect">
            <a:avLst/>
          </a:prstGeom>
        </p:spPr>
      </p:pic>
      <p:sp>
        <p:nvSpPr>
          <p:cNvPr id="14" name="Text 7"/>
          <p:cNvSpPr/>
          <p:nvPr/>
        </p:nvSpPr>
        <p:spPr>
          <a:xfrm>
            <a:off x="6040993" y="7184231"/>
            <a:ext cx="2080022" cy="259913"/>
          </a:xfrm>
          <a:prstGeom prst="rect">
            <a:avLst/>
          </a:prstGeom>
          <a:noFill/>
          <a:ln/>
        </p:spPr>
        <p:txBody>
          <a:bodyPr wrap="none" lIns="0" tIns="0" rIns="0" bIns="0" rtlCol="0" anchor="t"/>
          <a:lstStyle/>
          <a:p>
            <a:pPr marL="0" indent="0" algn="l">
              <a:lnSpc>
                <a:spcPts val="2000"/>
              </a:lnSpc>
              <a:buNone/>
            </a:pPr>
            <a:r>
              <a:rPr lang="en-US" sz="1600" b="1" dirty="0">
                <a:solidFill>
                  <a:srgbClr val="272525"/>
                </a:solidFill>
                <a:latin typeface="Petrona Bold" pitchFamily="34" charset="0"/>
                <a:ea typeface="Petrona Bold" pitchFamily="34" charset="-122"/>
                <a:cs typeface="Petrona Bold" pitchFamily="34" charset="-120"/>
              </a:rPr>
              <a:t>Eyewash Stations</a:t>
            </a:r>
            <a:endParaRPr lang="en-US" sz="1600" dirty="0"/>
          </a:p>
        </p:txBody>
      </p:sp>
      <p:sp>
        <p:nvSpPr>
          <p:cNvPr id="15" name="Text 8"/>
          <p:cNvSpPr/>
          <p:nvPr/>
        </p:nvSpPr>
        <p:spPr>
          <a:xfrm>
            <a:off x="6040993" y="7539157"/>
            <a:ext cx="8034814" cy="253484"/>
          </a:xfrm>
          <a:prstGeom prst="rect">
            <a:avLst/>
          </a:prstGeom>
          <a:noFill/>
          <a:ln/>
        </p:spPr>
        <p:txBody>
          <a:bodyPr wrap="none" lIns="0" tIns="0" rIns="0" bIns="0" rtlCol="0" anchor="t"/>
          <a:lstStyle/>
          <a:p>
            <a:pPr marL="0" indent="0" algn="l">
              <a:lnSpc>
                <a:spcPts val="1950"/>
              </a:lnSpc>
              <a:buNone/>
            </a:pPr>
            <a:r>
              <a:rPr lang="en-US" sz="1200" dirty="0">
                <a:solidFill>
                  <a:srgbClr val="272525"/>
                </a:solidFill>
                <a:latin typeface="Inter" pitchFamily="34" charset="0"/>
                <a:ea typeface="Inter" pitchFamily="34" charset="-122"/>
                <a:cs typeface="Inter" pitchFamily="34" charset="-120"/>
              </a:rPr>
              <a:t>Essential for emergency eye rinsing.</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67822" y="525661"/>
            <a:ext cx="7808357" cy="1252061"/>
          </a:xfrm>
          <a:prstGeom prst="rect">
            <a:avLst/>
          </a:prstGeom>
          <a:noFill/>
          <a:ln/>
        </p:spPr>
        <p:txBody>
          <a:bodyPr wrap="square" lIns="0" tIns="0" rIns="0" bIns="0" rtlCol="0" anchor="t"/>
          <a:lstStyle/>
          <a:p>
            <a:pPr marL="0" indent="0">
              <a:lnSpc>
                <a:spcPts val="4900"/>
              </a:lnSpc>
              <a:buNone/>
            </a:pPr>
            <a:r>
              <a:rPr lang="en-US" sz="3900" b="1" dirty="0">
                <a:solidFill>
                  <a:srgbClr val="000000"/>
                </a:solidFill>
                <a:latin typeface="Petrona Bold" pitchFamily="34" charset="0"/>
                <a:ea typeface="Petrona Bold" pitchFamily="34" charset="-122"/>
                <a:cs typeface="Petrona Bold" pitchFamily="34" charset="-120"/>
              </a:rPr>
              <a:t>When to Use Eye and Face Protection</a:t>
            </a:r>
            <a:endParaRPr lang="en-US" sz="3900" dirty="0"/>
          </a:p>
        </p:txBody>
      </p:sp>
      <p:sp>
        <p:nvSpPr>
          <p:cNvPr id="4" name="Shape 1"/>
          <p:cNvSpPr/>
          <p:nvPr/>
        </p:nvSpPr>
        <p:spPr>
          <a:xfrm>
            <a:off x="942618" y="2063948"/>
            <a:ext cx="22860" cy="5639991"/>
          </a:xfrm>
          <a:prstGeom prst="roundRect">
            <a:avLst>
              <a:gd name="adj" fmla="val 350620"/>
            </a:avLst>
          </a:prstGeom>
          <a:solidFill>
            <a:srgbClr val="B2D4E5"/>
          </a:solidFill>
          <a:ln/>
        </p:spPr>
      </p:sp>
      <p:sp>
        <p:nvSpPr>
          <p:cNvPr id="5" name="Shape 2"/>
          <p:cNvSpPr/>
          <p:nvPr/>
        </p:nvSpPr>
        <p:spPr>
          <a:xfrm>
            <a:off x="1145858" y="2481858"/>
            <a:ext cx="667822" cy="22860"/>
          </a:xfrm>
          <a:prstGeom prst="roundRect">
            <a:avLst>
              <a:gd name="adj" fmla="val 350620"/>
            </a:avLst>
          </a:prstGeom>
          <a:solidFill>
            <a:srgbClr val="B2D4E5"/>
          </a:solidFill>
          <a:ln/>
        </p:spPr>
      </p:sp>
      <p:sp>
        <p:nvSpPr>
          <p:cNvPr id="6" name="Shape 3"/>
          <p:cNvSpPr/>
          <p:nvPr/>
        </p:nvSpPr>
        <p:spPr>
          <a:xfrm>
            <a:off x="739378" y="2278618"/>
            <a:ext cx="429339" cy="429339"/>
          </a:xfrm>
          <a:prstGeom prst="roundRect">
            <a:avLst>
              <a:gd name="adj" fmla="val 18669"/>
            </a:avLst>
          </a:prstGeom>
          <a:solidFill>
            <a:srgbClr val="CCEEFF"/>
          </a:solidFill>
          <a:ln w="7620">
            <a:solidFill>
              <a:srgbClr val="B2D4E5"/>
            </a:solidFill>
            <a:prstDash val="solid"/>
          </a:ln>
        </p:spPr>
      </p:sp>
      <p:sp>
        <p:nvSpPr>
          <p:cNvPr id="7" name="Text 4"/>
          <p:cNvSpPr/>
          <p:nvPr/>
        </p:nvSpPr>
        <p:spPr>
          <a:xfrm>
            <a:off x="889635" y="2343031"/>
            <a:ext cx="128707" cy="300514"/>
          </a:xfrm>
          <a:prstGeom prst="rect">
            <a:avLst/>
          </a:prstGeom>
          <a:noFill/>
          <a:ln/>
        </p:spPr>
        <p:txBody>
          <a:bodyPr wrap="none" lIns="0" tIns="0" rIns="0" bIns="0" rtlCol="0" anchor="t"/>
          <a:lstStyle/>
          <a:p>
            <a:pPr marL="0" indent="0" algn="ctr">
              <a:lnSpc>
                <a:spcPts val="2350"/>
              </a:lnSpc>
              <a:buNone/>
            </a:pPr>
            <a:r>
              <a:rPr lang="en-US" sz="2350" b="1" dirty="0">
                <a:solidFill>
                  <a:srgbClr val="272525"/>
                </a:solidFill>
                <a:latin typeface="Petrona Bold" pitchFamily="34" charset="0"/>
                <a:ea typeface="Petrona Bold" pitchFamily="34" charset="-122"/>
                <a:cs typeface="Petrona Bold" pitchFamily="34" charset="-120"/>
              </a:rPr>
              <a:t>1</a:t>
            </a:r>
            <a:endParaRPr lang="en-US" sz="2350" dirty="0"/>
          </a:p>
        </p:txBody>
      </p:sp>
      <p:sp>
        <p:nvSpPr>
          <p:cNvPr id="8" name="Text 5"/>
          <p:cNvSpPr/>
          <p:nvPr/>
        </p:nvSpPr>
        <p:spPr>
          <a:xfrm>
            <a:off x="2003584" y="2254687"/>
            <a:ext cx="2504718" cy="313134"/>
          </a:xfrm>
          <a:prstGeom prst="rect">
            <a:avLst/>
          </a:prstGeom>
          <a:noFill/>
          <a:ln/>
        </p:spPr>
        <p:txBody>
          <a:bodyPr wrap="none" lIns="0" tIns="0" rIns="0" bIns="0" rtlCol="0" anchor="t"/>
          <a:lstStyle/>
          <a:p>
            <a:pPr marL="0" indent="0" algn="l">
              <a:lnSpc>
                <a:spcPts val="2450"/>
              </a:lnSpc>
              <a:buNone/>
            </a:pPr>
            <a:r>
              <a:rPr lang="en-US" sz="1950" b="1" dirty="0">
                <a:solidFill>
                  <a:srgbClr val="272525"/>
                </a:solidFill>
                <a:latin typeface="Petrona Bold" pitchFamily="34" charset="0"/>
                <a:ea typeface="Petrona Bold" pitchFamily="34" charset="-122"/>
                <a:cs typeface="Petrona Bold" pitchFamily="34" charset="-120"/>
              </a:rPr>
              <a:t>Compounding</a:t>
            </a:r>
            <a:endParaRPr lang="en-US" sz="1950" dirty="0"/>
          </a:p>
        </p:txBody>
      </p:sp>
      <p:sp>
        <p:nvSpPr>
          <p:cNvPr id="9" name="Text 6"/>
          <p:cNvSpPr/>
          <p:nvPr/>
        </p:nvSpPr>
        <p:spPr>
          <a:xfrm>
            <a:off x="2003584" y="2682240"/>
            <a:ext cx="6472595" cy="610553"/>
          </a:xfrm>
          <a:prstGeom prst="rect">
            <a:avLst/>
          </a:prstGeom>
          <a:noFill/>
          <a:ln/>
        </p:spPr>
        <p:txBody>
          <a:bodyPr wrap="squar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When working with drugs outside a containment primary engineering control.</a:t>
            </a:r>
            <a:endParaRPr lang="en-US" sz="1500" dirty="0"/>
          </a:p>
        </p:txBody>
      </p:sp>
      <p:sp>
        <p:nvSpPr>
          <p:cNvPr id="10" name="Shape 7"/>
          <p:cNvSpPr/>
          <p:nvPr/>
        </p:nvSpPr>
        <p:spPr>
          <a:xfrm>
            <a:off x="1145858" y="4092178"/>
            <a:ext cx="667822" cy="22860"/>
          </a:xfrm>
          <a:prstGeom prst="roundRect">
            <a:avLst>
              <a:gd name="adj" fmla="val 350620"/>
            </a:avLst>
          </a:prstGeom>
          <a:solidFill>
            <a:srgbClr val="B2D4E5"/>
          </a:solidFill>
          <a:ln/>
        </p:spPr>
      </p:sp>
      <p:sp>
        <p:nvSpPr>
          <p:cNvPr id="11" name="Shape 8"/>
          <p:cNvSpPr/>
          <p:nvPr/>
        </p:nvSpPr>
        <p:spPr>
          <a:xfrm>
            <a:off x="739378" y="3888938"/>
            <a:ext cx="429339" cy="429339"/>
          </a:xfrm>
          <a:prstGeom prst="roundRect">
            <a:avLst>
              <a:gd name="adj" fmla="val 18669"/>
            </a:avLst>
          </a:prstGeom>
          <a:solidFill>
            <a:srgbClr val="CCEEFF"/>
          </a:solidFill>
          <a:ln w="7620">
            <a:solidFill>
              <a:srgbClr val="B2D4E5"/>
            </a:solidFill>
            <a:prstDash val="solid"/>
          </a:ln>
        </p:spPr>
      </p:sp>
      <p:sp>
        <p:nvSpPr>
          <p:cNvPr id="12" name="Text 9"/>
          <p:cNvSpPr/>
          <p:nvPr/>
        </p:nvSpPr>
        <p:spPr>
          <a:xfrm>
            <a:off x="868799" y="3953351"/>
            <a:ext cx="170497" cy="300514"/>
          </a:xfrm>
          <a:prstGeom prst="rect">
            <a:avLst/>
          </a:prstGeom>
          <a:noFill/>
          <a:ln/>
        </p:spPr>
        <p:txBody>
          <a:bodyPr wrap="none" lIns="0" tIns="0" rIns="0" bIns="0" rtlCol="0" anchor="t"/>
          <a:lstStyle/>
          <a:p>
            <a:pPr marL="0" indent="0" algn="ctr">
              <a:lnSpc>
                <a:spcPts val="2350"/>
              </a:lnSpc>
              <a:buNone/>
            </a:pPr>
            <a:r>
              <a:rPr lang="en-US" sz="2350" b="1" dirty="0">
                <a:solidFill>
                  <a:srgbClr val="272525"/>
                </a:solidFill>
                <a:latin typeface="Petrona Bold" pitchFamily="34" charset="0"/>
                <a:ea typeface="Petrona Bold" pitchFamily="34" charset="-122"/>
                <a:cs typeface="Petrona Bold" pitchFamily="34" charset="-120"/>
              </a:rPr>
              <a:t>2</a:t>
            </a:r>
            <a:endParaRPr lang="en-US" sz="2350" dirty="0"/>
          </a:p>
        </p:txBody>
      </p:sp>
      <p:sp>
        <p:nvSpPr>
          <p:cNvPr id="13" name="Text 10"/>
          <p:cNvSpPr/>
          <p:nvPr/>
        </p:nvSpPr>
        <p:spPr>
          <a:xfrm>
            <a:off x="2003584" y="3865007"/>
            <a:ext cx="2504718" cy="313134"/>
          </a:xfrm>
          <a:prstGeom prst="rect">
            <a:avLst/>
          </a:prstGeom>
          <a:noFill/>
          <a:ln/>
        </p:spPr>
        <p:txBody>
          <a:bodyPr wrap="none" lIns="0" tIns="0" rIns="0" bIns="0" rtlCol="0" anchor="t"/>
          <a:lstStyle/>
          <a:p>
            <a:pPr marL="0" indent="0" algn="l">
              <a:lnSpc>
                <a:spcPts val="2450"/>
              </a:lnSpc>
              <a:buNone/>
            </a:pPr>
            <a:r>
              <a:rPr lang="en-US" sz="1950" b="1" dirty="0">
                <a:solidFill>
                  <a:srgbClr val="272525"/>
                </a:solidFill>
                <a:latin typeface="Petrona Bold" pitchFamily="34" charset="0"/>
                <a:ea typeface="Petrona Bold" pitchFamily="34" charset="-122"/>
                <a:cs typeface="Petrona Bold" pitchFamily="34" charset="-120"/>
              </a:rPr>
              <a:t>Above Eye Level</a:t>
            </a:r>
            <a:endParaRPr lang="en-US" sz="1950" dirty="0"/>
          </a:p>
        </p:txBody>
      </p:sp>
      <p:sp>
        <p:nvSpPr>
          <p:cNvPr id="14" name="Text 11"/>
          <p:cNvSpPr/>
          <p:nvPr/>
        </p:nvSpPr>
        <p:spPr>
          <a:xfrm>
            <a:off x="2003584" y="4292560"/>
            <a:ext cx="6472595" cy="305276"/>
          </a:xfrm>
          <a:prstGeom prst="rect">
            <a:avLst/>
          </a:prstGeom>
          <a:noFill/>
          <a:ln/>
        </p:spPr>
        <p:txBody>
          <a:bodyPr wrap="non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When working at or above eye level with hazardous materials.</a:t>
            </a:r>
            <a:endParaRPr lang="en-US" sz="1500" dirty="0"/>
          </a:p>
        </p:txBody>
      </p:sp>
      <p:sp>
        <p:nvSpPr>
          <p:cNvPr id="15" name="Shape 12"/>
          <p:cNvSpPr/>
          <p:nvPr/>
        </p:nvSpPr>
        <p:spPr>
          <a:xfrm>
            <a:off x="1145858" y="5397222"/>
            <a:ext cx="667822" cy="22860"/>
          </a:xfrm>
          <a:prstGeom prst="roundRect">
            <a:avLst>
              <a:gd name="adj" fmla="val 350620"/>
            </a:avLst>
          </a:prstGeom>
          <a:solidFill>
            <a:srgbClr val="B2D4E5"/>
          </a:solidFill>
          <a:ln/>
        </p:spPr>
      </p:sp>
      <p:sp>
        <p:nvSpPr>
          <p:cNvPr id="16" name="Shape 13"/>
          <p:cNvSpPr/>
          <p:nvPr/>
        </p:nvSpPr>
        <p:spPr>
          <a:xfrm>
            <a:off x="739378" y="5193983"/>
            <a:ext cx="429339" cy="429339"/>
          </a:xfrm>
          <a:prstGeom prst="roundRect">
            <a:avLst>
              <a:gd name="adj" fmla="val 18669"/>
            </a:avLst>
          </a:prstGeom>
          <a:solidFill>
            <a:srgbClr val="CCEEFF"/>
          </a:solidFill>
          <a:ln w="7620">
            <a:solidFill>
              <a:srgbClr val="B2D4E5"/>
            </a:solidFill>
            <a:prstDash val="solid"/>
          </a:ln>
        </p:spPr>
      </p:sp>
      <p:sp>
        <p:nvSpPr>
          <p:cNvPr id="17" name="Text 14"/>
          <p:cNvSpPr/>
          <p:nvPr/>
        </p:nvSpPr>
        <p:spPr>
          <a:xfrm>
            <a:off x="868918" y="5258395"/>
            <a:ext cx="170140" cy="300514"/>
          </a:xfrm>
          <a:prstGeom prst="rect">
            <a:avLst/>
          </a:prstGeom>
          <a:noFill/>
          <a:ln/>
        </p:spPr>
        <p:txBody>
          <a:bodyPr wrap="none" lIns="0" tIns="0" rIns="0" bIns="0" rtlCol="0" anchor="t"/>
          <a:lstStyle/>
          <a:p>
            <a:pPr marL="0" indent="0" algn="ctr">
              <a:lnSpc>
                <a:spcPts val="2350"/>
              </a:lnSpc>
              <a:buNone/>
            </a:pPr>
            <a:r>
              <a:rPr lang="en-US" sz="2350" b="1" dirty="0">
                <a:solidFill>
                  <a:srgbClr val="272525"/>
                </a:solidFill>
                <a:latin typeface="Petrona Bold" pitchFamily="34" charset="0"/>
                <a:ea typeface="Petrona Bold" pitchFamily="34" charset="-122"/>
                <a:cs typeface="Petrona Bold" pitchFamily="34" charset="-120"/>
              </a:rPr>
              <a:t>3</a:t>
            </a:r>
            <a:endParaRPr lang="en-US" sz="2350" dirty="0"/>
          </a:p>
        </p:txBody>
      </p:sp>
      <p:sp>
        <p:nvSpPr>
          <p:cNvPr id="18" name="Text 15"/>
          <p:cNvSpPr/>
          <p:nvPr/>
        </p:nvSpPr>
        <p:spPr>
          <a:xfrm>
            <a:off x="2003584" y="5170051"/>
            <a:ext cx="2504718" cy="313134"/>
          </a:xfrm>
          <a:prstGeom prst="rect">
            <a:avLst/>
          </a:prstGeom>
          <a:noFill/>
          <a:ln/>
        </p:spPr>
        <p:txBody>
          <a:bodyPr wrap="none" lIns="0" tIns="0" rIns="0" bIns="0" rtlCol="0" anchor="t"/>
          <a:lstStyle/>
          <a:p>
            <a:pPr marL="0" indent="0" algn="l">
              <a:lnSpc>
                <a:spcPts val="2450"/>
              </a:lnSpc>
              <a:buNone/>
            </a:pPr>
            <a:r>
              <a:rPr lang="en-US" sz="1950" b="1" dirty="0">
                <a:solidFill>
                  <a:srgbClr val="272525"/>
                </a:solidFill>
                <a:latin typeface="Petrona Bold" pitchFamily="34" charset="0"/>
                <a:ea typeface="Petrona Bold" pitchFamily="34" charset="-122"/>
                <a:cs typeface="Petrona Bold" pitchFamily="34" charset="-120"/>
              </a:rPr>
              <a:t>Cleaning</a:t>
            </a:r>
            <a:endParaRPr lang="en-US" sz="1950" dirty="0"/>
          </a:p>
        </p:txBody>
      </p:sp>
      <p:sp>
        <p:nvSpPr>
          <p:cNvPr id="19" name="Text 16"/>
          <p:cNvSpPr/>
          <p:nvPr/>
        </p:nvSpPr>
        <p:spPr>
          <a:xfrm>
            <a:off x="2003584" y="5597604"/>
            <a:ext cx="6472595" cy="610553"/>
          </a:xfrm>
          <a:prstGeom prst="rect">
            <a:avLst/>
          </a:prstGeom>
          <a:noFill/>
          <a:ln/>
        </p:spPr>
        <p:txBody>
          <a:bodyPr wrap="squar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When cleaning biosafety cabinets or compounding aseptic containment isolators.</a:t>
            </a:r>
            <a:endParaRPr lang="en-US" sz="1500" dirty="0"/>
          </a:p>
        </p:txBody>
      </p:sp>
      <p:sp>
        <p:nvSpPr>
          <p:cNvPr id="20" name="Shape 17"/>
          <p:cNvSpPr/>
          <p:nvPr/>
        </p:nvSpPr>
        <p:spPr>
          <a:xfrm>
            <a:off x="1145858" y="7007543"/>
            <a:ext cx="667822" cy="22860"/>
          </a:xfrm>
          <a:prstGeom prst="roundRect">
            <a:avLst>
              <a:gd name="adj" fmla="val 350620"/>
            </a:avLst>
          </a:prstGeom>
          <a:solidFill>
            <a:srgbClr val="B2D4E5"/>
          </a:solidFill>
          <a:ln/>
        </p:spPr>
      </p:sp>
      <p:sp>
        <p:nvSpPr>
          <p:cNvPr id="21" name="Shape 18"/>
          <p:cNvSpPr/>
          <p:nvPr/>
        </p:nvSpPr>
        <p:spPr>
          <a:xfrm>
            <a:off x="739378" y="6804303"/>
            <a:ext cx="429339" cy="429339"/>
          </a:xfrm>
          <a:prstGeom prst="roundRect">
            <a:avLst>
              <a:gd name="adj" fmla="val 18669"/>
            </a:avLst>
          </a:prstGeom>
          <a:solidFill>
            <a:srgbClr val="CCEEFF"/>
          </a:solidFill>
          <a:ln w="7620">
            <a:solidFill>
              <a:srgbClr val="B2D4E5"/>
            </a:solidFill>
            <a:prstDash val="solid"/>
          </a:ln>
        </p:spPr>
      </p:sp>
      <p:sp>
        <p:nvSpPr>
          <p:cNvPr id="22" name="Text 19"/>
          <p:cNvSpPr/>
          <p:nvPr/>
        </p:nvSpPr>
        <p:spPr>
          <a:xfrm>
            <a:off x="872966" y="6868716"/>
            <a:ext cx="162044" cy="300514"/>
          </a:xfrm>
          <a:prstGeom prst="rect">
            <a:avLst/>
          </a:prstGeom>
          <a:noFill/>
          <a:ln/>
        </p:spPr>
        <p:txBody>
          <a:bodyPr wrap="none" lIns="0" tIns="0" rIns="0" bIns="0" rtlCol="0" anchor="t"/>
          <a:lstStyle/>
          <a:p>
            <a:pPr marL="0" indent="0" algn="ctr">
              <a:lnSpc>
                <a:spcPts val="2350"/>
              </a:lnSpc>
              <a:buNone/>
            </a:pPr>
            <a:r>
              <a:rPr lang="en-US" sz="2350" b="1" dirty="0">
                <a:solidFill>
                  <a:srgbClr val="272525"/>
                </a:solidFill>
                <a:latin typeface="Petrona Bold" pitchFamily="34" charset="0"/>
                <a:ea typeface="Petrona Bold" pitchFamily="34" charset="-122"/>
                <a:cs typeface="Petrona Bold" pitchFamily="34" charset="-120"/>
              </a:rPr>
              <a:t>4</a:t>
            </a:r>
            <a:endParaRPr lang="en-US" sz="2350" dirty="0"/>
          </a:p>
        </p:txBody>
      </p:sp>
      <p:sp>
        <p:nvSpPr>
          <p:cNvPr id="23" name="Text 20"/>
          <p:cNvSpPr/>
          <p:nvPr/>
        </p:nvSpPr>
        <p:spPr>
          <a:xfrm>
            <a:off x="2003584" y="6780371"/>
            <a:ext cx="2504718" cy="313134"/>
          </a:xfrm>
          <a:prstGeom prst="rect">
            <a:avLst/>
          </a:prstGeom>
          <a:noFill/>
          <a:ln/>
        </p:spPr>
        <p:txBody>
          <a:bodyPr wrap="none" lIns="0" tIns="0" rIns="0" bIns="0" rtlCol="0" anchor="t"/>
          <a:lstStyle/>
          <a:p>
            <a:pPr marL="0" indent="0" algn="l">
              <a:lnSpc>
                <a:spcPts val="2450"/>
              </a:lnSpc>
              <a:buNone/>
            </a:pPr>
            <a:r>
              <a:rPr lang="en-US" sz="1950" b="1" dirty="0">
                <a:solidFill>
                  <a:srgbClr val="272525"/>
                </a:solidFill>
                <a:latin typeface="Petrona Bold" pitchFamily="34" charset="0"/>
                <a:ea typeface="Petrona Bold" pitchFamily="34" charset="-122"/>
                <a:cs typeface="Petrona Bold" pitchFamily="34" charset="-120"/>
              </a:rPr>
              <a:t>Spill Management</a:t>
            </a:r>
            <a:endParaRPr lang="en-US" sz="1950" dirty="0"/>
          </a:p>
        </p:txBody>
      </p:sp>
      <p:sp>
        <p:nvSpPr>
          <p:cNvPr id="24" name="Text 21"/>
          <p:cNvSpPr/>
          <p:nvPr/>
        </p:nvSpPr>
        <p:spPr>
          <a:xfrm>
            <a:off x="2003584" y="7207925"/>
            <a:ext cx="6472595" cy="305276"/>
          </a:xfrm>
          <a:prstGeom prst="rect">
            <a:avLst/>
          </a:prstGeom>
          <a:noFill/>
          <a:ln/>
        </p:spPr>
        <p:txBody>
          <a:bodyPr wrap="non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When cleaning up spills of hazardous drugs.</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32222" y="792599"/>
            <a:ext cx="7672983" cy="592693"/>
          </a:xfrm>
          <a:prstGeom prst="rect">
            <a:avLst/>
          </a:prstGeom>
          <a:noFill/>
          <a:ln/>
        </p:spPr>
        <p:txBody>
          <a:bodyPr wrap="none" lIns="0" tIns="0" rIns="0" bIns="0" rtlCol="0" anchor="t"/>
          <a:lstStyle/>
          <a:p>
            <a:pPr marL="0" indent="0">
              <a:lnSpc>
                <a:spcPts val="4650"/>
              </a:lnSpc>
              <a:buNone/>
            </a:pPr>
            <a:r>
              <a:rPr lang="en-US" sz="3700" b="1" dirty="0">
                <a:solidFill>
                  <a:srgbClr val="000000"/>
                </a:solidFill>
                <a:latin typeface="Petrona Bold" pitchFamily="34" charset="0"/>
                <a:ea typeface="Petrona Bold" pitchFamily="34" charset="-122"/>
                <a:cs typeface="Petrona Bold" pitchFamily="34" charset="-120"/>
              </a:rPr>
              <a:t>Proper Donning and Doffing of PPE</a:t>
            </a:r>
            <a:endParaRPr lang="en-US" sz="3700" dirty="0"/>
          </a:p>
        </p:txBody>
      </p:sp>
      <p:pic>
        <p:nvPicPr>
          <p:cNvPr id="4" name="Image 1" descr="preencoded.png"/>
          <p:cNvPicPr>
            <a:picLocks noChangeAspect="1"/>
          </p:cNvPicPr>
          <p:nvPr/>
        </p:nvPicPr>
        <p:blipFill>
          <a:blip r:embed="rId4"/>
          <a:stretch>
            <a:fillRect/>
          </a:stretch>
        </p:blipFill>
        <p:spPr>
          <a:xfrm>
            <a:off x="632222" y="1656159"/>
            <a:ext cx="903208" cy="1445181"/>
          </a:xfrm>
          <a:prstGeom prst="rect">
            <a:avLst/>
          </a:prstGeom>
        </p:spPr>
      </p:pic>
      <p:sp>
        <p:nvSpPr>
          <p:cNvPr id="5" name="Text 1"/>
          <p:cNvSpPr/>
          <p:nvPr/>
        </p:nvSpPr>
        <p:spPr>
          <a:xfrm>
            <a:off x="1806297" y="1836777"/>
            <a:ext cx="2371011"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Donning Sequence</a:t>
            </a:r>
            <a:endParaRPr lang="en-US" sz="1850" dirty="0"/>
          </a:p>
        </p:txBody>
      </p:sp>
      <p:sp>
        <p:nvSpPr>
          <p:cNvPr id="6" name="Text 2"/>
          <p:cNvSpPr/>
          <p:nvPr/>
        </p:nvSpPr>
        <p:spPr>
          <a:xfrm>
            <a:off x="1806297" y="2241352"/>
            <a:ext cx="6705481" cy="288965"/>
          </a:xfrm>
          <a:prstGeom prst="rect">
            <a:avLst/>
          </a:prstGeom>
          <a:noFill/>
          <a:ln/>
        </p:spPr>
        <p:txBody>
          <a:bodyPr wrap="non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1. Gown, 2. Mask or respirator, 3. Goggles or face shield, 4. Gloves</a:t>
            </a:r>
            <a:endParaRPr lang="en-US" sz="1400" dirty="0"/>
          </a:p>
        </p:txBody>
      </p:sp>
      <p:pic>
        <p:nvPicPr>
          <p:cNvPr id="7" name="Image 2" descr="preencoded.png"/>
          <p:cNvPicPr>
            <a:picLocks noChangeAspect="1"/>
          </p:cNvPicPr>
          <p:nvPr/>
        </p:nvPicPr>
        <p:blipFill>
          <a:blip r:embed="rId5"/>
          <a:stretch>
            <a:fillRect/>
          </a:stretch>
        </p:blipFill>
        <p:spPr>
          <a:xfrm>
            <a:off x="632222" y="3101340"/>
            <a:ext cx="903208" cy="1445181"/>
          </a:xfrm>
          <a:prstGeom prst="rect">
            <a:avLst/>
          </a:prstGeom>
        </p:spPr>
      </p:pic>
      <p:sp>
        <p:nvSpPr>
          <p:cNvPr id="8" name="Text 3"/>
          <p:cNvSpPr/>
          <p:nvPr/>
        </p:nvSpPr>
        <p:spPr>
          <a:xfrm>
            <a:off x="1806297" y="3281958"/>
            <a:ext cx="2371011"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Doffing Sequence</a:t>
            </a:r>
            <a:endParaRPr lang="en-US" sz="1850" dirty="0"/>
          </a:p>
        </p:txBody>
      </p:sp>
      <p:sp>
        <p:nvSpPr>
          <p:cNvPr id="9" name="Text 4"/>
          <p:cNvSpPr/>
          <p:nvPr/>
        </p:nvSpPr>
        <p:spPr>
          <a:xfrm>
            <a:off x="1806297" y="3686532"/>
            <a:ext cx="6705481" cy="288965"/>
          </a:xfrm>
          <a:prstGeom prst="rect">
            <a:avLst/>
          </a:prstGeom>
          <a:noFill/>
          <a:ln/>
        </p:spPr>
        <p:txBody>
          <a:bodyPr wrap="non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1. Gloves, 2. Goggles or face shield, 3. Gown, 4. Mask or respirator</a:t>
            </a:r>
            <a:endParaRPr lang="en-US" sz="1400" dirty="0"/>
          </a:p>
        </p:txBody>
      </p:sp>
      <p:pic>
        <p:nvPicPr>
          <p:cNvPr id="10" name="Image 3" descr="preencoded.png"/>
          <p:cNvPicPr>
            <a:picLocks noChangeAspect="1"/>
          </p:cNvPicPr>
          <p:nvPr/>
        </p:nvPicPr>
        <p:blipFill>
          <a:blip r:embed="rId6"/>
          <a:stretch>
            <a:fillRect/>
          </a:stretch>
        </p:blipFill>
        <p:spPr>
          <a:xfrm>
            <a:off x="632222" y="4546521"/>
            <a:ext cx="903208" cy="1445181"/>
          </a:xfrm>
          <a:prstGeom prst="rect">
            <a:avLst/>
          </a:prstGeom>
        </p:spPr>
      </p:pic>
      <p:sp>
        <p:nvSpPr>
          <p:cNvPr id="11" name="Text 5"/>
          <p:cNvSpPr/>
          <p:nvPr/>
        </p:nvSpPr>
        <p:spPr>
          <a:xfrm>
            <a:off x="1806297" y="4727138"/>
            <a:ext cx="2371011"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Hand Hygiene</a:t>
            </a:r>
            <a:endParaRPr lang="en-US" sz="1850" dirty="0"/>
          </a:p>
        </p:txBody>
      </p:sp>
      <p:sp>
        <p:nvSpPr>
          <p:cNvPr id="12" name="Text 6"/>
          <p:cNvSpPr/>
          <p:nvPr/>
        </p:nvSpPr>
        <p:spPr>
          <a:xfrm>
            <a:off x="1806297" y="5131713"/>
            <a:ext cx="6705481" cy="288965"/>
          </a:xfrm>
          <a:prstGeom prst="rect">
            <a:avLst/>
          </a:prstGeom>
          <a:noFill/>
          <a:ln/>
        </p:spPr>
        <p:txBody>
          <a:bodyPr wrap="non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Perform hand hygiene between steps and after removing all PPE.</a:t>
            </a:r>
            <a:endParaRPr lang="en-US" sz="1400" dirty="0"/>
          </a:p>
        </p:txBody>
      </p:sp>
      <p:pic>
        <p:nvPicPr>
          <p:cNvPr id="13" name="Image 4" descr="preencoded.png"/>
          <p:cNvPicPr>
            <a:picLocks noChangeAspect="1"/>
          </p:cNvPicPr>
          <p:nvPr/>
        </p:nvPicPr>
        <p:blipFill>
          <a:blip r:embed="rId7"/>
          <a:stretch>
            <a:fillRect/>
          </a:stretch>
        </p:blipFill>
        <p:spPr>
          <a:xfrm>
            <a:off x="632222" y="5991701"/>
            <a:ext cx="903208" cy="1445181"/>
          </a:xfrm>
          <a:prstGeom prst="rect">
            <a:avLst/>
          </a:prstGeom>
        </p:spPr>
      </p:pic>
      <p:sp>
        <p:nvSpPr>
          <p:cNvPr id="14" name="Text 7"/>
          <p:cNvSpPr/>
          <p:nvPr/>
        </p:nvSpPr>
        <p:spPr>
          <a:xfrm>
            <a:off x="1806297" y="6172319"/>
            <a:ext cx="2371011" cy="296228"/>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Petrona Bold" pitchFamily="34" charset="0"/>
                <a:ea typeface="Petrona Bold" pitchFamily="34" charset="-122"/>
                <a:cs typeface="Petrona Bold" pitchFamily="34" charset="-120"/>
              </a:rPr>
              <a:t>Disposal</a:t>
            </a:r>
            <a:endParaRPr lang="en-US" sz="1850" dirty="0"/>
          </a:p>
        </p:txBody>
      </p:sp>
      <p:sp>
        <p:nvSpPr>
          <p:cNvPr id="15" name="Text 8"/>
          <p:cNvSpPr/>
          <p:nvPr/>
        </p:nvSpPr>
        <p:spPr>
          <a:xfrm>
            <a:off x="1806297" y="6576893"/>
            <a:ext cx="6705481" cy="288965"/>
          </a:xfrm>
          <a:prstGeom prst="rect">
            <a:avLst/>
          </a:prstGeom>
          <a:noFill/>
          <a:ln/>
        </p:spPr>
        <p:txBody>
          <a:bodyPr wrap="non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Properly dispose of used PPE in designated containers.</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4705" y="678299"/>
            <a:ext cx="7291626" cy="682823"/>
          </a:xfrm>
          <a:prstGeom prst="rect">
            <a:avLst/>
          </a:prstGeom>
          <a:noFill/>
          <a:ln/>
        </p:spPr>
        <p:txBody>
          <a:bodyPr wrap="none" lIns="0" tIns="0" rIns="0" bIns="0" rtlCol="0" anchor="t"/>
          <a:lstStyle/>
          <a:p>
            <a:pPr marL="0" indent="0">
              <a:lnSpc>
                <a:spcPts val="5350"/>
              </a:lnSpc>
              <a:buNone/>
            </a:pPr>
            <a:r>
              <a:rPr lang="en-US" sz="4300" b="1" dirty="0">
                <a:solidFill>
                  <a:srgbClr val="000000"/>
                </a:solidFill>
                <a:latin typeface="Petrona Bold" pitchFamily="34" charset="0"/>
                <a:ea typeface="Petrona Bold" pitchFamily="34" charset="-122"/>
                <a:cs typeface="Petrona Bold" pitchFamily="34" charset="-120"/>
              </a:rPr>
              <a:t>Maintaining and Storing PPE</a:t>
            </a:r>
            <a:endParaRPr lang="en-US" sz="4300" dirty="0"/>
          </a:p>
        </p:txBody>
      </p:sp>
      <p:sp>
        <p:nvSpPr>
          <p:cNvPr id="4" name="Shape 1"/>
          <p:cNvSpPr/>
          <p:nvPr/>
        </p:nvSpPr>
        <p:spPr>
          <a:xfrm>
            <a:off x="6214705" y="1673185"/>
            <a:ext cx="7687389" cy="1230273"/>
          </a:xfrm>
          <a:prstGeom prst="roundRect">
            <a:avLst>
              <a:gd name="adj" fmla="val 7104"/>
            </a:avLst>
          </a:prstGeom>
          <a:solidFill>
            <a:srgbClr val="CCEEFF"/>
          </a:solidFill>
          <a:ln w="7620">
            <a:solidFill>
              <a:srgbClr val="B2D4E5"/>
            </a:solidFill>
            <a:prstDash val="solid"/>
          </a:ln>
        </p:spPr>
      </p:sp>
      <p:sp>
        <p:nvSpPr>
          <p:cNvPr id="5" name="Text 2"/>
          <p:cNvSpPr/>
          <p:nvPr/>
        </p:nvSpPr>
        <p:spPr>
          <a:xfrm>
            <a:off x="6430328" y="1888808"/>
            <a:ext cx="2731294" cy="341352"/>
          </a:xfrm>
          <a:prstGeom prst="rect">
            <a:avLst/>
          </a:prstGeom>
          <a:noFill/>
          <a:ln/>
        </p:spPr>
        <p:txBody>
          <a:bodyPr wrap="none" lIns="0" tIns="0" rIns="0" bIns="0" rtlCol="0" anchor="t"/>
          <a:lstStyle/>
          <a:p>
            <a:pPr marL="0" indent="0">
              <a:lnSpc>
                <a:spcPts val="2650"/>
              </a:lnSpc>
              <a:buNone/>
            </a:pPr>
            <a:r>
              <a:rPr lang="en-US" sz="2150" b="1" dirty="0">
                <a:solidFill>
                  <a:srgbClr val="272525"/>
                </a:solidFill>
                <a:latin typeface="Petrona Bold" pitchFamily="34" charset="0"/>
                <a:ea typeface="Petrona Bold" pitchFamily="34" charset="-122"/>
                <a:cs typeface="Petrona Bold" pitchFamily="34" charset="-120"/>
              </a:rPr>
              <a:t>Cleanliness</a:t>
            </a:r>
            <a:endParaRPr lang="en-US" sz="2150" dirty="0"/>
          </a:p>
        </p:txBody>
      </p:sp>
      <p:sp>
        <p:nvSpPr>
          <p:cNvPr id="6" name="Text 3"/>
          <p:cNvSpPr/>
          <p:nvPr/>
        </p:nvSpPr>
        <p:spPr>
          <a:xfrm>
            <a:off x="6430328" y="2354937"/>
            <a:ext cx="7256145" cy="332899"/>
          </a:xfrm>
          <a:prstGeom prst="rect">
            <a:avLst/>
          </a:prstGeom>
          <a:noFill/>
          <a:ln/>
        </p:spPr>
        <p:txBody>
          <a:bodyPr wrap="none" lIns="0" tIns="0" rIns="0" bIns="0" rtlCol="0" anchor="t"/>
          <a:lstStyle/>
          <a:p>
            <a:pPr marL="0" indent="0">
              <a:lnSpc>
                <a:spcPts val="2600"/>
              </a:lnSpc>
              <a:buNone/>
            </a:pPr>
            <a:r>
              <a:rPr lang="en-US" sz="1600" dirty="0">
                <a:solidFill>
                  <a:srgbClr val="272525"/>
                </a:solidFill>
                <a:latin typeface="Inter" pitchFamily="34" charset="0"/>
                <a:ea typeface="Inter" pitchFamily="34" charset="-122"/>
                <a:cs typeface="Inter" pitchFamily="34" charset="-120"/>
              </a:rPr>
              <a:t>Keep PPE clean and sanitary at all times.</a:t>
            </a:r>
            <a:endParaRPr lang="en-US" sz="1600" dirty="0"/>
          </a:p>
        </p:txBody>
      </p:sp>
      <p:sp>
        <p:nvSpPr>
          <p:cNvPr id="7" name="Shape 4"/>
          <p:cNvSpPr/>
          <p:nvPr/>
        </p:nvSpPr>
        <p:spPr>
          <a:xfrm>
            <a:off x="6214705" y="3111460"/>
            <a:ext cx="7687389" cy="1230273"/>
          </a:xfrm>
          <a:prstGeom prst="roundRect">
            <a:avLst>
              <a:gd name="adj" fmla="val 7104"/>
            </a:avLst>
          </a:prstGeom>
          <a:solidFill>
            <a:srgbClr val="CCEEFF"/>
          </a:solidFill>
          <a:ln w="7620">
            <a:solidFill>
              <a:srgbClr val="B2D4E5"/>
            </a:solidFill>
            <a:prstDash val="solid"/>
          </a:ln>
        </p:spPr>
      </p:sp>
      <p:sp>
        <p:nvSpPr>
          <p:cNvPr id="8" name="Text 5"/>
          <p:cNvSpPr/>
          <p:nvPr/>
        </p:nvSpPr>
        <p:spPr>
          <a:xfrm>
            <a:off x="6430328" y="3327083"/>
            <a:ext cx="2731294" cy="341352"/>
          </a:xfrm>
          <a:prstGeom prst="rect">
            <a:avLst/>
          </a:prstGeom>
          <a:noFill/>
          <a:ln/>
        </p:spPr>
        <p:txBody>
          <a:bodyPr wrap="none" lIns="0" tIns="0" rIns="0" bIns="0" rtlCol="0" anchor="t"/>
          <a:lstStyle/>
          <a:p>
            <a:pPr marL="0" indent="0">
              <a:lnSpc>
                <a:spcPts val="2650"/>
              </a:lnSpc>
              <a:buNone/>
            </a:pPr>
            <a:r>
              <a:rPr lang="en-US" sz="2150" b="1" dirty="0">
                <a:solidFill>
                  <a:srgbClr val="272525"/>
                </a:solidFill>
                <a:latin typeface="Petrona Bold" pitchFamily="34" charset="0"/>
                <a:ea typeface="Petrona Bold" pitchFamily="34" charset="-122"/>
                <a:cs typeface="Petrona Bold" pitchFamily="34" charset="-120"/>
              </a:rPr>
              <a:t>Inspection</a:t>
            </a:r>
            <a:endParaRPr lang="en-US" sz="2150" dirty="0"/>
          </a:p>
        </p:txBody>
      </p:sp>
      <p:sp>
        <p:nvSpPr>
          <p:cNvPr id="9" name="Text 6"/>
          <p:cNvSpPr/>
          <p:nvPr/>
        </p:nvSpPr>
        <p:spPr>
          <a:xfrm>
            <a:off x="6430328" y="3793212"/>
            <a:ext cx="7256145" cy="332899"/>
          </a:xfrm>
          <a:prstGeom prst="rect">
            <a:avLst/>
          </a:prstGeom>
          <a:noFill/>
          <a:ln/>
        </p:spPr>
        <p:txBody>
          <a:bodyPr wrap="none" lIns="0" tIns="0" rIns="0" bIns="0" rtlCol="0" anchor="t"/>
          <a:lstStyle/>
          <a:p>
            <a:pPr marL="0" indent="0">
              <a:lnSpc>
                <a:spcPts val="2600"/>
              </a:lnSpc>
              <a:buNone/>
            </a:pPr>
            <a:r>
              <a:rPr lang="en-US" sz="1600" dirty="0">
                <a:solidFill>
                  <a:srgbClr val="272525"/>
                </a:solidFill>
                <a:latin typeface="Inter" pitchFamily="34" charset="0"/>
                <a:ea typeface="Inter" pitchFamily="34" charset="-122"/>
                <a:cs typeface="Inter" pitchFamily="34" charset="-120"/>
              </a:rPr>
              <a:t>Regularly inspect PPE for damage or wear.</a:t>
            </a:r>
            <a:endParaRPr lang="en-US" sz="1600" dirty="0"/>
          </a:p>
        </p:txBody>
      </p:sp>
      <p:sp>
        <p:nvSpPr>
          <p:cNvPr id="10" name="Shape 7"/>
          <p:cNvSpPr/>
          <p:nvPr/>
        </p:nvSpPr>
        <p:spPr>
          <a:xfrm>
            <a:off x="6214705" y="4549735"/>
            <a:ext cx="7687389" cy="1230273"/>
          </a:xfrm>
          <a:prstGeom prst="roundRect">
            <a:avLst>
              <a:gd name="adj" fmla="val 7104"/>
            </a:avLst>
          </a:prstGeom>
          <a:solidFill>
            <a:srgbClr val="CCEEFF"/>
          </a:solidFill>
          <a:ln w="7620">
            <a:solidFill>
              <a:srgbClr val="B2D4E5"/>
            </a:solidFill>
            <a:prstDash val="solid"/>
          </a:ln>
        </p:spPr>
      </p:sp>
      <p:sp>
        <p:nvSpPr>
          <p:cNvPr id="11" name="Text 8"/>
          <p:cNvSpPr/>
          <p:nvPr/>
        </p:nvSpPr>
        <p:spPr>
          <a:xfrm>
            <a:off x="6430328" y="4765358"/>
            <a:ext cx="2731294" cy="341352"/>
          </a:xfrm>
          <a:prstGeom prst="rect">
            <a:avLst/>
          </a:prstGeom>
          <a:noFill/>
          <a:ln/>
        </p:spPr>
        <p:txBody>
          <a:bodyPr wrap="none" lIns="0" tIns="0" rIns="0" bIns="0" rtlCol="0" anchor="t"/>
          <a:lstStyle/>
          <a:p>
            <a:pPr marL="0" indent="0">
              <a:lnSpc>
                <a:spcPts val="2650"/>
              </a:lnSpc>
              <a:buNone/>
            </a:pPr>
            <a:r>
              <a:rPr lang="en-US" sz="2150" b="1" dirty="0">
                <a:solidFill>
                  <a:srgbClr val="272525"/>
                </a:solidFill>
                <a:latin typeface="Petrona Bold" pitchFamily="34" charset="0"/>
                <a:ea typeface="Petrona Bold" pitchFamily="34" charset="-122"/>
                <a:cs typeface="Petrona Bold" pitchFamily="34" charset="-120"/>
              </a:rPr>
              <a:t>Storage</a:t>
            </a:r>
            <a:endParaRPr lang="en-US" sz="2150" dirty="0"/>
          </a:p>
        </p:txBody>
      </p:sp>
      <p:sp>
        <p:nvSpPr>
          <p:cNvPr id="12" name="Text 9"/>
          <p:cNvSpPr/>
          <p:nvPr/>
        </p:nvSpPr>
        <p:spPr>
          <a:xfrm>
            <a:off x="6430328" y="5231487"/>
            <a:ext cx="7256145" cy="332899"/>
          </a:xfrm>
          <a:prstGeom prst="rect">
            <a:avLst/>
          </a:prstGeom>
          <a:noFill/>
          <a:ln/>
        </p:spPr>
        <p:txBody>
          <a:bodyPr wrap="none" lIns="0" tIns="0" rIns="0" bIns="0" rtlCol="0" anchor="t"/>
          <a:lstStyle/>
          <a:p>
            <a:pPr marL="0" indent="0">
              <a:lnSpc>
                <a:spcPts val="2600"/>
              </a:lnSpc>
              <a:buNone/>
            </a:pPr>
            <a:r>
              <a:rPr lang="en-US" sz="1600" dirty="0">
                <a:solidFill>
                  <a:srgbClr val="272525"/>
                </a:solidFill>
                <a:latin typeface="Inter" pitchFamily="34" charset="0"/>
                <a:ea typeface="Inter" pitchFamily="34" charset="-122"/>
                <a:cs typeface="Inter" pitchFamily="34" charset="-120"/>
              </a:rPr>
              <a:t>Store PPE in a clean, dry area away from potential contaminants.</a:t>
            </a:r>
            <a:endParaRPr lang="en-US" sz="1600" dirty="0"/>
          </a:p>
        </p:txBody>
      </p:sp>
      <p:sp>
        <p:nvSpPr>
          <p:cNvPr id="13" name="Shape 10"/>
          <p:cNvSpPr/>
          <p:nvPr/>
        </p:nvSpPr>
        <p:spPr>
          <a:xfrm>
            <a:off x="6214705" y="5988010"/>
            <a:ext cx="7687389" cy="1563172"/>
          </a:xfrm>
          <a:prstGeom prst="roundRect">
            <a:avLst>
              <a:gd name="adj" fmla="val 5591"/>
            </a:avLst>
          </a:prstGeom>
          <a:solidFill>
            <a:srgbClr val="CCEEFF"/>
          </a:solidFill>
          <a:ln w="7620">
            <a:solidFill>
              <a:srgbClr val="B2D4E5"/>
            </a:solidFill>
            <a:prstDash val="solid"/>
          </a:ln>
        </p:spPr>
      </p:sp>
      <p:sp>
        <p:nvSpPr>
          <p:cNvPr id="14" name="Text 11"/>
          <p:cNvSpPr/>
          <p:nvPr/>
        </p:nvSpPr>
        <p:spPr>
          <a:xfrm>
            <a:off x="6430328" y="6203632"/>
            <a:ext cx="2731294" cy="341352"/>
          </a:xfrm>
          <a:prstGeom prst="rect">
            <a:avLst/>
          </a:prstGeom>
          <a:noFill/>
          <a:ln/>
        </p:spPr>
        <p:txBody>
          <a:bodyPr wrap="none" lIns="0" tIns="0" rIns="0" bIns="0" rtlCol="0" anchor="t"/>
          <a:lstStyle/>
          <a:p>
            <a:pPr marL="0" indent="0">
              <a:lnSpc>
                <a:spcPts val="2650"/>
              </a:lnSpc>
              <a:buNone/>
            </a:pPr>
            <a:r>
              <a:rPr lang="en-US" sz="2150" b="1" dirty="0">
                <a:solidFill>
                  <a:srgbClr val="272525"/>
                </a:solidFill>
                <a:latin typeface="Petrona Bold" pitchFamily="34" charset="0"/>
                <a:ea typeface="Petrona Bold" pitchFamily="34" charset="-122"/>
                <a:cs typeface="Petrona Bold" pitchFamily="34" charset="-120"/>
              </a:rPr>
              <a:t>Replacement</a:t>
            </a:r>
            <a:endParaRPr lang="en-US" sz="2150" dirty="0"/>
          </a:p>
        </p:txBody>
      </p:sp>
      <p:sp>
        <p:nvSpPr>
          <p:cNvPr id="15" name="Text 12"/>
          <p:cNvSpPr/>
          <p:nvPr/>
        </p:nvSpPr>
        <p:spPr>
          <a:xfrm>
            <a:off x="6430328" y="6669762"/>
            <a:ext cx="7256145" cy="665798"/>
          </a:xfrm>
          <a:prstGeom prst="rect">
            <a:avLst/>
          </a:prstGeom>
          <a:noFill/>
          <a:ln/>
        </p:spPr>
        <p:txBody>
          <a:bodyPr wrap="square" lIns="0" tIns="0" rIns="0" bIns="0" rtlCol="0" anchor="t"/>
          <a:lstStyle/>
          <a:p>
            <a:pPr marL="0" indent="0">
              <a:lnSpc>
                <a:spcPts val="2600"/>
              </a:lnSpc>
              <a:buNone/>
            </a:pPr>
            <a:r>
              <a:rPr lang="en-US" sz="1600" dirty="0">
                <a:solidFill>
                  <a:srgbClr val="272525"/>
                </a:solidFill>
                <a:latin typeface="Inter" pitchFamily="34" charset="0"/>
                <a:ea typeface="Inter" pitchFamily="34" charset="-122"/>
                <a:cs typeface="Inter" pitchFamily="34" charset="-120"/>
              </a:rPr>
              <a:t>Replace PPE according to manufacturer's recommendations or when damaged.</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1281" y="567571"/>
            <a:ext cx="7701439" cy="1352550"/>
          </a:xfrm>
          <a:prstGeom prst="rect">
            <a:avLst/>
          </a:prstGeom>
          <a:noFill/>
          <a:ln/>
        </p:spPr>
        <p:txBody>
          <a:bodyPr wrap="square" lIns="0" tIns="0" rIns="0" bIns="0" rtlCol="0" anchor="t"/>
          <a:lstStyle/>
          <a:p>
            <a:pPr marL="0" indent="0">
              <a:lnSpc>
                <a:spcPts val="5300"/>
              </a:lnSpc>
              <a:buNone/>
            </a:pPr>
            <a:r>
              <a:rPr lang="en-US" sz="4250" b="1" dirty="0">
                <a:solidFill>
                  <a:srgbClr val="000000"/>
                </a:solidFill>
                <a:latin typeface="Petrona Bold" pitchFamily="34" charset="0"/>
                <a:ea typeface="Petrona Bold" pitchFamily="34" charset="-122"/>
                <a:cs typeface="Petrona Bold" pitchFamily="34" charset="-120"/>
              </a:rPr>
              <a:t>PPE Waste Management in Pharmacies</a:t>
            </a:r>
            <a:endParaRPr lang="en-US" sz="4250" dirty="0"/>
          </a:p>
        </p:txBody>
      </p:sp>
      <p:sp>
        <p:nvSpPr>
          <p:cNvPr id="4" name="Shape 1"/>
          <p:cNvSpPr/>
          <p:nvPr/>
        </p:nvSpPr>
        <p:spPr>
          <a:xfrm>
            <a:off x="1018937" y="2229207"/>
            <a:ext cx="22860" cy="5432703"/>
          </a:xfrm>
          <a:prstGeom prst="roundRect">
            <a:avLst>
              <a:gd name="adj" fmla="val 378670"/>
            </a:avLst>
          </a:prstGeom>
          <a:solidFill>
            <a:srgbClr val="B2D4E5"/>
          </a:solidFill>
          <a:ln/>
        </p:spPr>
      </p:sp>
      <p:sp>
        <p:nvSpPr>
          <p:cNvPr id="5" name="Shape 2"/>
          <p:cNvSpPr/>
          <p:nvPr/>
        </p:nvSpPr>
        <p:spPr>
          <a:xfrm>
            <a:off x="1239322" y="2681407"/>
            <a:ext cx="721281" cy="22860"/>
          </a:xfrm>
          <a:prstGeom prst="roundRect">
            <a:avLst>
              <a:gd name="adj" fmla="val 378670"/>
            </a:avLst>
          </a:prstGeom>
          <a:solidFill>
            <a:srgbClr val="B2D4E5"/>
          </a:solidFill>
          <a:ln/>
        </p:spPr>
      </p:sp>
      <p:sp>
        <p:nvSpPr>
          <p:cNvPr id="6" name="Shape 3"/>
          <p:cNvSpPr/>
          <p:nvPr/>
        </p:nvSpPr>
        <p:spPr>
          <a:xfrm>
            <a:off x="798552" y="2461022"/>
            <a:ext cx="463629" cy="463629"/>
          </a:xfrm>
          <a:prstGeom prst="roundRect">
            <a:avLst>
              <a:gd name="adj" fmla="val 18671"/>
            </a:avLst>
          </a:prstGeom>
          <a:solidFill>
            <a:srgbClr val="CCEEFF"/>
          </a:solidFill>
          <a:ln w="7620">
            <a:solidFill>
              <a:srgbClr val="B2D4E5"/>
            </a:solidFill>
            <a:prstDash val="solid"/>
          </a:ln>
        </p:spPr>
      </p:sp>
      <p:sp>
        <p:nvSpPr>
          <p:cNvPr id="7" name="Text 4"/>
          <p:cNvSpPr/>
          <p:nvPr/>
        </p:nvSpPr>
        <p:spPr>
          <a:xfrm>
            <a:off x="960834" y="2530554"/>
            <a:ext cx="138946" cy="324564"/>
          </a:xfrm>
          <a:prstGeom prst="rect">
            <a:avLst/>
          </a:prstGeom>
          <a:noFill/>
          <a:ln/>
        </p:spPr>
        <p:txBody>
          <a:bodyPr wrap="none" lIns="0" tIns="0" rIns="0" bIns="0" rtlCol="0" anchor="t"/>
          <a:lstStyle/>
          <a:p>
            <a:pPr marL="0" indent="0" algn="ctr">
              <a:lnSpc>
                <a:spcPts val="2550"/>
              </a:lnSpc>
              <a:buNone/>
            </a:pPr>
            <a:r>
              <a:rPr lang="en-US" sz="2550" b="1" dirty="0">
                <a:solidFill>
                  <a:srgbClr val="272525"/>
                </a:solidFill>
                <a:latin typeface="Petrona Bold" pitchFamily="34" charset="0"/>
                <a:ea typeface="Petrona Bold" pitchFamily="34" charset="-122"/>
                <a:cs typeface="Petrona Bold" pitchFamily="34" charset="-120"/>
              </a:rPr>
              <a:t>1</a:t>
            </a:r>
            <a:endParaRPr lang="en-US" sz="2550" dirty="0"/>
          </a:p>
        </p:txBody>
      </p:sp>
      <p:sp>
        <p:nvSpPr>
          <p:cNvPr id="8" name="Text 5"/>
          <p:cNvSpPr/>
          <p:nvPr/>
        </p:nvSpPr>
        <p:spPr>
          <a:xfrm>
            <a:off x="2163842" y="2435304"/>
            <a:ext cx="2705100" cy="338138"/>
          </a:xfrm>
          <a:prstGeom prst="rect">
            <a:avLst/>
          </a:prstGeom>
          <a:noFill/>
          <a:ln/>
        </p:spPr>
        <p:txBody>
          <a:bodyPr wrap="none" lIns="0" tIns="0" rIns="0" bIns="0" rtlCol="0" anchor="t"/>
          <a:lstStyle/>
          <a:p>
            <a:pPr marL="0" indent="0" algn="l">
              <a:lnSpc>
                <a:spcPts val="2650"/>
              </a:lnSpc>
              <a:buNone/>
            </a:pPr>
            <a:r>
              <a:rPr lang="en-US" sz="2100" b="1" dirty="0">
                <a:solidFill>
                  <a:srgbClr val="272525"/>
                </a:solidFill>
                <a:latin typeface="Petrona Bold" pitchFamily="34" charset="0"/>
                <a:ea typeface="Petrona Bold" pitchFamily="34" charset="-122"/>
                <a:cs typeface="Petrona Bold" pitchFamily="34" charset="-120"/>
              </a:rPr>
              <a:t>Segregation</a:t>
            </a:r>
            <a:endParaRPr lang="en-US" sz="2100" dirty="0"/>
          </a:p>
        </p:txBody>
      </p:sp>
      <p:sp>
        <p:nvSpPr>
          <p:cNvPr id="9" name="Text 6"/>
          <p:cNvSpPr/>
          <p:nvPr/>
        </p:nvSpPr>
        <p:spPr>
          <a:xfrm>
            <a:off x="2163842" y="2897029"/>
            <a:ext cx="6258878" cy="329684"/>
          </a:xfrm>
          <a:prstGeom prst="rect">
            <a:avLst/>
          </a:prstGeom>
          <a:noFill/>
          <a:ln/>
        </p:spPr>
        <p:txBody>
          <a:bodyPr wrap="none" lIns="0" tIns="0" rIns="0" bIns="0" rtlCol="0" anchor="t"/>
          <a:lstStyle/>
          <a:p>
            <a:pPr marL="0" indent="0" algn="l">
              <a:lnSpc>
                <a:spcPts val="2550"/>
              </a:lnSpc>
              <a:buNone/>
            </a:pPr>
            <a:r>
              <a:rPr lang="en-US" sz="1600" dirty="0">
                <a:solidFill>
                  <a:srgbClr val="272525"/>
                </a:solidFill>
                <a:latin typeface="Inter" pitchFamily="34" charset="0"/>
                <a:ea typeface="Inter" pitchFamily="34" charset="-122"/>
                <a:cs typeface="Inter" pitchFamily="34" charset="-120"/>
              </a:rPr>
              <a:t>Separate PPE waste from other types of waste.</a:t>
            </a:r>
            <a:endParaRPr lang="en-US" sz="1600" dirty="0"/>
          </a:p>
        </p:txBody>
      </p:sp>
      <p:sp>
        <p:nvSpPr>
          <p:cNvPr id="10" name="Shape 7"/>
          <p:cNvSpPr/>
          <p:nvPr/>
        </p:nvSpPr>
        <p:spPr>
          <a:xfrm>
            <a:off x="1239322" y="4091107"/>
            <a:ext cx="721281" cy="22860"/>
          </a:xfrm>
          <a:prstGeom prst="roundRect">
            <a:avLst>
              <a:gd name="adj" fmla="val 378670"/>
            </a:avLst>
          </a:prstGeom>
          <a:solidFill>
            <a:srgbClr val="B2D4E5"/>
          </a:solidFill>
          <a:ln/>
        </p:spPr>
      </p:sp>
      <p:sp>
        <p:nvSpPr>
          <p:cNvPr id="11" name="Shape 8"/>
          <p:cNvSpPr/>
          <p:nvPr/>
        </p:nvSpPr>
        <p:spPr>
          <a:xfrm>
            <a:off x="798552" y="3870722"/>
            <a:ext cx="463629" cy="463629"/>
          </a:xfrm>
          <a:prstGeom prst="roundRect">
            <a:avLst>
              <a:gd name="adj" fmla="val 18671"/>
            </a:avLst>
          </a:prstGeom>
          <a:solidFill>
            <a:srgbClr val="CCEEFF"/>
          </a:solidFill>
          <a:ln w="7620">
            <a:solidFill>
              <a:srgbClr val="B2D4E5"/>
            </a:solidFill>
            <a:prstDash val="solid"/>
          </a:ln>
        </p:spPr>
      </p:sp>
      <p:sp>
        <p:nvSpPr>
          <p:cNvPr id="12" name="Text 9"/>
          <p:cNvSpPr/>
          <p:nvPr/>
        </p:nvSpPr>
        <p:spPr>
          <a:xfrm>
            <a:off x="938332" y="3940254"/>
            <a:ext cx="184071" cy="324564"/>
          </a:xfrm>
          <a:prstGeom prst="rect">
            <a:avLst/>
          </a:prstGeom>
          <a:noFill/>
          <a:ln/>
        </p:spPr>
        <p:txBody>
          <a:bodyPr wrap="none" lIns="0" tIns="0" rIns="0" bIns="0" rtlCol="0" anchor="t"/>
          <a:lstStyle/>
          <a:p>
            <a:pPr marL="0" indent="0" algn="ctr">
              <a:lnSpc>
                <a:spcPts val="2550"/>
              </a:lnSpc>
              <a:buNone/>
            </a:pPr>
            <a:r>
              <a:rPr lang="en-US" sz="2550" b="1" dirty="0">
                <a:solidFill>
                  <a:srgbClr val="272525"/>
                </a:solidFill>
                <a:latin typeface="Petrona Bold" pitchFamily="34" charset="0"/>
                <a:ea typeface="Petrona Bold" pitchFamily="34" charset="-122"/>
                <a:cs typeface="Petrona Bold" pitchFamily="34" charset="-120"/>
              </a:rPr>
              <a:t>2</a:t>
            </a:r>
            <a:endParaRPr lang="en-US" sz="2550" dirty="0"/>
          </a:p>
        </p:txBody>
      </p:sp>
      <p:sp>
        <p:nvSpPr>
          <p:cNvPr id="13" name="Text 10"/>
          <p:cNvSpPr/>
          <p:nvPr/>
        </p:nvSpPr>
        <p:spPr>
          <a:xfrm>
            <a:off x="2163842" y="3845004"/>
            <a:ext cx="2705100" cy="338138"/>
          </a:xfrm>
          <a:prstGeom prst="rect">
            <a:avLst/>
          </a:prstGeom>
          <a:noFill/>
          <a:ln/>
        </p:spPr>
        <p:txBody>
          <a:bodyPr wrap="none" lIns="0" tIns="0" rIns="0" bIns="0" rtlCol="0" anchor="t"/>
          <a:lstStyle/>
          <a:p>
            <a:pPr marL="0" indent="0" algn="l">
              <a:lnSpc>
                <a:spcPts val="2650"/>
              </a:lnSpc>
              <a:buNone/>
            </a:pPr>
            <a:r>
              <a:rPr lang="en-US" sz="2100" b="1" dirty="0">
                <a:solidFill>
                  <a:srgbClr val="272525"/>
                </a:solidFill>
                <a:latin typeface="Petrona Bold" pitchFamily="34" charset="0"/>
                <a:ea typeface="Petrona Bold" pitchFamily="34" charset="-122"/>
                <a:cs typeface="Petrona Bold" pitchFamily="34" charset="-120"/>
              </a:rPr>
              <a:t>Containment</a:t>
            </a:r>
            <a:endParaRPr lang="en-US" sz="2100" dirty="0"/>
          </a:p>
        </p:txBody>
      </p:sp>
      <p:sp>
        <p:nvSpPr>
          <p:cNvPr id="14" name="Text 11"/>
          <p:cNvSpPr/>
          <p:nvPr/>
        </p:nvSpPr>
        <p:spPr>
          <a:xfrm>
            <a:off x="2163842" y="4306729"/>
            <a:ext cx="6258878" cy="329684"/>
          </a:xfrm>
          <a:prstGeom prst="rect">
            <a:avLst/>
          </a:prstGeom>
          <a:noFill/>
          <a:ln/>
        </p:spPr>
        <p:txBody>
          <a:bodyPr wrap="none" lIns="0" tIns="0" rIns="0" bIns="0" rtlCol="0" anchor="t"/>
          <a:lstStyle/>
          <a:p>
            <a:pPr marL="0" indent="0" algn="l">
              <a:lnSpc>
                <a:spcPts val="2550"/>
              </a:lnSpc>
              <a:buNone/>
            </a:pPr>
            <a:r>
              <a:rPr lang="en-US" sz="1600" dirty="0">
                <a:solidFill>
                  <a:srgbClr val="272525"/>
                </a:solidFill>
                <a:latin typeface="Inter" pitchFamily="34" charset="0"/>
                <a:ea typeface="Inter" pitchFamily="34" charset="-122"/>
                <a:cs typeface="Inter" pitchFamily="34" charset="-120"/>
              </a:rPr>
              <a:t>Use appropriate containers for potentially contaminated PPE.</a:t>
            </a:r>
            <a:endParaRPr lang="en-US" sz="1600" dirty="0"/>
          </a:p>
        </p:txBody>
      </p:sp>
      <p:sp>
        <p:nvSpPr>
          <p:cNvPr id="15" name="Shape 12"/>
          <p:cNvSpPr/>
          <p:nvPr/>
        </p:nvSpPr>
        <p:spPr>
          <a:xfrm>
            <a:off x="1239322" y="5500807"/>
            <a:ext cx="721281" cy="22860"/>
          </a:xfrm>
          <a:prstGeom prst="roundRect">
            <a:avLst>
              <a:gd name="adj" fmla="val 378670"/>
            </a:avLst>
          </a:prstGeom>
          <a:solidFill>
            <a:srgbClr val="B2D4E5"/>
          </a:solidFill>
          <a:ln/>
        </p:spPr>
      </p:sp>
      <p:sp>
        <p:nvSpPr>
          <p:cNvPr id="16" name="Shape 13"/>
          <p:cNvSpPr/>
          <p:nvPr/>
        </p:nvSpPr>
        <p:spPr>
          <a:xfrm>
            <a:off x="798552" y="5280422"/>
            <a:ext cx="463629" cy="463629"/>
          </a:xfrm>
          <a:prstGeom prst="roundRect">
            <a:avLst>
              <a:gd name="adj" fmla="val 18671"/>
            </a:avLst>
          </a:prstGeom>
          <a:solidFill>
            <a:srgbClr val="CCEEFF"/>
          </a:solidFill>
          <a:ln w="7620">
            <a:solidFill>
              <a:srgbClr val="B2D4E5"/>
            </a:solidFill>
            <a:prstDash val="solid"/>
          </a:ln>
        </p:spPr>
      </p:sp>
      <p:sp>
        <p:nvSpPr>
          <p:cNvPr id="17" name="Text 14"/>
          <p:cNvSpPr/>
          <p:nvPr/>
        </p:nvSpPr>
        <p:spPr>
          <a:xfrm>
            <a:off x="938451" y="5349954"/>
            <a:ext cx="183713" cy="324564"/>
          </a:xfrm>
          <a:prstGeom prst="rect">
            <a:avLst/>
          </a:prstGeom>
          <a:noFill/>
          <a:ln/>
        </p:spPr>
        <p:txBody>
          <a:bodyPr wrap="none" lIns="0" tIns="0" rIns="0" bIns="0" rtlCol="0" anchor="t"/>
          <a:lstStyle/>
          <a:p>
            <a:pPr marL="0" indent="0" algn="ctr">
              <a:lnSpc>
                <a:spcPts val="2550"/>
              </a:lnSpc>
              <a:buNone/>
            </a:pPr>
            <a:r>
              <a:rPr lang="en-US" sz="2550" b="1" dirty="0">
                <a:solidFill>
                  <a:srgbClr val="272525"/>
                </a:solidFill>
                <a:latin typeface="Petrona Bold" pitchFamily="34" charset="0"/>
                <a:ea typeface="Petrona Bold" pitchFamily="34" charset="-122"/>
                <a:cs typeface="Petrona Bold" pitchFamily="34" charset="-120"/>
              </a:rPr>
              <a:t>3</a:t>
            </a:r>
            <a:endParaRPr lang="en-US" sz="2550" dirty="0"/>
          </a:p>
        </p:txBody>
      </p:sp>
      <p:sp>
        <p:nvSpPr>
          <p:cNvPr id="18" name="Text 15"/>
          <p:cNvSpPr/>
          <p:nvPr/>
        </p:nvSpPr>
        <p:spPr>
          <a:xfrm>
            <a:off x="2163842" y="5254704"/>
            <a:ext cx="2705100" cy="338138"/>
          </a:xfrm>
          <a:prstGeom prst="rect">
            <a:avLst/>
          </a:prstGeom>
          <a:noFill/>
          <a:ln/>
        </p:spPr>
        <p:txBody>
          <a:bodyPr wrap="none" lIns="0" tIns="0" rIns="0" bIns="0" rtlCol="0" anchor="t"/>
          <a:lstStyle/>
          <a:p>
            <a:pPr marL="0" indent="0" algn="l">
              <a:lnSpc>
                <a:spcPts val="2650"/>
              </a:lnSpc>
              <a:buNone/>
            </a:pPr>
            <a:r>
              <a:rPr lang="en-US" sz="2100" b="1" dirty="0">
                <a:solidFill>
                  <a:srgbClr val="272525"/>
                </a:solidFill>
                <a:latin typeface="Petrona Bold" pitchFamily="34" charset="0"/>
                <a:ea typeface="Petrona Bold" pitchFamily="34" charset="-122"/>
                <a:cs typeface="Petrona Bold" pitchFamily="34" charset="-120"/>
              </a:rPr>
              <a:t>Labeling</a:t>
            </a:r>
            <a:endParaRPr lang="en-US" sz="2100" dirty="0"/>
          </a:p>
        </p:txBody>
      </p:sp>
      <p:sp>
        <p:nvSpPr>
          <p:cNvPr id="19" name="Text 16"/>
          <p:cNvSpPr/>
          <p:nvPr/>
        </p:nvSpPr>
        <p:spPr>
          <a:xfrm>
            <a:off x="2163842" y="5716429"/>
            <a:ext cx="6258878" cy="329684"/>
          </a:xfrm>
          <a:prstGeom prst="rect">
            <a:avLst/>
          </a:prstGeom>
          <a:noFill/>
          <a:ln/>
        </p:spPr>
        <p:txBody>
          <a:bodyPr wrap="none" lIns="0" tIns="0" rIns="0" bIns="0" rtlCol="0" anchor="t"/>
          <a:lstStyle/>
          <a:p>
            <a:pPr marL="0" indent="0" algn="l">
              <a:lnSpc>
                <a:spcPts val="2550"/>
              </a:lnSpc>
              <a:buNone/>
            </a:pPr>
            <a:r>
              <a:rPr lang="en-US" sz="1600" dirty="0">
                <a:solidFill>
                  <a:srgbClr val="272525"/>
                </a:solidFill>
                <a:latin typeface="Inter" pitchFamily="34" charset="0"/>
                <a:ea typeface="Inter" pitchFamily="34" charset="-122"/>
                <a:cs typeface="Inter" pitchFamily="34" charset="-120"/>
              </a:rPr>
              <a:t>Clearly label containers for PPE waste.</a:t>
            </a:r>
            <a:endParaRPr lang="en-US" sz="1600" dirty="0"/>
          </a:p>
        </p:txBody>
      </p:sp>
      <p:sp>
        <p:nvSpPr>
          <p:cNvPr id="20" name="Shape 17"/>
          <p:cNvSpPr/>
          <p:nvPr/>
        </p:nvSpPr>
        <p:spPr>
          <a:xfrm>
            <a:off x="1239322" y="6910507"/>
            <a:ext cx="721281" cy="22860"/>
          </a:xfrm>
          <a:prstGeom prst="roundRect">
            <a:avLst>
              <a:gd name="adj" fmla="val 378670"/>
            </a:avLst>
          </a:prstGeom>
          <a:solidFill>
            <a:srgbClr val="B2D4E5"/>
          </a:solidFill>
          <a:ln/>
        </p:spPr>
      </p:sp>
      <p:sp>
        <p:nvSpPr>
          <p:cNvPr id="21" name="Shape 18"/>
          <p:cNvSpPr/>
          <p:nvPr/>
        </p:nvSpPr>
        <p:spPr>
          <a:xfrm>
            <a:off x="798552" y="6690122"/>
            <a:ext cx="463629" cy="463629"/>
          </a:xfrm>
          <a:prstGeom prst="roundRect">
            <a:avLst>
              <a:gd name="adj" fmla="val 18671"/>
            </a:avLst>
          </a:prstGeom>
          <a:solidFill>
            <a:srgbClr val="CCEEFF"/>
          </a:solidFill>
          <a:ln w="7620">
            <a:solidFill>
              <a:srgbClr val="B2D4E5"/>
            </a:solidFill>
            <a:prstDash val="solid"/>
          </a:ln>
        </p:spPr>
      </p:sp>
      <p:sp>
        <p:nvSpPr>
          <p:cNvPr id="22" name="Text 19"/>
          <p:cNvSpPr/>
          <p:nvPr/>
        </p:nvSpPr>
        <p:spPr>
          <a:xfrm>
            <a:off x="942856" y="6759654"/>
            <a:ext cx="175022" cy="324564"/>
          </a:xfrm>
          <a:prstGeom prst="rect">
            <a:avLst/>
          </a:prstGeom>
          <a:noFill/>
          <a:ln/>
        </p:spPr>
        <p:txBody>
          <a:bodyPr wrap="none" lIns="0" tIns="0" rIns="0" bIns="0" rtlCol="0" anchor="t"/>
          <a:lstStyle/>
          <a:p>
            <a:pPr marL="0" indent="0" algn="ctr">
              <a:lnSpc>
                <a:spcPts val="2550"/>
              </a:lnSpc>
              <a:buNone/>
            </a:pPr>
            <a:r>
              <a:rPr lang="en-US" sz="2550" b="1" dirty="0">
                <a:solidFill>
                  <a:srgbClr val="272525"/>
                </a:solidFill>
                <a:latin typeface="Petrona Bold" pitchFamily="34" charset="0"/>
                <a:ea typeface="Petrona Bold" pitchFamily="34" charset="-122"/>
                <a:cs typeface="Petrona Bold" pitchFamily="34" charset="-120"/>
              </a:rPr>
              <a:t>4</a:t>
            </a:r>
            <a:endParaRPr lang="en-US" sz="2550" dirty="0"/>
          </a:p>
        </p:txBody>
      </p:sp>
      <p:sp>
        <p:nvSpPr>
          <p:cNvPr id="23" name="Text 20"/>
          <p:cNvSpPr/>
          <p:nvPr/>
        </p:nvSpPr>
        <p:spPr>
          <a:xfrm>
            <a:off x="2163842" y="6664404"/>
            <a:ext cx="2705100" cy="338138"/>
          </a:xfrm>
          <a:prstGeom prst="rect">
            <a:avLst/>
          </a:prstGeom>
          <a:noFill/>
          <a:ln/>
        </p:spPr>
        <p:txBody>
          <a:bodyPr wrap="none" lIns="0" tIns="0" rIns="0" bIns="0" rtlCol="0" anchor="t"/>
          <a:lstStyle/>
          <a:p>
            <a:pPr marL="0" indent="0" algn="l">
              <a:lnSpc>
                <a:spcPts val="2650"/>
              </a:lnSpc>
              <a:buNone/>
            </a:pPr>
            <a:r>
              <a:rPr lang="en-US" sz="2100" b="1" dirty="0">
                <a:solidFill>
                  <a:srgbClr val="272525"/>
                </a:solidFill>
                <a:latin typeface="Petrona Bold" pitchFamily="34" charset="0"/>
                <a:ea typeface="Petrona Bold" pitchFamily="34" charset="-122"/>
                <a:cs typeface="Petrona Bold" pitchFamily="34" charset="-120"/>
              </a:rPr>
              <a:t>Disposal</a:t>
            </a:r>
            <a:endParaRPr lang="en-US" sz="2100" dirty="0"/>
          </a:p>
        </p:txBody>
      </p:sp>
      <p:sp>
        <p:nvSpPr>
          <p:cNvPr id="24" name="Text 21"/>
          <p:cNvSpPr/>
          <p:nvPr/>
        </p:nvSpPr>
        <p:spPr>
          <a:xfrm>
            <a:off x="2163842" y="7126129"/>
            <a:ext cx="6258878" cy="329684"/>
          </a:xfrm>
          <a:prstGeom prst="rect">
            <a:avLst/>
          </a:prstGeom>
          <a:noFill/>
          <a:ln/>
        </p:spPr>
        <p:txBody>
          <a:bodyPr wrap="none" lIns="0" tIns="0" rIns="0" bIns="0" rtlCol="0" anchor="t"/>
          <a:lstStyle/>
          <a:p>
            <a:pPr marL="0" indent="0" algn="l">
              <a:lnSpc>
                <a:spcPts val="2550"/>
              </a:lnSpc>
              <a:buNone/>
            </a:pPr>
            <a:r>
              <a:rPr lang="en-US" sz="1600" dirty="0">
                <a:solidFill>
                  <a:srgbClr val="272525"/>
                </a:solidFill>
                <a:latin typeface="Inter" pitchFamily="34" charset="0"/>
                <a:ea typeface="Inter" pitchFamily="34" charset="-122"/>
                <a:cs typeface="Inter" pitchFamily="34" charset="-120"/>
              </a:rPr>
              <a:t>Follow local regulations for proper disposal of PPE waste.</a:t>
            </a: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64037" y="2371606"/>
            <a:ext cx="10537508" cy="809982"/>
          </a:xfrm>
          <a:prstGeom prst="rect">
            <a:avLst/>
          </a:prstGeom>
          <a:noFill/>
          <a:ln/>
        </p:spPr>
        <p:txBody>
          <a:bodyPr wrap="none" lIns="0" tIns="0" rIns="0" bIns="0" rtlCol="0" anchor="t"/>
          <a:lstStyle/>
          <a:p>
            <a:pPr marL="0" indent="0">
              <a:lnSpc>
                <a:spcPts val="6350"/>
              </a:lnSpc>
              <a:buNone/>
            </a:pPr>
            <a:r>
              <a:rPr lang="en-US" sz="5100" b="1" dirty="0">
                <a:solidFill>
                  <a:srgbClr val="000000"/>
                </a:solidFill>
                <a:latin typeface="Petrona Bold" pitchFamily="34" charset="0"/>
                <a:ea typeface="Petrona Bold" pitchFamily="34" charset="-122"/>
                <a:cs typeface="Petrona Bold" pitchFamily="34" charset="-120"/>
              </a:rPr>
              <a:t>Training and Education on PPE Use</a:t>
            </a:r>
            <a:endParaRPr lang="en-US" sz="5100" dirty="0"/>
          </a:p>
        </p:txBody>
      </p:sp>
      <p:sp>
        <p:nvSpPr>
          <p:cNvPr id="3" name="Text 1"/>
          <p:cNvSpPr/>
          <p:nvPr/>
        </p:nvSpPr>
        <p:spPr>
          <a:xfrm>
            <a:off x="864037" y="379868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Initial Training</a:t>
            </a:r>
            <a:endParaRPr lang="en-US" sz="2550" dirty="0"/>
          </a:p>
        </p:txBody>
      </p:sp>
      <p:sp>
        <p:nvSpPr>
          <p:cNvPr id="4" name="Text 2"/>
          <p:cNvSpPr/>
          <p:nvPr/>
        </p:nvSpPr>
        <p:spPr>
          <a:xfrm>
            <a:off x="864037" y="4450556"/>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Comprehensive training for all new employees on PPE use and safety protocols.</a:t>
            </a:r>
            <a:endParaRPr lang="en-US" sz="1900" dirty="0"/>
          </a:p>
        </p:txBody>
      </p:sp>
      <p:sp>
        <p:nvSpPr>
          <p:cNvPr id="5" name="Text 3"/>
          <p:cNvSpPr/>
          <p:nvPr/>
        </p:nvSpPr>
        <p:spPr>
          <a:xfrm>
            <a:off x="5372695" y="379868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Refresher Courses</a:t>
            </a:r>
            <a:endParaRPr lang="en-US" sz="2550" dirty="0"/>
          </a:p>
        </p:txBody>
      </p:sp>
      <p:sp>
        <p:nvSpPr>
          <p:cNvPr id="6" name="Text 4"/>
          <p:cNvSpPr/>
          <p:nvPr/>
        </p:nvSpPr>
        <p:spPr>
          <a:xfrm>
            <a:off x="5372695" y="4450556"/>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Regular updates and refresher training to maintain knowledge and skills.</a:t>
            </a:r>
            <a:endParaRPr lang="en-US" sz="1900" dirty="0"/>
          </a:p>
        </p:txBody>
      </p:sp>
      <p:sp>
        <p:nvSpPr>
          <p:cNvPr id="7" name="Text 5"/>
          <p:cNvSpPr/>
          <p:nvPr/>
        </p:nvSpPr>
        <p:spPr>
          <a:xfrm>
            <a:off x="9881354" y="379868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000000"/>
                </a:solidFill>
                <a:latin typeface="Petrona Bold" pitchFamily="34" charset="0"/>
                <a:ea typeface="Petrona Bold" pitchFamily="34" charset="-122"/>
                <a:cs typeface="Petrona Bold" pitchFamily="34" charset="-120"/>
              </a:rPr>
              <a:t>Documentation</a:t>
            </a:r>
            <a:endParaRPr lang="en-US" sz="2550" dirty="0"/>
          </a:p>
        </p:txBody>
      </p:sp>
      <p:sp>
        <p:nvSpPr>
          <p:cNvPr id="8" name="Text 6"/>
          <p:cNvSpPr/>
          <p:nvPr/>
        </p:nvSpPr>
        <p:spPr>
          <a:xfrm>
            <a:off x="9881354" y="4450556"/>
            <a:ext cx="3898821" cy="118514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Inter" pitchFamily="34" charset="0"/>
                <a:ea typeface="Inter" pitchFamily="34" charset="-122"/>
                <a:cs typeface="Inter" pitchFamily="34" charset="-120"/>
              </a:rPr>
              <a:t>Keep records of all training sessions and employee competency assessments.</a:t>
            </a:r>
            <a:endParaRPr lang="en-US" sz="1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19376" y="936665"/>
            <a:ext cx="7705249" cy="1348978"/>
          </a:xfrm>
          <a:prstGeom prst="rect">
            <a:avLst/>
          </a:prstGeom>
          <a:noFill/>
          <a:ln/>
        </p:spPr>
        <p:txBody>
          <a:bodyPr wrap="square" lIns="0" tIns="0" rIns="0" bIns="0" rtlCol="0" anchor="t"/>
          <a:lstStyle/>
          <a:p>
            <a:pPr marL="0" indent="0">
              <a:lnSpc>
                <a:spcPts val="5300"/>
              </a:lnSpc>
              <a:buNone/>
            </a:pPr>
            <a:r>
              <a:rPr lang="en-US" sz="4200" b="1" dirty="0">
                <a:solidFill>
                  <a:srgbClr val="000000"/>
                </a:solidFill>
                <a:latin typeface="Petrona Bold" pitchFamily="34" charset="0"/>
                <a:ea typeface="Petrona Bold" pitchFamily="34" charset="-122"/>
                <a:cs typeface="Petrona Bold" pitchFamily="34" charset="-120"/>
              </a:rPr>
              <a:t>Continuous Improvement in PPE Practices</a:t>
            </a:r>
            <a:endParaRPr lang="en-US" sz="4200" dirty="0"/>
          </a:p>
        </p:txBody>
      </p:sp>
      <p:sp>
        <p:nvSpPr>
          <p:cNvPr id="4" name="Shape 1"/>
          <p:cNvSpPr/>
          <p:nvPr/>
        </p:nvSpPr>
        <p:spPr>
          <a:xfrm>
            <a:off x="719376" y="2825115"/>
            <a:ext cx="462439" cy="462439"/>
          </a:xfrm>
          <a:prstGeom prst="roundRect">
            <a:avLst>
              <a:gd name="adj" fmla="val 18670"/>
            </a:avLst>
          </a:prstGeom>
          <a:solidFill>
            <a:srgbClr val="CCEEFF"/>
          </a:solidFill>
          <a:ln w="7620">
            <a:solidFill>
              <a:srgbClr val="B2D4E5"/>
            </a:solidFill>
            <a:prstDash val="solid"/>
          </a:ln>
        </p:spPr>
      </p:sp>
      <p:sp>
        <p:nvSpPr>
          <p:cNvPr id="5" name="Text 2"/>
          <p:cNvSpPr/>
          <p:nvPr/>
        </p:nvSpPr>
        <p:spPr>
          <a:xfrm>
            <a:off x="881301" y="2894409"/>
            <a:ext cx="138589" cy="323731"/>
          </a:xfrm>
          <a:prstGeom prst="rect">
            <a:avLst/>
          </a:prstGeom>
          <a:noFill/>
          <a:ln/>
        </p:spPr>
        <p:txBody>
          <a:bodyPr wrap="none" lIns="0" tIns="0" rIns="0" bIns="0" rtlCol="0" anchor="t"/>
          <a:lstStyle/>
          <a:p>
            <a:pPr marL="0" indent="0" algn="ctr">
              <a:lnSpc>
                <a:spcPts val="2500"/>
              </a:lnSpc>
              <a:buNone/>
            </a:pPr>
            <a:r>
              <a:rPr lang="en-US" sz="2500" b="1" dirty="0">
                <a:solidFill>
                  <a:srgbClr val="272525"/>
                </a:solidFill>
                <a:latin typeface="Petrona Bold" pitchFamily="34" charset="0"/>
                <a:ea typeface="Petrona Bold" pitchFamily="34" charset="-122"/>
                <a:cs typeface="Petrona Bold" pitchFamily="34" charset="-120"/>
              </a:rPr>
              <a:t>1</a:t>
            </a:r>
            <a:endParaRPr lang="en-US" sz="2500" dirty="0"/>
          </a:p>
        </p:txBody>
      </p:sp>
      <p:sp>
        <p:nvSpPr>
          <p:cNvPr id="6" name="Text 3"/>
          <p:cNvSpPr/>
          <p:nvPr/>
        </p:nvSpPr>
        <p:spPr>
          <a:xfrm>
            <a:off x="1387316" y="2825115"/>
            <a:ext cx="2698075" cy="337185"/>
          </a:xfrm>
          <a:prstGeom prst="rect">
            <a:avLst/>
          </a:prstGeom>
          <a:noFill/>
          <a:ln/>
        </p:spPr>
        <p:txBody>
          <a:bodyPr wrap="none" lIns="0" tIns="0" rIns="0" bIns="0" rtlCol="0" anchor="t"/>
          <a:lstStyle/>
          <a:p>
            <a:pPr marL="0" indent="0">
              <a:lnSpc>
                <a:spcPts val="2650"/>
              </a:lnSpc>
              <a:buNone/>
            </a:pPr>
            <a:r>
              <a:rPr lang="en-US" sz="2100" b="1" dirty="0">
                <a:solidFill>
                  <a:srgbClr val="272525"/>
                </a:solidFill>
                <a:latin typeface="Petrona Bold" pitchFamily="34" charset="0"/>
                <a:ea typeface="Petrona Bold" pitchFamily="34" charset="-122"/>
                <a:cs typeface="Petrona Bold" pitchFamily="34" charset="-120"/>
              </a:rPr>
              <a:t>Regular Audits</a:t>
            </a:r>
            <a:endParaRPr lang="en-US" sz="2100" dirty="0"/>
          </a:p>
        </p:txBody>
      </p:sp>
      <p:sp>
        <p:nvSpPr>
          <p:cNvPr id="7" name="Text 4"/>
          <p:cNvSpPr/>
          <p:nvPr/>
        </p:nvSpPr>
        <p:spPr>
          <a:xfrm>
            <a:off x="1387316" y="3285530"/>
            <a:ext cx="7037308" cy="32897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Conduct periodic audits of PPE use and compliance.</a:t>
            </a:r>
            <a:endParaRPr lang="en-US" sz="1600" dirty="0"/>
          </a:p>
        </p:txBody>
      </p:sp>
      <p:sp>
        <p:nvSpPr>
          <p:cNvPr id="8" name="Shape 5"/>
          <p:cNvSpPr/>
          <p:nvPr/>
        </p:nvSpPr>
        <p:spPr>
          <a:xfrm>
            <a:off x="719376" y="4051221"/>
            <a:ext cx="462439" cy="462439"/>
          </a:xfrm>
          <a:prstGeom prst="roundRect">
            <a:avLst>
              <a:gd name="adj" fmla="val 18670"/>
            </a:avLst>
          </a:prstGeom>
          <a:solidFill>
            <a:srgbClr val="CCEEFF"/>
          </a:solidFill>
          <a:ln w="7620">
            <a:solidFill>
              <a:srgbClr val="B2D4E5"/>
            </a:solidFill>
            <a:prstDash val="solid"/>
          </a:ln>
        </p:spPr>
      </p:sp>
      <p:sp>
        <p:nvSpPr>
          <p:cNvPr id="9" name="Text 6"/>
          <p:cNvSpPr/>
          <p:nvPr/>
        </p:nvSpPr>
        <p:spPr>
          <a:xfrm>
            <a:off x="858798" y="4120515"/>
            <a:ext cx="183594" cy="323731"/>
          </a:xfrm>
          <a:prstGeom prst="rect">
            <a:avLst/>
          </a:prstGeom>
          <a:noFill/>
          <a:ln/>
        </p:spPr>
        <p:txBody>
          <a:bodyPr wrap="none" lIns="0" tIns="0" rIns="0" bIns="0" rtlCol="0" anchor="t"/>
          <a:lstStyle/>
          <a:p>
            <a:pPr marL="0" indent="0" algn="ctr">
              <a:lnSpc>
                <a:spcPts val="2500"/>
              </a:lnSpc>
              <a:buNone/>
            </a:pPr>
            <a:r>
              <a:rPr lang="en-US" sz="2500" b="1" dirty="0">
                <a:solidFill>
                  <a:srgbClr val="272525"/>
                </a:solidFill>
                <a:latin typeface="Petrona Bold" pitchFamily="34" charset="0"/>
                <a:ea typeface="Petrona Bold" pitchFamily="34" charset="-122"/>
                <a:cs typeface="Petrona Bold" pitchFamily="34" charset="-120"/>
              </a:rPr>
              <a:t>2</a:t>
            </a:r>
            <a:endParaRPr lang="en-US" sz="2500" dirty="0"/>
          </a:p>
        </p:txBody>
      </p:sp>
      <p:sp>
        <p:nvSpPr>
          <p:cNvPr id="10" name="Text 7"/>
          <p:cNvSpPr/>
          <p:nvPr/>
        </p:nvSpPr>
        <p:spPr>
          <a:xfrm>
            <a:off x="1387316" y="4051221"/>
            <a:ext cx="2803088" cy="337185"/>
          </a:xfrm>
          <a:prstGeom prst="rect">
            <a:avLst/>
          </a:prstGeom>
          <a:noFill/>
          <a:ln/>
        </p:spPr>
        <p:txBody>
          <a:bodyPr wrap="none" lIns="0" tIns="0" rIns="0" bIns="0" rtlCol="0" anchor="t"/>
          <a:lstStyle/>
          <a:p>
            <a:pPr marL="0" indent="0">
              <a:lnSpc>
                <a:spcPts val="2650"/>
              </a:lnSpc>
              <a:buNone/>
            </a:pPr>
            <a:r>
              <a:rPr lang="en-US" sz="2100" b="1" dirty="0">
                <a:solidFill>
                  <a:srgbClr val="272525"/>
                </a:solidFill>
                <a:latin typeface="Petrona Bold" pitchFamily="34" charset="0"/>
                <a:ea typeface="Petrona Bold" pitchFamily="34" charset="-122"/>
                <a:cs typeface="Petrona Bold" pitchFamily="34" charset="-120"/>
              </a:rPr>
              <a:t>Feedback Mechanisms</a:t>
            </a:r>
            <a:endParaRPr lang="en-US" sz="2100" dirty="0"/>
          </a:p>
        </p:txBody>
      </p:sp>
      <p:sp>
        <p:nvSpPr>
          <p:cNvPr id="11" name="Text 8"/>
          <p:cNvSpPr/>
          <p:nvPr/>
        </p:nvSpPr>
        <p:spPr>
          <a:xfrm>
            <a:off x="1387316" y="4511635"/>
            <a:ext cx="7037308" cy="32897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Encourage employee feedback on PPE comfort and effectiveness.</a:t>
            </a:r>
            <a:endParaRPr lang="en-US" sz="1600" dirty="0"/>
          </a:p>
        </p:txBody>
      </p:sp>
      <p:sp>
        <p:nvSpPr>
          <p:cNvPr id="12" name="Shape 9"/>
          <p:cNvSpPr/>
          <p:nvPr/>
        </p:nvSpPr>
        <p:spPr>
          <a:xfrm>
            <a:off x="719376" y="5277326"/>
            <a:ext cx="462439" cy="462439"/>
          </a:xfrm>
          <a:prstGeom prst="roundRect">
            <a:avLst>
              <a:gd name="adj" fmla="val 18670"/>
            </a:avLst>
          </a:prstGeom>
          <a:solidFill>
            <a:srgbClr val="CCEEFF"/>
          </a:solidFill>
          <a:ln w="7620">
            <a:solidFill>
              <a:srgbClr val="B2D4E5"/>
            </a:solidFill>
            <a:prstDash val="solid"/>
          </a:ln>
        </p:spPr>
      </p:sp>
      <p:sp>
        <p:nvSpPr>
          <p:cNvPr id="13" name="Text 10"/>
          <p:cNvSpPr/>
          <p:nvPr/>
        </p:nvSpPr>
        <p:spPr>
          <a:xfrm>
            <a:off x="858917" y="5346621"/>
            <a:ext cx="183237" cy="323731"/>
          </a:xfrm>
          <a:prstGeom prst="rect">
            <a:avLst/>
          </a:prstGeom>
          <a:noFill/>
          <a:ln/>
        </p:spPr>
        <p:txBody>
          <a:bodyPr wrap="none" lIns="0" tIns="0" rIns="0" bIns="0" rtlCol="0" anchor="t"/>
          <a:lstStyle/>
          <a:p>
            <a:pPr marL="0" indent="0" algn="ctr">
              <a:lnSpc>
                <a:spcPts val="2500"/>
              </a:lnSpc>
              <a:buNone/>
            </a:pPr>
            <a:r>
              <a:rPr lang="en-US" sz="2500" b="1" dirty="0">
                <a:solidFill>
                  <a:srgbClr val="272525"/>
                </a:solidFill>
                <a:latin typeface="Petrona Bold" pitchFamily="34" charset="0"/>
                <a:ea typeface="Petrona Bold" pitchFamily="34" charset="-122"/>
                <a:cs typeface="Petrona Bold" pitchFamily="34" charset="-120"/>
              </a:rPr>
              <a:t>3</a:t>
            </a:r>
            <a:endParaRPr lang="en-US" sz="2500" dirty="0"/>
          </a:p>
        </p:txBody>
      </p:sp>
      <p:sp>
        <p:nvSpPr>
          <p:cNvPr id="14" name="Text 11"/>
          <p:cNvSpPr/>
          <p:nvPr/>
        </p:nvSpPr>
        <p:spPr>
          <a:xfrm>
            <a:off x="1387316" y="5277326"/>
            <a:ext cx="2698075" cy="337185"/>
          </a:xfrm>
          <a:prstGeom prst="rect">
            <a:avLst/>
          </a:prstGeom>
          <a:noFill/>
          <a:ln/>
        </p:spPr>
        <p:txBody>
          <a:bodyPr wrap="none" lIns="0" tIns="0" rIns="0" bIns="0" rtlCol="0" anchor="t"/>
          <a:lstStyle/>
          <a:p>
            <a:pPr marL="0" indent="0">
              <a:lnSpc>
                <a:spcPts val="2650"/>
              </a:lnSpc>
              <a:buNone/>
            </a:pPr>
            <a:r>
              <a:rPr lang="en-US" sz="2100" b="1" dirty="0">
                <a:solidFill>
                  <a:srgbClr val="272525"/>
                </a:solidFill>
                <a:latin typeface="Petrona Bold" pitchFamily="34" charset="0"/>
                <a:ea typeface="Petrona Bold" pitchFamily="34" charset="-122"/>
                <a:cs typeface="Petrona Bold" pitchFamily="34" charset="-120"/>
              </a:rPr>
              <a:t>Stay Updated</a:t>
            </a:r>
            <a:endParaRPr lang="en-US" sz="2100" dirty="0"/>
          </a:p>
        </p:txBody>
      </p:sp>
      <p:sp>
        <p:nvSpPr>
          <p:cNvPr id="15" name="Text 12"/>
          <p:cNvSpPr/>
          <p:nvPr/>
        </p:nvSpPr>
        <p:spPr>
          <a:xfrm>
            <a:off x="1387316" y="5737741"/>
            <a:ext cx="7037308" cy="32897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Keep abreast of new regulations and advancements in PPE technology.</a:t>
            </a:r>
            <a:endParaRPr lang="en-US" sz="1600" dirty="0"/>
          </a:p>
        </p:txBody>
      </p:sp>
      <p:sp>
        <p:nvSpPr>
          <p:cNvPr id="16" name="Shape 13"/>
          <p:cNvSpPr/>
          <p:nvPr/>
        </p:nvSpPr>
        <p:spPr>
          <a:xfrm>
            <a:off x="719376" y="6503432"/>
            <a:ext cx="462439" cy="462439"/>
          </a:xfrm>
          <a:prstGeom prst="roundRect">
            <a:avLst>
              <a:gd name="adj" fmla="val 18670"/>
            </a:avLst>
          </a:prstGeom>
          <a:solidFill>
            <a:srgbClr val="CCEEFF"/>
          </a:solidFill>
          <a:ln w="7620">
            <a:solidFill>
              <a:srgbClr val="B2D4E5"/>
            </a:solidFill>
            <a:prstDash val="solid"/>
          </a:ln>
        </p:spPr>
      </p:sp>
      <p:sp>
        <p:nvSpPr>
          <p:cNvPr id="17" name="Text 14"/>
          <p:cNvSpPr/>
          <p:nvPr/>
        </p:nvSpPr>
        <p:spPr>
          <a:xfrm>
            <a:off x="863322" y="6572726"/>
            <a:ext cx="174546" cy="323731"/>
          </a:xfrm>
          <a:prstGeom prst="rect">
            <a:avLst/>
          </a:prstGeom>
          <a:noFill/>
          <a:ln/>
        </p:spPr>
        <p:txBody>
          <a:bodyPr wrap="none" lIns="0" tIns="0" rIns="0" bIns="0" rtlCol="0" anchor="t"/>
          <a:lstStyle/>
          <a:p>
            <a:pPr marL="0" indent="0" algn="ctr">
              <a:lnSpc>
                <a:spcPts val="2500"/>
              </a:lnSpc>
              <a:buNone/>
            </a:pPr>
            <a:r>
              <a:rPr lang="en-US" sz="2500" b="1" dirty="0">
                <a:solidFill>
                  <a:srgbClr val="272525"/>
                </a:solidFill>
                <a:latin typeface="Petrona Bold" pitchFamily="34" charset="0"/>
                <a:ea typeface="Petrona Bold" pitchFamily="34" charset="-122"/>
                <a:cs typeface="Petrona Bold" pitchFamily="34" charset="-120"/>
              </a:rPr>
              <a:t>4</a:t>
            </a:r>
            <a:endParaRPr lang="en-US" sz="2500" dirty="0"/>
          </a:p>
        </p:txBody>
      </p:sp>
      <p:sp>
        <p:nvSpPr>
          <p:cNvPr id="18" name="Text 15"/>
          <p:cNvSpPr/>
          <p:nvPr/>
        </p:nvSpPr>
        <p:spPr>
          <a:xfrm>
            <a:off x="1387316" y="6503432"/>
            <a:ext cx="2698075" cy="337185"/>
          </a:xfrm>
          <a:prstGeom prst="rect">
            <a:avLst/>
          </a:prstGeom>
          <a:noFill/>
          <a:ln/>
        </p:spPr>
        <p:txBody>
          <a:bodyPr wrap="none" lIns="0" tIns="0" rIns="0" bIns="0" rtlCol="0" anchor="t"/>
          <a:lstStyle/>
          <a:p>
            <a:pPr marL="0" indent="0">
              <a:lnSpc>
                <a:spcPts val="2650"/>
              </a:lnSpc>
              <a:buNone/>
            </a:pPr>
            <a:r>
              <a:rPr lang="en-US" sz="2100" b="1" dirty="0">
                <a:solidFill>
                  <a:srgbClr val="272525"/>
                </a:solidFill>
                <a:latin typeface="Petrona Bold" pitchFamily="34" charset="0"/>
                <a:ea typeface="Petrona Bold" pitchFamily="34" charset="-122"/>
                <a:cs typeface="Petrona Bold" pitchFamily="34" charset="-120"/>
              </a:rPr>
              <a:t>Continuous Training</a:t>
            </a:r>
            <a:endParaRPr lang="en-US" sz="2100" dirty="0"/>
          </a:p>
        </p:txBody>
      </p:sp>
      <p:sp>
        <p:nvSpPr>
          <p:cNvPr id="19" name="Text 16"/>
          <p:cNvSpPr/>
          <p:nvPr/>
        </p:nvSpPr>
        <p:spPr>
          <a:xfrm>
            <a:off x="1387316" y="6963847"/>
            <a:ext cx="7037308" cy="328970"/>
          </a:xfrm>
          <a:prstGeom prst="rect">
            <a:avLst/>
          </a:prstGeom>
          <a:noFill/>
          <a:ln/>
        </p:spPr>
        <p:txBody>
          <a:bodyPr wrap="none" lIns="0" tIns="0" rIns="0" bIns="0" rtlCol="0" anchor="t"/>
          <a:lstStyle/>
          <a:p>
            <a:pPr marL="0" indent="0">
              <a:lnSpc>
                <a:spcPts val="2550"/>
              </a:lnSpc>
              <a:buNone/>
            </a:pPr>
            <a:r>
              <a:rPr lang="en-US" sz="1600" dirty="0">
                <a:solidFill>
                  <a:srgbClr val="272525"/>
                </a:solidFill>
                <a:latin typeface="Inter" pitchFamily="34" charset="0"/>
                <a:ea typeface="Inter" pitchFamily="34" charset="-122"/>
                <a:cs typeface="Inter" pitchFamily="34" charset="-120"/>
              </a:rPr>
              <a:t>Provide ongoing education on the importance of proper PPE use.</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1834</Words>
  <Application>Microsoft Office PowerPoint</Application>
  <PresentationFormat>Произвольный</PresentationFormat>
  <Paragraphs>361</Paragraphs>
  <Slides>32</Slides>
  <Notes>32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32</vt:i4>
      </vt:variant>
    </vt:vector>
  </HeadingPairs>
  <TitlesOfParts>
    <vt:vector size="40" baseType="lpstr">
      <vt:lpstr>Calibri</vt:lpstr>
      <vt:lpstr>Inter</vt:lpstr>
      <vt:lpstr>Arial</vt:lpstr>
      <vt:lpstr>Petrona Bold</vt:lpstr>
      <vt:lpstr>Times New Roman</vt:lpstr>
      <vt:lpstr>Inter Bold</vt:lpstr>
      <vt:lpstr>Inter Medium</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RePack by Diakov</cp:lastModifiedBy>
  <cp:revision>8</cp:revision>
  <dcterms:created xsi:type="dcterms:W3CDTF">2024-10-31T21:35:42Z</dcterms:created>
  <dcterms:modified xsi:type="dcterms:W3CDTF">2025-01-24T21:13:51Z</dcterms:modified>
</cp:coreProperties>
</file>