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Lst>
  <p:notesMasterIdLst>
    <p:notesMasterId r:id="rId41"/>
  </p:notesMasterIdLst>
  <p:sldIdLst>
    <p:sldId id="256" r:id="rId4"/>
    <p:sldId id="264" r:id="rId5"/>
    <p:sldId id="278" r:id="rId6"/>
    <p:sldId id="279" r:id="rId7"/>
    <p:sldId id="299" r:id="rId8"/>
    <p:sldId id="300" r:id="rId9"/>
    <p:sldId id="301" r:id="rId10"/>
    <p:sldId id="302" r:id="rId11"/>
    <p:sldId id="304" r:id="rId12"/>
    <p:sldId id="274" r:id="rId13"/>
    <p:sldId id="281" r:id="rId14"/>
    <p:sldId id="307" r:id="rId15"/>
    <p:sldId id="308" r:id="rId16"/>
    <p:sldId id="284" r:id="rId17"/>
    <p:sldId id="277" r:id="rId18"/>
    <p:sldId id="309" r:id="rId19"/>
    <p:sldId id="311" r:id="rId20"/>
    <p:sldId id="310" r:id="rId21"/>
    <p:sldId id="312" r:id="rId22"/>
    <p:sldId id="291" r:id="rId23"/>
    <p:sldId id="313" r:id="rId24"/>
    <p:sldId id="314" r:id="rId25"/>
    <p:sldId id="315" r:id="rId26"/>
    <p:sldId id="316" r:id="rId27"/>
    <p:sldId id="294" r:id="rId28"/>
    <p:sldId id="317" r:id="rId29"/>
    <p:sldId id="318" r:id="rId30"/>
    <p:sldId id="319" r:id="rId31"/>
    <p:sldId id="320" r:id="rId32"/>
    <p:sldId id="321" r:id="rId33"/>
    <p:sldId id="270" r:id="rId34"/>
    <p:sldId id="326" r:id="rId35"/>
    <p:sldId id="322" r:id="rId36"/>
    <p:sldId id="323" r:id="rId37"/>
    <p:sldId id="324" r:id="rId38"/>
    <p:sldId id="325" r:id="rId39"/>
    <p:sldId id="262" r:id="rId40"/>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57A7BD"/>
    <a:srgbClr val="69B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6196" autoAdjust="0"/>
  </p:normalViewPr>
  <p:slideViewPr>
    <p:cSldViewPr>
      <p:cViewPr varScale="1">
        <p:scale>
          <a:sx n="91" d="100"/>
          <a:sy n="91" d="100"/>
        </p:scale>
        <p:origin x="468"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782E08-13E2-4E85-8668-589F591B03CE}" type="doc">
      <dgm:prSet loTypeId="urn:microsoft.com/office/officeart/2005/8/layout/vList2" loCatId="list" qsTypeId="urn:microsoft.com/office/officeart/2005/8/quickstyle/simple1" qsCatId="simple" csTypeId="urn:microsoft.com/office/officeart/2005/8/colors/accent2_4" csCatId="accent2"/>
      <dgm:spPr/>
      <dgm:t>
        <a:bodyPr/>
        <a:lstStyle/>
        <a:p>
          <a:endParaRPr lang="ru-RU"/>
        </a:p>
      </dgm:t>
    </dgm:pt>
    <dgm:pt modelId="{BE274C2D-CDA1-42F0-B24D-1434ACAD8805}">
      <dgm:prSet/>
      <dgm:spPr/>
      <dgm:t>
        <a:bodyPr/>
        <a:lstStyle/>
        <a:p>
          <a:pPr rtl="0"/>
          <a:r>
            <a:rPr lang="en-US" dirty="0" smtClean="0"/>
            <a:t>Health and safety are an integral component of workforce sustainability and improved productivity in the pharmaceutical industry. The pharmacists are constantly being exposed to chemical and biological hazards which pose a serious threat to their health</a:t>
          </a:r>
          <a:endParaRPr lang="uk-UA" dirty="0"/>
        </a:p>
      </dgm:t>
    </dgm:pt>
    <dgm:pt modelId="{3E140555-BD70-4E53-B73A-88EEA6F7D3B8}" type="parTrans" cxnId="{F07A41DD-B30D-4302-8124-B49E00053F2B}">
      <dgm:prSet/>
      <dgm:spPr/>
      <dgm:t>
        <a:bodyPr/>
        <a:lstStyle/>
        <a:p>
          <a:endParaRPr lang="ru-RU"/>
        </a:p>
      </dgm:t>
    </dgm:pt>
    <dgm:pt modelId="{BF3A2908-9106-4653-8AD0-CDE13CE8D9EF}" type="sibTrans" cxnId="{F07A41DD-B30D-4302-8124-B49E00053F2B}">
      <dgm:prSet/>
      <dgm:spPr/>
      <dgm:t>
        <a:bodyPr/>
        <a:lstStyle/>
        <a:p>
          <a:endParaRPr lang="ru-RU"/>
        </a:p>
      </dgm:t>
    </dgm:pt>
    <dgm:pt modelId="{AF4E85DC-EB57-483F-8003-FD5F592ACE28}" type="pres">
      <dgm:prSet presAssocID="{CD782E08-13E2-4E85-8668-589F591B03CE}" presName="linear" presStyleCnt="0">
        <dgm:presLayoutVars>
          <dgm:animLvl val="lvl"/>
          <dgm:resizeHandles val="exact"/>
        </dgm:presLayoutVars>
      </dgm:prSet>
      <dgm:spPr/>
      <dgm:t>
        <a:bodyPr/>
        <a:lstStyle/>
        <a:p>
          <a:endParaRPr lang="ru-RU"/>
        </a:p>
      </dgm:t>
    </dgm:pt>
    <dgm:pt modelId="{B6F409F5-890F-432F-894C-CD4E2C388BD5}" type="pres">
      <dgm:prSet presAssocID="{BE274C2D-CDA1-42F0-B24D-1434ACAD8805}" presName="parentText" presStyleLbl="node1" presStyleIdx="0" presStyleCnt="1" custLinFactNeighborX="4425" custLinFactNeighborY="-1901">
        <dgm:presLayoutVars>
          <dgm:chMax val="0"/>
          <dgm:bulletEnabled val="1"/>
        </dgm:presLayoutVars>
      </dgm:prSet>
      <dgm:spPr/>
      <dgm:t>
        <a:bodyPr/>
        <a:lstStyle/>
        <a:p>
          <a:endParaRPr lang="ru-RU"/>
        </a:p>
      </dgm:t>
    </dgm:pt>
  </dgm:ptLst>
  <dgm:cxnLst>
    <dgm:cxn modelId="{70DDBEC8-0ADE-4356-AAE9-AB78BFA9FC55}" type="presOf" srcId="{BE274C2D-CDA1-42F0-B24D-1434ACAD8805}" destId="{B6F409F5-890F-432F-894C-CD4E2C388BD5}" srcOrd="0" destOrd="0" presId="urn:microsoft.com/office/officeart/2005/8/layout/vList2"/>
    <dgm:cxn modelId="{9CB1BEC6-BF43-4AED-88B6-7F6C150D085B}" type="presOf" srcId="{CD782E08-13E2-4E85-8668-589F591B03CE}" destId="{AF4E85DC-EB57-483F-8003-FD5F592ACE28}" srcOrd="0" destOrd="0" presId="urn:microsoft.com/office/officeart/2005/8/layout/vList2"/>
    <dgm:cxn modelId="{F07A41DD-B30D-4302-8124-B49E00053F2B}" srcId="{CD782E08-13E2-4E85-8668-589F591B03CE}" destId="{BE274C2D-CDA1-42F0-B24D-1434ACAD8805}" srcOrd="0" destOrd="0" parTransId="{3E140555-BD70-4E53-B73A-88EEA6F7D3B8}" sibTransId="{BF3A2908-9106-4653-8AD0-CDE13CE8D9EF}"/>
    <dgm:cxn modelId="{F457D714-5B6F-4D52-AE74-EE31DE688DD5}" type="presParOf" srcId="{AF4E85DC-EB57-483F-8003-FD5F592ACE28}" destId="{B6F409F5-890F-432F-894C-CD4E2C388BD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1AD099-9F6B-491F-9FB0-3BE0CF2F2969}"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46E79F90-F8BD-457F-B5A6-5F2696902E29}">
      <dgm:prSet/>
      <dgm:spPr/>
      <dgm:t>
        <a:bodyPr/>
        <a:lstStyle/>
        <a:p>
          <a:pPr rtl="0"/>
          <a:r>
            <a:rPr lang="en-US" dirty="0" smtClean="0"/>
            <a:t>Furthermore, lack of adequate safety standards and non-compliance may impact workforce productivity and have significant repercussions on business sustenance in the long run. Therefore, it is important to have optimal health and safety practices while ensuring that all employees adhere to such regulations. </a:t>
          </a:r>
          <a:endParaRPr lang="uk-UA" dirty="0"/>
        </a:p>
      </dgm:t>
    </dgm:pt>
    <dgm:pt modelId="{23992AA5-FDFE-4EEC-991F-C4C14CE79620}" type="parTrans" cxnId="{11343BFA-30AD-48EA-B58C-50572D9AB856}">
      <dgm:prSet/>
      <dgm:spPr/>
      <dgm:t>
        <a:bodyPr/>
        <a:lstStyle/>
        <a:p>
          <a:endParaRPr lang="ru-RU"/>
        </a:p>
      </dgm:t>
    </dgm:pt>
    <dgm:pt modelId="{970483E9-AEA1-4B95-8E46-DE78ABCA1C46}" type="sibTrans" cxnId="{11343BFA-30AD-48EA-B58C-50572D9AB856}">
      <dgm:prSet/>
      <dgm:spPr/>
      <dgm:t>
        <a:bodyPr/>
        <a:lstStyle/>
        <a:p>
          <a:endParaRPr lang="ru-RU"/>
        </a:p>
      </dgm:t>
    </dgm:pt>
    <dgm:pt modelId="{1E4A6E98-7E8B-4210-9F19-5B0C1069D817}" type="pres">
      <dgm:prSet presAssocID="{611AD099-9F6B-491F-9FB0-3BE0CF2F2969}" presName="linear" presStyleCnt="0">
        <dgm:presLayoutVars>
          <dgm:animLvl val="lvl"/>
          <dgm:resizeHandles val="exact"/>
        </dgm:presLayoutVars>
      </dgm:prSet>
      <dgm:spPr/>
      <dgm:t>
        <a:bodyPr/>
        <a:lstStyle/>
        <a:p>
          <a:endParaRPr lang="ru-RU"/>
        </a:p>
      </dgm:t>
    </dgm:pt>
    <dgm:pt modelId="{A0C9B425-6D15-4F36-99FB-ADE26A9E9E1C}" type="pres">
      <dgm:prSet presAssocID="{46E79F90-F8BD-457F-B5A6-5F2696902E29}" presName="parentText" presStyleLbl="node1" presStyleIdx="0" presStyleCnt="1" custLinFactNeighborX="-4127" custLinFactNeighborY="20212">
        <dgm:presLayoutVars>
          <dgm:chMax val="0"/>
          <dgm:bulletEnabled val="1"/>
        </dgm:presLayoutVars>
      </dgm:prSet>
      <dgm:spPr/>
      <dgm:t>
        <a:bodyPr/>
        <a:lstStyle/>
        <a:p>
          <a:endParaRPr lang="ru-RU"/>
        </a:p>
      </dgm:t>
    </dgm:pt>
  </dgm:ptLst>
  <dgm:cxnLst>
    <dgm:cxn modelId="{087EE135-AA3E-42AB-A254-C2F6D2DDCF9F}" type="presOf" srcId="{611AD099-9F6B-491F-9FB0-3BE0CF2F2969}" destId="{1E4A6E98-7E8B-4210-9F19-5B0C1069D817}" srcOrd="0" destOrd="0" presId="urn:microsoft.com/office/officeart/2005/8/layout/vList2"/>
    <dgm:cxn modelId="{11343BFA-30AD-48EA-B58C-50572D9AB856}" srcId="{611AD099-9F6B-491F-9FB0-3BE0CF2F2969}" destId="{46E79F90-F8BD-457F-B5A6-5F2696902E29}" srcOrd="0" destOrd="0" parTransId="{23992AA5-FDFE-4EEC-991F-C4C14CE79620}" sibTransId="{970483E9-AEA1-4B95-8E46-DE78ABCA1C46}"/>
    <dgm:cxn modelId="{54DBB226-3BCE-4D67-B716-3D00FE6A730E}" type="presOf" srcId="{46E79F90-F8BD-457F-B5A6-5F2696902E29}" destId="{A0C9B425-6D15-4F36-99FB-ADE26A9E9E1C}" srcOrd="0" destOrd="0" presId="urn:microsoft.com/office/officeart/2005/8/layout/vList2"/>
    <dgm:cxn modelId="{CB20DF63-E18E-46F5-84E9-F5E01AA74432}" type="presParOf" srcId="{1E4A6E98-7E8B-4210-9F19-5B0C1069D817}" destId="{A0C9B425-6D15-4F36-99FB-ADE26A9E9E1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AAC31A-2017-4D3B-A8FB-4D162A09ACC7}"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27AA7F6A-06AB-46E3-8463-679CF0BEF28A}">
      <dgm:prSet custT="1"/>
      <dgm:spPr/>
      <dgm:t>
        <a:bodyPr/>
        <a:lstStyle/>
        <a:p>
          <a:pPr rtl="0"/>
          <a:r>
            <a:rPr lang="en-US" sz="1600" dirty="0" smtClean="0"/>
            <a:t>Effective risk evaluation is the cornerstone of assessing the potential hazards at workplace and ensuring safety of the employees. In the pharmaceutical industry, it is legally obligatory to conduct thorough health and safety risk estimation. It involves reviewing the workplace to identify the dangers and their sources. Typically, the following steps are involved in health and safety risk assessment:</a:t>
          </a:r>
          <a:endParaRPr lang="uk-UA" sz="1600" dirty="0"/>
        </a:p>
      </dgm:t>
    </dgm:pt>
    <dgm:pt modelId="{EB5836E7-59C1-43F4-BEF5-9714CD4BD80B}" type="parTrans" cxnId="{4D4E99EF-F978-4CAF-82BB-CA61BE10BD67}">
      <dgm:prSet/>
      <dgm:spPr/>
      <dgm:t>
        <a:bodyPr/>
        <a:lstStyle/>
        <a:p>
          <a:endParaRPr lang="ru-RU"/>
        </a:p>
      </dgm:t>
    </dgm:pt>
    <dgm:pt modelId="{247A1E3C-7374-4D69-BF02-E5B3493623E2}" type="sibTrans" cxnId="{4D4E99EF-F978-4CAF-82BB-CA61BE10BD67}">
      <dgm:prSet/>
      <dgm:spPr/>
      <dgm:t>
        <a:bodyPr/>
        <a:lstStyle/>
        <a:p>
          <a:endParaRPr lang="ru-RU"/>
        </a:p>
      </dgm:t>
    </dgm:pt>
    <dgm:pt modelId="{1EFCB69A-8CDB-44FE-9A3A-EEEEB7200613}">
      <dgm:prSet custT="1"/>
      <dgm:spPr/>
      <dgm:t>
        <a:bodyPr/>
        <a:lstStyle/>
        <a:p>
          <a:pPr algn="just" rtl="0"/>
          <a:r>
            <a:rPr lang="en-US" sz="1400" smtClean="0"/>
            <a:t>Walk around the facility to discover potential risks and evaluate the accident record sheets</a:t>
          </a:r>
          <a:endParaRPr lang="uk-UA" sz="1400" dirty="0"/>
        </a:p>
      </dgm:t>
    </dgm:pt>
    <dgm:pt modelId="{EA40401D-CA81-4DD3-887A-E61CAF18326A}" type="parTrans" cxnId="{708EE0A6-463A-4DC7-B39A-304202465CF1}">
      <dgm:prSet/>
      <dgm:spPr/>
      <dgm:t>
        <a:bodyPr/>
        <a:lstStyle/>
        <a:p>
          <a:endParaRPr lang="ru-RU"/>
        </a:p>
      </dgm:t>
    </dgm:pt>
    <dgm:pt modelId="{45411BE3-ACDB-407C-87EF-C4BAE9A3C7F3}" type="sibTrans" cxnId="{708EE0A6-463A-4DC7-B39A-304202465CF1}">
      <dgm:prSet/>
      <dgm:spPr/>
      <dgm:t>
        <a:bodyPr/>
        <a:lstStyle/>
        <a:p>
          <a:endParaRPr lang="ru-RU"/>
        </a:p>
      </dgm:t>
    </dgm:pt>
    <dgm:pt modelId="{E6B0DF2C-313B-489F-9508-A63DBA8E2CF0}">
      <dgm:prSet custT="1"/>
      <dgm:spPr/>
      <dgm:t>
        <a:bodyPr/>
        <a:lstStyle/>
        <a:p>
          <a:pPr algn="just" rtl="0"/>
          <a:r>
            <a:rPr lang="en-US" sz="1400" dirty="0" smtClean="0"/>
            <a:t>Once the dangers are identified, check which employees are most vulnerable to such threats</a:t>
          </a:r>
          <a:endParaRPr lang="uk-UA" sz="1400" dirty="0"/>
        </a:p>
      </dgm:t>
    </dgm:pt>
    <dgm:pt modelId="{3B5B2832-463B-43B0-B745-CACFCDC2835D}" type="parTrans" cxnId="{8B5E1FA2-28BF-4649-877A-D74DA0BC5DE0}">
      <dgm:prSet/>
      <dgm:spPr/>
      <dgm:t>
        <a:bodyPr/>
        <a:lstStyle/>
        <a:p>
          <a:endParaRPr lang="ru-RU"/>
        </a:p>
      </dgm:t>
    </dgm:pt>
    <dgm:pt modelId="{0613125B-924D-4B68-9C5B-861C5C3C6BEB}" type="sibTrans" cxnId="{8B5E1FA2-28BF-4649-877A-D74DA0BC5DE0}">
      <dgm:prSet/>
      <dgm:spPr/>
      <dgm:t>
        <a:bodyPr/>
        <a:lstStyle/>
        <a:p>
          <a:endParaRPr lang="ru-RU"/>
        </a:p>
      </dgm:t>
    </dgm:pt>
    <dgm:pt modelId="{B65D9DA5-115B-4566-8E20-CC47B052D51F}">
      <dgm:prSet custT="1"/>
      <dgm:spPr/>
      <dgm:t>
        <a:bodyPr/>
        <a:lstStyle/>
        <a:p>
          <a:pPr algn="just" rtl="0"/>
          <a:r>
            <a:rPr lang="en-US" sz="1400" smtClean="0"/>
            <a:t>Determine how the workplace hazards can be managed and control; set a definitive action plan – the objective must be to either minimize or remove the hazard to ensure improved health and safety of the employees</a:t>
          </a:r>
          <a:endParaRPr lang="uk-UA" sz="1400" dirty="0"/>
        </a:p>
      </dgm:t>
    </dgm:pt>
    <dgm:pt modelId="{948280F9-04D3-4EBA-BE1D-698966DAFA0C}" type="parTrans" cxnId="{4C02D809-5478-42A7-9E40-BD4CBCD21881}">
      <dgm:prSet/>
      <dgm:spPr/>
      <dgm:t>
        <a:bodyPr/>
        <a:lstStyle/>
        <a:p>
          <a:endParaRPr lang="ru-RU"/>
        </a:p>
      </dgm:t>
    </dgm:pt>
    <dgm:pt modelId="{B17FA647-D840-416F-9576-4805AEFAE139}" type="sibTrans" cxnId="{4C02D809-5478-42A7-9E40-BD4CBCD21881}">
      <dgm:prSet/>
      <dgm:spPr/>
      <dgm:t>
        <a:bodyPr/>
        <a:lstStyle/>
        <a:p>
          <a:endParaRPr lang="ru-RU"/>
        </a:p>
      </dgm:t>
    </dgm:pt>
    <dgm:pt modelId="{72123634-5BE8-4222-BBEE-890374D9026A}">
      <dgm:prSet custT="1"/>
      <dgm:spPr/>
      <dgm:t>
        <a:bodyPr/>
        <a:lstStyle/>
        <a:p>
          <a:pPr algn="just" rtl="0"/>
          <a:r>
            <a:rPr lang="en-US" sz="1400" smtClean="0"/>
            <a:t>Record the risks and action taken to demonstrate the issue has been identified and given attention</a:t>
          </a:r>
          <a:endParaRPr lang="uk-UA" sz="1400" dirty="0"/>
        </a:p>
      </dgm:t>
    </dgm:pt>
    <dgm:pt modelId="{E026A943-0ED8-416A-86E5-0FC1AC6CCB88}" type="parTrans" cxnId="{FB067509-2994-44EC-A303-6A6844A96DAB}">
      <dgm:prSet/>
      <dgm:spPr/>
      <dgm:t>
        <a:bodyPr/>
        <a:lstStyle/>
        <a:p>
          <a:endParaRPr lang="ru-RU"/>
        </a:p>
      </dgm:t>
    </dgm:pt>
    <dgm:pt modelId="{942A6E9B-5304-4280-B6B8-F7779DD1938A}" type="sibTrans" cxnId="{FB067509-2994-44EC-A303-6A6844A96DAB}">
      <dgm:prSet/>
      <dgm:spPr/>
      <dgm:t>
        <a:bodyPr/>
        <a:lstStyle/>
        <a:p>
          <a:endParaRPr lang="ru-RU"/>
        </a:p>
      </dgm:t>
    </dgm:pt>
    <dgm:pt modelId="{12E4B588-C62A-4A4E-8E35-8E31E3282131}">
      <dgm:prSet custT="1"/>
      <dgm:spPr/>
      <dgm:t>
        <a:bodyPr/>
        <a:lstStyle/>
        <a:p>
          <a:pPr algn="just" rtl="0"/>
          <a:r>
            <a:rPr lang="en-US" sz="1400" smtClean="0"/>
            <a:t>Review the risk evaluation report annually to ensure effective implementation of health and safety measures in the workplace</a:t>
          </a:r>
          <a:endParaRPr lang="uk-UA" sz="1400" dirty="0"/>
        </a:p>
      </dgm:t>
    </dgm:pt>
    <dgm:pt modelId="{AEBA4C92-1BD0-4943-A63A-B1D923E9E9B7}" type="parTrans" cxnId="{518B3181-9743-4DEA-A21A-F30B0EC749E8}">
      <dgm:prSet/>
      <dgm:spPr/>
      <dgm:t>
        <a:bodyPr/>
        <a:lstStyle/>
        <a:p>
          <a:endParaRPr lang="ru-RU"/>
        </a:p>
      </dgm:t>
    </dgm:pt>
    <dgm:pt modelId="{1AA75071-938C-4011-AF81-8E210A38609A}" type="sibTrans" cxnId="{518B3181-9743-4DEA-A21A-F30B0EC749E8}">
      <dgm:prSet/>
      <dgm:spPr/>
      <dgm:t>
        <a:bodyPr/>
        <a:lstStyle/>
        <a:p>
          <a:endParaRPr lang="ru-RU"/>
        </a:p>
      </dgm:t>
    </dgm:pt>
    <dgm:pt modelId="{98D7B94B-1AAF-4926-809E-8A45DAB98AF3}" type="pres">
      <dgm:prSet presAssocID="{76AAC31A-2017-4D3B-A8FB-4D162A09ACC7}" presName="linear" presStyleCnt="0">
        <dgm:presLayoutVars>
          <dgm:animLvl val="lvl"/>
          <dgm:resizeHandles val="exact"/>
        </dgm:presLayoutVars>
      </dgm:prSet>
      <dgm:spPr/>
      <dgm:t>
        <a:bodyPr/>
        <a:lstStyle/>
        <a:p>
          <a:endParaRPr lang="ru-RU"/>
        </a:p>
      </dgm:t>
    </dgm:pt>
    <dgm:pt modelId="{29394E33-3E27-4E26-930F-1025B84CFCBC}" type="pres">
      <dgm:prSet presAssocID="{27AA7F6A-06AB-46E3-8463-679CF0BEF28A}" presName="parentText" presStyleLbl="node1" presStyleIdx="0" presStyleCnt="1" custScaleX="98337" custScaleY="128056" custLinFactNeighborX="283" custLinFactNeighborY="-2334">
        <dgm:presLayoutVars>
          <dgm:chMax val="0"/>
          <dgm:bulletEnabled val="1"/>
        </dgm:presLayoutVars>
      </dgm:prSet>
      <dgm:spPr/>
      <dgm:t>
        <a:bodyPr/>
        <a:lstStyle/>
        <a:p>
          <a:endParaRPr lang="ru-RU"/>
        </a:p>
      </dgm:t>
    </dgm:pt>
    <dgm:pt modelId="{A78A6A59-3101-4A27-9800-FD291C5DF5F7}" type="pres">
      <dgm:prSet presAssocID="{27AA7F6A-06AB-46E3-8463-679CF0BEF28A}" presName="childText" presStyleLbl="revTx" presStyleIdx="0" presStyleCnt="1" custScaleX="97772" custScaleY="107992" custLinFactNeighborY="11803">
        <dgm:presLayoutVars>
          <dgm:bulletEnabled val="1"/>
        </dgm:presLayoutVars>
      </dgm:prSet>
      <dgm:spPr/>
      <dgm:t>
        <a:bodyPr/>
        <a:lstStyle/>
        <a:p>
          <a:endParaRPr lang="ru-RU"/>
        </a:p>
      </dgm:t>
    </dgm:pt>
  </dgm:ptLst>
  <dgm:cxnLst>
    <dgm:cxn modelId="{6BF3CA67-80A2-4CD0-AE86-18276E394EE8}" type="presOf" srcId="{12E4B588-C62A-4A4E-8E35-8E31E3282131}" destId="{A78A6A59-3101-4A27-9800-FD291C5DF5F7}" srcOrd="0" destOrd="4" presId="urn:microsoft.com/office/officeart/2005/8/layout/vList2"/>
    <dgm:cxn modelId="{8B5E1FA2-28BF-4649-877A-D74DA0BC5DE0}" srcId="{27AA7F6A-06AB-46E3-8463-679CF0BEF28A}" destId="{E6B0DF2C-313B-489F-9508-A63DBA8E2CF0}" srcOrd="1" destOrd="0" parTransId="{3B5B2832-463B-43B0-B745-CACFCDC2835D}" sibTransId="{0613125B-924D-4B68-9C5B-861C5C3C6BEB}"/>
    <dgm:cxn modelId="{4C02D809-5478-42A7-9E40-BD4CBCD21881}" srcId="{27AA7F6A-06AB-46E3-8463-679CF0BEF28A}" destId="{B65D9DA5-115B-4566-8E20-CC47B052D51F}" srcOrd="2" destOrd="0" parTransId="{948280F9-04D3-4EBA-BE1D-698966DAFA0C}" sibTransId="{B17FA647-D840-416F-9576-4805AEFAE139}"/>
    <dgm:cxn modelId="{4D4E99EF-F978-4CAF-82BB-CA61BE10BD67}" srcId="{76AAC31A-2017-4D3B-A8FB-4D162A09ACC7}" destId="{27AA7F6A-06AB-46E3-8463-679CF0BEF28A}" srcOrd="0" destOrd="0" parTransId="{EB5836E7-59C1-43F4-BEF5-9714CD4BD80B}" sibTransId="{247A1E3C-7374-4D69-BF02-E5B3493623E2}"/>
    <dgm:cxn modelId="{BC52FE17-28C4-4D24-8926-EE61070C97C8}" type="presOf" srcId="{E6B0DF2C-313B-489F-9508-A63DBA8E2CF0}" destId="{A78A6A59-3101-4A27-9800-FD291C5DF5F7}" srcOrd="0" destOrd="1" presId="urn:microsoft.com/office/officeart/2005/8/layout/vList2"/>
    <dgm:cxn modelId="{F5536B7D-8078-43B0-9481-2EED298E4413}" type="presOf" srcId="{76AAC31A-2017-4D3B-A8FB-4D162A09ACC7}" destId="{98D7B94B-1AAF-4926-809E-8A45DAB98AF3}" srcOrd="0" destOrd="0" presId="urn:microsoft.com/office/officeart/2005/8/layout/vList2"/>
    <dgm:cxn modelId="{FB067509-2994-44EC-A303-6A6844A96DAB}" srcId="{27AA7F6A-06AB-46E3-8463-679CF0BEF28A}" destId="{72123634-5BE8-4222-BBEE-890374D9026A}" srcOrd="3" destOrd="0" parTransId="{E026A943-0ED8-416A-86E5-0FC1AC6CCB88}" sibTransId="{942A6E9B-5304-4280-B6B8-F7779DD1938A}"/>
    <dgm:cxn modelId="{885A5949-CD01-438D-9822-EB1F7E5616D2}" type="presOf" srcId="{72123634-5BE8-4222-BBEE-890374D9026A}" destId="{A78A6A59-3101-4A27-9800-FD291C5DF5F7}" srcOrd="0" destOrd="3" presId="urn:microsoft.com/office/officeart/2005/8/layout/vList2"/>
    <dgm:cxn modelId="{64F9C9F9-3A32-4910-A362-C41434E3EE82}" type="presOf" srcId="{27AA7F6A-06AB-46E3-8463-679CF0BEF28A}" destId="{29394E33-3E27-4E26-930F-1025B84CFCBC}" srcOrd="0" destOrd="0" presId="urn:microsoft.com/office/officeart/2005/8/layout/vList2"/>
    <dgm:cxn modelId="{4F59474C-B6B7-4E57-802A-A22E89509C45}" type="presOf" srcId="{B65D9DA5-115B-4566-8E20-CC47B052D51F}" destId="{A78A6A59-3101-4A27-9800-FD291C5DF5F7}" srcOrd="0" destOrd="2" presId="urn:microsoft.com/office/officeart/2005/8/layout/vList2"/>
    <dgm:cxn modelId="{518B3181-9743-4DEA-A21A-F30B0EC749E8}" srcId="{27AA7F6A-06AB-46E3-8463-679CF0BEF28A}" destId="{12E4B588-C62A-4A4E-8E35-8E31E3282131}" srcOrd="4" destOrd="0" parTransId="{AEBA4C92-1BD0-4943-A63A-B1D923E9E9B7}" sibTransId="{1AA75071-938C-4011-AF81-8E210A38609A}"/>
    <dgm:cxn modelId="{708EE0A6-463A-4DC7-B39A-304202465CF1}" srcId="{27AA7F6A-06AB-46E3-8463-679CF0BEF28A}" destId="{1EFCB69A-8CDB-44FE-9A3A-EEEEB7200613}" srcOrd="0" destOrd="0" parTransId="{EA40401D-CA81-4DD3-887A-E61CAF18326A}" sibTransId="{45411BE3-ACDB-407C-87EF-C4BAE9A3C7F3}"/>
    <dgm:cxn modelId="{229B75E6-2709-436D-BD48-797CB031E4A1}" type="presOf" srcId="{1EFCB69A-8CDB-44FE-9A3A-EEEEB7200613}" destId="{A78A6A59-3101-4A27-9800-FD291C5DF5F7}" srcOrd="0" destOrd="0" presId="urn:microsoft.com/office/officeart/2005/8/layout/vList2"/>
    <dgm:cxn modelId="{35256809-6995-46D4-ACFA-2B103C361E96}" type="presParOf" srcId="{98D7B94B-1AAF-4926-809E-8A45DAB98AF3}" destId="{29394E33-3E27-4E26-930F-1025B84CFCBC}" srcOrd="0" destOrd="0" presId="urn:microsoft.com/office/officeart/2005/8/layout/vList2"/>
    <dgm:cxn modelId="{201737F3-620F-47EA-85ED-192C87C6854A}" type="presParOf" srcId="{98D7B94B-1AAF-4926-809E-8A45DAB98AF3}" destId="{A78A6A59-3101-4A27-9800-FD291C5DF5F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BC69C1-8501-48EB-A511-CAC26F52FB1F}" type="doc">
      <dgm:prSet loTypeId="urn:microsoft.com/office/officeart/2005/8/layout/vList2" loCatId="list" qsTypeId="urn:microsoft.com/office/officeart/2005/8/quickstyle/3d4" qsCatId="3D" csTypeId="urn:microsoft.com/office/officeart/2005/8/colors/accent0_3" csCatId="mainScheme"/>
      <dgm:spPr/>
      <dgm:t>
        <a:bodyPr/>
        <a:lstStyle/>
        <a:p>
          <a:endParaRPr lang="ru-RU"/>
        </a:p>
      </dgm:t>
    </dgm:pt>
    <dgm:pt modelId="{45FA92CB-F388-44F7-813E-B3C16EBA43BD}">
      <dgm:prSet custT="1"/>
      <dgm:spPr/>
      <dgm:t>
        <a:bodyPr/>
        <a:lstStyle/>
        <a:p>
          <a:pPr rtl="0"/>
          <a:r>
            <a:rPr lang="en-US" sz="1600" dirty="0" smtClean="0"/>
            <a:t>In the pharmaceutical industry, maintaining basic safety in the laboratory is mandatory. The Occupational Safety and Health Administration (OSHA) have comprehensive guidelines regarding how to practice lab safety. Ensure all your employees are aware of the primary health and safety practices and take preventive measures when working in a hazard-prone environment.</a:t>
          </a:r>
          <a:endParaRPr lang="uk-UA" sz="1600" dirty="0"/>
        </a:p>
      </dgm:t>
    </dgm:pt>
    <dgm:pt modelId="{813CD290-E4D7-401C-BDCB-EB43509623A4}" type="parTrans" cxnId="{08DB95C3-ED91-4BDE-BF7F-28279A89C671}">
      <dgm:prSet/>
      <dgm:spPr/>
      <dgm:t>
        <a:bodyPr/>
        <a:lstStyle/>
        <a:p>
          <a:endParaRPr lang="ru-RU"/>
        </a:p>
      </dgm:t>
    </dgm:pt>
    <dgm:pt modelId="{D5F761BD-F984-42DD-A05D-B04CAC4FB401}" type="sibTrans" cxnId="{08DB95C3-ED91-4BDE-BF7F-28279A89C671}">
      <dgm:prSet/>
      <dgm:spPr/>
      <dgm:t>
        <a:bodyPr/>
        <a:lstStyle/>
        <a:p>
          <a:endParaRPr lang="ru-RU"/>
        </a:p>
      </dgm:t>
    </dgm:pt>
    <dgm:pt modelId="{053C8A89-E25C-43F7-9D3E-8E18BA8CFE64}" type="pres">
      <dgm:prSet presAssocID="{64BC69C1-8501-48EB-A511-CAC26F52FB1F}" presName="linear" presStyleCnt="0">
        <dgm:presLayoutVars>
          <dgm:animLvl val="lvl"/>
          <dgm:resizeHandles val="exact"/>
        </dgm:presLayoutVars>
      </dgm:prSet>
      <dgm:spPr/>
      <dgm:t>
        <a:bodyPr/>
        <a:lstStyle/>
        <a:p>
          <a:endParaRPr lang="ru-RU"/>
        </a:p>
      </dgm:t>
    </dgm:pt>
    <dgm:pt modelId="{00DBCBA8-D850-44C1-9D0E-0B8A82BD3642}" type="pres">
      <dgm:prSet presAssocID="{45FA92CB-F388-44F7-813E-B3C16EBA43BD}" presName="parentText" presStyleLbl="node1" presStyleIdx="0" presStyleCnt="1">
        <dgm:presLayoutVars>
          <dgm:chMax val="0"/>
          <dgm:bulletEnabled val="1"/>
        </dgm:presLayoutVars>
      </dgm:prSet>
      <dgm:spPr/>
      <dgm:t>
        <a:bodyPr/>
        <a:lstStyle/>
        <a:p>
          <a:endParaRPr lang="ru-RU"/>
        </a:p>
      </dgm:t>
    </dgm:pt>
  </dgm:ptLst>
  <dgm:cxnLst>
    <dgm:cxn modelId="{141DB787-6FA6-467E-A76C-B7BF57352F0B}" type="presOf" srcId="{64BC69C1-8501-48EB-A511-CAC26F52FB1F}" destId="{053C8A89-E25C-43F7-9D3E-8E18BA8CFE64}" srcOrd="0" destOrd="0" presId="urn:microsoft.com/office/officeart/2005/8/layout/vList2"/>
    <dgm:cxn modelId="{A5D702EA-B22B-4EAE-86C8-0DC371596EC9}" type="presOf" srcId="{45FA92CB-F388-44F7-813E-B3C16EBA43BD}" destId="{00DBCBA8-D850-44C1-9D0E-0B8A82BD3642}" srcOrd="0" destOrd="0" presId="urn:microsoft.com/office/officeart/2005/8/layout/vList2"/>
    <dgm:cxn modelId="{08DB95C3-ED91-4BDE-BF7F-28279A89C671}" srcId="{64BC69C1-8501-48EB-A511-CAC26F52FB1F}" destId="{45FA92CB-F388-44F7-813E-B3C16EBA43BD}" srcOrd="0" destOrd="0" parTransId="{813CD290-E4D7-401C-BDCB-EB43509623A4}" sibTransId="{D5F761BD-F984-42DD-A05D-B04CAC4FB401}"/>
    <dgm:cxn modelId="{EA553294-842E-4F90-B55D-0709DC80E7A2}" type="presParOf" srcId="{053C8A89-E25C-43F7-9D3E-8E18BA8CFE64}" destId="{00DBCBA8-D850-44C1-9D0E-0B8A82BD364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DB18A6-84E1-45E4-8307-7CAD4D533612}"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98D69F3D-0054-47D0-83E1-5DD5FC596988}">
      <dgm:prSet/>
      <dgm:spPr/>
      <dgm:t>
        <a:bodyPr/>
        <a:lstStyle/>
        <a:p>
          <a:pPr rtl="0"/>
          <a:r>
            <a:rPr lang="en-US" smtClean="0"/>
            <a:t>Based on OSHA guidelines, the following key steps can be taken to maintain health and safety at the laboratory:</a:t>
          </a:r>
          <a:endParaRPr lang="uk-UA"/>
        </a:p>
      </dgm:t>
    </dgm:pt>
    <dgm:pt modelId="{427012FD-6D3F-45C0-B12E-67BE1122621C}" type="parTrans" cxnId="{AFFD0B76-8D83-4964-9995-7F24A1965B92}">
      <dgm:prSet/>
      <dgm:spPr/>
      <dgm:t>
        <a:bodyPr/>
        <a:lstStyle/>
        <a:p>
          <a:endParaRPr lang="ru-RU"/>
        </a:p>
      </dgm:t>
    </dgm:pt>
    <dgm:pt modelId="{D59AF425-0010-4917-896A-432E599DC9E6}" type="sibTrans" cxnId="{AFFD0B76-8D83-4964-9995-7F24A1965B92}">
      <dgm:prSet/>
      <dgm:spPr/>
      <dgm:t>
        <a:bodyPr/>
        <a:lstStyle/>
        <a:p>
          <a:endParaRPr lang="ru-RU"/>
        </a:p>
      </dgm:t>
    </dgm:pt>
    <dgm:pt modelId="{C2AEE2BA-0E60-43CF-93FE-7709E958AF0C}">
      <dgm:prSet/>
      <dgm:spPr/>
      <dgm:t>
        <a:bodyPr/>
        <a:lstStyle/>
        <a:p>
          <a:pPr rtl="0"/>
          <a:r>
            <a:rPr lang="en-US" dirty="0" smtClean="0"/>
            <a:t>•Practice frequent cleaning, particularly when the employees are exposed to chemical hazards or particles</a:t>
          </a:r>
          <a:endParaRPr lang="uk-UA" dirty="0"/>
        </a:p>
      </dgm:t>
    </dgm:pt>
    <dgm:pt modelId="{03EF9CE8-8A97-4FFC-903C-4E083D452A93}" type="parTrans" cxnId="{45F85876-0B78-4850-AF63-2091DD3190CF}">
      <dgm:prSet/>
      <dgm:spPr/>
      <dgm:t>
        <a:bodyPr/>
        <a:lstStyle/>
        <a:p>
          <a:endParaRPr lang="ru-RU"/>
        </a:p>
      </dgm:t>
    </dgm:pt>
    <dgm:pt modelId="{E37CF9AA-FF99-4F23-A5F5-4C6157DBB3EF}" type="sibTrans" cxnId="{45F85876-0B78-4850-AF63-2091DD3190CF}">
      <dgm:prSet/>
      <dgm:spPr/>
      <dgm:t>
        <a:bodyPr/>
        <a:lstStyle/>
        <a:p>
          <a:endParaRPr lang="ru-RU"/>
        </a:p>
      </dgm:t>
    </dgm:pt>
    <dgm:pt modelId="{5828FC53-1AA7-4F8E-B547-3B9FFDCAABC2}">
      <dgm:prSet/>
      <dgm:spPr/>
      <dgm:t>
        <a:bodyPr/>
        <a:lstStyle/>
        <a:p>
          <a:pPr rtl="0"/>
          <a:r>
            <a:rPr lang="en-US" dirty="0" smtClean="0"/>
            <a:t>•Wash hands regularly and properly to inhibit the spread of bacteria, viruses or hazardous chemicals</a:t>
          </a:r>
          <a:endParaRPr lang="uk-UA" dirty="0"/>
        </a:p>
      </dgm:t>
    </dgm:pt>
    <dgm:pt modelId="{6BC9BE8A-C6E0-45F4-92C9-90B4641B27DE}" type="parTrans" cxnId="{93F0B1FC-0722-45DB-9FB3-6FB75D479AB6}">
      <dgm:prSet/>
      <dgm:spPr/>
      <dgm:t>
        <a:bodyPr/>
        <a:lstStyle/>
        <a:p>
          <a:endParaRPr lang="ru-RU"/>
        </a:p>
      </dgm:t>
    </dgm:pt>
    <dgm:pt modelId="{DCB10CCE-5334-4AA3-845A-7277DDF6815B}" type="sibTrans" cxnId="{93F0B1FC-0722-45DB-9FB3-6FB75D479AB6}">
      <dgm:prSet/>
      <dgm:spPr/>
      <dgm:t>
        <a:bodyPr/>
        <a:lstStyle/>
        <a:p>
          <a:endParaRPr lang="ru-RU"/>
        </a:p>
      </dgm:t>
    </dgm:pt>
    <dgm:pt modelId="{56D76544-D486-4561-82A9-0B54EF5BEB21}">
      <dgm:prSet/>
      <dgm:spPr/>
      <dgm:t>
        <a:bodyPr/>
        <a:lstStyle/>
        <a:p>
          <a:pPr rtl="0"/>
          <a:r>
            <a:rPr lang="en-US" dirty="0" smtClean="0"/>
            <a:t>•Never eat, drink or smoke inside the laboratory</a:t>
          </a:r>
          <a:endParaRPr lang="uk-UA" dirty="0"/>
        </a:p>
      </dgm:t>
    </dgm:pt>
    <dgm:pt modelId="{1371B39B-22D5-4AD2-B044-34698709A70A}" type="parTrans" cxnId="{70CD925F-6866-406E-B913-9F0B35EAF758}">
      <dgm:prSet/>
      <dgm:spPr/>
      <dgm:t>
        <a:bodyPr/>
        <a:lstStyle/>
        <a:p>
          <a:endParaRPr lang="ru-RU"/>
        </a:p>
      </dgm:t>
    </dgm:pt>
    <dgm:pt modelId="{0EEB8883-0616-40B0-8E0F-437B275C06BE}" type="sibTrans" cxnId="{70CD925F-6866-406E-B913-9F0B35EAF758}">
      <dgm:prSet/>
      <dgm:spPr/>
      <dgm:t>
        <a:bodyPr/>
        <a:lstStyle/>
        <a:p>
          <a:endParaRPr lang="ru-RU"/>
        </a:p>
      </dgm:t>
    </dgm:pt>
    <dgm:pt modelId="{6257345F-CA3A-4E88-AFBB-6FD311ECA986}">
      <dgm:prSet/>
      <dgm:spPr/>
      <dgm:t>
        <a:bodyPr/>
        <a:lstStyle/>
        <a:p>
          <a:pPr rtl="0"/>
          <a:r>
            <a:rPr lang="en-US" dirty="0" smtClean="0"/>
            <a:t>•Make wearing suitable Personal Protective Equipment mandatory inside the laboratory – coveralls, eye gear, protective helmet, shoe covers, etc.</a:t>
          </a:r>
          <a:endParaRPr lang="uk-UA" dirty="0"/>
        </a:p>
      </dgm:t>
    </dgm:pt>
    <dgm:pt modelId="{29FEBBDA-3542-48B2-AB36-E43FE241F9CC}" type="parTrans" cxnId="{2387B3E5-F76A-4322-8910-E482B77A5F6A}">
      <dgm:prSet/>
      <dgm:spPr/>
      <dgm:t>
        <a:bodyPr/>
        <a:lstStyle/>
        <a:p>
          <a:endParaRPr lang="ru-RU"/>
        </a:p>
      </dgm:t>
    </dgm:pt>
    <dgm:pt modelId="{0E270749-C3DF-4109-B1FB-E047A87ECCAB}" type="sibTrans" cxnId="{2387B3E5-F76A-4322-8910-E482B77A5F6A}">
      <dgm:prSet/>
      <dgm:spPr/>
      <dgm:t>
        <a:bodyPr/>
        <a:lstStyle/>
        <a:p>
          <a:endParaRPr lang="ru-RU"/>
        </a:p>
      </dgm:t>
    </dgm:pt>
    <dgm:pt modelId="{0A43607D-EC10-4038-A859-149A769AB22D}" type="pres">
      <dgm:prSet presAssocID="{D5DB18A6-84E1-45E4-8307-7CAD4D533612}" presName="linear" presStyleCnt="0">
        <dgm:presLayoutVars>
          <dgm:animLvl val="lvl"/>
          <dgm:resizeHandles val="exact"/>
        </dgm:presLayoutVars>
      </dgm:prSet>
      <dgm:spPr/>
      <dgm:t>
        <a:bodyPr/>
        <a:lstStyle/>
        <a:p>
          <a:endParaRPr lang="ru-RU"/>
        </a:p>
      </dgm:t>
    </dgm:pt>
    <dgm:pt modelId="{0ECA4597-A325-4E9A-9A58-F4E597CAFF6D}" type="pres">
      <dgm:prSet presAssocID="{98D69F3D-0054-47D0-83E1-5DD5FC596988}" presName="parentText" presStyleLbl="node1" presStyleIdx="0" presStyleCnt="5">
        <dgm:presLayoutVars>
          <dgm:chMax val="0"/>
          <dgm:bulletEnabled val="1"/>
        </dgm:presLayoutVars>
      </dgm:prSet>
      <dgm:spPr/>
      <dgm:t>
        <a:bodyPr/>
        <a:lstStyle/>
        <a:p>
          <a:endParaRPr lang="ru-RU"/>
        </a:p>
      </dgm:t>
    </dgm:pt>
    <dgm:pt modelId="{D0B7BA46-5A08-4C4A-B4EA-3832363DAF0E}" type="pres">
      <dgm:prSet presAssocID="{D59AF425-0010-4917-896A-432E599DC9E6}" presName="spacer" presStyleCnt="0"/>
      <dgm:spPr/>
    </dgm:pt>
    <dgm:pt modelId="{BA737CAA-3B57-49AF-A7A0-C7E200857978}" type="pres">
      <dgm:prSet presAssocID="{C2AEE2BA-0E60-43CF-93FE-7709E958AF0C}" presName="parentText" presStyleLbl="node1" presStyleIdx="1" presStyleCnt="5">
        <dgm:presLayoutVars>
          <dgm:chMax val="0"/>
          <dgm:bulletEnabled val="1"/>
        </dgm:presLayoutVars>
      </dgm:prSet>
      <dgm:spPr/>
      <dgm:t>
        <a:bodyPr/>
        <a:lstStyle/>
        <a:p>
          <a:endParaRPr lang="ru-RU"/>
        </a:p>
      </dgm:t>
    </dgm:pt>
    <dgm:pt modelId="{59E7CD50-D2C2-4D38-BC4F-0E14CB1908DA}" type="pres">
      <dgm:prSet presAssocID="{E37CF9AA-FF99-4F23-A5F5-4C6157DBB3EF}" presName="spacer" presStyleCnt="0"/>
      <dgm:spPr/>
    </dgm:pt>
    <dgm:pt modelId="{02ABDAAD-679F-473B-A2B2-FBB1C8423C9D}" type="pres">
      <dgm:prSet presAssocID="{5828FC53-1AA7-4F8E-B547-3B9FFDCAABC2}" presName="parentText" presStyleLbl="node1" presStyleIdx="2" presStyleCnt="5">
        <dgm:presLayoutVars>
          <dgm:chMax val="0"/>
          <dgm:bulletEnabled val="1"/>
        </dgm:presLayoutVars>
      </dgm:prSet>
      <dgm:spPr/>
      <dgm:t>
        <a:bodyPr/>
        <a:lstStyle/>
        <a:p>
          <a:endParaRPr lang="ru-RU"/>
        </a:p>
      </dgm:t>
    </dgm:pt>
    <dgm:pt modelId="{0DA9FD5D-269F-42E1-9038-033D8E23E60F}" type="pres">
      <dgm:prSet presAssocID="{DCB10CCE-5334-4AA3-845A-7277DDF6815B}" presName="spacer" presStyleCnt="0"/>
      <dgm:spPr/>
    </dgm:pt>
    <dgm:pt modelId="{56BB62AC-8A03-42F5-A992-B4DAC3FC7C1C}" type="pres">
      <dgm:prSet presAssocID="{56D76544-D486-4561-82A9-0B54EF5BEB21}" presName="parentText" presStyleLbl="node1" presStyleIdx="3" presStyleCnt="5">
        <dgm:presLayoutVars>
          <dgm:chMax val="0"/>
          <dgm:bulletEnabled val="1"/>
        </dgm:presLayoutVars>
      </dgm:prSet>
      <dgm:spPr/>
      <dgm:t>
        <a:bodyPr/>
        <a:lstStyle/>
        <a:p>
          <a:endParaRPr lang="ru-RU"/>
        </a:p>
      </dgm:t>
    </dgm:pt>
    <dgm:pt modelId="{EF33FC5D-D829-41A1-9EB0-A1923DDF081F}" type="pres">
      <dgm:prSet presAssocID="{0EEB8883-0616-40B0-8E0F-437B275C06BE}" presName="spacer" presStyleCnt="0"/>
      <dgm:spPr/>
    </dgm:pt>
    <dgm:pt modelId="{86409BA0-AC07-4A35-BA09-4163483A28C2}" type="pres">
      <dgm:prSet presAssocID="{6257345F-CA3A-4E88-AFBB-6FD311ECA986}" presName="parentText" presStyleLbl="node1" presStyleIdx="4" presStyleCnt="5">
        <dgm:presLayoutVars>
          <dgm:chMax val="0"/>
          <dgm:bulletEnabled val="1"/>
        </dgm:presLayoutVars>
      </dgm:prSet>
      <dgm:spPr/>
      <dgm:t>
        <a:bodyPr/>
        <a:lstStyle/>
        <a:p>
          <a:endParaRPr lang="ru-RU"/>
        </a:p>
      </dgm:t>
    </dgm:pt>
  </dgm:ptLst>
  <dgm:cxnLst>
    <dgm:cxn modelId="{0B108634-42D8-4FE1-907D-C37F5B67E481}" type="presOf" srcId="{C2AEE2BA-0E60-43CF-93FE-7709E958AF0C}" destId="{BA737CAA-3B57-49AF-A7A0-C7E200857978}" srcOrd="0" destOrd="0" presId="urn:microsoft.com/office/officeart/2005/8/layout/vList2"/>
    <dgm:cxn modelId="{70CD925F-6866-406E-B913-9F0B35EAF758}" srcId="{D5DB18A6-84E1-45E4-8307-7CAD4D533612}" destId="{56D76544-D486-4561-82A9-0B54EF5BEB21}" srcOrd="3" destOrd="0" parTransId="{1371B39B-22D5-4AD2-B044-34698709A70A}" sibTransId="{0EEB8883-0616-40B0-8E0F-437B275C06BE}"/>
    <dgm:cxn modelId="{0A991B3C-5941-40B3-8117-707C03DAD9A5}" type="presOf" srcId="{56D76544-D486-4561-82A9-0B54EF5BEB21}" destId="{56BB62AC-8A03-42F5-A992-B4DAC3FC7C1C}" srcOrd="0" destOrd="0" presId="urn:microsoft.com/office/officeart/2005/8/layout/vList2"/>
    <dgm:cxn modelId="{EF258994-DD5D-4AA8-94B2-EFFF5F6BB274}" type="presOf" srcId="{98D69F3D-0054-47D0-83E1-5DD5FC596988}" destId="{0ECA4597-A325-4E9A-9A58-F4E597CAFF6D}" srcOrd="0" destOrd="0" presId="urn:microsoft.com/office/officeart/2005/8/layout/vList2"/>
    <dgm:cxn modelId="{45F85876-0B78-4850-AF63-2091DD3190CF}" srcId="{D5DB18A6-84E1-45E4-8307-7CAD4D533612}" destId="{C2AEE2BA-0E60-43CF-93FE-7709E958AF0C}" srcOrd="1" destOrd="0" parTransId="{03EF9CE8-8A97-4FFC-903C-4E083D452A93}" sibTransId="{E37CF9AA-FF99-4F23-A5F5-4C6157DBB3EF}"/>
    <dgm:cxn modelId="{0C1D1774-7FE3-4EE3-8820-2293DDF999BB}" type="presOf" srcId="{D5DB18A6-84E1-45E4-8307-7CAD4D533612}" destId="{0A43607D-EC10-4038-A859-149A769AB22D}" srcOrd="0" destOrd="0" presId="urn:microsoft.com/office/officeart/2005/8/layout/vList2"/>
    <dgm:cxn modelId="{1A2F386A-52FF-425A-907B-64139A3750ED}" type="presOf" srcId="{6257345F-CA3A-4E88-AFBB-6FD311ECA986}" destId="{86409BA0-AC07-4A35-BA09-4163483A28C2}" srcOrd="0" destOrd="0" presId="urn:microsoft.com/office/officeart/2005/8/layout/vList2"/>
    <dgm:cxn modelId="{93F0B1FC-0722-45DB-9FB3-6FB75D479AB6}" srcId="{D5DB18A6-84E1-45E4-8307-7CAD4D533612}" destId="{5828FC53-1AA7-4F8E-B547-3B9FFDCAABC2}" srcOrd="2" destOrd="0" parTransId="{6BC9BE8A-C6E0-45F4-92C9-90B4641B27DE}" sibTransId="{DCB10CCE-5334-4AA3-845A-7277DDF6815B}"/>
    <dgm:cxn modelId="{2387B3E5-F76A-4322-8910-E482B77A5F6A}" srcId="{D5DB18A6-84E1-45E4-8307-7CAD4D533612}" destId="{6257345F-CA3A-4E88-AFBB-6FD311ECA986}" srcOrd="4" destOrd="0" parTransId="{29FEBBDA-3542-48B2-AB36-E43FE241F9CC}" sibTransId="{0E270749-C3DF-4109-B1FB-E047A87ECCAB}"/>
    <dgm:cxn modelId="{D1BB9646-D2D6-4D4B-B24A-31AA4B7F2B13}" type="presOf" srcId="{5828FC53-1AA7-4F8E-B547-3B9FFDCAABC2}" destId="{02ABDAAD-679F-473B-A2B2-FBB1C8423C9D}" srcOrd="0" destOrd="0" presId="urn:microsoft.com/office/officeart/2005/8/layout/vList2"/>
    <dgm:cxn modelId="{AFFD0B76-8D83-4964-9995-7F24A1965B92}" srcId="{D5DB18A6-84E1-45E4-8307-7CAD4D533612}" destId="{98D69F3D-0054-47D0-83E1-5DD5FC596988}" srcOrd="0" destOrd="0" parTransId="{427012FD-6D3F-45C0-B12E-67BE1122621C}" sibTransId="{D59AF425-0010-4917-896A-432E599DC9E6}"/>
    <dgm:cxn modelId="{3E4B041F-2D6A-4648-A33E-717B59BE99F6}" type="presParOf" srcId="{0A43607D-EC10-4038-A859-149A769AB22D}" destId="{0ECA4597-A325-4E9A-9A58-F4E597CAFF6D}" srcOrd="0" destOrd="0" presId="urn:microsoft.com/office/officeart/2005/8/layout/vList2"/>
    <dgm:cxn modelId="{B966B487-2699-4B0E-86DF-F320B50F3302}" type="presParOf" srcId="{0A43607D-EC10-4038-A859-149A769AB22D}" destId="{D0B7BA46-5A08-4C4A-B4EA-3832363DAF0E}" srcOrd="1" destOrd="0" presId="urn:microsoft.com/office/officeart/2005/8/layout/vList2"/>
    <dgm:cxn modelId="{73E697A5-EE20-47CF-9D25-AED5494E4BE7}" type="presParOf" srcId="{0A43607D-EC10-4038-A859-149A769AB22D}" destId="{BA737CAA-3B57-49AF-A7A0-C7E200857978}" srcOrd="2" destOrd="0" presId="urn:microsoft.com/office/officeart/2005/8/layout/vList2"/>
    <dgm:cxn modelId="{953466EE-2BAE-456D-AA37-4217DDA3D804}" type="presParOf" srcId="{0A43607D-EC10-4038-A859-149A769AB22D}" destId="{59E7CD50-D2C2-4D38-BC4F-0E14CB1908DA}" srcOrd="3" destOrd="0" presId="urn:microsoft.com/office/officeart/2005/8/layout/vList2"/>
    <dgm:cxn modelId="{17875969-4D8A-4EB6-A175-992DEC84759C}" type="presParOf" srcId="{0A43607D-EC10-4038-A859-149A769AB22D}" destId="{02ABDAAD-679F-473B-A2B2-FBB1C8423C9D}" srcOrd="4" destOrd="0" presId="urn:microsoft.com/office/officeart/2005/8/layout/vList2"/>
    <dgm:cxn modelId="{E5F79AC5-2F86-4047-AF42-C740F218B9EF}" type="presParOf" srcId="{0A43607D-EC10-4038-A859-149A769AB22D}" destId="{0DA9FD5D-269F-42E1-9038-033D8E23E60F}" srcOrd="5" destOrd="0" presId="urn:microsoft.com/office/officeart/2005/8/layout/vList2"/>
    <dgm:cxn modelId="{3187958D-8C99-42B9-9953-46C9F2CA7438}" type="presParOf" srcId="{0A43607D-EC10-4038-A859-149A769AB22D}" destId="{56BB62AC-8A03-42F5-A992-B4DAC3FC7C1C}" srcOrd="6" destOrd="0" presId="urn:microsoft.com/office/officeart/2005/8/layout/vList2"/>
    <dgm:cxn modelId="{4AB528C7-D8E8-4932-AD5C-C37D4387E714}" type="presParOf" srcId="{0A43607D-EC10-4038-A859-149A769AB22D}" destId="{EF33FC5D-D829-41A1-9EB0-A1923DDF081F}" srcOrd="7" destOrd="0" presId="urn:microsoft.com/office/officeart/2005/8/layout/vList2"/>
    <dgm:cxn modelId="{153B013D-E50E-4A27-8401-B99A2C4BED0A}" type="presParOf" srcId="{0A43607D-EC10-4038-A859-149A769AB22D}" destId="{86409BA0-AC07-4A35-BA09-4163483A28C2}"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033BEFA-E168-43C1-8541-3B50699FE646}"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ru-RU"/>
        </a:p>
      </dgm:t>
    </dgm:pt>
    <dgm:pt modelId="{C0F085DD-C767-4CEE-9ED9-6926DC03BD64}">
      <dgm:prSet/>
      <dgm:spPr/>
      <dgm:t>
        <a:bodyPr/>
        <a:lstStyle/>
        <a:p>
          <a:pPr rtl="0"/>
          <a:r>
            <a:rPr lang="en-US" dirty="0" smtClean="0"/>
            <a:t>•Label the containers appropriately</a:t>
          </a:r>
          <a:endParaRPr lang="uk-UA" dirty="0"/>
        </a:p>
      </dgm:t>
    </dgm:pt>
    <dgm:pt modelId="{C832524C-0F42-4BF6-845D-12BD0F0B9988}" type="parTrans" cxnId="{B3036A02-6CC8-4A91-920E-27758E1D4911}">
      <dgm:prSet/>
      <dgm:spPr/>
      <dgm:t>
        <a:bodyPr/>
        <a:lstStyle/>
        <a:p>
          <a:endParaRPr lang="ru-RU"/>
        </a:p>
      </dgm:t>
    </dgm:pt>
    <dgm:pt modelId="{F3AF2348-EE2D-46E6-8D0B-FCE125D670F6}" type="sibTrans" cxnId="{B3036A02-6CC8-4A91-920E-27758E1D4911}">
      <dgm:prSet/>
      <dgm:spPr/>
      <dgm:t>
        <a:bodyPr/>
        <a:lstStyle/>
        <a:p>
          <a:endParaRPr lang="ru-RU"/>
        </a:p>
      </dgm:t>
    </dgm:pt>
    <dgm:pt modelId="{6B9A57FC-BB5E-4606-87CB-CA2C8C301000}">
      <dgm:prSet/>
      <dgm:spPr/>
      <dgm:t>
        <a:bodyPr/>
        <a:lstStyle/>
        <a:p>
          <a:pPr rtl="0"/>
          <a:r>
            <a:rPr lang="en-US" dirty="0" smtClean="0"/>
            <a:t>•Regularly check that all equipment is working properly and safe to use</a:t>
          </a:r>
          <a:endParaRPr lang="uk-UA" dirty="0"/>
        </a:p>
      </dgm:t>
    </dgm:pt>
    <dgm:pt modelId="{42E96861-C1FB-4AFD-BFCC-705DC0E1068F}" type="parTrans" cxnId="{1CE678A3-C5E7-4B9E-BDDF-37D3FA3F38EC}">
      <dgm:prSet/>
      <dgm:spPr/>
      <dgm:t>
        <a:bodyPr/>
        <a:lstStyle/>
        <a:p>
          <a:endParaRPr lang="ru-RU"/>
        </a:p>
      </dgm:t>
    </dgm:pt>
    <dgm:pt modelId="{23EC5460-36CA-4B40-8D57-A1E6292E6AFB}" type="sibTrans" cxnId="{1CE678A3-C5E7-4B9E-BDDF-37D3FA3F38EC}">
      <dgm:prSet/>
      <dgm:spPr/>
      <dgm:t>
        <a:bodyPr/>
        <a:lstStyle/>
        <a:p>
          <a:endParaRPr lang="ru-RU"/>
        </a:p>
      </dgm:t>
    </dgm:pt>
    <dgm:pt modelId="{140EB37D-1107-4056-8098-D52BA20DD358}">
      <dgm:prSet/>
      <dgm:spPr/>
      <dgm:t>
        <a:bodyPr/>
        <a:lstStyle/>
        <a:p>
          <a:pPr rtl="0"/>
          <a:r>
            <a:rPr lang="en-US" dirty="0" smtClean="0"/>
            <a:t>•Wear head cap to prevent contamination through hair</a:t>
          </a:r>
          <a:endParaRPr lang="uk-UA" dirty="0"/>
        </a:p>
      </dgm:t>
    </dgm:pt>
    <dgm:pt modelId="{29534ED8-EB48-4A39-A22B-A0D09628CBBB}" type="parTrans" cxnId="{56CADAEB-B7F1-44E4-8D8A-00BFD2EC1469}">
      <dgm:prSet/>
      <dgm:spPr/>
      <dgm:t>
        <a:bodyPr/>
        <a:lstStyle/>
        <a:p>
          <a:endParaRPr lang="ru-RU"/>
        </a:p>
      </dgm:t>
    </dgm:pt>
    <dgm:pt modelId="{B1097738-1B4A-4DC7-923D-ECF678184268}" type="sibTrans" cxnId="{56CADAEB-B7F1-44E4-8D8A-00BFD2EC1469}">
      <dgm:prSet/>
      <dgm:spPr/>
      <dgm:t>
        <a:bodyPr/>
        <a:lstStyle/>
        <a:p>
          <a:endParaRPr lang="ru-RU"/>
        </a:p>
      </dgm:t>
    </dgm:pt>
    <dgm:pt modelId="{F08D5945-494A-4995-B93C-9F1036D47881}">
      <dgm:prSet/>
      <dgm:spPr/>
      <dgm:t>
        <a:bodyPr/>
        <a:lstStyle/>
        <a:p>
          <a:pPr rtl="0"/>
          <a:r>
            <a:rPr lang="en-US" dirty="0" smtClean="0"/>
            <a:t>•Keep the corridors clean and sanitized</a:t>
          </a:r>
          <a:endParaRPr lang="uk-UA" dirty="0"/>
        </a:p>
      </dgm:t>
    </dgm:pt>
    <dgm:pt modelId="{E0D15124-6F20-4E82-871F-3195AD553A59}" type="parTrans" cxnId="{61A015BA-13E0-41B9-AB29-6BA2CF421101}">
      <dgm:prSet/>
      <dgm:spPr/>
      <dgm:t>
        <a:bodyPr/>
        <a:lstStyle/>
        <a:p>
          <a:endParaRPr lang="ru-RU"/>
        </a:p>
      </dgm:t>
    </dgm:pt>
    <dgm:pt modelId="{89EF5B3C-B866-42AD-9BC7-CD83A91715ED}" type="sibTrans" cxnId="{61A015BA-13E0-41B9-AB29-6BA2CF421101}">
      <dgm:prSet/>
      <dgm:spPr/>
      <dgm:t>
        <a:bodyPr/>
        <a:lstStyle/>
        <a:p>
          <a:endParaRPr lang="ru-RU"/>
        </a:p>
      </dgm:t>
    </dgm:pt>
    <dgm:pt modelId="{20903B72-F347-4D32-AED3-88916FB995AC}">
      <dgm:prSet/>
      <dgm:spPr/>
      <dgm:t>
        <a:bodyPr/>
        <a:lstStyle/>
        <a:p>
          <a:pPr rtl="0"/>
          <a:r>
            <a:rPr lang="en-US" dirty="0" smtClean="0"/>
            <a:t>•Perform risk evaluations every day</a:t>
          </a:r>
          <a:endParaRPr lang="uk-UA" dirty="0"/>
        </a:p>
      </dgm:t>
    </dgm:pt>
    <dgm:pt modelId="{5C312FF4-3820-4A4A-B139-309CB746CA9E}" type="parTrans" cxnId="{1A5C4505-6939-46E1-82DE-EEFF9809FF66}">
      <dgm:prSet/>
      <dgm:spPr/>
      <dgm:t>
        <a:bodyPr/>
        <a:lstStyle/>
        <a:p>
          <a:endParaRPr lang="ru-RU"/>
        </a:p>
      </dgm:t>
    </dgm:pt>
    <dgm:pt modelId="{324F0ECE-9E92-4680-B85B-4546FE43E43A}" type="sibTrans" cxnId="{1A5C4505-6939-46E1-82DE-EEFF9809FF66}">
      <dgm:prSet/>
      <dgm:spPr/>
      <dgm:t>
        <a:bodyPr/>
        <a:lstStyle/>
        <a:p>
          <a:endParaRPr lang="ru-RU"/>
        </a:p>
      </dgm:t>
    </dgm:pt>
    <dgm:pt modelId="{3D301363-8FF3-4201-A142-B2DCF183A77F}" type="pres">
      <dgm:prSet presAssocID="{5033BEFA-E168-43C1-8541-3B50699FE646}" presName="linear" presStyleCnt="0">
        <dgm:presLayoutVars>
          <dgm:animLvl val="lvl"/>
          <dgm:resizeHandles val="exact"/>
        </dgm:presLayoutVars>
      </dgm:prSet>
      <dgm:spPr/>
      <dgm:t>
        <a:bodyPr/>
        <a:lstStyle/>
        <a:p>
          <a:endParaRPr lang="ru-RU"/>
        </a:p>
      </dgm:t>
    </dgm:pt>
    <dgm:pt modelId="{E67E9A22-913D-470A-8184-833E7AA2C683}" type="pres">
      <dgm:prSet presAssocID="{C0F085DD-C767-4CEE-9ED9-6926DC03BD64}" presName="parentText" presStyleLbl="node1" presStyleIdx="0" presStyleCnt="5">
        <dgm:presLayoutVars>
          <dgm:chMax val="0"/>
          <dgm:bulletEnabled val="1"/>
        </dgm:presLayoutVars>
      </dgm:prSet>
      <dgm:spPr/>
      <dgm:t>
        <a:bodyPr/>
        <a:lstStyle/>
        <a:p>
          <a:endParaRPr lang="ru-RU"/>
        </a:p>
      </dgm:t>
    </dgm:pt>
    <dgm:pt modelId="{104B5A46-55E9-4E9D-8348-2A6D09F217DC}" type="pres">
      <dgm:prSet presAssocID="{F3AF2348-EE2D-46E6-8D0B-FCE125D670F6}" presName="spacer" presStyleCnt="0"/>
      <dgm:spPr/>
      <dgm:t>
        <a:bodyPr/>
        <a:lstStyle/>
        <a:p>
          <a:endParaRPr lang="ru-RU"/>
        </a:p>
      </dgm:t>
    </dgm:pt>
    <dgm:pt modelId="{7905798C-A0C7-42AD-B2DD-5EFFC0009983}" type="pres">
      <dgm:prSet presAssocID="{6B9A57FC-BB5E-4606-87CB-CA2C8C301000}" presName="parentText" presStyleLbl="node1" presStyleIdx="1" presStyleCnt="5">
        <dgm:presLayoutVars>
          <dgm:chMax val="0"/>
          <dgm:bulletEnabled val="1"/>
        </dgm:presLayoutVars>
      </dgm:prSet>
      <dgm:spPr/>
      <dgm:t>
        <a:bodyPr/>
        <a:lstStyle/>
        <a:p>
          <a:endParaRPr lang="ru-RU"/>
        </a:p>
      </dgm:t>
    </dgm:pt>
    <dgm:pt modelId="{8F9A5DED-761C-41D6-942D-6583719D21CC}" type="pres">
      <dgm:prSet presAssocID="{23EC5460-36CA-4B40-8D57-A1E6292E6AFB}" presName="spacer" presStyleCnt="0"/>
      <dgm:spPr/>
      <dgm:t>
        <a:bodyPr/>
        <a:lstStyle/>
        <a:p>
          <a:endParaRPr lang="ru-RU"/>
        </a:p>
      </dgm:t>
    </dgm:pt>
    <dgm:pt modelId="{0F3C4ABB-098C-4D2E-959F-1084CD48A810}" type="pres">
      <dgm:prSet presAssocID="{140EB37D-1107-4056-8098-D52BA20DD358}" presName="parentText" presStyleLbl="node1" presStyleIdx="2" presStyleCnt="5">
        <dgm:presLayoutVars>
          <dgm:chMax val="0"/>
          <dgm:bulletEnabled val="1"/>
        </dgm:presLayoutVars>
      </dgm:prSet>
      <dgm:spPr/>
      <dgm:t>
        <a:bodyPr/>
        <a:lstStyle/>
        <a:p>
          <a:endParaRPr lang="ru-RU"/>
        </a:p>
      </dgm:t>
    </dgm:pt>
    <dgm:pt modelId="{47A33D3B-BDAD-4932-8FE1-C5FE5DA8FD15}" type="pres">
      <dgm:prSet presAssocID="{B1097738-1B4A-4DC7-923D-ECF678184268}" presName="spacer" presStyleCnt="0"/>
      <dgm:spPr/>
      <dgm:t>
        <a:bodyPr/>
        <a:lstStyle/>
        <a:p>
          <a:endParaRPr lang="ru-RU"/>
        </a:p>
      </dgm:t>
    </dgm:pt>
    <dgm:pt modelId="{5A43FA41-18F7-4495-BD9A-C4FFC7D38CBE}" type="pres">
      <dgm:prSet presAssocID="{F08D5945-494A-4995-B93C-9F1036D47881}" presName="parentText" presStyleLbl="node1" presStyleIdx="3" presStyleCnt="5">
        <dgm:presLayoutVars>
          <dgm:chMax val="0"/>
          <dgm:bulletEnabled val="1"/>
        </dgm:presLayoutVars>
      </dgm:prSet>
      <dgm:spPr/>
      <dgm:t>
        <a:bodyPr/>
        <a:lstStyle/>
        <a:p>
          <a:endParaRPr lang="ru-RU"/>
        </a:p>
      </dgm:t>
    </dgm:pt>
    <dgm:pt modelId="{02527828-7152-470E-8AA9-8B46C6D9C08D}" type="pres">
      <dgm:prSet presAssocID="{89EF5B3C-B866-42AD-9BC7-CD83A91715ED}" presName="spacer" presStyleCnt="0"/>
      <dgm:spPr/>
      <dgm:t>
        <a:bodyPr/>
        <a:lstStyle/>
        <a:p>
          <a:endParaRPr lang="ru-RU"/>
        </a:p>
      </dgm:t>
    </dgm:pt>
    <dgm:pt modelId="{ED13C362-8CF7-4323-AA76-C26CFA73D727}" type="pres">
      <dgm:prSet presAssocID="{20903B72-F347-4D32-AED3-88916FB995AC}" presName="parentText" presStyleLbl="node1" presStyleIdx="4" presStyleCnt="5">
        <dgm:presLayoutVars>
          <dgm:chMax val="0"/>
          <dgm:bulletEnabled val="1"/>
        </dgm:presLayoutVars>
      </dgm:prSet>
      <dgm:spPr/>
      <dgm:t>
        <a:bodyPr/>
        <a:lstStyle/>
        <a:p>
          <a:endParaRPr lang="ru-RU"/>
        </a:p>
      </dgm:t>
    </dgm:pt>
  </dgm:ptLst>
  <dgm:cxnLst>
    <dgm:cxn modelId="{99D8FF0C-4A8F-4210-8CFD-0F07F1BC25E7}" type="presOf" srcId="{6B9A57FC-BB5E-4606-87CB-CA2C8C301000}" destId="{7905798C-A0C7-42AD-B2DD-5EFFC0009983}" srcOrd="0" destOrd="0" presId="urn:microsoft.com/office/officeart/2005/8/layout/vList2"/>
    <dgm:cxn modelId="{B3036A02-6CC8-4A91-920E-27758E1D4911}" srcId="{5033BEFA-E168-43C1-8541-3B50699FE646}" destId="{C0F085DD-C767-4CEE-9ED9-6926DC03BD64}" srcOrd="0" destOrd="0" parTransId="{C832524C-0F42-4BF6-845D-12BD0F0B9988}" sibTransId="{F3AF2348-EE2D-46E6-8D0B-FCE125D670F6}"/>
    <dgm:cxn modelId="{56CADAEB-B7F1-44E4-8D8A-00BFD2EC1469}" srcId="{5033BEFA-E168-43C1-8541-3B50699FE646}" destId="{140EB37D-1107-4056-8098-D52BA20DD358}" srcOrd="2" destOrd="0" parTransId="{29534ED8-EB48-4A39-A22B-A0D09628CBBB}" sibTransId="{B1097738-1B4A-4DC7-923D-ECF678184268}"/>
    <dgm:cxn modelId="{07848692-0205-4698-9DED-50B9D36086D5}" type="presOf" srcId="{140EB37D-1107-4056-8098-D52BA20DD358}" destId="{0F3C4ABB-098C-4D2E-959F-1084CD48A810}" srcOrd="0" destOrd="0" presId="urn:microsoft.com/office/officeart/2005/8/layout/vList2"/>
    <dgm:cxn modelId="{C7A2CAED-F36D-4E9F-AF39-582BB79640C2}" type="presOf" srcId="{F08D5945-494A-4995-B93C-9F1036D47881}" destId="{5A43FA41-18F7-4495-BD9A-C4FFC7D38CBE}" srcOrd="0" destOrd="0" presId="urn:microsoft.com/office/officeart/2005/8/layout/vList2"/>
    <dgm:cxn modelId="{61A015BA-13E0-41B9-AB29-6BA2CF421101}" srcId="{5033BEFA-E168-43C1-8541-3B50699FE646}" destId="{F08D5945-494A-4995-B93C-9F1036D47881}" srcOrd="3" destOrd="0" parTransId="{E0D15124-6F20-4E82-871F-3195AD553A59}" sibTransId="{89EF5B3C-B866-42AD-9BC7-CD83A91715ED}"/>
    <dgm:cxn modelId="{1CE678A3-C5E7-4B9E-BDDF-37D3FA3F38EC}" srcId="{5033BEFA-E168-43C1-8541-3B50699FE646}" destId="{6B9A57FC-BB5E-4606-87CB-CA2C8C301000}" srcOrd="1" destOrd="0" parTransId="{42E96861-C1FB-4AFD-BFCC-705DC0E1068F}" sibTransId="{23EC5460-36CA-4B40-8D57-A1E6292E6AFB}"/>
    <dgm:cxn modelId="{ACBAD0A7-0B90-4CE6-B74A-1E4219C6AAFE}" type="presOf" srcId="{20903B72-F347-4D32-AED3-88916FB995AC}" destId="{ED13C362-8CF7-4323-AA76-C26CFA73D727}" srcOrd="0" destOrd="0" presId="urn:microsoft.com/office/officeart/2005/8/layout/vList2"/>
    <dgm:cxn modelId="{1A5C4505-6939-46E1-82DE-EEFF9809FF66}" srcId="{5033BEFA-E168-43C1-8541-3B50699FE646}" destId="{20903B72-F347-4D32-AED3-88916FB995AC}" srcOrd="4" destOrd="0" parTransId="{5C312FF4-3820-4A4A-B139-309CB746CA9E}" sibTransId="{324F0ECE-9E92-4680-B85B-4546FE43E43A}"/>
    <dgm:cxn modelId="{F869DE65-00A2-45B8-B040-4A0048F8B25F}" type="presOf" srcId="{5033BEFA-E168-43C1-8541-3B50699FE646}" destId="{3D301363-8FF3-4201-A142-B2DCF183A77F}" srcOrd="0" destOrd="0" presId="urn:microsoft.com/office/officeart/2005/8/layout/vList2"/>
    <dgm:cxn modelId="{B4F5D08A-8807-4D74-B0F5-C6A22D72DB9C}" type="presOf" srcId="{C0F085DD-C767-4CEE-9ED9-6926DC03BD64}" destId="{E67E9A22-913D-470A-8184-833E7AA2C683}" srcOrd="0" destOrd="0" presId="urn:microsoft.com/office/officeart/2005/8/layout/vList2"/>
    <dgm:cxn modelId="{9AC6D278-08C4-40F1-88C7-BA4B1141AE82}" type="presParOf" srcId="{3D301363-8FF3-4201-A142-B2DCF183A77F}" destId="{E67E9A22-913D-470A-8184-833E7AA2C683}" srcOrd="0" destOrd="0" presId="urn:microsoft.com/office/officeart/2005/8/layout/vList2"/>
    <dgm:cxn modelId="{0E8EB105-6B27-4EC2-B006-CCA2664D064F}" type="presParOf" srcId="{3D301363-8FF3-4201-A142-B2DCF183A77F}" destId="{104B5A46-55E9-4E9D-8348-2A6D09F217DC}" srcOrd="1" destOrd="0" presId="urn:microsoft.com/office/officeart/2005/8/layout/vList2"/>
    <dgm:cxn modelId="{57297236-F2F2-48DA-AFCA-6EDF2C7205B5}" type="presParOf" srcId="{3D301363-8FF3-4201-A142-B2DCF183A77F}" destId="{7905798C-A0C7-42AD-B2DD-5EFFC0009983}" srcOrd="2" destOrd="0" presId="urn:microsoft.com/office/officeart/2005/8/layout/vList2"/>
    <dgm:cxn modelId="{F2721CFA-984E-496D-94E3-5889353BB2A3}" type="presParOf" srcId="{3D301363-8FF3-4201-A142-B2DCF183A77F}" destId="{8F9A5DED-761C-41D6-942D-6583719D21CC}" srcOrd="3" destOrd="0" presId="urn:microsoft.com/office/officeart/2005/8/layout/vList2"/>
    <dgm:cxn modelId="{8B388288-4B70-4BC9-91AA-722178BACC3D}" type="presParOf" srcId="{3D301363-8FF3-4201-A142-B2DCF183A77F}" destId="{0F3C4ABB-098C-4D2E-959F-1084CD48A810}" srcOrd="4" destOrd="0" presId="urn:microsoft.com/office/officeart/2005/8/layout/vList2"/>
    <dgm:cxn modelId="{4CA2C167-DB93-4A5A-966D-AC1DE1756AAB}" type="presParOf" srcId="{3D301363-8FF3-4201-A142-B2DCF183A77F}" destId="{47A33D3B-BDAD-4932-8FE1-C5FE5DA8FD15}" srcOrd="5" destOrd="0" presId="urn:microsoft.com/office/officeart/2005/8/layout/vList2"/>
    <dgm:cxn modelId="{A6CB461F-836A-4600-B213-4FB4C8F9BE7A}" type="presParOf" srcId="{3D301363-8FF3-4201-A142-B2DCF183A77F}" destId="{5A43FA41-18F7-4495-BD9A-C4FFC7D38CBE}" srcOrd="6" destOrd="0" presId="urn:microsoft.com/office/officeart/2005/8/layout/vList2"/>
    <dgm:cxn modelId="{73A490CB-FBD6-4DB4-AF03-21D1429021D9}" type="presParOf" srcId="{3D301363-8FF3-4201-A142-B2DCF183A77F}" destId="{02527828-7152-470E-8AA9-8B46C6D9C08D}" srcOrd="7" destOrd="0" presId="urn:microsoft.com/office/officeart/2005/8/layout/vList2"/>
    <dgm:cxn modelId="{C1177A43-E268-42BC-A694-06EB11D6297C}" type="presParOf" srcId="{3D301363-8FF3-4201-A142-B2DCF183A77F}" destId="{ED13C362-8CF7-4323-AA76-C26CFA73D72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AA3F340-FD90-452C-BB74-57AF734453D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83ED8A76-4E95-4E35-A5AA-66B8E5E9A7A2}">
      <dgm:prSet custT="1"/>
      <dgm:spPr/>
      <dgm:t>
        <a:bodyPr/>
        <a:lstStyle/>
        <a:p>
          <a:pPr rtl="0"/>
          <a:r>
            <a:rPr lang="en-US" sz="1400" dirty="0" smtClean="0"/>
            <a:t>For any pharmaceutical company, employees are the biggest asset. To ensure their improved health and safety, it is important to implement and regulate an “injury free” environment. Set guidelines, take action and regulate implementation of safety measures that eliminate injuries and incidents. </a:t>
          </a:r>
          <a:endParaRPr lang="uk-UA" sz="1400" dirty="0"/>
        </a:p>
      </dgm:t>
    </dgm:pt>
    <dgm:pt modelId="{AB463FFC-44EF-429D-A62E-6576D80A98FE}" type="parTrans" cxnId="{7A982A1D-033C-4EE9-A6B9-70477EF179A1}">
      <dgm:prSet/>
      <dgm:spPr/>
      <dgm:t>
        <a:bodyPr/>
        <a:lstStyle/>
        <a:p>
          <a:endParaRPr lang="ru-RU"/>
        </a:p>
      </dgm:t>
    </dgm:pt>
    <dgm:pt modelId="{846836AE-DEFC-4B95-9EBB-D9AB9E077B2F}" type="sibTrans" cxnId="{7A982A1D-033C-4EE9-A6B9-70477EF179A1}">
      <dgm:prSet/>
      <dgm:spPr/>
      <dgm:t>
        <a:bodyPr/>
        <a:lstStyle/>
        <a:p>
          <a:endParaRPr lang="ru-RU"/>
        </a:p>
      </dgm:t>
    </dgm:pt>
    <dgm:pt modelId="{51A7E837-2A1B-4C4A-AA56-612BA8C05C08}" type="pres">
      <dgm:prSet presAssocID="{2AA3F340-FD90-452C-BB74-57AF734453D8}" presName="linear" presStyleCnt="0">
        <dgm:presLayoutVars>
          <dgm:animLvl val="lvl"/>
          <dgm:resizeHandles val="exact"/>
        </dgm:presLayoutVars>
      </dgm:prSet>
      <dgm:spPr/>
      <dgm:t>
        <a:bodyPr/>
        <a:lstStyle/>
        <a:p>
          <a:endParaRPr lang="ru-RU"/>
        </a:p>
      </dgm:t>
    </dgm:pt>
    <dgm:pt modelId="{75F414A9-387A-4CF9-9B45-3A7C81EF9161}" type="pres">
      <dgm:prSet presAssocID="{83ED8A76-4E95-4E35-A5AA-66B8E5E9A7A2}" presName="parentText" presStyleLbl="node1" presStyleIdx="0" presStyleCnt="1" custLinFactNeighborX="1082" custLinFactNeighborY="-27801">
        <dgm:presLayoutVars>
          <dgm:chMax val="0"/>
          <dgm:bulletEnabled val="1"/>
        </dgm:presLayoutVars>
      </dgm:prSet>
      <dgm:spPr/>
      <dgm:t>
        <a:bodyPr/>
        <a:lstStyle/>
        <a:p>
          <a:endParaRPr lang="ru-RU"/>
        </a:p>
      </dgm:t>
    </dgm:pt>
  </dgm:ptLst>
  <dgm:cxnLst>
    <dgm:cxn modelId="{7A982A1D-033C-4EE9-A6B9-70477EF179A1}" srcId="{2AA3F340-FD90-452C-BB74-57AF734453D8}" destId="{83ED8A76-4E95-4E35-A5AA-66B8E5E9A7A2}" srcOrd="0" destOrd="0" parTransId="{AB463FFC-44EF-429D-A62E-6576D80A98FE}" sibTransId="{846836AE-DEFC-4B95-9EBB-D9AB9E077B2F}"/>
    <dgm:cxn modelId="{4A007F0E-745D-4920-ADCB-ACA2E4D2D8DE}" type="presOf" srcId="{2AA3F340-FD90-452C-BB74-57AF734453D8}" destId="{51A7E837-2A1B-4C4A-AA56-612BA8C05C08}" srcOrd="0" destOrd="0" presId="urn:microsoft.com/office/officeart/2005/8/layout/vList2"/>
    <dgm:cxn modelId="{62E6483C-334C-47B4-8328-0009BADAC66F}" type="presOf" srcId="{83ED8A76-4E95-4E35-A5AA-66B8E5E9A7A2}" destId="{75F414A9-387A-4CF9-9B45-3A7C81EF9161}" srcOrd="0" destOrd="0" presId="urn:microsoft.com/office/officeart/2005/8/layout/vList2"/>
    <dgm:cxn modelId="{24AD9182-C444-49A5-BC2A-5A567CA6D785}" type="presParOf" srcId="{51A7E837-2A1B-4C4A-AA56-612BA8C05C08}" destId="{75F414A9-387A-4CF9-9B45-3A7C81EF916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D0FF41-2CB5-4BEE-9BE4-E94882877A7C}"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075FEB44-1570-480C-ABBE-1E4D276D7294}">
      <dgm:prSet/>
      <dgm:spPr/>
      <dgm:t>
        <a:bodyPr/>
        <a:lstStyle/>
        <a:p>
          <a:pPr rtl="0"/>
          <a:r>
            <a:rPr lang="en-US" dirty="0" smtClean="0"/>
            <a:t>Some of the key steps here are:</a:t>
          </a:r>
          <a:endParaRPr lang="uk-UA" dirty="0"/>
        </a:p>
      </dgm:t>
    </dgm:pt>
    <dgm:pt modelId="{4FDE4572-F811-40AD-8D41-72FD0B9DBFC5}" type="parTrans" cxnId="{5EE0B306-7634-4766-A9A2-AD685D9E20F7}">
      <dgm:prSet/>
      <dgm:spPr/>
      <dgm:t>
        <a:bodyPr/>
        <a:lstStyle/>
        <a:p>
          <a:endParaRPr lang="ru-RU"/>
        </a:p>
      </dgm:t>
    </dgm:pt>
    <dgm:pt modelId="{70B8D1F4-2899-4DE5-9B60-8E604631F20A}" type="sibTrans" cxnId="{5EE0B306-7634-4766-A9A2-AD685D9E20F7}">
      <dgm:prSet/>
      <dgm:spPr/>
      <dgm:t>
        <a:bodyPr/>
        <a:lstStyle/>
        <a:p>
          <a:endParaRPr lang="ru-RU"/>
        </a:p>
      </dgm:t>
    </dgm:pt>
    <dgm:pt modelId="{2A16019C-A1A4-4D89-AE23-0A6E44027030}">
      <dgm:prSet/>
      <dgm:spPr/>
      <dgm:t>
        <a:bodyPr/>
        <a:lstStyle/>
        <a:p>
          <a:pPr rtl="0"/>
          <a:r>
            <a:rPr lang="en-US" dirty="0" smtClean="0"/>
            <a:t>Visibly demonstrate and inspire through your commitment to inculcate an injury and incident free culture.</a:t>
          </a:r>
          <a:endParaRPr lang="uk-UA" dirty="0"/>
        </a:p>
      </dgm:t>
    </dgm:pt>
    <dgm:pt modelId="{CB864082-5C75-4B81-807A-07DEEA79E713}" type="parTrans" cxnId="{DDED9D16-18D1-4144-A8BE-9F61856210CB}">
      <dgm:prSet/>
      <dgm:spPr/>
      <dgm:t>
        <a:bodyPr/>
        <a:lstStyle/>
        <a:p>
          <a:endParaRPr lang="ru-RU"/>
        </a:p>
      </dgm:t>
    </dgm:pt>
    <dgm:pt modelId="{B7EABD2C-C8B2-49EB-BCBF-FE5F15F7FFDE}" type="sibTrans" cxnId="{DDED9D16-18D1-4144-A8BE-9F61856210CB}">
      <dgm:prSet/>
      <dgm:spPr/>
      <dgm:t>
        <a:bodyPr/>
        <a:lstStyle/>
        <a:p>
          <a:endParaRPr lang="ru-RU"/>
        </a:p>
      </dgm:t>
    </dgm:pt>
    <dgm:pt modelId="{F3F59346-3FB9-4FD7-B675-F69198616068}">
      <dgm:prSet/>
      <dgm:spPr/>
      <dgm:t>
        <a:bodyPr/>
        <a:lstStyle/>
        <a:p>
          <a:pPr rtl="0"/>
          <a:r>
            <a:rPr lang="en-US" dirty="0" smtClean="0"/>
            <a:t>Educate employees that they are accountable for their own safety and also for the safety of those around them. </a:t>
          </a:r>
          <a:endParaRPr lang="uk-UA" dirty="0"/>
        </a:p>
      </dgm:t>
    </dgm:pt>
    <dgm:pt modelId="{436A731C-6B06-4A32-BBDE-8E2FF6D4305D}" type="parTrans" cxnId="{8E3CFF86-8A02-487D-8C0F-4570A57CAC00}">
      <dgm:prSet/>
      <dgm:spPr/>
      <dgm:t>
        <a:bodyPr/>
        <a:lstStyle/>
        <a:p>
          <a:endParaRPr lang="ru-RU"/>
        </a:p>
      </dgm:t>
    </dgm:pt>
    <dgm:pt modelId="{72A1AD1A-6F5D-4200-B4D5-0F98D0473E02}" type="sibTrans" cxnId="{8E3CFF86-8A02-487D-8C0F-4570A57CAC00}">
      <dgm:prSet/>
      <dgm:spPr/>
      <dgm:t>
        <a:bodyPr/>
        <a:lstStyle/>
        <a:p>
          <a:endParaRPr lang="ru-RU"/>
        </a:p>
      </dgm:t>
    </dgm:pt>
    <dgm:pt modelId="{A800A5A9-BBCB-4AE1-82A6-22A870076A6D}">
      <dgm:prSet/>
      <dgm:spPr/>
      <dgm:t>
        <a:bodyPr/>
        <a:lstStyle/>
        <a:p>
          <a:pPr rtl="0"/>
          <a:r>
            <a:rPr lang="en-US" dirty="0" smtClean="0"/>
            <a:t>Implement effective management that helps identify, control and eliminate all types of hazards up to an acceptable limit. </a:t>
          </a:r>
          <a:endParaRPr lang="uk-UA" dirty="0"/>
        </a:p>
      </dgm:t>
    </dgm:pt>
    <dgm:pt modelId="{109EDA7B-C718-43D7-A4D9-27A62B9DAEFD}" type="parTrans" cxnId="{D68A6BF2-AE52-4F76-8182-11F1C174DE01}">
      <dgm:prSet/>
      <dgm:spPr/>
      <dgm:t>
        <a:bodyPr/>
        <a:lstStyle/>
        <a:p>
          <a:endParaRPr lang="ru-RU"/>
        </a:p>
      </dgm:t>
    </dgm:pt>
    <dgm:pt modelId="{122A75EB-9F94-4510-B3E6-2A6FC6D0F885}" type="sibTrans" cxnId="{D68A6BF2-AE52-4F76-8182-11F1C174DE01}">
      <dgm:prSet/>
      <dgm:spPr/>
      <dgm:t>
        <a:bodyPr/>
        <a:lstStyle/>
        <a:p>
          <a:endParaRPr lang="ru-RU"/>
        </a:p>
      </dgm:t>
    </dgm:pt>
    <dgm:pt modelId="{8DD9C550-483F-48CA-B02C-2B56CEA073F2}" type="pres">
      <dgm:prSet presAssocID="{7DD0FF41-2CB5-4BEE-9BE4-E94882877A7C}" presName="linear" presStyleCnt="0">
        <dgm:presLayoutVars>
          <dgm:animLvl val="lvl"/>
          <dgm:resizeHandles val="exact"/>
        </dgm:presLayoutVars>
      </dgm:prSet>
      <dgm:spPr/>
      <dgm:t>
        <a:bodyPr/>
        <a:lstStyle/>
        <a:p>
          <a:endParaRPr lang="ru-RU"/>
        </a:p>
      </dgm:t>
    </dgm:pt>
    <dgm:pt modelId="{BF1A0265-C788-48D3-8A09-2F94E3FF32C8}" type="pres">
      <dgm:prSet presAssocID="{075FEB44-1570-480C-ABBE-1E4D276D7294}" presName="parentText" presStyleLbl="node1" presStyleIdx="0" presStyleCnt="4">
        <dgm:presLayoutVars>
          <dgm:chMax val="0"/>
          <dgm:bulletEnabled val="1"/>
        </dgm:presLayoutVars>
      </dgm:prSet>
      <dgm:spPr/>
      <dgm:t>
        <a:bodyPr/>
        <a:lstStyle/>
        <a:p>
          <a:endParaRPr lang="ru-RU"/>
        </a:p>
      </dgm:t>
    </dgm:pt>
    <dgm:pt modelId="{6529DBE8-8C6F-4798-8AA2-3969299A7238}" type="pres">
      <dgm:prSet presAssocID="{70B8D1F4-2899-4DE5-9B60-8E604631F20A}" presName="spacer" presStyleCnt="0"/>
      <dgm:spPr/>
    </dgm:pt>
    <dgm:pt modelId="{6044DA5E-94E4-42AF-A019-9D1E454352A2}" type="pres">
      <dgm:prSet presAssocID="{2A16019C-A1A4-4D89-AE23-0A6E44027030}" presName="parentText" presStyleLbl="node1" presStyleIdx="1" presStyleCnt="4">
        <dgm:presLayoutVars>
          <dgm:chMax val="0"/>
          <dgm:bulletEnabled val="1"/>
        </dgm:presLayoutVars>
      </dgm:prSet>
      <dgm:spPr/>
      <dgm:t>
        <a:bodyPr/>
        <a:lstStyle/>
        <a:p>
          <a:endParaRPr lang="ru-RU"/>
        </a:p>
      </dgm:t>
    </dgm:pt>
    <dgm:pt modelId="{8C285775-C2C8-4C3D-A806-CFA9B1DCFEC6}" type="pres">
      <dgm:prSet presAssocID="{B7EABD2C-C8B2-49EB-BCBF-FE5F15F7FFDE}" presName="spacer" presStyleCnt="0"/>
      <dgm:spPr/>
    </dgm:pt>
    <dgm:pt modelId="{F038EFF5-A08B-45FE-8CC5-F67B5F960943}" type="pres">
      <dgm:prSet presAssocID="{F3F59346-3FB9-4FD7-B675-F69198616068}" presName="parentText" presStyleLbl="node1" presStyleIdx="2" presStyleCnt="4">
        <dgm:presLayoutVars>
          <dgm:chMax val="0"/>
          <dgm:bulletEnabled val="1"/>
        </dgm:presLayoutVars>
      </dgm:prSet>
      <dgm:spPr/>
      <dgm:t>
        <a:bodyPr/>
        <a:lstStyle/>
        <a:p>
          <a:endParaRPr lang="ru-RU"/>
        </a:p>
      </dgm:t>
    </dgm:pt>
    <dgm:pt modelId="{E242602A-FD09-47B5-BE94-2A7AEC62CC1B}" type="pres">
      <dgm:prSet presAssocID="{72A1AD1A-6F5D-4200-B4D5-0F98D0473E02}" presName="spacer" presStyleCnt="0"/>
      <dgm:spPr/>
    </dgm:pt>
    <dgm:pt modelId="{23781257-5FDD-40B4-B45A-BE27047B2C10}" type="pres">
      <dgm:prSet presAssocID="{A800A5A9-BBCB-4AE1-82A6-22A870076A6D}" presName="parentText" presStyleLbl="node1" presStyleIdx="3" presStyleCnt="4">
        <dgm:presLayoutVars>
          <dgm:chMax val="0"/>
          <dgm:bulletEnabled val="1"/>
        </dgm:presLayoutVars>
      </dgm:prSet>
      <dgm:spPr/>
      <dgm:t>
        <a:bodyPr/>
        <a:lstStyle/>
        <a:p>
          <a:endParaRPr lang="ru-RU"/>
        </a:p>
      </dgm:t>
    </dgm:pt>
  </dgm:ptLst>
  <dgm:cxnLst>
    <dgm:cxn modelId="{2AF4EA2F-6039-4A43-BC0D-2415C4E2D37E}" type="presOf" srcId="{075FEB44-1570-480C-ABBE-1E4D276D7294}" destId="{BF1A0265-C788-48D3-8A09-2F94E3FF32C8}" srcOrd="0" destOrd="0" presId="urn:microsoft.com/office/officeart/2005/8/layout/vList2"/>
    <dgm:cxn modelId="{DDED9D16-18D1-4144-A8BE-9F61856210CB}" srcId="{7DD0FF41-2CB5-4BEE-9BE4-E94882877A7C}" destId="{2A16019C-A1A4-4D89-AE23-0A6E44027030}" srcOrd="1" destOrd="0" parTransId="{CB864082-5C75-4B81-807A-07DEEA79E713}" sibTransId="{B7EABD2C-C8B2-49EB-BCBF-FE5F15F7FFDE}"/>
    <dgm:cxn modelId="{5EE0B306-7634-4766-A9A2-AD685D9E20F7}" srcId="{7DD0FF41-2CB5-4BEE-9BE4-E94882877A7C}" destId="{075FEB44-1570-480C-ABBE-1E4D276D7294}" srcOrd="0" destOrd="0" parTransId="{4FDE4572-F811-40AD-8D41-72FD0B9DBFC5}" sibTransId="{70B8D1F4-2899-4DE5-9B60-8E604631F20A}"/>
    <dgm:cxn modelId="{875B7C9A-1DBD-4385-B921-1F139010B367}" type="presOf" srcId="{F3F59346-3FB9-4FD7-B675-F69198616068}" destId="{F038EFF5-A08B-45FE-8CC5-F67B5F960943}" srcOrd="0" destOrd="0" presId="urn:microsoft.com/office/officeart/2005/8/layout/vList2"/>
    <dgm:cxn modelId="{8E3CFF86-8A02-487D-8C0F-4570A57CAC00}" srcId="{7DD0FF41-2CB5-4BEE-9BE4-E94882877A7C}" destId="{F3F59346-3FB9-4FD7-B675-F69198616068}" srcOrd="2" destOrd="0" parTransId="{436A731C-6B06-4A32-BBDE-8E2FF6D4305D}" sibTransId="{72A1AD1A-6F5D-4200-B4D5-0F98D0473E02}"/>
    <dgm:cxn modelId="{D68A6BF2-AE52-4F76-8182-11F1C174DE01}" srcId="{7DD0FF41-2CB5-4BEE-9BE4-E94882877A7C}" destId="{A800A5A9-BBCB-4AE1-82A6-22A870076A6D}" srcOrd="3" destOrd="0" parTransId="{109EDA7B-C718-43D7-A4D9-27A62B9DAEFD}" sibTransId="{122A75EB-9F94-4510-B3E6-2A6FC6D0F885}"/>
    <dgm:cxn modelId="{C22D5064-D6A7-45D0-A128-41A895FC4AFC}" type="presOf" srcId="{A800A5A9-BBCB-4AE1-82A6-22A870076A6D}" destId="{23781257-5FDD-40B4-B45A-BE27047B2C10}" srcOrd="0" destOrd="0" presId="urn:microsoft.com/office/officeart/2005/8/layout/vList2"/>
    <dgm:cxn modelId="{84D07CCF-81ED-4F11-8D86-695FD4D1A967}" type="presOf" srcId="{2A16019C-A1A4-4D89-AE23-0A6E44027030}" destId="{6044DA5E-94E4-42AF-A019-9D1E454352A2}" srcOrd="0" destOrd="0" presId="urn:microsoft.com/office/officeart/2005/8/layout/vList2"/>
    <dgm:cxn modelId="{BA5BFCCF-9903-4DE2-BB38-386097F51FC9}" type="presOf" srcId="{7DD0FF41-2CB5-4BEE-9BE4-E94882877A7C}" destId="{8DD9C550-483F-48CA-B02C-2B56CEA073F2}" srcOrd="0" destOrd="0" presId="urn:microsoft.com/office/officeart/2005/8/layout/vList2"/>
    <dgm:cxn modelId="{867AEA3C-DADF-44E7-890C-400847EDC91C}" type="presParOf" srcId="{8DD9C550-483F-48CA-B02C-2B56CEA073F2}" destId="{BF1A0265-C788-48D3-8A09-2F94E3FF32C8}" srcOrd="0" destOrd="0" presId="urn:microsoft.com/office/officeart/2005/8/layout/vList2"/>
    <dgm:cxn modelId="{108E8C23-54F7-4A5A-A994-BD7CF644D563}" type="presParOf" srcId="{8DD9C550-483F-48CA-B02C-2B56CEA073F2}" destId="{6529DBE8-8C6F-4798-8AA2-3969299A7238}" srcOrd="1" destOrd="0" presId="urn:microsoft.com/office/officeart/2005/8/layout/vList2"/>
    <dgm:cxn modelId="{3B212350-E819-4DEE-8F91-72A3F2DC7CDA}" type="presParOf" srcId="{8DD9C550-483F-48CA-B02C-2B56CEA073F2}" destId="{6044DA5E-94E4-42AF-A019-9D1E454352A2}" srcOrd="2" destOrd="0" presId="urn:microsoft.com/office/officeart/2005/8/layout/vList2"/>
    <dgm:cxn modelId="{4834813D-DB86-4BD2-84DE-D14B6F4288B2}" type="presParOf" srcId="{8DD9C550-483F-48CA-B02C-2B56CEA073F2}" destId="{8C285775-C2C8-4C3D-A806-CFA9B1DCFEC6}" srcOrd="3" destOrd="0" presId="urn:microsoft.com/office/officeart/2005/8/layout/vList2"/>
    <dgm:cxn modelId="{28B16032-6EB2-4F5B-9E41-A59D2D154493}" type="presParOf" srcId="{8DD9C550-483F-48CA-B02C-2B56CEA073F2}" destId="{F038EFF5-A08B-45FE-8CC5-F67B5F960943}" srcOrd="4" destOrd="0" presId="urn:microsoft.com/office/officeart/2005/8/layout/vList2"/>
    <dgm:cxn modelId="{3CCE74B0-32B1-4F44-A06B-63B5169C8A21}" type="presParOf" srcId="{8DD9C550-483F-48CA-B02C-2B56CEA073F2}" destId="{E242602A-FD09-47B5-BE94-2A7AEC62CC1B}" srcOrd="5" destOrd="0" presId="urn:microsoft.com/office/officeart/2005/8/layout/vList2"/>
    <dgm:cxn modelId="{F5B60AAD-20A4-4749-96E8-31628CE529BD}" type="presParOf" srcId="{8DD9C550-483F-48CA-B02C-2B56CEA073F2}" destId="{23781257-5FDD-40B4-B45A-BE27047B2C10}"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8486DAE-10F3-4860-B5EC-0E428D629AFD}"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7098CFA1-D8CE-4C7C-8807-C1E34EA9D3E0}">
      <dgm:prSet custT="1"/>
      <dgm:spPr/>
      <dgm:t>
        <a:bodyPr/>
        <a:lstStyle/>
        <a:p>
          <a:pPr rtl="0"/>
          <a:r>
            <a:rPr lang="en-US" sz="1200" dirty="0" smtClean="0"/>
            <a:t>Take appropriate action to prevent the reoccurrence of incidents and injuries through effective investigation and anticipatory strategy development</a:t>
          </a:r>
          <a:endParaRPr lang="uk-UA" sz="1200" dirty="0"/>
        </a:p>
      </dgm:t>
    </dgm:pt>
    <dgm:pt modelId="{4DAE0C8D-2397-4E52-AA13-5B85BB3D36BB}" type="parTrans" cxnId="{62CC963E-AC90-411D-9167-7BBF936241AE}">
      <dgm:prSet/>
      <dgm:spPr/>
      <dgm:t>
        <a:bodyPr/>
        <a:lstStyle/>
        <a:p>
          <a:endParaRPr lang="ru-RU"/>
        </a:p>
      </dgm:t>
    </dgm:pt>
    <dgm:pt modelId="{AA2389C2-2617-4EC8-8EF3-3D2FFDDDC8D7}" type="sibTrans" cxnId="{62CC963E-AC90-411D-9167-7BBF936241AE}">
      <dgm:prSet/>
      <dgm:spPr/>
      <dgm:t>
        <a:bodyPr/>
        <a:lstStyle/>
        <a:p>
          <a:endParaRPr lang="ru-RU"/>
        </a:p>
      </dgm:t>
    </dgm:pt>
    <dgm:pt modelId="{51F7F419-9C33-490D-A9FD-72B979222ABB}" type="pres">
      <dgm:prSet presAssocID="{28486DAE-10F3-4860-B5EC-0E428D629AFD}" presName="linear" presStyleCnt="0">
        <dgm:presLayoutVars>
          <dgm:animLvl val="lvl"/>
          <dgm:resizeHandles val="exact"/>
        </dgm:presLayoutVars>
      </dgm:prSet>
      <dgm:spPr/>
      <dgm:t>
        <a:bodyPr/>
        <a:lstStyle/>
        <a:p>
          <a:endParaRPr lang="ru-RU"/>
        </a:p>
      </dgm:t>
    </dgm:pt>
    <dgm:pt modelId="{1351FD78-A43A-42BA-A9BC-0FF64943E8CF}" type="pres">
      <dgm:prSet presAssocID="{7098CFA1-D8CE-4C7C-8807-C1E34EA9D3E0}" presName="parentText" presStyleLbl="node1" presStyleIdx="0" presStyleCnt="1">
        <dgm:presLayoutVars>
          <dgm:chMax val="0"/>
          <dgm:bulletEnabled val="1"/>
        </dgm:presLayoutVars>
      </dgm:prSet>
      <dgm:spPr/>
      <dgm:t>
        <a:bodyPr/>
        <a:lstStyle/>
        <a:p>
          <a:endParaRPr lang="ru-RU"/>
        </a:p>
      </dgm:t>
    </dgm:pt>
  </dgm:ptLst>
  <dgm:cxnLst>
    <dgm:cxn modelId="{DBAD071F-8124-4EA7-916D-2756C70707C3}" type="presOf" srcId="{28486DAE-10F3-4860-B5EC-0E428D629AFD}" destId="{51F7F419-9C33-490D-A9FD-72B979222ABB}" srcOrd="0" destOrd="0" presId="urn:microsoft.com/office/officeart/2005/8/layout/vList2"/>
    <dgm:cxn modelId="{ABBD240C-6C48-469E-AE94-76561853F9EB}" type="presOf" srcId="{7098CFA1-D8CE-4C7C-8807-C1E34EA9D3E0}" destId="{1351FD78-A43A-42BA-A9BC-0FF64943E8CF}" srcOrd="0" destOrd="0" presId="urn:microsoft.com/office/officeart/2005/8/layout/vList2"/>
    <dgm:cxn modelId="{62CC963E-AC90-411D-9167-7BBF936241AE}" srcId="{28486DAE-10F3-4860-B5EC-0E428D629AFD}" destId="{7098CFA1-D8CE-4C7C-8807-C1E34EA9D3E0}" srcOrd="0" destOrd="0" parTransId="{4DAE0C8D-2397-4E52-AA13-5B85BB3D36BB}" sibTransId="{AA2389C2-2617-4EC8-8EF3-3D2FFDDDC8D7}"/>
    <dgm:cxn modelId="{BC52406F-9401-49DF-A293-B1E2A2D972B7}" type="presParOf" srcId="{51F7F419-9C33-490D-A9FD-72B979222ABB}" destId="{1351FD78-A43A-42BA-A9BC-0FF64943E8CF}"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C171C4-447B-4E04-BE3E-0624E0B010A9}"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29A2D46A-CD1D-4680-A651-51DD4506EC9A}">
      <dgm:prSet custT="1"/>
      <dgm:spPr/>
      <dgm:t>
        <a:bodyPr/>
        <a:lstStyle/>
        <a:p>
          <a:pPr rtl="0"/>
          <a:r>
            <a:rPr lang="en-US" sz="1200" dirty="0" smtClean="0"/>
            <a:t>Implement and regulate corporate safety standards across all your pharmaceutical buildings, offices and laboratories</a:t>
          </a:r>
          <a:endParaRPr lang="uk-UA" sz="1200" dirty="0"/>
        </a:p>
      </dgm:t>
    </dgm:pt>
    <dgm:pt modelId="{330158D7-5DAC-4E20-BDDC-D4BC4FBA34BF}" type="parTrans" cxnId="{0AEA5FB7-117B-4B79-A9FB-36EF4A6E3346}">
      <dgm:prSet/>
      <dgm:spPr/>
      <dgm:t>
        <a:bodyPr/>
        <a:lstStyle/>
        <a:p>
          <a:endParaRPr lang="ru-RU"/>
        </a:p>
      </dgm:t>
    </dgm:pt>
    <dgm:pt modelId="{08635CB2-C932-4AE0-8C99-F02B3EC60B78}" type="sibTrans" cxnId="{0AEA5FB7-117B-4B79-A9FB-36EF4A6E3346}">
      <dgm:prSet/>
      <dgm:spPr/>
      <dgm:t>
        <a:bodyPr/>
        <a:lstStyle/>
        <a:p>
          <a:endParaRPr lang="ru-RU"/>
        </a:p>
      </dgm:t>
    </dgm:pt>
    <dgm:pt modelId="{DF065912-68B6-4FAF-B7EF-AC800EB3F41E}">
      <dgm:prSet custT="1"/>
      <dgm:spPr/>
      <dgm:t>
        <a:bodyPr/>
        <a:lstStyle/>
        <a:p>
          <a:pPr rtl="0"/>
          <a:r>
            <a:rPr lang="en-US" sz="1200" dirty="0" smtClean="0"/>
            <a:t>Conduct injury-free survey wherever appropriate to discover opportunities for improvements                                      </a:t>
          </a:r>
          <a:endParaRPr lang="uk-UA" sz="1200" dirty="0"/>
        </a:p>
      </dgm:t>
    </dgm:pt>
    <dgm:pt modelId="{F38987CA-D9A3-4777-A6E9-AC370842FC8F}" type="parTrans" cxnId="{5B71768F-A24B-40E1-A5A5-78CBFBF5BAC9}">
      <dgm:prSet/>
      <dgm:spPr/>
      <dgm:t>
        <a:bodyPr/>
        <a:lstStyle/>
        <a:p>
          <a:endParaRPr lang="ru-RU"/>
        </a:p>
      </dgm:t>
    </dgm:pt>
    <dgm:pt modelId="{2A03CB71-EACD-43D6-90D2-3E239EA3C744}" type="sibTrans" cxnId="{5B71768F-A24B-40E1-A5A5-78CBFBF5BAC9}">
      <dgm:prSet/>
      <dgm:spPr/>
      <dgm:t>
        <a:bodyPr/>
        <a:lstStyle/>
        <a:p>
          <a:endParaRPr lang="ru-RU"/>
        </a:p>
      </dgm:t>
    </dgm:pt>
    <dgm:pt modelId="{C5D7D052-2C7F-4426-A99C-0A2BE7A02238}" type="pres">
      <dgm:prSet presAssocID="{CEC171C4-447B-4E04-BE3E-0624E0B010A9}" presName="linear" presStyleCnt="0">
        <dgm:presLayoutVars>
          <dgm:animLvl val="lvl"/>
          <dgm:resizeHandles val="exact"/>
        </dgm:presLayoutVars>
      </dgm:prSet>
      <dgm:spPr/>
      <dgm:t>
        <a:bodyPr/>
        <a:lstStyle/>
        <a:p>
          <a:endParaRPr lang="ru-RU"/>
        </a:p>
      </dgm:t>
    </dgm:pt>
    <dgm:pt modelId="{1D59E54F-A6FD-4761-923D-989513A4E4FA}" type="pres">
      <dgm:prSet presAssocID="{29A2D46A-CD1D-4680-A651-51DD4506EC9A}" presName="parentText" presStyleLbl="node1" presStyleIdx="0" presStyleCnt="2" custScaleY="181104" custLinFactY="-48167" custLinFactNeighborX="161" custLinFactNeighborY="-100000">
        <dgm:presLayoutVars>
          <dgm:chMax val="0"/>
          <dgm:bulletEnabled val="1"/>
        </dgm:presLayoutVars>
      </dgm:prSet>
      <dgm:spPr/>
      <dgm:t>
        <a:bodyPr/>
        <a:lstStyle/>
        <a:p>
          <a:endParaRPr lang="ru-RU"/>
        </a:p>
      </dgm:t>
    </dgm:pt>
    <dgm:pt modelId="{27488E37-C511-4C22-A3CC-47B28D9496DE}" type="pres">
      <dgm:prSet presAssocID="{08635CB2-C932-4AE0-8C99-F02B3EC60B78}" presName="spacer" presStyleCnt="0"/>
      <dgm:spPr/>
    </dgm:pt>
    <dgm:pt modelId="{1B09B411-384E-4A6A-948B-D91A48714F15}" type="pres">
      <dgm:prSet presAssocID="{DF065912-68B6-4FAF-B7EF-AC800EB3F41E}" presName="parentText" presStyleLbl="node1" presStyleIdx="1" presStyleCnt="2" custScaleY="157467">
        <dgm:presLayoutVars>
          <dgm:chMax val="0"/>
          <dgm:bulletEnabled val="1"/>
        </dgm:presLayoutVars>
      </dgm:prSet>
      <dgm:spPr/>
      <dgm:t>
        <a:bodyPr/>
        <a:lstStyle/>
        <a:p>
          <a:endParaRPr lang="ru-RU"/>
        </a:p>
      </dgm:t>
    </dgm:pt>
  </dgm:ptLst>
  <dgm:cxnLst>
    <dgm:cxn modelId="{5B71768F-A24B-40E1-A5A5-78CBFBF5BAC9}" srcId="{CEC171C4-447B-4E04-BE3E-0624E0B010A9}" destId="{DF065912-68B6-4FAF-B7EF-AC800EB3F41E}" srcOrd="1" destOrd="0" parTransId="{F38987CA-D9A3-4777-A6E9-AC370842FC8F}" sibTransId="{2A03CB71-EACD-43D6-90D2-3E239EA3C744}"/>
    <dgm:cxn modelId="{7C807F59-2449-477A-B617-C207EF791D5A}" type="presOf" srcId="{CEC171C4-447B-4E04-BE3E-0624E0B010A9}" destId="{C5D7D052-2C7F-4426-A99C-0A2BE7A02238}" srcOrd="0" destOrd="0" presId="urn:microsoft.com/office/officeart/2005/8/layout/vList2"/>
    <dgm:cxn modelId="{4D6B5748-966D-41AE-B2B7-3A7C3A3D1D47}" type="presOf" srcId="{DF065912-68B6-4FAF-B7EF-AC800EB3F41E}" destId="{1B09B411-384E-4A6A-948B-D91A48714F15}" srcOrd="0" destOrd="0" presId="urn:microsoft.com/office/officeart/2005/8/layout/vList2"/>
    <dgm:cxn modelId="{0AEA5FB7-117B-4B79-A9FB-36EF4A6E3346}" srcId="{CEC171C4-447B-4E04-BE3E-0624E0B010A9}" destId="{29A2D46A-CD1D-4680-A651-51DD4506EC9A}" srcOrd="0" destOrd="0" parTransId="{330158D7-5DAC-4E20-BDDC-D4BC4FBA34BF}" sibTransId="{08635CB2-C932-4AE0-8C99-F02B3EC60B78}"/>
    <dgm:cxn modelId="{C82D9571-D239-4F65-9DF3-35A3820FCB2D}" type="presOf" srcId="{29A2D46A-CD1D-4680-A651-51DD4506EC9A}" destId="{1D59E54F-A6FD-4761-923D-989513A4E4FA}" srcOrd="0" destOrd="0" presId="urn:microsoft.com/office/officeart/2005/8/layout/vList2"/>
    <dgm:cxn modelId="{2A303DCE-DED0-4EB0-9E5B-E242EFF9FAA4}" type="presParOf" srcId="{C5D7D052-2C7F-4426-A99C-0A2BE7A02238}" destId="{1D59E54F-A6FD-4761-923D-989513A4E4FA}" srcOrd="0" destOrd="0" presId="urn:microsoft.com/office/officeart/2005/8/layout/vList2"/>
    <dgm:cxn modelId="{7479982F-BA94-448A-8FD5-8595C076E21E}" type="presParOf" srcId="{C5D7D052-2C7F-4426-A99C-0A2BE7A02238}" destId="{27488E37-C511-4C22-A3CC-47B28D9496DE}" srcOrd="1" destOrd="0" presId="urn:microsoft.com/office/officeart/2005/8/layout/vList2"/>
    <dgm:cxn modelId="{CC96DF01-8EA3-4C15-9C0E-DACB10B0E060}" type="presParOf" srcId="{C5D7D052-2C7F-4426-A99C-0A2BE7A02238}" destId="{1B09B411-384E-4A6A-948B-D91A48714F15}" srcOrd="2"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8B0E8F-E198-4B6B-860A-9D26898B097D}"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9E2F7A63-DBB6-4BC9-99C4-16A044848D72}">
      <dgm:prSet/>
      <dgm:spPr/>
      <dgm:t>
        <a:bodyPr/>
        <a:lstStyle/>
        <a:p>
          <a:pPr rtl="0"/>
          <a:r>
            <a:rPr lang="en-US" smtClean="0"/>
            <a:t>Transporting and handling hazardous chemicals can be dangerous. If done inappropriately by untrained staff, it can cause chemical releases, explosions and fire. To minimize the risk and ensure more safety, it should be done “so far as is reasonably practicable.” Using the Classification of Chemicals can be an effective way of handling hazardous chemicals and mitigating the associated risks.</a:t>
          </a:r>
          <a:endParaRPr lang="uk-UA"/>
        </a:p>
      </dgm:t>
    </dgm:pt>
    <dgm:pt modelId="{3D772520-D217-4E0D-8BF8-3C98169E5A1B}" type="parTrans" cxnId="{22DB3681-10AE-4321-BF81-5D10C5CE5C8B}">
      <dgm:prSet/>
      <dgm:spPr/>
      <dgm:t>
        <a:bodyPr/>
        <a:lstStyle/>
        <a:p>
          <a:endParaRPr lang="ru-RU"/>
        </a:p>
      </dgm:t>
    </dgm:pt>
    <dgm:pt modelId="{5C3BB3A7-9FBF-455A-9D19-F9FBD9878AC5}" type="sibTrans" cxnId="{22DB3681-10AE-4321-BF81-5D10C5CE5C8B}">
      <dgm:prSet/>
      <dgm:spPr/>
      <dgm:t>
        <a:bodyPr/>
        <a:lstStyle/>
        <a:p>
          <a:endParaRPr lang="ru-RU"/>
        </a:p>
      </dgm:t>
    </dgm:pt>
    <dgm:pt modelId="{6E342611-4360-42D4-BF2D-13A039E2E03F}" type="pres">
      <dgm:prSet presAssocID="{0D8B0E8F-E198-4B6B-860A-9D26898B097D}" presName="linear" presStyleCnt="0">
        <dgm:presLayoutVars>
          <dgm:animLvl val="lvl"/>
          <dgm:resizeHandles val="exact"/>
        </dgm:presLayoutVars>
      </dgm:prSet>
      <dgm:spPr/>
      <dgm:t>
        <a:bodyPr/>
        <a:lstStyle/>
        <a:p>
          <a:endParaRPr lang="ru-RU"/>
        </a:p>
      </dgm:t>
    </dgm:pt>
    <dgm:pt modelId="{398B42D5-7B43-42A6-98AA-BD7522EDBF05}" type="pres">
      <dgm:prSet presAssocID="{9E2F7A63-DBB6-4BC9-99C4-16A044848D72}" presName="parentText" presStyleLbl="node1" presStyleIdx="0" presStyleCnt="1">
        <dgm:presLayoutVars>
          <dgm:chMax val="0"/>
          <dgm:bulletEnabled val="1"/>
        </dgm:presLayoutVars>
      </dgm:prSet>
      <dgm:spPr/>
      <dgm:t>
        <a:bodyPr/>
        <a:lstStyle/>
        <a:p>
          <a:endParaRPr lang="ru-RU"/>
        </a:p>
      </dgm:t>
    </dgm:pt>
  </dgm:ptLst>
  <dgm:cxnLst>
    <dgm:cxn modelId="{1EF46A90-6DF9-4800-A28A-A681043742C2}" type="presOf" srcId="{9E2F7A63-DBB6-4BC9-99C4-16A044848D72}" destId="{398B42D5-7B43-42A6-98AA-BD7522EDBF05}" srcOrd="0" destOrd="0" presId="urn:microsoft.com/office/officeart/2005/8/layout/vList2"/>
    <dgm:cxn modelId="{4E73F963-43E4-4E81-991F-66CF57A03B7E}" type="presOf" srcId="{0D8B0E8F-E198-4B6B-860A-9D26898B097D}" destId="{6E342611-4360-42D4-BF2D-13A039E2E03F}" srcOrd="0" destOrd="0" presId="urn:microsoft.com/office/officeart/2005/8/layout/vList2"/>
    <dgm:cxn modelId="{22DB3681-10AE-4321-BF81-5D10C5CE5C8B}" srcId="{0D8B0E8F-E198-4B6B-860A-9D26898B097D}" destId="{9E2F7A63-DBB6-4BC9-99C4-16A044848D72}" srcOrd="0" destOrd="0" parTransId="{3D772520-D217-4E0D-8BF8-3C98169E5A1B}" sibTransId="{5C3BB3A7-9FBF-455A-9D19-F9FBD9878AC5}"/>
    <dgm:cxn modelId="{091FD1A2-95AA-4C9B-BFC3-B6C9D7AE9D9B}" type="presParOf" srcId="{6E342611-4360-42D4-BF2D-13A039E2E03F}" destId="{398B42D5-7B43-42A6-98AA-BD7522EDBF0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B702C03-3B4B-406F-8FB2-F3833EB60E54}"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5FC16762-6120-4759-948F-87D28DAF0851}">
      <dgm:prSet/>
      <dgm:spPr/>
      <dgm:t>
        <a:bodyPr/>
        <a:lstStyle/>
        <a:p>
          <a:pPr rtl="0"/>
          <a:r>
            <a:rPr lang="en-US" smtClean="0"/>
            <a:t>The Classification of Chemicals helps identify how the chemicals can have detrimental effects. It also states how the chemicals should be labelled correctly and handled in a legally-compliant manner to avoid disasters or health risks. High temperature, high pressure or oxidation often causes chemicals to explode or release. By lowering the oxidation work scale and understanding the right flammable limits, pharmaceutical companies can help reduce the risks.</a:t>
          </a:r>
          <a:endParaRPr lang="uk-UA"/>
        </a:p>
      </dgm:t>
    </dgm:pt>
    <dgm:pt modelId="{E6278ED0-AEA1-4B77-9D51-CC445D1F84F3}" type="parTrans" cxnId="{647D9DDF-0239-4C4F-9C84-453BF26D920D}">
      <dgm:prSet/>
      <dgm:spPr/>
      <dgm:t>
        <a:bodyPr/>
        <a:lstStyle/>
        <a:p>
          <a:endParaRPr lang="ru-RU"/>
        </a:p>
      </dgm:t>
    </dgm:pt>
    <dgm:pt modelId="{15F90B9E-6218-4B63-B8BD-8BB607462FE0}" type="sibTrans" cxnId="{647D9DDF-0239-4C4F-9C84-453BF26D920D}">
      <dgm:prSet/>
      <dgm:spPr/>
      <dgm:t>
        <a:bodyPr/>
        <a:lstStyle/>
        <a:p>
          <a:endParaRPr lang="ru-RU"/>
        </a:p>
      </dgm:t>
    </dgm:pt>
    <dgm:pt modelId="{6C0EB9F6-76C4-4515-B92A-BE7205AF2FD7}" type="pres">
      <dgm:prSet presAssocID="{1B702C03-3B4B-406F-8FB2-F3833EB60E54}" presName="linear" presStyleCnt="0">
        <dgm:presLayoutVars>
          <dgm:animLvl val="lvl"/>
          <dgm:resizeHandles val="exact"/>
        </dgm:presLayoutVars>
      </dgm:prSet>
      <dgm:spPr/>
      <dgm:t>
        <a:bodyPr/>
        <a:lstStyle/>
        <a:p>
          <a:endParaRPr lang="ru-RU"/>
        </a:p>
      </dgm:t>
    </dgm:pt>
    <dgm:pt modelId="{67776D2A-462F-4C38-9913-19B85103BE44}" type="pres">
      <dgm:prSet presAssocID="{5FC16762-6120-4759-948F-87D28DAF0851}" presName="parentText" presStyleLbl="node1" presStyleIdx="0" presStyleCnt="1">
        <dgm:presLayoutVars>
          <dgm:chMax val="0"/>
          <dgm:bulletEnabled val="1"/>
        </dgm:presLayoutVars>
      </dgm:prSet>
      <dgm:spPr/>
      <dgm:t>
        <a:bodyPr/>
        <a:lstStyle/>
        <a:p>
          <a:endParaRPr lang="ru-RU"/>
        </a:p>
      </dgm:t>
    </dgm:pt>
  </dgm:ptLst>
  <dgm:cxnLst>
    <dgm:cxn modelId="{2C1FA2DB-C547-4BA2-8BE1-B4E208904FC0}" type="presOf" srcId="{1B702C03-3B4B-406F-8FB2-F3833EB60E54}" destId="{6C0EB9F6-76C4-4515-B92A-BE7205AF2FD7}" srcOrd="0" destOrd="0" presId="urn:microsoft.com/office/officeart/2005/8/layout/vList2"/>
    <dgm:cxn modelId="{15171132-48BC-43E4-8C48-38A3B8DECFDE}" type="presOf" srcId="{5FC16762-6120-4759-948F-87D28DAF0851}" destId="{67776D2A-462F-4C38-9913-19B85103BE44}" srcOrd="0" destOrd="0" presId="urn:microsoft.com/office/officeart/2005/8/layout/vList2"/>
    <dgm:cxn modelId="{647D9DDF-0239-4C4F-9C84-453BF26D920D}" srcId="{1B702C03-3B4B-406F-8FB2-F3833EB60E54}" destId="{5FC16762-6120-4759-948F-87D28DAF0851}" srcOrd="0" destOrd="0" parTransId="{E6278ED0-AEA1-4B77-9D51-CC445D1F84F3}" sibTransId="{15F90B9E-6218-4B63-B8BD-8BB607462FE0}"/>
    <dgm:cxn modelId="{5858BE87-7D5A-4EAD-B6A6-07ECF03FD52A}" type="presParOf" srcId="{6C0EB9F6-76C4-4515-B92A-BE7205AF2FD7}" destId="{67776D2A-462F-4C38-9913-19B85103BE44}"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8CEB8A1-77FF-4D5F-8E41-77C006EAC96E}"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ru-RU"/>
        </a:p>
      </dgm:t>
    </dgm:pt>
    <dgm:pt modelId="{6B0AF2C9-CAF0-492B-AEAB-125FFF40135D}">
      <dgm:prSet/>
      <dgm:spPr/>
      <dgm:t>
        <a:bodyPr/>
        <a:lstStyle/>
        <a:p>
          <a:pPr rtl="0"/>
          <a:r>
            <a:rPr lang="en-US" dirty="0" smtClean="0"/>
            <a:t>Installing emergency showers is also an effective way of handling chemicals when they come directly into contact with the user. It can help wash away the chemical from the PPE and the skin to prevent health hazards. Consider installing eye wash stations inside the facility to minimize the risk of major damages. </a:t>
          </a:r>
          <a:endParaRPr lang="uk-UA" dirty="0"/>
        </a:p>
      </dgm:t>
    </dgm:pt>
    <dgm:pt modelId="{E7E60929-5721-4F29-AB06-055CF1F5009E}" type="parTrans" cxnId="{291F92F6-1037-44AD-BCD0-1796856DAE95}">
      <dgm:prSet/>
      <dgm:spPr/>
      <dgm:t>
        <a:bodyPr/>
        <a:lstStyle/>
        <a:p>
          <a:endParaRPr lang="ru-RU"/>
        </a:p>
      </dgm:t>
    </dgm:pt>
    <dgm:pt modelId="{62CAF345-DBCA-4EB8-B63A-9D48C04EFED9}" type="sibTrans" cxnId="{291F92F6-1037-44AD-BCD0-1796856DAE95}">
      <dgm:prSet/>
      <dgm:spPr/>
      <dgm:t>
        <a:bodyPr/>
        <a:lstStyle/>
        <a:p>
          <a:endParaRPr lang="ru-RU"/>
        </a:p>
      </dgm:t>
    </dgm:pt>
    <dgm:pt modelId="{0297DE74-E66D-479D-B4E8-B70541E78434}" type="pres">
      <dgm:prSet presAssocID="{98CEB8A1-77FF-4D5F-8E41-77C006EAC96E}" presName="linear" presStyleCnt="0">
        <dgm:presLayoutVars>
          <dgm:animLvl val="lvl"/>
          <dgm:resizeHandles val="exact"/>
        </dgm:presLayoutVars>
      </dgm:prSet>
      <dgm:spPr/>
      <dgm:t>
        <a:bodyPr/>
        <a:lstStyle/>
        <a:p>
          <a:endParaRPr lang="ru-RU"/>
        </a:p>
      </dgm:t>
    </dgm:pt>
    <dgm:pt modelId="{97D6ADB1-5870-4B09-9EA2-25C3D34B795F}" type="pres">
      <dgm:prSet presAssocID="{6B0AF2C9-CAF0-492B-AEAB-125FFF40135D}" presName="parentText" presStyleLbl="node1" presStyleIdx="0" presStyleCnt="1">
        <dgm:presLayoutVars>
          <dgm:chMax val="0"/>
          <dgm:bulletEnabled val="1"/>
        </dgm:presLayoutVars>
      </dgm:prSet>
      <dgm:spPr/>
      <dgm:t>
        <a:bodyPr/>
        <a:lstStyle/>
        <a:p>
          <a:endParaRPr lang="ru-RU"/>
        </a:p>
      </dgm:t>
    </dgm:pt>
  </dgm:ptLst>
  <dgm:cxnLst>
    <dgm:cxn modelId="{291F92F6-1037-44AD-BCD0-1796856DAE95}" srcId="{98CEB8A1-77FF-4D5F-8E41-77C006EAC96E}" destId="{6B0AF2C9-CAF0-492B-AEAB-125FFF40135D}" srcOrd="0" destOrd="0" parTransId="{E7E60929-5721-4F29-AB06-055CF1F5009E}" sibTransId="{62CAF345-DBCA-4EB8-B63A-9D48C04EFED9}"/>
    <dgm:cxn modelId="{92B633F7-DC4D-4B58-96E4-1B66B120744F}" type="presOf" srcId="{98CEB8A1-77FF-4D5F-8E41-77C006EAC96E}" destId="{0297DE74-E66D-479D-B4E8-B70541E78434}" srcOrd="0" destOrd="0" presId="urn:microsoft.com/office/officeart/2005/8/layout/vList2"/>
    <dgm:cxn modelId="{672A8D55-1759-4ED6-9FDB-266166066256}" type="presOf" srcId="{6B0AF2C9-CAF0-492B-AEAB-125FFF40135D}" destId="{97D6ADB1-5870-4B09-9EA2-25C3D34B795F}" srcOrd="0" destOrd="0" presId="urn:microsoft.com/office/officeart/2005/8/layout/vList2"/>
    <dgm:cxn modelId="{B23D1726-FAF8-4D9A-87EF-CC46550E192F}" type="presParOf" srcId="{0297DE74-E66D-479D-B4E8-B70541E78434}" destId="{97D6ADB1-5870-4B09-9EA2-25C3D34B795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13722B5-21C2-4670-A36C-7026CC6EE31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3DEA2E02-3103-4663-BE73-E1C42163782E}">
      <dgm:prSet/>
      <dgm:spPr/>
      <dgm:t>
        <a:bodyPr/>
        <a:lstStyle/>
        <a:p>
          <a:pPr rtl="0"/>
          <a:r>
            <a:rPr lang="en-US" dirty="0" smtClean="0"/>
            <a:t>Combustible and flammable materials present within pharmaceutical manufacturing facilities can cause uncontrolled fires, leading to extensive and often costly property damage. Accidents involving flammable materials can also lead to serious and potentially fatal worker</a:t>
          </a:r>
          <a:r>
            <a:rPr lang="ru-RU" dirty="0" smtClean="0"/>
            <a:t> </a:t>
          </a:r>
          <a:r>
            <a:rPr lang="en-US" dirty="0" smtClean="0"/>
            <a:t>injury (e.g., burns, smoke inhalation).</a:t>
          </a:r>
          <a:endParaRPr lang="uk-UA" dirty="0"/>
        </a:p>
      </dgm:t>
    </dgm:pt>
    <dgm:pt modelId="{E48E20FD-DC55-4E27-8DD0-66657F632AF5}" type="parTrans" cxnId="{74441FA7-FE02-4FD4-93D4-758AB28F7DAD}">
      <dgm:prSet/>
      <dgm:spPr/>
      <dgm:t>
        <a:bodyPr/>
        <a:lstStyle/>
        <a:p>
          <a:endParaRPr lang="ru-RU"/>
        </a:p>
      </dgm:t>
    </dgm:pt>
    <dgm:pt modelId="{5C405E2C-09EE-446F-93AE-EE7F8E9000B7}" type="sibTrans" cxnId="{74441FA7-FE02-4FD4-93D4-758AB28F7DAD}">
      <dgm:prSet/>
      <dgm:spPr/>
      <dgm:t>
        <a:bodyPr/>
        <a:lstStyle/>
        <a:p>
          <a:endParaRPr lang="ru-RU"/>
        </a:p>
      </dgm:t>
    </dgm:pt>
    <dgm:pt modelId="{109CAA99-AAC6-40C2-9D7B-BFDA879DCFA5}" type="pres">
      <dgm:prSet presAssocID="{413722B5-21C2-4670-A36C-7026CC6EE31A}" presName="linear" presStyleCnt="0">
        <dgm:presLayoutVars>
          <dgm:animLvl val="lvl"/>
          <dgm:resizeHandles val="exact"/>
        </dgm:presLayoutVars>
      </dgm:prSet>
      <dgm:spPr/>
      <dgm:t>
        <a:bodyPr/>
        <a:lstStyle/>
        <a:p>
          <a:endParaRPr lang="ru-RU"/>
        </a:p>
      </dgm:t>
    </dgm:pt>
    <dgm:pt modelId="{B7CA9930-C537-4E3A-AB04-2B4B6A8AE0F5}" type="pres">
      <dgm:prSet presAssocID="{3DEA2E02-3103-4663-BE73-E1C42163782E}" presName="parentText" presStyleLbl="node1" presStyleIdx="0" presStyleCnt="1" custLinFactNeighborX="-1240" custLinFactNeighborY="-9117">
        <dgm:presLayoutVars>
          <dgm:chMax val="0"/>
          <dgm:bulletEnabled val="1"/>
        </dgm:presLayoutVars>
      </dgm:prSet>
      <dgm:spPr/>
      <dgm:t>
        <a:bodyPr/>
        <a:lstStyle/>
        <a:p>
          <a:endParaRPr lang="ru-RU"/>
        </a:p>
      </dgm:t>
    </dgm:pt>
  </dgm:ptLst>
  <dgm:cxnLst>
    <dgm:cxn modelId="{3E0FA307-5D29-4775-9126-0F16F3F09E08}" type="presOf" srcId="{3DEA2E02-3103-4663-BE73-E1C42163782E}" destId="{B7CA9930-C537-4E3A-AB04-2B4B6A8AE0F5}" srcOrd="0" destOrd="0" presId="urn:microsoft.com/office/officeart/2005/8/layout/vList2"/>
    <dgm:cxn modelId="{74441FA7-FE02-4FD4-93D4-758AB28F7DAD}" srcId="{413722B5-21C2-4670-A36C-7026CC6EE31A}" destId="{3DEA2E02-3103-4663-BE73-E1C42163782E}" srcOrd="0" destOrd="0" parTransId="{E48E20FD-DC55-4E27-8DD0-66657F632AF5}" sibTransId="{5C405E2C-09EE-446F-93AE-EE7F8E9000B7}"/>
    <dgm:cxn modelId="{7565C2F8-0A9C-43CD-8DB2-7FE2429A0983}" type="presOf" srcId="{413722B5-21C2-4670-A36C-7026CC6EE31A}" destId="{109CAA99-AAC6-40C2-9D7B-BFDA879DCFA5}" srcOrd="0" destOrd="0" presId="urn:microsoft.com/office/officeart/2005/8/layout/vList2"/>
    <dgm:cxn modelId="{A1809170-92B3-478E-A08E-FEE255F4FE5C}" type="presParOf" srcId="{109CAA99-AAC6-40C2-9D7B-BFDA879DCFA5}" destId="{B7CA9930-C537-4E3A-AB04-2B4B6A8AE0F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11DCEAC-BB3B-464A-B7F3-0376113BB95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27C390A4-06F1-43DB-9BDF-0A8473BA4579}">
      <dgm:prSet/>
      <dgm:spPr/>
      <dgm:t>
        <a:bodyPr/>
        <a:lstStyle/>
        <a:p>
          <a:pPr rtl="0"/>
          <a:r>
            <a:rPr lang="en-US" dirty="0" smtClean="0"/>
            <a:t>Working with, handling, transporting, and storing chemicals is a primary component of the pharmaceutical manufacturer's workday. Many chemicals used in both primary and secondary processing can be extremely hazardous to human health if accidentally ingested or inhaled.</a:t>
          </a:r>
          <a:endParaRPr lang="uk-UA" dirty="0"/>
        </a:p>
      </dgm:t>
    </dgm:pt>
    <dgm:pt modelId="{9CD13349-F8DA-437E-8D39-37766F36F72F}" type="parTrans" cxnId="{F2483EE4-5095-4F49-A77D-283AEDEFD417}">
      <dgm:prSet/>
      <dgm:spPr/>
      <dgm:t>
        <a:bodyPr/>
        <a:lstStyle/>
        <a:p>
          <a:endParaRPr lang="ru-RU"/>
        </a:p>
      </dgm:t>
    </dgm:pt>
    <dgm:pt modelId="{8B3C7B39-8052-4A30-AB06-82B1573F0541}" type="sibTrans" cxnId="{F2483EE4-5095-4F49-A77D-283AEDEFD417}">
      <dgm:prSet/>
      <dgm:spPr/>
      <dgm:t>
        <a:bodyPr/>
        <a:lstStyle/>
        <a:p>
          <a:endParaRPr lang="ru-RU"/>
        </a:p>
      </dgm:t>
    </dgm:pt>
    <dgm:pt modelId="{BFE6D48D-BF0B-4B3A-AC0F-6200CA831F66}" type="pres">
      <dgm:prSet presAssocID="{811DCEAC-BB3B-464A-B7F3-0376113BB955}" presName="linear" presStyleCnt="0">
        <dgm:presLayoutVars>
          <dgm:animLvl val="lvl"/>
          <dgm:resizeHandles val="exact"/>
        </dgm:presLayoutVars>
      </dgm:prSet>
      <dgm:spPr/>
      <dgm:t>
        <a:bodyPr/>
        <a:lstStyle/>
        <a:p>
          <a:endParaRPr lang="ru-RU"/>
        </a:p>
      </dgm:t>
    </dgm:pt>
    <dgm:pt modelId="{271DFB07-8640-4499-B527-C8A906F8A1FB}" type="pres">
      <dgm:prSet presAssocID="{27C390A4-06F1-43DB-9BDF-0A8473BA4579}" presName="parentText" presStyleLbl="node1" presStyleIdx="0" presStyleCnt="1">
        <dgm:presLayoutVars>
          <dgm:chMax val="0"/>
          <dgm:bulletEnabled val="1"/>
        </dgm:presLayoutVars>
      </dgm:prSet>
      <dgm:spPr/>
      <dgm:t>
        <a:bodyPr/>
        <a:lstStyle/>
        <a:p>
          <a:endParaRPr lang="ru-RU"/>
        </a:p>
      </dgm:t>
    </dgm:pt>
  </dgm:ptLst>
  <dgm:cxnLst>
    <dgm:cxn modelId="{F2483EE4-5095-4F49-A77D-283AEDEFD417}" srcId="{811DCEAC-BB3B-464A-B7F3-0376113BB955}" destId="{27C390A4-06F1-43DB-9BDF-0A8473BA4579}" srcOrd="0" destOrd="0" parTransId="{9CD13349-F8DA-437E-8D39-37766F36F72F}" sibTransId="{8B3C7B39-8052-4A30-AB06-82B1573F0541}"/>
    <dgm:cxn modelId="{8C6B1D5B-D6A1-4037-A3AB-CC310BDE71C0}" type="presOf" srcId="{27C390A4-06F1-43DB-9BDF-0A8473BA4579}" destId="{271DFB07-8640-4499-B527-C8A906F8A1FB}" srcOrd="0" destOrd="0" presId="urn:microsoft.com/office/officeart/2005/8/layout/vList2"/>
    <dgm:cxn modelId="{7A04BA96-45B6-44BF-8602-C47BC6EA0BDC}" type="presOf" srcId="{811DCEAC-BB3B-464A-B7F3-0376113BB955}" destId="{BFE6D48D-BF0B-4B3A-AC0F-6200CA831F66}" srcOrd="0" destOrd="0" presId="urn:microsoft.com/office/officeart/2005/8/layout/vList2"/>
    <dgm:cxn modelId="{C869D8B4-73DD-4CBD-B7C8-AFB71559747A}" type="presParOf" srcId="{BFE6D48D-BF0B-4B3A-AC0F-6200CA831F66}" destId="{271DFB07-8640-4499-B527-C8A906F8A1FB}"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13722B5-21C2-4670-A36C-7026CC6EE31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3DEA2E02-3103-4663-BE73-E1C42163782E}">
      <dgm:prSet/>
      <dgm:spPr/>
      <dgm:t>
        <a:bodyPr/>
        <a:lstStyle/>
        <a:p>
          <a:pPr rtl="0"/>
          <a:r>
            <a:rPr lang="en-US" dirty="0" smtClean="0"/>
            <a:t>The pharmaceutical industry continues to make rapid advances in the prevention and treatment of infectious pathogens, including bacteria, viruses, and fungi. To drive this innovation, pharmaceutical workers, scientists, and researchers must routinely handle these hazardous organisms, along with any chemicals and materials needed for the development of vaccines and other types of medicines.</a:t>
          </a:r>
          <a:endParaRPr lang="uk-UA" dirty="0"/>
        </a:p>
      </dgm:t>
    </dgm:pt>
    <dgm:pt modelId="{E48E20FD-DC55-4E27-8DD0-66657F632AF5}" type="parTrans" cxnId="{74441FA7-FE02-4FD4-93D4-758AB28F7DAD}">
      <dgm:prSet/>
      <dgm:spPr/>
      <dgm:t>
        <a:bodyPr/>
        <a:lstStyle/>
        <a:p>
          <a:endParaRPr lang="ru-RU"/>
        </a:p>
      </dgm:t>
    </dgm:pt>
    <dgm:pt modelId="{5C405E2C-09EE-446F-93AE-EE7F8E9000B7}" type="sibTrans" cxnId="{74441FA7-FE02-4FD4-93D4-758AB28F7DAD}">
      <dgm:prSet/>
      <dgm:spPr/>
      <dgm:t>
        <a:bodyPr/>
        <a:lstStyle/>
        <a:p>
          <a:endParaRPr lang="ru-RU"/>
        </a:p>
      </dgm:t>
    </dgm:pt>
    <dgm:pt modelId="{109CAA99-AAC6-40C2-9D7B-BFDA879DCFA5}" type="pres">
      <dgm:prSet presAssocID="{413722B5-21C2-4670-A36C-7026CC6EE31A}" presName="linear" presStyleCnt="0">
        <dgm:presLayoutVars>
          <dgm:animLvl val="lvl"/>
          <dgm:resizeHandles val="exact"/>
        </dgm:presLayoutVars>
      </dgm:prSet>
      <dgm:spPr/>
      <dgm:t>
        <a:bodyPr/>
        <a:lstStyle/>
        <a:p>
          <a:endParaRPr lang="ru-RU"/>
        </a:p>
      </dgm:t>
    </dgm:pt>
    <dgm:pt modelId="{B7CA9930-C537-4E3A-AB04-2B4B6A8AE0F5}" type="pres">
      <dgm:prSet presAssocID="{3DEA2E02-3103-4663-BE73-E1C42163782E}" presName="parentText" presStyleLbl="node1" presStyleIdx="0" presStyleCnt="1" custLinFactNeighborX="-743" custLinFactNeighborY="-19194">
        <dgm:presLayoutVars>
          <dgm:chMax val="0"/>
          <dgm:bulletEnabled val="1"/>
        </dgm:presLayoutVars>
      </dgm:prSet>
      <dgm:spPr/>
      <dgm:t>
        <a:bodyPr/>
        <a:lstStyle/>
        <a:p>
          <a:endParaRPr lang="ru-RU"/>
        </a:p>
      </dgm:t>
    </dgm:pt>
  </dgm:ptLst>
  <dgm:cxnLst>
    <dgm:cxn modelId="{3E0FA307-5D29-4775-9126-0F16F3F09E08}" type="presOf" srcId="{3DEA2E02-3103-4663-BE73-E1C42163782E}" destId="{B7CA9930-C537-4E3A-AB04-2B4B6A8AE0F5}" srcOrd="0" destOrd="0" presId="urn:microsoft.com/office/officeart/2005/8/layout/vList2"/>
    <dgm:cxn modelId="{74441FA7-FE02-4FD4-93D4-758AB28F7DAD}" srcId="{413722B5-21C2-4670-A36C-7026CC6EE31A}" destId="{3DEA2E02-3103-4663-BE73-E1C42163782E}" srcOrd="0" destOrd="0" parTransId="{E48E20FD-DC55-4E27-8DD0-66657F632AF5}" sibTransId="{5C405E2C-09EE-446F-93AE-EE7F8E9000B7}"/>
    <dgm:cxn modelId="{7565C2F8-0A9C-43CD-8DB2-7FE2429A0983}" type="presOf" srcId="{413722B5-21C2-4670-A36C-7026CC6EE31A}" destId="{109CAA99-AAC6-40C2-9D7B-BFDA879DCFA5}" srcOrd="0" destOrd="0" presId="urn:microsoft.com/office/officeart/2005/8/layout/vList2"/>
    <dgm:cxn modelId="{A1809170-92B3-478E-A08E-FEE255F4FE5C}" type="presParOf" srcId="{109CAA99-AAC6-40C2-9D7B-BFDA879DCFA5}" destId="{B7CA9930-C537-4E3A-AB04-2B4B6A8AE0F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11DCEAC-BB3B-464A-B7F3-0376113BB955}"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ru-RU"/>
        </a:p>
      </dgm:t>
    </dgm:pt>
    <dgm:pt modelId="{27C390A4-06F1-43DB-9BDF-0A8473BA4579}">
      <dgm:prSet/>
      <dgm:spPr/>
      <dgm:t>
        <a:bodyPr/>
        <a:lstStyle/>
        <a:p>
          <a:pPr rtl="0"/>
          <a:r>
            <a:rPr lang="en-US" dirty="0" smtClean="0"/>
            <a:t>Carbon monoxide can develop as a byproduct of certain chemical reactions. This odorless and colorless gas is toxic to humans and can cause dizziness, weakness, vomiting, and even death when inhaled. Protecting workers from carbon monoxide and other toxic fumes should include the use of (and regular inspection of) carbon monoxide detectors and appropriate signage wherever this gas is stored or potentially created.</a:t>
          </a:r>
          <a:endParaRPr lang="uk-UA" dirty="0"/>
        </a:p>
      </dgm:t>
    </dgm:pt>
    <dgm:pt modelId="{9CD13349-F8DA-437E-8D39-37766F36F72F}" type="parTrans" cxnId="{F2483EE4-5095-4F49-A77D-283AEDEFD417}">
      <dgm:prSet/>
      <dgm:spPr/>
      <dgm:t>
        <a:bodyPr/>
        <a:lstStyle/>
        <a:p>
          <a:endParaRPr lang="ru-RU"/>
        </a:p>
      </dgm:t>
    </dgm:pt>
    <dgm:pt modelId="{8B3C7B39-8052-4A30-AB06-82B1573F0541}" type="sibTrans" cxnId="{F2483EE4-5095-4F49-A77D-283AEDEFD417}">
      <dgm:prSet/>
      <dgm:spPr/>
      <dgm:t>
        <a:bodyPr/>
        <a:lstStyle/>
        <a:p>
          <a:endParaRPr lang="ru-RU"/>
        </a:p>
      </dgm:t>
    </dgm:pt>
    <dgm:pt modelId="{BFE6D48D-BF0B-4B3A-AC0F-6200CA831F66}" type="pres">
      <dgm:prSet presAssocID="{811DCEAC-BB3B-464A-B7F3-0376113BB955}" presName="linear" presStyleCnt="0">
        <dgm:presLayoutVars>
          <dgm:animLvl val="lvl"/>
          <dgm:resizeHandles val="exact"/>
        </dgm:presLayoutVars>
      </dgm:prSet>
      <dgm:spPr/>
      <dgm:t>
        <a:bodyPr/>
        <a:lstStyle/>
        <a:p>
          <a:endParaRPr lang="ru-RU"/>
        </a:p>
      </dgm:t>
    </dgm:pt>
    <dgm:pt modelId="{271DFB07-8640-4499-B527-C8A906F8A1FB}" type="pres">
      <dgm:prSet presAssocID="{27C390A4-06F1-43DB-9BDF-0A8473BA4579}" presName="parentText" presStyleLbl="node1" presStyleIdx="0" presStyleCnt="1">
        <dgm:presLayoutVars>
          <dgm:chMax val="0"/>
          <dgm:bulletEnabled val="1"/>
        </dgm:presLayoutVars>
      </dgm:prSet>
      <dgm:spPr/>
      <dgm:t>
        <a:bodyPr/>
        <a:lstStyle/>
        <a:p>
          <a:endParaRPr lang="ru-RU"/>
        </a:p>
      </dgm:t>
    </dgm:pt>
  </dgm:ptLst>
  <dgm:cxnLst>
    <dgm:cxn modelId="{F2483EE4-5095-4F49-A77D-283AEDEFD417}" srcId="{811DCEAC-BB3B-464A-B7F3-0376113BB955}" destId="{27C390A4-06F1-43DB-9BDF-0A8473BA4579}" srcOrd="0" destOrd="0" parTransId="{9CD13349-F8DA-437E-8D39-37766F36F72F}" sibTransId="{8B3C7B39-8052-4A30-AB06-82B1573F0541}"/>
    <dgm:cxn modelId="{8C6B1D5B-D6A1-4037-A3AB-CC310BDE71C0}" type="presOf" srcId="{27C390A4-06F1-43DB-9BDF-0A8473BA4579}" destId="{271DFB07-8640-4499-B527-C8A906F8A1FB}" srcOrd="0" destOrd="0" presId="urn:microsoft.com/office/officeart/2005/8/layout/vList2"/>
    <dgm:cxn modelId="{7A04BA96-45B6-44BF-8602-C47BC6EA0BDC}" type="presOf" srcId="{811DCEAC-BB3B-464A-B7F3-0376113BB955}" destId="{BFE6D48D-BF0B-4B3A-AC0F-6200CA831F66}" srcOrd="0" destOrd="0" presId="urn:microsoft.com/office/officeart/2005/8/layout/vList2"/>
    <dgm:cxn modelId="{C869D8B4-73DD-4CBD-B7C8-AFB71559747A}" type="presParOf" srcId="{BFE6D48D-BF0B-4B3A-AC0F-6200CA831F66}" destId="{271DFB07-8640-4499-B527-C8A906F8A1FB}"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8D50CDF-BCCD-4D66-BFC8-9FF3DD9C85F5}"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0CBCD9B7-93A2-45E7-B8C6-1A4A859E538E}">
      <dgm:prSet/>
      <dgm:spPr/>
      <dgm:t>
        <a:bodyPr/>
        <a:lstStyle/>
        <a:p>
          <a:pPr rtl="0"/>
          <a:r>
            <a:rPr lang="en-US" dirty="0" smtClean="0"/>
            <a:t>To reduce the risk of accidental exposure to biological hazards, tightly controlled primary and secondary containment methods should be utilized. These methods include even the simplest strategies, such as routine handwashing, up to and including advanced ventilation systems.</a:t>
          </a:r>
          <a:endParaRPr lang="uk-UA" dirty="0"/>
        </a:p>
      </dgm:t>
    </dgm:pt>
    <dgm:pt modelId="{9D06EAD8-B15F-4C0C-AE75-74028509732F}" type="parTrans" cxnId="{68BF2F1A-C3FB-42CB-93B9-76B556F441D7}">
      <dgm:prSet/>
      <dgm:spPr/>
      <dgm:t>
        <a:bodyPr/>
        <a:lstStyle/>
        <a:p>
          <a:endParaRPr lang="ru-RU"/>
        </a:p>
      </dgm:t>
    </dgm:pt>
    <dgm:pt modelId="{4AC71C25-0519-43F3-B1EB-3928318540F6}" type="sibTrans" cxnId="{68BF2F1A-C3FB-42CB-93B9-76B556F441D7}">
      <dgm:prSet/>
      <dgm:spPr/>
      <dgm:t>
        <a:bodyPr/>
        <a:lstStyle/>
        <a:p>
          <a:endParaRPr lang="ru-RU"/>
        </a:p>
      </dgm:t>
    </dgm:pt>
    <dgm:pt modelId="{2B972D80-CBAD-422C-A18F-0793A80142EF}" type="pres">
      <dgm:prSet presAssocID="{08D50CDF-BCCD-4D66-BFC8-9FF3DD9C85F5}" presName="linear" presStyleCnt="0">
        <dgm:presLayoutVars>
          <dgm:animLvl val="lvl"/>
          <dgm:resizeHandles val="exact"/>
        </dgm:presLayoutVars>
      </dgm:prSet>
      <dgm:spPr/>
      <dgm:t>
        <a:bodyPr/>
        <a:lstStyle/>
        <a:p>
          <a:endParaRPr lang="ru-RU"/>
        </a:p>
      </dgm:t>
    </dgm:pt>
    <dgm:pt modelId="{BFC2D3BB-0099-4ADA-A7DA-317C18EB43B4}" type="pres">
      <dgm:prSet presAssocID="{0CBCD9B7-93A2-45E7-B8C6-1A4A859E538E}" presName="parentText" presStyleLbl="node1" presStyleIdx="0" presStyleCnt="1" custLinFactNeighborX="36564" custLinFactNeighborY="2593">
        <dgm:presLayoutVars>
          <dgm:chMax val="0"/>
          <dgm:bulletEnabled val="1"/>
        </dgm:presLayoutVars>
      </dgm:prSet>
      <dgm:spPr/>
      <dgm:t>
        <a:bodyPr/>
        <a:lstStyle/>
        <a:p>
          <a:endParaRPr lang="ru-RU"/>
        </a:p>
      </dgm:t>
    </dgm:pt>
  </dgm:ptLst>
  <dgm:cxnLst>
    <dgm:cxn modelId="{68BF2F1A-C3FB-42CB-93B9-76B556F441D7}" srcId="{08D50CDF-BCCD-4D66-BFC8-9FF3DD9C85F5}" destId="{0CBCD9B7-93A2-45E7-B8C6-1A4A859E538E}" srcOrd="0" destOrd="0" parTransId="{9D06EAD8-B15F-4C0C-AE75-74028509732F}" sibTransId="{4AC71C25-0519-43F3-B1EB-3928318540F6}"/>
    <dgm:cxn modelId="{88E27BC4-034D-43CA-B9B2-DD4B9ABC4555}" type="presOf" srcId="{0CBCD9B7-93A2-45E7-B8C6-1A4A859E538E}" destId="{BFC2D3BB-0099-4ADA-A7DA-317C18EB43B4}" srcOrd="0" destOrd="0" presId="urn:microsoft.com/office/officeart/2005/8/layout/vList2"/>
    <dgm:cxn modelId="{02C0C494-F2B6-4352-A2E0-7E97B921D335}" type="presOf" srcId="{08D50CDF-BCCD-4D66-BFC8-9FF3DD9C85F5}" destId="{2B972D80-CBAD-422C-A18F-0793A80142EF}" srcOrd="0" destOrd="0" presId="urn:microsoft.com/office/officeart/2005/8/layout/vList2"/>
    <dgm:cxn modelId="{42234A36-89CC-4FE9-8756-029490C0A3F5}" type="presParOf" srcId="{2B972D80-CBAD-422C-A18F-0793A80142EF}" destId="{BFC2D3BB-0099-4ADA-A7DA-317C18EB43B4}" srcOrd="0"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13722B5-21C2-4670-A36C-7026CC6EE31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3DEA2E02-3103-4663-BE73-E1C42163782E}">
      <dgm:prSet/>
      <dgm:spPr/>
      <dgm:t>
        <a:bodyPr/>
        <a:lstStyle/>
        <a:p>
          <a:pPr rtl="0"/>
          <a:r>
            <a:rPr lang="en-US" dirty="0" smtClean="0"/>
            <a:t>We typically think of ultraviolet (UV) radiation in the context of sunlight. However, the pharmaceutical manufacturing industry may use UV radiation for operations such as vitamin D production.</a:t>
          </a:r>
          <a:endParaRPr lang="uk-UA" dirty="0"/>
        </a:p>
      </dgm:t>
    </dgm:pt>
    <dgm:pt modelId="{E48E20FD-DC55-4E27-8DD0-66657F632AF5}" type="parTrans" cxnId="{74441FA7-FE02-4FD4-93D4-758AB28F7DAD}">
      <dgm:prSet/>
      <dgm:spPr/>
      <dgm:t>
        <a:bodyPr/>
        <a:lstStyle/>
        <a:p>
          <a:endParaRPr lang="ru-RU"/>
        </a:p>
      </dgm:t>
    </dgm:pt>
    <dgm:pt modelId="{5C405E2C-09EE-446F-93AE-EE7F8E9000B7}" type="sibTrans" cxnId="{74441FA7-FE02-4FD4-93D4-758AB28F7DAD}">
      <dgm:prSet/>
      <dgm:spPr/>
      <dgm:t>
        <a:bodyPr/>
        <a:lstStyle/>
        <a:p>
          <a:endParaRPr lang="ru-RU"/>
        </a:p>
      </dgm:t>
    </dgm:pt>
    <dgm:pt modelId="{109CAA99-AAC6-40C2-9D7B-BFDA879DCFA5}" type="pres">
      <dgm:prSet presAssocID="{413722B5-21C2-4670-A36C-7026CC6EE31A}" presName="linear" presStyleCnt="0">
        <dgm:presLayoutVars>
          <dgm:animLvl val="lvl"/>
          <dgm:resizeHandles val="exact"/>
        </dgm:presLayoutVars>
      </dgm:prSet>
      <dgm:spPr/>
      <dgm:t>
        <a:bodyPr/>
        <a:lstStyle/>
        <a:p>
          <a:endParaRPr lang="ru-RU"/>
        </a:p>
      </dgm:t>
    </dgm:pt>
    <dgm:pt modelId="{B7CA9930-C537-4E3A-AB04-2B4B6A8AE0F5}" type="pres">
      <dgm:prSet presAssocID="{3DEA2E02-3103-4663-BE73-E1C42163782E}" presName="parentText" presStyleLbl="node1" presStyleIdx="0" presStyleCnt="1" custLinFactNeighborX="-743" custLinFactNeighborY="-19194">
        <dgm:presLayoutVars>
          <dgm:chMax val="0"/>
          <dgm:bulletEnabled val="1"/>
        </dgm:presLayoutVars>
      </dgm:prSet>
      <dgm:spPr/>
      <dgm:t>
        <a:bodyPr/>
        <a:lstStyle/>
        <a:p>
          <a:endParaRPr lang="ru-RU"/>
        </a:p>
      </dgm:t>
    </dgm:pt>
  </dgm:ptLst>
  <dgm:cxnLst>
    <dgm:cxn modelId="{3E0FA307-5D29-4775-9126-0F16F3F09E08}" type="presOf" srcId="{3DEA2E02-3103-4663-BE73-E1C42163782E}" destId="{B7CA9930-C537-4E3A-AB04-2B4B6A8AE0F5}" srcOrd="0" destOrd="0" presId="urn:microsoft.com/office/officeart/2005/8/layout/vList2"/>
    <dgm:cxn modelId="{74441FA7-FE02-4FD4-93D4-758AB28F7DAD}" srcId="{413722B5-21C2-4670-A36C-7026CC6EE31A}" destId="{3DEA2E02-3103-4663-BE73-E1C42163782E}" srcOrd="0" destOrd="0" parTransId="{E48E20FD-DC55-4E27-8DD0-66657F632AF5}" sibTransId="{5C405E2C-09EE-446F-93AE-EE7F8E9000B7}"/>
    <dgm:cxn modelId="{7565C2F8-0A9C-43CD-8DB2-7FE2429A0983}" type="presOf" srcId="{413722B5-21C2-4670-A36C-7026CC6EE31A}" destId="{109CAA99-AAC6-40C2-9D7B-BFDA879DCFA5}" srcOrd="0" destOrd="0" presId="urn:microsoft.com/office/officeart/2005/8/layout/vList2"/>
    <dgm:cxn modelId="{A1809170-92B3-478E-A08E-FEE255F4FE5C}" type="presParOf" srcId="{109CAA99-AAC6-40C2-9D7B-BFDA879DCFA5}" destId="{B7CA9930-C537-4E3A-AB04-2B4B6A8AE0F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8D50CDF-BCCD-4D66-BFC8-9FF3DD9C85F5}"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0CBCD9B7-93A2-45E7-B8C6-1A4A859E538E}">
      <dgm:prSet/>
      <dgm:spPr/>
      <dgm:t>
        <a:bodyPr/>
        <a:lstStyle/>
        <a:p>
          <a:pPr rtl="0"/>
          <a:r>
            <a:rPr lang="en-US" dirty="0" smtClean="0"/>
            <a:t>Excessive exposure to UV radiation has been associated with an increased risk of cataracts, skin cancer, and burns on the eyes and skin. When applicable, pharmaceutical workers should be offered apparel and accessories that can protect their eyes and skin from UV light.</a:t>
          </a:r>
          <a:endParaRPr lang="uk-UA" dirty="0"/>
        </a:p>
      </dgm:t>
    </dgm:pt>
    <dgm:pt modelId="{9D06EAD8-B15F-4C0C-AE75-74028509732F}" type="parTrans" cxnId="{68BF2F1A-C3FB-42CB-93B9-76B556F441D7}">
      <dgm:prSet/>
      <dgm:spPr/>
      <dgm:t>
        <a:bodyPr/>
        <a:lstStyle/>
        <a:p>
          <a:endParaRPr lang="ru-RU"/>
        </a:p>
      </dgm:t>
    </dgm:pt>
    <dgm:pt modelId="{4AC71C25-0519-43F3-B1EB-3928318540F6}" type="sibTrans" cxnId="{68BF2F1A-C3FB-42CB-93B9-76B556F441D7}">
      <dgm:prSet/>
      <dgm:spPr/>
      <dgm:t>
        <a:bodyPr/>
        <a:lstStyle/>
        <a:p>
          <a:endParaRPr lang="ru-RU"/>
        </a:p>
      </dgm:t>
    </dgm:pt>
    <dgm:pt modelId="{2B972D80-CBAD-422C-A18F-0793A80142EF}" type="pres">
      <dgm:prSet presAssocID="{08D50CDF-BCCD-4D66-BFC8-9FF3DD9C85F5}" presName="linear" presStyleCnt="0">
        <dgm:presLayoutVars>
          <dgm:animLvl val="lvl"/>
          <dgm:resizeHandles val="exact"/>
        </dgm:presLayoutVars>
      </dgm:prSet>
      <dgm:spPr/>
      <dgm:t>
        <a:bodyPr/>
        <a:lstStyle/>
        <a:p>
          <a:endParaRPr lang="ru-RU"/>
        </a:p>
      </dgm:t>
    </dgm:pt>
    <dgm:pt modelId="{BFC2D3BB-0099-4ADA-A7DA-317C18EB43B4}" type="pres">
      <dgm:prSet presAssocID="{0CBCD9B7-93A2-45E7-B8C6-1A4A859E538E}" presName="parentText" presStyleLbl="node1" presStyleIdx="0" presStyleCnt="1" custLinFactNeighborX="36564" custLinFactNeighborY="2593">
        <dgm:presLayoutVars>
          <dgm:chMax val="0"/>
          <dgm:bulletEnabled val="1"/>
        </dgm:presLayoutVars>
      </dgm:prSet>
      <dgm:spPr/>
      <dgm:t>
        <a:bodyPr/>
        <a:lstStyle/>
        <a:p>
          <a:endParaRPr lang="ru-RU"/>
        </a:p>
      </dgm:t>
    </dgm:pt>
  </dgm:ptLst>
  <dgm:cxnLst>
    <dgm:cxn modelId="{68BF2F1A-C3FB-42CB-93B9-76B556F441D7}" srcId="{08D50CDF-BCCD-4D66-BFC8-9FF3DD9C85F5}" destId="{0CBCD9B7-93A2-45E7-B8C6-1A4A859E538E}" srcOrd="0" destOrd="0" parTransId="{9D06EAD8-B15F-4C0C-AE75-74028509732F}" sibTransId="{4AC71C25-0519-43F3-B1EB-3928318540F6}"/>
    <dgm:cxn modelId="{88E27BC4-034D-43CA-B9B2-DD4B9ABC4555}" type="presOf" srcId="{0CBCD9B7-93A2-45E7-B8C6-1A4A859E538E}" destId="{BFC2D3BB-0099-4ADA-A7DA-317C18EB43B4}" srcOrd="0" destOrd="0" presId="urn:microsoft.com/office/officeart/2005/8/layout/vList2"/>
    <dgm:cxn modelId="{02C0C494-F2B6-4352-A2E0-7E97B921D335}" type="presOf" srcId="{08D50CDF-BCCD-4D66-BFC8-9FF3DD9C85F5}" destId="{2B972D80-CBAD-422C-A18F-0793A80142EF}" srcOrd="0" destOrd="0" presId="urn:microsoft.com/office/officeart/2005/8/layout/vList2"/>
    <dgm:cxn modelId="{42234A36-89CC-4FE9-8756-029490C0A3F5}" type="presParOf" srcId="{2B972D80-CBAD-422C-A18F-0793A80142EF}" destId="{BFC2D3BB-0099-4ADA-A7DA-317C18EB43B4}"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7CA3759-7E63-4BDE-865F-0307FFE2DD5B}"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4E42041A-003B-469D-9B17-B03A08946128}">
      <dgm:prSet/>
      <dgm:spPr/>
      <dgm:t>
        <a:bodyPr/>
        <a:lstStyle/>
        <a:p>
          <a:pPr rtl="0"/>
          <a:r>
            <a:rPr lang="en-US" smtClean="0"/>
            <a:t>It is important to consider that the health and safety hazards typical of the pharmaceutical manufacturing industry can affect individuals other than direct staff. Due to issues such as cross-contamination and accidental environmental exposure, workers within the pharmaceutical manufacturing industry can unintentionally expose their families, fellow community members, and domesticated and wild animals to toxic or otherwise harmful materials.</a:t>
          </a:r>
          <a:endParaRPr lang="uk-UA"/>
        </a:p>
      </dgm:t>
    </dgm:pt>
    <dgm:pt modelId="{02C9EAA8-EA5F-466B-8328-D82738E9C0DF}" type="parTrans" cxnId="{179A8408-24AF-45F2-9093-12BAE09287E3}">
      <dgm:prSet/>
      <dgm:spPr/>
      <dgm:t>
        <a:bodyPr/>
        <a:lstStyle/>
        <a:p>
          <a:endParaRPr lang="ru-RU"/>
        </a:p>
      </dgm:t>
    </dgm:pt>
    <dgm:pt modelId="{A1BA707D-E75F-4854-89D4-DD917C4E39D3}" type="sibTrans" cxnId="{179A8408-24AF-45F2-9093-12BAE09287E3}">
      <dgm:prSet/>
      <dgm:spPr/>
      <dgm:t>
        <a:bodyPr/>
        <a:lstStyle/>
        <a:p>
          <a:endParaRPr lang="ru-RU"/>
        </a:p>
      </dgm:t>
    </dgm:pt>
    <dgm:pt modelId="{BDDED701-F236-4E87-9298-FF8F028C07E5}" type="pres">
      <dgm:prSet presAssocID="{C7CA3759-7E63-4BDE-865F-0307FFE2DD5B}" presName="linear" presStyleCnt="0">
        <dgm:presLayoutVars>
          <dgm:animLvl val="lvl"/>
          <dgm:resizeHandles val="exact"/>
        </dgm:presLayoutVars>
      </dgm:prSet>
      <dgm:spPr/>
      <dgm:t>
        <a:bodyPr/>
        <a:lstStyle/>
        <a:p>
          <a:endParaRPr lang="ru-RU"/>
        </a:p>
      </dgm:t>
    </dgm:pt>
    <dgm:pt modelId="{7BE163E4-C4D4-45E4-9924-58E309CFA09B}" type="pres">
      <dgm:prSet presAssocID="{4E42041A-003B-469D-9B17-B03A08946128}" presName="parentText" presStyleLbl="node1" presStyleIdx="0" presStyleCnt="1">
        <dgm:presLayoutVars>
          <dgm:chMax val="0"/>
          <dgm:bulletEnabled val="1"/>
        </dgm:presLayoutVars>
      </dgm:prSet>
      <dgm:spPr/>
      <dgm:t>
        <a:bodyPr/>
        <a:lstStyle/>
        <a:p>
          <a:endParaRPr lang="ru-RU"/>
        </a:p>
      </dgm:t>
    </dgm:pt>
  </dgm:ptLst>
  <dgm:cxnLst>
    <dgm:cxn modelId="{686C62B8-4035-4D56-AFC3-7BD2C96A069F}" type="presOf" srcId="{4E42041A-003B-469D-9B17-B03A08946128}" destId="{7BE163E4-C4D4-45E4-9924-58E309CFA09B}" srcOrd="0" destOrd="0" presId="urn:microsoft.com/office/officeart/2005/8/layout/vList2"/>
    <dgm:cxn modelId="{D7E4EFA2-D22C-4CC2-B24B-D828C8E8895D}" type="presOf" srcId="{C7CA3759-7E63-4BDE-865F-0307FFE2DD5B}" destId="{BDDED701-F236-4E87-9298-FF8F028C07E5}" srcOrd="0" destOrd="0" presId="urn:microsoft.com/office/officeart/2005/8/layout/vList2"/>
    <dgm:cxn modelId="{179A8408-24AF-45F2-9093-12BAE09287E3}" srcId="{C7CA3759-7E63-4BDE-865F-0307FFE2DD5B}" destId="{4E42041A-003B-469D-9B17-B03A08946128}" srcOrd="0" destOrd="0" parTransId="{02C9EAA8-EA5F-466B-8328-D82738E9C0DF}" sibTransId="{A1BA707D-E75F-4854-89D4-DD917C4E39D3}"/>
    <dgm:cxn modelId="{C3F536FB-13E1-47B5-B6E3-6C5603478685}" type="presParOf" srcId="{BDDED701-F236-4E87-9298-FF8F028C07E5}" destId="{7BE163E4-C4D4-45E4-9924-58E309CFA09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4785CB3-D9FA-4128-B3BA-1ACF68E1C2D8}"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A4F07E43-5AFF-407C-AB45-8D1A10C5A18C}">
      <dgm:prSet/>
      <dgm:spPr/>
      <dgm:t>
        <a:bodyPr/>
        <a:lstStyle/>
        <a:p>
          <a:pPr rtl="0"/>
          <a:r>
            <a:rPr lang="en-US" dirty="0" smtClean="0"/>
            <a:t>Employers should always ensure their workforce has access to high quality and durable pharmaceutical PPE that provides adequate protection without impairing worker mobility, gross motor function, vision, productivity, and general comfort. It is also the employer's responsibility to ensure that all personnel are thoroughly trained on how to properly don, doff, store, and if necessary, dispose of PPE to further mitigate the risk of hazardous conditions or exposure</a:t>
          </a:r>
          <a:endParaRPr lang="uk-UA" dirty="0"/>
        </a:p>
      </dgm:t>
    </dgm:pt>
    <dgm:pt modelId="{01DCBC7A-5893-4C0D-BA98-9909EBB72573}" type="parTrans" cxnId="{9B048160-2E93-4F78-B55E-024E32887FAB}">
      <dgm:prSet/>
      <dgm:spPr/>
      <dgm:t>
        <a:bodyPr/>
        <a:lstStyle/>
        <a:p>
          <a:endParaRPr lang="ru-RU"/>
        </a:p>
      </dgm:t>
    </dgm:pt>
    <dgm:pt modelId="{55F90934-EBF8-4AC7-A3EE-A3A1ABDF8739}" type="sibTrans" cxnId="{9B048160-2E93-4F78-B55E-024E32887FAB}">
      <dgm:prSet/>
      <dgm:spPr/>
      <dgm:t>
        <a:bodyPr/>
        <a:lstStyle/>
        <a:p>
          <a:endParaRPr lang="ru-RU"/>
        </a:p>
      </dgm:t>
    </dgm:pt>
    <dgm:pt modelId="{958FCA47-5DE5-4362-8C01-B04727C2587C}" type="pres">
      <dgm:prSet presAssocID="{E4785CB3-D9FA-4128-B3BA-1ACF68E1C2D8}" presName="linear" presStyleCnt="0">
        <dgm:presLayoutVars>
          <dgm:animLvl val="lvl"/>
          <dgm:resizeHandles val="exact"/>
        </dgm:presLayoutVars>
      </dgm:prSet>
      <dgm:spPr/>
      <dgm:t>
        <a:bodyPr/>
        <a:lstStyle/>
        <a:p>
          <a:endParaRPr lang="ru-RU"/>
        </a:p>
      </dgm:t>
    </dgm:pt>
    <dgm:pt modelId="{E826F6A9-24DA-4BF3-B0EF-EF7F1E055055}" type="pres">
      <dgm:prSet presAssocID="{A4F07E43-5AFF-407C-AB45-8D1A10C5A18C}" presName="parentText" presStyleLbl="node1" presStyleIdx="0" presStyleCnt="1" custLinFactNeighborX="-1390" custLinFactNeighborY="-3985">
        <dgm:presLayoutVars>
          <dgm:chMax val="0"/>
          <dgm:bulletEnabled val="1"/>
        </dgm:presLayoutVars>
      </dgm:prSet>
      <dgm:spPr/>
      <dgm:t>
        <a:bodyPr/>
        <a:lstStyle/>
        <a:p>
          <a:endParaRPr lang="ru-RU"/>
        </a:p>
      </dgm:t>
    </dgm:pt>
  </dgm:ptLst>
  <dgm:cxnLst>
    <dgm:cxn modelId="{900E96F5-3FDD-46FF-879A-FF19A41D8462}" type="presOf" srcId="{E4785CB3-D9FA-4128-B3BA-1ACF68E1C2D8}" destId="{958FCA47-5DE5-4362-8C01-B04727C2587C}" srcOrd="0" destOrd="0" presId="urn:microsoft.com/office/officeart/2005/8/layout/vList2"/>
    <dgm:cxn modelId="{4F199C45-7E0A-4CA9-9771-C7E7A06924FA}" type="presOf" srcId="{A4F07E43-5AFF-407C-AB45-8D1A10C5A18C}" destId="{E826F6A9-24DA-4BF3-B0EF-EF7F1E055055}" srcOrd="0" destOrd="0" presId="urn:microsoft.com/office/officeart/2005/8/layout/vList2"/>
    <dgm:cxn modelId="{9B048160-2E93-4F78-B55E-024E32887FAB}" srcId="{E4785CB3-D9FA-4128-B3BA-1ACF68E1C2D8}" destId="{A4F07E43-5AFF-407C-AB45-8D1A10C5A18C}" srcOrd="0" destOrd="0" parTransId="{01DCBC7A-5893-4C0D-BA98-9909EBB72573}" sibTransId="{55F90934-EBF8-4AC7-A3EE-A3A1ABDF8739}"/>
    <dgm:cxn modelId="{509801E9-D9B2-4140-9CC6-1842B92FB8C2}" type="presParOf" srcId="{958FCA47-5DE5-4362-8C01-B04727C2587C}" destId="{E826F6A9-24DA-4BF3-B0EF-EF7F1E05505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7CA3759-7E63-4BDE-865F-0307FFE2DD5B}"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4E42041A-003B-469D-9B17-B03A08946128}">
      <dgm:prSet/>
      <dgm:spPr/>
      <dgm:t>
        <a:bodyPr/>
        <a:lstStyle/>
        <a:p>
          <a:pPr rtl="0"/>
          <a:r>
            <a:rPr lang="en-US" dirty="0" smtClean="0"/>
            <a:t>To reduce this risk of accidental exposure both inside and outside the workplace, it is imperative for company leaders within this industry to make safety their leading priority. Company leaders should establish protocols that help standardize and streamline safety procedures. When relevant, safety protocols should also comply with local and national regulatory boards, including the Occupational Health and Safety Administration (OSHA).</a:t>
          </a:r>
          <a:endParaRPr lang="uk-UA" dirty="0"/>
        </a:p>
      </dgm:t>
    </dgm:pt>
    <dgm:pt modelId="{02C9EAA8-EA5F-466B-8328-D82738E9C0DF}" type="parTrans" cxnId="{179A8408-24AF-45F2-9093-12BAE09287E3}">
      <dgm:prSet/>
      <dgm:spPr/>
      <dgm:t>
        <a:bodyPr/>
        <a:lstStyle/>
        <a:p>
          <a:endParaRPr lang="ru-RU"/>
        </a:p>
      </dgm:t>
    </dgm:pt>
    <dgm:pt modelId="{A1BA707D-E75F-4854-89D4-DD917C4E39D3}" type="sibTrans" cxnId="{179A8408-24AF-45F2-9093-12BAE09287E3}">
      <dgm:prSet/>
      <dgm:spPr/>
      <dgm:t>
        <a:bodyPr/>
        <a:lstStyle/>
        <a:p>
          <a:endParaRPr lang="ru-RU"/>
        </a:p>
      </dgm:t>
    </dgm:pt>
    <dgm:pt modelId="{BDDED701-F236-4E87-9298-FF8F028C07E5}" type="pres">
      <dgm:prSet presAssocID="{C7CA3759-7E63-4BDE-865F-0307FFE2DD5B}" presName="linear" presStyleCnt="0">
        <dgm:presLayoutVars>
          <dgm:animLvl val="lvl"/>
          <dgm:resizeHandles val="exact"/>
        </dgm:presLayoutVars>
      </dgm:prSet>
      <dgm:spPr/>
      <dgm:t>
        <a:bodyPr/>
        <a:lstStyle/>
        <a:p>
          <a:endParaRPr lang="ru-RU"/>
        </a:p>
      </dgm:t>
    </dgm:pt>
    <dgm:pt modelId="{7BE163E4-C4D4-45E4-9924-58E309CFA09B}" type="pres">
      <dgm:prSet presAssocID="{4E42041A-003B-469D-9B17-B03A08946128}" presName="parentText" presStyleLbl="node1" presStyleIdx="0" presStyleCnt="1">
        <dgm:presLayoutVars>
          <dgm:chMax val="0"/>
          <dgm:bulletEnabled val="1"/>
        </dgm:presLayoutVars>
      </dgm:prSet>
      <dgm:spPr/>
      <dgm:t>
        <a:bodyPr/>
        <a:lstStyle/>
        <a:p>
          <a:endParaRPr lang="ru-RU"/>
        </a:p>
      </dgm:t>
    </dgm:pt>
  </dgm:ptLst>
  <dgm:cxnLst>
    <dgm:cxn modelId="{686C62B8-4035-4D56-AFC3-7BD2C96A069F}" type="presOf" srcId="{4E42041A-003B-469D-9B17-B03A08946128}" destId="{7BE163E4-C4D4-45E4-9924-58E309CFA09B}" srcOrd="0" destOrd="0" presId="urn:microsoft.com/office/officeart/2005/8/layout/vList2"/>
    <dgm:cxn modelId="{D7E4EFA2-D22C-4CC2-B24B-D828C8E8895D}" type="presOf" srcId="{C7CA3759-7E63-4BDE-865F-0307FFE2DD5B}" destId="{BDDED701-F236-4E87-9298-FF8F028C07E5}" srcOrd="0" destOrd="0" presId="urn:microsoft.com/office/officeart/2005/8/layout/vList2"/>
    <dgm:cxn modelId="{179A8408-24AF-45F2-9093-12BAE09287E3}" srcId="{C7CA3759-7E63-4BDE-865F-0307FFE2DD5B}" destId="{4E42041A-003B-469D-9B17-B03A08946128}" srcOrd="0" destOrd="0" parTransId="{02C9EAA8-EA5F-466B-8328-D82738E9C0DF}" sibTransId="{A1BA707D-E75F-4854-89D4-DD917C4E39D3}"/>
    <dgm:cxn modelId="{C3F536FB-13E1-47B5-B6E3-6C5603478685}" type="presParOf" srcId="{BDDED701-F236-4E87-9298-FF8F028C07E5}" destId="{7BE163E4-C4D4-45E4-9924-58E309CFA09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7CA3759-7E63-4BDE-865F-0307FFE2DD5B}"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4E42041A-003B-469D-9B17-B03A08946128}">
      <dgm:prSet/>
      <dgm:spPr/>
      <dgm:t>
        <a:bodyPr/>
        <a:lstStyle/>
        <a:p>
          <a:pPr rtl="0"/>
          <a:r>
            <a:rPr lang="en-US" noProof="0" dirty="0" smtClean="0"/>
            <a:t>Biological agents are widely found in the natural environment and as a result found in many work sectors. They include bacteria, viruses, fungi (including yeasts and molds) and internal human parasites (endoparasites). The majority of these agents are harmless however some may have potential to cause ill health.</a:t>
          </a:r>
          <a:endParaRPr lang="en-US" noProof="0" dirty="0"/>
        </a:p>
      </dgm:t>
    </dgm:pt>
    <dgm:pt modelId="{02C9EAA8-EA5F-466B-8328-D82738E9C0DF}" type="parTrans" cxnId="{179A8408-24AF-45F2-9093-12BAE09287E3}">
      <dgm:prSet/>
      <dgm:spPr/>
      <dgm:t>
        <a:bodyPr/>
        <a:lstStyle/>
        <a:p>
          <a:endParaRPr lang="ru-RU"/>
        </a:p>
      </dgm:t>
    </dgm:pt>
    <dgm:pt modelId="{A1BA707D-E75F-4854-89D4-DD917C4E39D3}" type="sibTrans" cxnId="{179A8408-24AF-45F2-9093-12BAE09287E3}">
      <dgm:prSet/>
      <dgm:spPr/>
      <dgm:t>
        <a:bodyPr/>
        <a:lstStyle/>
        <a:p>
          <a:endParaRPr lang="ru-RU"/>
        </a:p>
      </dgm:t>
    </dgm:pt>
    <dgm:pt modelId="{BDDED701-F236-4E87-9298-FF8F028C07E5}" type="pres">
      <dgm:prSet presAssocID="{C7CA3759-7E63-4BDE-865F-0307FFE2DD5B}" presName="linear" presStyleCnt="0">
        <dgm:presLayoutVars>
          <dgm:animLvl val="lvl"/>
          <dgm:resizeHandles val="exact"/>
        </dgm:presLayoutVars>
      </dgm:prSet>
      <dgm:spPr/>
      <dgm:t>
        <a:bodyPr/>
        <a:lstStyle/>
        <a:p>
          <a:endParaRPr lang="ru-RU"/>
        </a:p>
      </dgm:t>
    </dgm:pt>
    <dgm:pt modelId="{7BE163E4-C4D4-45E4-9924-58E309CFA09B}" type="pres">
      <dgm:prSet presAssocID="{4E42041A-003B-469D-9B17-B03A08946128}" presName="parentText" presStyleLbl="node1" presStyleIdx="0" presStyleCnt="1">
        <dgm:presLayoutVars>
          <dgm:chMax val="0"/>
          <dgm:bulletEnabled val="1"/>
        </dgm:presLayoutVars>
      </dgm:prSet>
      <dgm:spPr/>
      <dgm:t>
        <a:bodyPr/>
        <a:lstStyle/>
        <a:p>
          <a:endParaRPr lang="ru-RU"/>
        </a:p>
      </dgm:t>
    </dgm:pt>
  </dgm:ptLst>
  <dgm:cxnLst>
    <dgm:cxn modelId="{686C62B8-4035-4D56-AFC3-7BD2C96A069F}" type="presOf" srcId="{4E42041A-003B-469D-9B17-B03A08946128}" destId="{7BE163E4-C4D4-45E4-9924-58E309CFA09B}" srcOrd="0" destOrd="0" presId="urn:microsoft.com/office/officeart/2005/8/layout/vList2"/>
    <dgm:cxn modelId="{D7E4EFA2-D22C-4CC2-B24B-D828C8E8895D}" type="presOf" srcId="{C7CA3759-7E63-4BDE-865F-0307FFE2DD5B}" destId="{BDDED701-F236-4E87-9298-FF8F028C07E5}" srcOrd="0" destOrd="0" presId="urn:microsoft.com/office/officeart/2005/8/layout/vList2"/>
    <dgm:cxn modelId="{179A8408-24AF-45F2-9093-12BAE09287E3}" srcId="{C7CA3759-7E63-4BDE-865F-0307FFE2DD5B}" destId="{4E42041A-003B-469D-9B17-B03A08946128}" srcOrd="0" destOrd="0" parTransId="{02C9EAA8-EA5F-466B-8328-D82738E9C0DF}" sibTransId="{A1BA707D-E75F-4854-89D4-DD917C4E39D3}"/>
    <dgm:cxn modelId="{C3F536FB-13E1-47B5-B6E3-6C5603478685}" type="presParOf" srcId="{BDDED701-F236-4E87-9298-FF8F028C07E5}" destId="{7BE163E4-C4D4-45E4-9924-58E309CFA09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A99F16C-A746-4BB8-B497-817DC81A4795}" type="doc">
      <dgm:prSet loTypeId="urn:microsoft.com/office/officeart/2005/8/layout/hList6" loCatId="list" qsTypeId="urn:microsoft.com/office/officeart/2005/8/quickstyle/3d3" qsCatId="3D" csTypeId="urn:microsoft.com/office/officeart/2005/8/colors/accent0_3" csCatId="mainScheme" phldr="1"/>
      <dgm:spPr/>
      <dgm:t>
        <a:bodyPr/>
        <a:lstStyle/>
        <a:p>
          <a:endParaRPr lang="ru-RU"/>
        </a:p>
      </dgm:t>
    </dgm:pt>
    <dgm:pt modelId="{B0D92972-384B-4F4B-8A93-192B63D8BF7A}">
      <dgm:prSet/>
      <dgm:spPr/>
      <dgm:t>
        <a:bodyPr/>
        <a:lstStyle/>
        <a:p>
          <a:pPr rtl="0"/>
          <a:r>
            <a:rPr lang="en-US" smtClean="0"/>
            <a:t>The Effects of Biological Agents</a:t>
          </a:r>
          <a:endParaRPr lang="uk-UA"/>
        </a:p>
      </dgm:t>
    </dgm:pt>
    <dgm:pt modelId="{97BE5F7C-86CA-43F4-A2C5-AC2E032E928F}" type="parTrans" cxnId="{F1653B45-2CCB-42C3-A546-FF2D08C49E8B}">
      <dgm:prSet/>
      <dgm:spPr/>
      <dgm:t>
        <a:bodyPr/>
        <a:lstStyle/>
        <a:p>
          <a:endParaRPr lang="ru-RU"/>
        </a:p>
      </dgm:t>
    </dgm:pt>
    <dgm:pt modelId="{418DC5A8-8088-4B19-A713-F680B495D687}" type="sibTrans" cxnId="{F1653B45-2CCB-42C3-A546-FF2D08C49E8B}">
      <dgm:prSet/>
      <dgm:spPr/>
      <dgm:t>
        <a:bodyPr/>
        <a:lstStyle/>
        <a:p>
          <a:endParaRPr lang="ru-RU"/>
        </a:p>
      </dgm:t>
    </dgm:pt>
    <dgm:pt modelId="{125E8400-AF67-40FE-B29E-F2003A02BDCA}">
      <dgm:prSet/>
      <dgm:spPr/>
      <dgm:t>
        <a:bodyPr/>
        <a:lstStyle/>
        <a:p>
          <a:pPr rtl="0"/>
          <a:r>
            <a:rPr lang="en-US" smtClean="0"/>
            <a:t>As they are usually invisible, it is often difficult to appreciate the risks they present. As a worker you may be harmed by:</a:t>
          </a:r>
          <a:endParaRPr lang="uk-UA"/>
        </a:p>
      </dgm:t>
    </dgm:pt>
    <dgm:pt modelId="{BEB66946-DB39-4ADE-ADDC-30F14FB89DD9}" type="parTrans" cxnId="{526C6FAC-D614-4A70-9831-A54E6850D160}">
      <dgm:prSet/>
      <dgm:spPr/>
      <dgm:t>
        <a:bodyPr/>
        <a:lstStyle/>
        <a:p>
          <a:endParaRPr lang="ru-RU"/>
        </a:p>
      </dgm:t>
    </dgm:pt>
    <dgm:pt modelId="{47B89CB3-72DB-4BA6-B55C-8D344351C0D4}" type="sibTrans" cxnId="{526C6FAC-D614-4A70-9831-A54E6850D160}">
      <dgm:prSet/>
      <dgm:spPr/>
      <dgm:t>
        <a:bodyPr/>
        <a:lstStyle/>
        <a:p>
          <a:endParaRPr lang="ru-RU"/>
        </a:p>
      </dgm:t>
    </dgm:pt>
    <dgm:pt modelId="{24E5574C-3A26-4B78-94D2-6D67C09D6ABD}">
      <dgm:prSet/>
      <dgm:spPr/>
      <dgm:t>
        <a:bodyPr/>
        <a:lstStyle/>
        <a:p>
          <a:pPr algn="l" rtl="0"/>
          <a:r>
            <a:rPr lang="en-US" dirty="0" smtClean="0"/>
            <a:t>being infected by a biological agent</a:t>
          </a:r>
          <a:endParaRPr lang="uk-UA" dirty="0"/>
        </a:p>
      </dgm:t>
    </dgm:pt>
    <dgm:pt modelId="{046E8598-18EA-41A1-BE6F-6D001EC7C75B}" type="parTrans" cxnId="{EC10B21F-20FB-4A8F-84B6-D1191951A4C0}">
      <dgm:prSet/>
      <dgm:spPr/>
      <dgm:t>
        <a:bodyPr/>
        <a:lstStyle/>
        <a:p>
          <a:endParaRPr lang="ru-RU"/>
        </a:p>
      </dgm:t>
    </dgm:pt>
    <dgm:pt modelId="{EBA756B4-E07C-44E2-9BC2-9FA81838717A}" type="sibTrans" cxnId="{EC10B21F-20FB-4A8F-84B6-D1191951A4C0}">
      <dgm:prSet/>
      <dgm:spPr/>
      <dgm:t>
        <a:bodyPr/>
        <a:lstStyle/>
        <a:p>
          <a:endParaRPr lang="ru-RU"/>
        </a:p>
      </dgm:t>
    </dgm:pt>
    <dgm:pt modelId="{D3714813-DC15-4D1C-B41B-647B4DFB5EDE}">
      <dgm:prSet/>
      <dgm:spPr/>
      <dgm:t>
        <a:bodyPr/>
        <a:lstStyle/>
        <a:p>
          <a:pPr algn="l" rtl="0"/>
          <a:r>
            <a:rPr lang="en-US" dirty="0" smtClean="0"/>
            <a:t>being exposed to toxins produced by the biological agent, or</a:t>
          </a:r>
          <a:endParaRPr lang="uk-UA" dirty="0"/>
        </a:p>
      </dgm:t>
    </dgm:pt>
    <dgm:pt modelId="{D3DB810D-B9E3-49AF-80A4-16F19F87249B}" type="parTrans" cxnId="{2359CA03-4E9E-4462-A76D-F42D8BB55659}">
      <dgm:prSet/>
      <dgm:spPr/>
      <dgm:t>
        <a:bodyPr/>
        <a:lstStyle/>
        <a:p>
          <a:endParaRPr lang="ru-RU"/>
        </a:p>
      </dgm:t>
    </dgm:pt>
    <dgm:pt modelId="{400E9517-D4BC-4688-9FB8-8E6582167407}" type="sibTrans" cxnId="{2359CA03-4E9E-4462-A76D-F42D8BB55659}">
      <dgm:prSet/>
      <dgm:spPr/>
      <dgm:t>
        <a:bodyPr/>
        <a:lstStyle/>
        <a:p>
          <a:endParaRPr lang="ru-RU"/>
        </a:p>
      </dgm:t>
    </dgm:pt>
    <dgm:pt modelId="{9995440C-3097-4017-B60A-533BDB529396}">
      <dgm:prSet/>
      <dgm:spPr/>
      <dgm:t>
        <a:bodyPr/>
        <a:lstStyle/>
        <a:p>
          <a:pPr algn="l" rtl="0"/>
          <a:r>
            <a:rPr lang="en-US" dirty="0" smtClean="0"/>
            <a:t>having an allergic reaction to the biological agent or substances it produces, for example, enzymes.</a:t>
          </a:r>
          <a:endParaRPr lang="uk-UA" dirty="0"/>
        </a:p>
      </dgm:t>
    </dgm:pt>
    <dgm:pt modelId="{55AFE5A9-7DF9-4606-B1D1-63FD7EC9997E}" type="parTrans" cxnId="{58DB46AE-8823-42D2-AEB5-46FC994175A8}">
      <dgm:prSet/>
      <dgm:spPr/>
      <dgm:t>
        <a:bodyPr/>
        <a:lstStyle/>
        <a:p>
          <a:endParaRPr lang="ru-RU"/>
        </a:p>
      </dgm:t>
    </dgm:pt>
    <dgm:pt modelId="{AF9AB562-0D5B-4E88-9002-DBC864CBBFC4}" type="sibTrans" cxnId="{58DB46AE-8823-42D2-AEB5-46FC994175A8}">
      <dgm:prSet/>
      <dgm:spPr/>
      <dgm:t>
        <a:bodyPr/>
        <a:lstStyle/>
        <a:p>
          <a:endParaRPr lang="ru-RU"/>
        </a:p>
      </dgm:t>
    </dgm:pt>
    <dgm:pt modelId="{0991E85C-00F3-4DB6-A454-641DAAA2E4C5}">
      <dgm:prSet/>
      <dgm:spPr/>
      <dgm:t>
        <a:bodyPr/>
        <a:lstStyle/>
        <a:p>
          <a:pPr rtl="0"/>
          <a:r>
            <a:rPr lang="en-US" dirty="0" smtClean="0"/>
            <a:t>Biological agents have the ability to replicate rapidly, require minimal resources to survive and can infect at very small doses.</a:t>
          </a:r>
          <a:endParaRPr lang="uk-UA" dirty="0"/>
        </a:p>
      </dgm:t>
    </dgm:pt>
    <dgm:pt modelId="{B009CA3B-E197-4C35-8FD5-E231DA02FD22}" type="parTrans" cxnId="{F77B643E-3E49-4D66-82C2-8BC59EE9317B}">
      <dgm:prSet/>
      <dgm:spPr/>
      <dgm:t>
        <a:bodyPr/>
        <a:lstStyle/>
        <a:p>
          <a:endParaRPr lang="ru-RU"/>
        </a:p>
      </dgm:t>
    </dgm:pt>
    <dgm:pt modelId="{ECE60F3D-E33A-4059-AAB8-4435FB106C30}" type="sibTrans" cxnId="{F77B643E-3E49-4D66-82C2-8BC59EE9317B}">
      <dgm:prSet/>
      <dgm:spPr/>
      <dgm:t>
        <a:bodyPr/>
        <a:lstStyle/>
        <a:p>
          <a:endParaRPr lang="ru-RU"/>
        </a:p>
      </dgm:t>
    </dgm:pt>
    <dgm:pt modelId="{981D992F-8904-432A-B26A-61792530C4EF}" type="pres">
      <dgm:prSet presAssocID="{5A99F16C-A746-4BB8-B497-817DC81A4795}" presName="Name0" presStyleCnt="0">
        <dgm:presLayoutVars>
          <dgm:dir/>
          <dgm:resizeHandles val="exact"/>
        </dgm:presLayoutVars>
      </dgm:prSet>
      <dgm:spPr/>
      <dgm:t>
        <a:bodyPr/>
        <a:lstStyle/>
        <a:p>
          <a:endParaRPr lang="ru-RU"/>
        </a:p>
      </dgm:t>
    </dgm:pt>
    <dgm:pt modelId="{419556B9-AF1A-4C95-BFD8-F8557DC96283}" type="pres">
      <dgm:prSet presAssocID="{B0D92972-384B-4F4B-8A93-192B63D8BF7A}" presName="node" presStyleLbl="node1" presStyleIdx="0" presStyleCnt="6">
        <dgm:presLayoutVars>
          <dgm:bulletEnabled val="1"/>
        </dgm:presLayoutVars>
      </dgm:prSet>
      <dgm:spPr/>
      <dgm:t>
        <a:bodyPr/>
        <a:lstStyle/>
        <a:p>
          <a:endParaRPr lang="ru-RU"/>
        </a:p>
      </dgm:t>
    </dgm:pt>
    <dgm:pt modelId="{3FF03A65-04E5-42E7-B092-816B0EE44782}" type="pres">
      <dgm:prSet presAssocID="{418DC5A8-8088-4B19-A713-F680B495D687}" presName="sibTrans" presStyleCnt="0"/>
      <dgm:spPr/>
    </dgm:pt>
    <dgm:pt modelId="{5C62C16D-9C1C-479A-A696-7BDBC9312FF6}" type="pres">
      <dgm:prSet presAssocID="{125E8400-AF67-40FE-B29E-F2003A02BDCA}" presName="node" presStyleLbl="node1" presStyleIdx="1" presStyleCnt="6">
        <dgm:presLayoutVars>
          <dgm:bulletEnabled val="1"/>
        </dgm:presLayoutVars>
      </dgm:prSet>
      <dgm:spPr/>
      <dgm:t>
        <a:bodyPr/>
        <a:lstStyle/>
        <a:p>
          <a:endParaRPr lang="ru-RU"/>
        </a:p>
      </dgm:t>
    </dgm:pt>
    <dgm:pt modelId="{3A0973E9-4C24-47FB-913B-DC3DCE87FC39}" type="pres">
      <dgm:prSet presAssocID="{47B89CB3-72DB-4BA6-B55C-8D344351C0D4}" presName="sibTrans" presStyleCnt="0"/>
      <dgm:spPr/>
    </dgm:pt>
    <dgm:pt modelId="{B4410E7B-1649-43BB-AB9D-7E1D3FD00AAF}" type="pres">
      <dgm:prSet presAssocID="{24E5574C-3A26-4B78-94D2-6D67C09D6ABD}" presName="node" presStyleLbl="node1" presStyleIdx="2" presStyleCnt="6">
        <dgm:presLayoutVars>
          <dgm:bulletEnabled val="1"/>
        </dgm:presLayoutVars>
      </dgm:prSet>
      <dgm:spPr/>
      <dgm:t>
        <a:bodyPr/>
        <a:lstStyle/>
        <a:p>
          <a:endParaRPr lang="ru-RU"/>
        </a:p>
      </dgm:t>
    </dgm:pt>
    <dgm:pt modelId="{2EFAA40A-19EA-4888-9697-6EDBB881BAD9}" type="pres">
      <dgm:prSet presAssocID="{EBA756B4-E07C-44E2-9BC2-9FA81838717A}" presName="sibTrans" presStyleCnt="0"/>
      <dgm:spPr/>
    </dgm:pt>
    <dgm:pt modelId="{91ABDF30-E52A-4A08-86D9-17ECAFDE60C5}" type="pres">
      <dgm:prSet presAssocID="{D3714813-DC15-4D1C-B41B-647B4DFB5EDE}" presName="node" presStyleLbl="node1" presStyleIdx="3" presStyleCnt="6">
        <dgm:presLayoutVars>
          <dgm:bulletEnabled val="1"/>
        </dgm:presLayoutVars>
      </dgm:prSet>
      <dgm:spPr/>
      <dgm:t>
        <a:bodyPr/>
        <a:lstStyle/>
        <a:p>
          <a:endParaRPr lang="ru-RU"/>
        </a:p>
      </dgm:t>
    </dgm:pt>
    <dgm:pt modelId="{363D3A6F-36F0-4B5E-8ABE-0E141E855E30}" type="pres">
      <dgm:prSet presAssocID="{400E9517-D4BC-4688-9FB8-8E6582167407}" presName="sibTrans" presStyleCnt="0"/>
      <dgm:spPr/>
    </dgm:pt>
    <dgm:pt modelId="{B4BD3AF2-E7DB-41FF-9E4A-771AA2753595}" type="pres">
      <dgm:prSet presAssocID="{9995440C-3097-4017-B60A-533BDB529396}" presName="node" presStyleLbl="node1" presStyleIdx="4" presStyleCnt="6">
        <dgm:presLayoutVars>
          <dgm:bulletEnabled val="1"/>
        </dgm:presLayoutVars>
      </dgm:prSet>
      <dgm:spPr/>
      <dgm:t>
        <a:bodyPr/>
        <a:lstStyle/>
        <a:p>
          <a:endParaRPr lang="ru-RU"/>
        </a:p>
      </dgm:t>
    </dgm:pt>
    <dgm:pt modelId="{F07B94C2-AAC7-445B-B2FF-DB6D311F830C}" type="pres">
      <dgm:prSet presAssocID="{AF9AB562-0D5B-4E88-9002-DBC864CBBFC4}" presName="sibTrans" presStyleCnt="0"/>
      <dgm:spPr/>
    </dgm:pt>
    <dgm:pt modelId="{839AF81E-78D5-4F37-A0ED-54577A95E1A1}" type="pres">
      <dgm:prSet presAssocID="{0991E85C-00F3-4DB6-A454-641DAAA2E4C5}" presName="node" presStyleLbl="node1" presStyleIdx="5" presStyleCnt="6">
        <dgm:presLayoutVars>
          <dgm:bulletEnabled val="1"/>
        </dgm:presLayoutVars>
      </dgm:prSet>
      <dgm:spPr/>
      <dgm:t>
        <a:bodyPr/>
        <a:lstStyle/>
        <a:p>
          <a:endParaRPr lang="ru-RU"/>
        </a:p>
      </dgm:t>
    </dgm:pt>
  </dgm:ptLst>
  <dgm:cxnLst>
    <dgm:cxn modelId="{D3D1C9DF-A829-4599-932D-BA4054E8BA9F}" type="presOf" srcId="{9995440C-3097-4017-B60A-533BDB529396}" destId="{B4BD3AF2-E7DB-41FF-9E4A-771AA2753595}" srcOrd="0" destOrd="0" presId="urn:microsoft.com/office/officeart/2005/8/layout/hList6"/>
    <dgm:cxn modelId="{EC10B21F-20FB-4A8F-84B6-D1191951A4C0}" srcId="{5A99F16C-A746-4BB8-B497-817DC81A4795}" destId="{24E5574C-3A26-4B78-94D2-6D67C09D6ABD}" srcOrd="2" destOrd="0" parTransId="{046E8598-18EA-41A1-BE6F-6D001EC7C75B}" sibTransId="{EBA756B4-E07C-44E2-9BC2-9FA81838717A}"/>
    <dgm:cxn modelId="{99DA1891-984D-4B46-BF15-141CBDA2F1C8}" type="presOf" srcId="{D3714813-DC15-4D1C-B41B-647B4DFB5EDE}" destId="{91ABDF30-E52A-4A08-86D9-17ECAFDE60C5}" srcOrd="0" destOrd="0" presId="urn:microsoft.com/office/officeart/2005/8/layout/hList6"/>
    <dgm:cxn modelId="{A154FE2F-EA9D-451B-8EC4-A04CEA147C2A}" type="presOf" srcId="{B0D92972-384B-4F4B-8A93-192B63D8BF7A}" destId="{419556B9-AF1A-4C95-BFD8-F8557DC96283}" srcOrd="0" destOrd="0" presId="urn:microsoft.com/office/officeart/2005/8/layout/hList6"/>
    <dgm:cxn modelId="{0B52B0CD-1486-455B-8EE4-D0607080ECB7}" type="presOf" srcId="{5A99F16C-A746-4BB8-B497-817DC81A4795}" destId="{981D992F-8904-432A-B26A-61792530C4EF}" srcOrd="0" destOrd="0" presId="urn:microsoft.com/office/officeart/2005/8/layout/hList6"/>
    <dgm:cxn modelId="{F77B643E-3E49-4D66-82C2-8BC59EE9317B}" srcId="{5A99F16C-A746-4BB8-B497-817DC81A4795}" destId="{0991E85C-00F3-4DB6-A454-641DAAA2E4C5}" srcOrd="5" destOrd="0" parTransId="{B009CA3B-E197-4C35-8FD5-E231DA02FD22}" sibTransId="{ECE60F3D-E33A-4059-AAB8-4435FB106C30}"/>
    <dgm:cxn modelId="{F1653B45-2CCB-42C3-A546-FF2D08C49E8B}" srcId="{5A99F16C-A746-4BB8-B497-817DC81A4795}" destId="{B0D92972-384B-4F4B-8A93-192B63D8BF7A}" srcOrd="0" destOrd="0" parTransId="{97BE5F7C-86CA-43F4-A2C5-AC2E032E928F}" sibTransId="{418DC5A8-8088-4B19-A713-F680B495D687}"/>
    <dgm:cxn modelId="{2359CA03-4E9E-4462-A76D-F42D8BB55659}" srcId="{5A99F16C-A746-4BB8-B497-817DC81A4795}" destId="{D3714813-DC15-4D1C-B41B-647B4DFB5EDE}" srcOrd="3" destOrd="0" parTransId="{D3DB810D-B9E3-49AF-80A4-16F19F87249B}" sibTransId="{400E9517-D4BC-4688-9FB8-8E6582167407}"/>
    <dgm:cxn modelId="{A350C446-610A-4EDB-AD18-1494BF795C0E}" type="presOf" srcId="{0991E85C-00F3-4DB6-A454-641DAAA2E4C5}" destId="{839AF81E-78D5-4F37-A0ED-54577A95E1A1}" srcOrd="0" destOrd="0" presId="urn:microsoft.com/office/officeart/2005/8/layout/hList6"/>
    <dgm:cxn modelId="{526C6FAC-D614-4A70-9831-A54E6850D160}" srcId="{5A99F16C-A746-4BB8-B497-817DC81A4795}" destId="{125E8400-AF67-40FE-B29E-F2003A02BDCA}" srcOrd="1" destOrd="0" parTransId="{BEB66946-DB39-4ADE-ADDC-30F14FB89DD9}" sibTransId="{47B89CB3-72DB-4BA6-B55C-8D344351C0D4}"/>
    <dgm:cxn modelId="{8F9DD038-2160-4B47-9EDC-39F17887E0B7}" type="presOf" srcId="{125E8400-AF67-40FE-B29E-F2003A02BDCA}" destId="{5C62C16D-9C1C-479A-A696-7BDBC9312FF6}" srcOrd="0" destOrd="0" presId="urn:microsoft.com/office/officeart/2005/8/layout/hList6"/>
    <dgm:cxn modelId="{58DB46AE-8823-42D2-AEB5-46FC994175A8}" srcId="{5A99F16C-A746-4BB8-B497-817DC81A4795}" destId="{9995440C-3097-4017-B60A-533BDB529396}" srcOrd="4" destOrd="0" parTransId="{55AFE5A9-7DF9-4606-B1D1-63FD7EC9997E}" sibTransId="{AF9AB562-0D5B-4E88-9002-DBC864CBBFC4}"/>
    <dgm:cxn modelId="{E2007059-BC8C-4325-96B3-A8A404416EA6}" type="presOf" srcId="{24E5574C-3A26-4B78-94D2-6D67C09D6ABD}" destId="{B4410E7B-1649-43BB-AB9D-7E1D3FD00AAF}" srcOrd="0" destOrd="0" presId="urn:microsoft.com/office/officeart/2005/8/layout/hList6"/>
    <dgm:cxn modelId="{95C8FC83-0DDC-40AB-BEBA-0369FF0BEA30}" type="presParOf" srcId="{981D992F-8904-432A-B26A-61792530C4EF}" destId="{419556B9-AF1A-4C95-BFD8-F8557DC96283}" srcOrd="0" destOrd="0" presId="urn:microsoft.com/office/officeart/2005/8/layout/hList6"/>
    <dgm:cxn modelId="{B24B4F5E-93B9-448D-A667-AA839974EB84}" type="presParOf" srcId="{981D992F-8904-432A-B26A-61792530C4EF}" destId="{3FF03A65-04E5-42E7-B092-816B0EE44782}" srcOrd="1" destOrd="0" presId="urn:microsoft.com/office/officeart/2005/8/layout/hList6"/>
    <dgm:cxn modelId="{E3AC7C73-0638-470F-AC7E-BA65D462C2D9}" type="presParOf" srcId="{981D992F-8904-432A-B26A-61792530C4EF}" destId="{5C62C16D-9C1C-479A-A696-7BDBC9312FF6}" srcOrd="2" destOrd="0" presId="urn:microsoft.com/office/officeart/2005/8/layout/hList6"/>
    <dgm:cxn modelId="{244CF54B-F9E5-4CFD-B3D5-942C9E5A6BB7}" type="presParOf" srcId="{981D992F-8904-432A-B26A-61792530C4EF}" destId="{3A0973E9-4C24-47FB-913B-DC3DCE87FC39}" srcOrd="3" destOrd="0" presId="urn:microsoft.com/office/officeart/2005/8/layout/hList6"/>
    <dgm:cxn modelId="{93598297-EDA1-403F-83C7-A762A3354846}" type="presParOf" srcId="{981D992F-8904-432A-B26A-61792530C4EF}" destId="{B4410E7B-1649-43BB-AB9D-7E1D3FD00AAF}" srcOrd="4" destOrd="0" presId="urn:microsoft.com/office/officeart/2005/8/layout/hList6"/>
    <dgm:cxn modelId="{EA5BA506-5E2D-4F40-BF3A-83606DEADD08}" type="presParOf" srcId="{981D992F-8904-432A-B26A-61792530C4EF}" destId="{2EFAA40A-19EA-4888-9697-6EDBB881BAD9}" srcOrd="5" destOrd="0" presId="urn:microsoft.com/office/officeart/2005/8/layout/hList6"/>
    <dgm:cxn modelId="{513C6ED0-E8D7-4425-8842-D3406FF889FA}" type="presParOf" srcId="{981D992F-8904-432A-B26A-61792530C4EF}" destId="{91ABDF30-E52A-4A08-86D9-17ECAFDE60C5}" srcOrd="6" destOrd="0" presId="urn:microsoft.com/office/officeart/2005/8/layout/hList6"/>
    <dgm:cxn modelId="{F67C2824-1A83-4BC9-813D-F3233FB63B64}" type="presParOf" srcId="{981D992F-8904-432A-B26A-61792530C4EF}" destId="{363D3A6F-36F0-4B5E-8ABE-0E141E855E30}" srcOrd="7" destOrd="0" presId="urn:microsoft.com/office/officeart/2005/8/layout/hList6"/>
    <dgm:cxn modelId="{21826A99-41E7-4710-B0C1-95402061BCEC}" type="presParOf" srcId="{981D992F-8904-432A-B26A-61792530C4EF}" destId="{B4BD3AF2-E7DB-41FF-9E4A-771AA2753595}" srcOrd="8" destOrd="0" presId="urn:microsoft.com/office/officeart/2005/8/layout/hList6"/>
    <dgm:cxn modelId="{5725DE9E-32A4-4B65-8C0F-FDC26CC94942}" type="presParOf" srcId="{981D992F-8904-432A-B26A-61792530C4EF}" destId="{F07B94C2-AAC7-445B-B2FF-DB6D311F830C}" srcOrd="9" destOrd="0" presId="urn:microsoft.com/office/officeart/2005/8/layout/hList6"/>
    <dgm:cxn modelId="{CDA89DD0-267C-47D8-9656-2E6C467D064F}" type="presParOf" srcId="{981D992F-8904-432A-B26A-61792530C4EF}" destId="{839AF81E-78D5-4F37-A0ED-54577A95E1A1}" srcOrd="1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3D65AC78-1CE5-4A68-9015-8B74DDF9A584}" type="doc">
      <dgm:prSet loTypeId="urn:microsoft.com/office/officeart/2005/8/layout/vList2" loCatId="list" qsTypeId="urn:microsoft.com/office/officeart/2005/8/quickstyle/3d2" qsCatId="3D" csTypeId="urn:microsoft.com/office/officeart/2005/8/colors/accent0_2" csCatId="mainScheme" phldr="1"/>
      <dgm:spPr/>
      <dgm:t>
        <a:bodyPr/>
        <a:lstStyle/>
        <a:p>
          <a:endParaRPr lang="ru-RU"/>
        </a:p>
      </dgm:t>
    </dgm:pt>
    <dgm:pt modelId="{96957E59-CC15-4CA8-9E2C-0F72986C887D}">
      <dgm:prSet/>
      <dgm:spPr/>
      <dgm:t>
        <a:bodyPr/>
        <a:lstStyle/>
        <a:p>
          <a:pPr rtl="0"/>
          <a:r>
            <a:rPr lang="en-US" dirty="0" smtClean="0"/>
            <a:t>•intentional, whereby the employee works directly with them, for example, in a laboratory or research facility, or</a:t>
          </a:r>
          <a:endParaRPr lang="uk-UA" dirty="0"/>
        </a:p>
      </dgm:t>
    </dgm:pt>
    <dgm:pt modelId="{BF1F710D-C000-4316-962A-5F3F6713CB47}" type="parTrans" cxnId="{4CC860A7-7FA2-47CD-8E0E-7C872F9A9402}">
      <dgm:prSet/>
      <dgm:spPr/>
      <dgm:t>
        <a:bodyPr/>
        <a:lstStyle/>
        <a:p>
          <a:endParaRPr lang="ru-RU"/>
        </a:p>
      </dgm:t>
    </dgm:pt>
    <dgm:pt modelId="{AAA2A453-28F8-46FD-874C-84E228091BD6}" type="sibTrans" cxnId="{4CC860A7-7FA2-47CD-8E0E-7C872F9A9402}">
      <dgm:prSet/>
      <dgm:spPr/>
      <dgm:t>
        <a:bodyPr/>
        <a:lstStyle/>
        <a:p>
          <a:endParaRPr lang="ru-RU"/>
        </a:p>
      </dgm:t>
    </dgm:pt>
    <dgm:pt modelId="{56D4289C-7486-4D81-8805-2B8197AC1528}">
      <dgm:prSet/>
      <dgm:spPr/>
      <dgm:t>
        <a:bodyPr/>
        <a:lstStyle/>
        <a:p>
          <a:pPr rtl="0"/>
          <a:r>
            <a:rPr lang="en-US" dirty="0" smtClean="0"/>
            <a:t>•unintentional, whereby the employee is exposed to the biological agent due to the work they do, for example, a healthcare worker who is exposed to a blood borne virus </a:t>
          </a:r>
          <a:endParaRPr lang="uk-UA" dirty="0"/>
        </a:p>
      </dgm:t>
    </dgm:pt>
    <dgm:pt modelId="{675B387A-E7F6-4DE4-BD70-582AD69D66ED}" type="parTrans" cxnId="{DD4DBD6D-1AA3-4F1C-9299-4DBFB94FFE75}">
      <dgm:prSet/>
      <dgm:spPr/>
      <dgm:t>
        <a:bodyPr/>
        <a:lstStyle/>
        <a:p>
          <a:endParaRPr lang="ru-RU"/>
        </a:p>
      </dgm:t>
    </dgm:pt>
    <dgm:pt modelId="{F4107788-0BB9-4B54-B964-A518AD9B7460}" type="sibTrans" cxnId="{DD4DBD6D-1AA3-4F1C-9299-4DBFB94FFE75}">
      <dgm:prSet/>
      <dgm:spPr/>
      <dgm:t>
        <a:bodyPr/>
        <a:lstStyle/>
        <a:p>
          <a:endParaRPr lang="ru-RU"/>
        </a:p>
      </dgm:t>
    </dgm:pt>
    <dgm:pt modelId="{DD4998F2-70A2-4C59-B0CD-29625FEE7941}" type="pres">
      <dgm:prSet presAssocID="{3D65AC78-1CE5-4A68-9015-8B74DDF9A584}" presName="linear" presStyleCnt="0">
        <dgm:presLayoutVars>
          <dgm:animLvl val="lvl"/>
          <dgm:resizeHandles val="exact"/>
        </dgm:presLayoutVars>
      </dgm:prSet>
      <dgm:spPr/>
      <dgm:t>
        <a:bodyPr/>
        <a:lstStyle/>
        <a:p>
          <a:endParaRPr lang="ru-RU"/>
        </a:p>
      </dgm:t>
    </dgm:pt>
    <dgm:pt modelId="{4A879038-D552-4049-B78F-CA73A61083F9}" type="pres">
      <dgm:prSet presAssocID="{96957E59-CC15-4CA8-9E2C-0F72986C887D}" presName="parentText" presStyleLbl="node1" presStyleIdx="0" presStyleCnt="2">
        <dgm:presLayoutVars>
          <dgm:chMax val="0"/>
          <dgm:bulletEnabled val="1"/>
        </dgm:presLayoutVars>
      </dgm:prSet>
      <dgm:spPr/>
      <dgm:t>
        <a:bodyPr/>
        <a:lstStyle/>
        <a:p>
          <a:endParaRPr lang="ru-RU"/>
        </a:p>
      </dgm:t>
    </dgm:pt>
    <dgm:pt modelId="{2EF36637-FFDA-4F7A-A0D7-3F8C8A8CA1C4}" type="pres">
      <dgm:prSet presAssocID="{AAA2A453-28F8-46FD-874C-84E228091BD6}" presName="spacer" presStyleCnt="0"/>
      <dgm:spPr/>
    </dgm:pt>
    <dgm:pt modelId="{89D29510-0C1A-43A9-B15B-94A7238ECB26}" type="pres">
      <dgm:prSet presAssocID="{56D4289C-7486-4D81-8805-2B8197AC1528}" presName="parentText" presStyleLbl="node1" presStyleIdx="1" presStyleCnt="2">
        <dgm:presLayoutVars>
          <dgm:chMax val="0"/>
          <dgm:bulletEnabled val="1"/>
        </dgm:presLayoutVars>
      </dgm:prSet>
      <dgm:spPr/>
      <dgm:t>
        <a:bodyPr/>
        <a:lstStyle/>
        <a:p>
          <a:endParaRPr lang="ru-RU"/>
        </a:p>
      </dgm:t>
    </dgm:pt>
  </dgm:ptLst>
  <dgm:cxnLst>
    <dgm:cxn modelId="{D94553CB-994C-4092-9D13-49ACB98B2453}" type="presOf" srcId="{96957E59-CC15-4CA8-9E2C-0F72986C887D}" destId="{4A879038-D552-4049-B78F-CA73A61083F9}" srcOrd="0" destOrd="0" presId="urn:microsoft.com/office/officeart/2005/8/layout/vList2"/>
    <dgm:cxn modelId="{DD4DBD6D-1AA3-4F1C-9299-4DBFB94FFE75}" srcId="{3D65AC78-1CE5-4A68-9015-8B74DDF9A584}" destId="{56D4289C-7486-4D81-8805-2B8197AC1528}" srcOrd="1" destOrd="0" parTransId="{675B387A-E7F6-4DE4-BD70-582AD69D66ED}" sibTransId="{F4107788-0BB9-4B54-B964-A518AD9B7460}"/>
    <dgm:cxn modelId="{A82A955B-D26B-41BC-89BD-BBFA83A378C8}" type="presOf" srcId="{3D65AC78-1CE5-4A68-9015-8B74DDF9A584}" destId="{DD4998F2-70A2-4C59-B0CD-29625FEE7941}" srcOrd="0" destOrd="0" presId="urn:microsoft.com/office/officeart/2005/8/layout/vList2"/>
    <dgm:cxn modelId="{BC3BAFE6-7488-4AB8-A8C4-D83F5E9B38F3}" type="presOf" srcId="{56D4289C-7486-4D81-8805-2B8197AC1528}" destId="{89D29510-0C1A-43A9-B15B-94A7238ECB26}" srcOrd="0" destOrd="0" presId="urn:microsoft.com/office/officeart/2005/8/layout/vList2"/>
    <dgm:cxn modelId="{4CC860A7-7FA2-47CD-8E0E-7C872F9A9402}" srcId="{3D65AC78-1CE5-4A68-9015-8B74DDF9A584}" destId="{96957E59-CC15-4CA8-9E2C-0F72986C887D}" srcOrd="0" destOrd="0" parTransId="{BF1F710D-C000-4316-962A-5F3F6713CB47}" sibTransId="{AAA2A453-28F8-46FD-874C-84E228091BD6}"/>
    <dgm:cxn modelId="{9FB4AF44-6E0F-4434-9DBF-13BD29BBBF84}" type="presParOf" srcId="{DD4998F2-70A2-4C59-B0CD-29625FEE7941}" destId="{4A879038-D552-4049-B78F-CA73A61083F9}" srcOrd="0" destOrd="0" presId="urn:microsoft.com/office/officeart/2005/8/layout/vList2"/>
    <dgm:cxn modelId="{6E6E8C07-7985-4D7D-90CA-70055BEC17D7}" type="presParOf" srcId="{DD4998F2-70A2-4C59-B0CD-29625FEE7941}" destId="{2EF36637-FFDA-4F7A-A0D7-3F8C8A8CA1C4}" srcOrd="1" destOrd="0" presId="urn:microsoft.com/office/officeart/2005/8/layout/vList2"/>
    <dgm:cxn modelId="{8AE40D8E-C763-4BCC-9628-CC1074221D24}" type="presParOf" srcId="{DD4998F2-70A2-4C59-B0CD-29625FEE7941}" destId="{89D29510-0C1A-43A9-B15B-94A7238ECB2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836EC1D-796C-457A-A06D-53EE7644B071}"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ru-RU"/>
        </a:p>
      </dgm:t>
    </dgm:pt>
    <dgm:pt modelId="{55AEA104-EAB8-49C6-8F8E-FAC19C64F6D7}">
      <dgm:prSet custT="1"/>
      <dgm:spPr/>
      <dgm:t>
        <a:bodyPr/>
        <a:lstStyle/>
        <a:p>
          <a:pPr rtl="0"/>
          <a:r>
            <a:rPr lang="en-US" sz="1400" dirty="0" smtClean="0"/>
            <a:t>In the case of any activity in relation to which there is a risk to the safety or health of employees caused by working with a biological agent, the employer must take appropriate measures to ensure that:</a:t>
          </a:r>
          <a:endParaRPr lang="uk-UA" sz="1400" dirty="0"/>
        </a:p>
      </dgm:t>
    </dgm:pt>
    <dgm:pt modelId="{3DCCFFA1-C756-425F-A570-6B1C62D5C640}" type="parTrans" cxnId="{DE537019-4332-434D-BFCC-CA35F8BF1078}">
      <dgm:prSet/>
      <dgm:spPr/>
      <dgm:t>
        <a:bodyPr/>
        <a:lstStyle/>
        <a:p>
          <a:endParaRPr lang="ru-RU"/>
        </a:p>
      </dgm:t>
    </dgm:pt>
    <dgm:pt modelId="{D141BA5F-20F1-4B62-AA04-A12511E485E0}" type="sibTrans" cxnId="{DE537019-4332-434D-BFCC-CA35F8BF1078}">
      <dgm:prSet/>
      <dgm:spPr/>
      <dgm:t>
        <a:bodyPr/>
        <a:lstStyle/>
        <a:p>
          <a:endParaRPr lang="ru-RU"/>
        </a:p>
      </dgm:t>
    </dgm:pt>
    <dgm:pt modelId="{F6057B28-28CA-4A5B-AD96-75E85DA4EFAE}" type="pres">
      <dgm:prSet presAssocID="{3836EC1D-796C-457A-A06D-53EE7644B071}" presName="linear" presStyleCnt="0">
        <dgm:presLayoutVars>
          <dgm:animLvl val="lvl"/>
          <dgm:resizeHandles val="exact"/>
        </dgm:presLayoutVars>
      </dgm:prSet>
      <dgm:spPr/>
      <dgm:t>
        <a:bodyPr/>
        <a:lstStyle/>
        <a:p>
          <a:endParaRPr lang="ru-RU"/>
        </a:p>
      </dgm:t>
    </dgm:pt>
    <dgm:pt modelId="{6F20E5DD-2877-4A90-90F5-9EA8E286AA9E}" type="pres">
      <dgm:prSet presAssocID="{55AEA104-EAB8-49C6-8F8E-FAC19C64F6D7}" presName="parentText" presStyleLbl="node1" presStyleIdx="0" presStyleCnt="1" custScaleX="84874" custScaleY="72849">
        <dgm:presLayoutVars>
          <dgm:chMax val="0"/>
          <dgm:bulletEnabled val="1"/>
        </dgm:presLayoutVars>
      </dgm:prSet>
      <dgm:spPr/>
      <dgm:t>
        <a:bodyPr/>
        <a:lstStyle/>
        <a:p>
          <a:endParaRPr lang="ru-RU"/>
        </a:p>
      </dgm:t>
    </dgm:pt>
  </dgm:ptLst>
  <dgm:cxnLst>
    <dgm:cxn modelId="{DE537019-4332-434D-BFCC-CA35F8BF1078}" srcId="{3836EC1D-796C-457A-A06D-53EE7644B071}" destId="{55AEA104-EAB8-49C6-8F8E-FAC19C64F6D7}" srcOrd="0" destOrd="0" parTransId="{3DCCFFA1-C756-425F-A570-6B1C62D5C640}" sibTransId="{D141BA5F-20F1-4B62-AA04-A12511E485E0}"/>
    <dgm:cxn modelId="{9953D99B-EB3B-4775-94F6-5843EF8737D7}" type="presOf" srcId="{55AEA104-EAB8-49C6-8F8E-FAC19C64F6D7}" destId="{6F20E5DD-2877-4A90-90F5-9EA8E286AA9E}" srcOrd="0" destOrd="0" presId="urn:microsoft.com/office/officeart/2005/8/layout/vList2"/>
    <dgm:cxn modelId="{7F77A549-AB70-4140-87DB-A40B186489B1}" type="presOf" srcId="{3836EC1D-796C-457A-A06D-53EE7644B071}" destId="{F6057B28-28CA-4A5B-AD96-75E85DA4EFAE}" srcOrd="0" destOrd="0" presId="urn:microsoft.com/office/officeart/2005/8/layout/vList2"/>
    <dgm:cxn modelId="{B7D4DDE7-7CDB-4BE1-8BC9-821987CAE162}" type="presParOf" srcId="{F6057B28-28CA-4A5B-AD96-75E85DA4EFAE}" destId="{6F20E5DD-2877-4A90-90F5-9EA8E286AA9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7FBCA57-0B3B-4867-A19D-8CCFDAE85327}"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4D7CCF92-C8C5-4E39-97C6-1A4F1275FFA9}">
      <dgm:prSet/>
      <dgm:spPr/>
      <dgm:t>
        <a:bodyPr/>
        <a:lstStyle/>
        <a:p>
          <a:pPr rtl="0"/>
          <a:r>
            <a:rPr lang="en-US" smtClean="0"/>
            <a:t>Exposure to biological hazards may occur for any pharmacy staff in contact with patients or the public or through contaminants found in the ventilation system, water or food. Controls include controlled access to pharmacy spaces and the encouragement of pharmacy staff to be immunized against infectious diseases to which they may be exposed. Ventilation systems and water supplies should be monitored regularly for microbial growth. </a:t>
          </a:r>
          <a:endParaRPr lang="uk-UA"/>
        </a:p>
      </dgm:t>
    </dgm:pt>
    <dgm:pt modelId="{B72C34A8-7876-49B4-8DC7-E1798C33E55D}" type="parTrans" cxnId="{AFFDB002-766A-4A5F-8B21-D2AF2EA880A8}">
      <dgm:prSet/>
      <dgm:spPr/>
      <dgm:t>
        <a:bodyPr/>
        <a:lstStyle/>
        <a:p>
          <a:endParaRPr lang="ru-RU"/>
        </a:p>
      </dgm:t>
    </dgm:pt>
    <dgm:pt modelId="{A5262F28-E286-43A8-9244-E7472C79BC8F}" type="sibTrans" cxnId="{AFFDB002-766A-4A5F-8B21-D2AF2EA880A8}">
      <dgm:prSet/>
      <dgm:spPr/>
      <dgm:t>
        <a:bodyPr/>
        <a:lstStyle/>
        <a:p>
          <a:endParaRPr lang="ru-RU"/>
        </a:p>
      </dgm:t>
    </dgm:pt>
    <dgm:pt modelId="{831C2B58-5FF0-4240-BD3C-8438D4954715}" type="pres">
      <dgm:prSet presAssocID="{47FBCA57-0B3B-4867-A19D-8CCFDAE85327}" presName="linear" presStyleCnt="0">
        <dgm:presLayoutVars>
          <dgm:animLvl val="lvl"/>
          <dgm:resizeHandles val="exact"/>
        </dgm:presLayoutVars>
      </dgm:prSet>
      <dgm:spPr/>
      <dgm:t>
        <a:bodyPr/>
        <a:lstStyle/>
        <a:p>
          <a:endParaRPr lang="ru-RU"/>
        </a:p>
      </dgm:t>
    </dgm:pt>
    <dgm:pt modelId="{05A66360-B77E-4F75-B9AA-CA049A1D93A1}" type="pres">
      <dgm:prSet presAssocID="{4D7CCF92-C8C5-4E39-97C6-1A4F1275FFA9}" presName="parentText" presStyleLbl="node1" presStyleIdx="0" presStyleCnt="1">
        <dgm:presLayoutVars>
          <dgm:chMax val="0"/>
          <dgm:bulletEnabled val="1"/>
        </dgm:presLayoutVars>
      </dgm:prSet>
      <dgm:spPr/>
      <dgm:t>
        <a:bodyPr/>
        <a:lstStyle/>
        <a:p>
          <a:endParaRPr lang="ru-RU"/>
        </a:p>
      </dgm:t>
    </dgm:pt>
  </dgm:ptLst>
  <dgm:cxnLst>
    <dgm:cxn modelId="{AFFDB002-766A-4A5F-8B21-D2AF2EA880A8}" srcId="{47FBCA57-0B3B-4867-A19D-8CCFDAE85327}" destId="{4D7CCF92-C8C5-4E39-97C6-1A4F1275FFA9}" srcOrd="0" destOrd="0" parTransId="{B72C34A8-7876-49B4-8DC7-E1798C33E55D}" sibTransId="{A5262F28-E286-43A8-9244-E7472C79BC8F}"/>
    <dgm:cxn modelId="{EADECEA5-B1C7-4275-B765-E7D649B71407}" type="presOf" srcId="{47FBCA57-0B3B-4867-A19D-8CCFDAE85327}" destId="{831C2B58-5FF0-4240-BD3C-8438D4954715}" srcOrd="0" destOrd="0" presId="urn:microsoft.com/office/officeart/2005/8/layout/vList2"/>
    <dgm:cxn modelId="{8A1E00F1-76AF-4C70-A6D4-FBA74972B415}" type="presOf" srcId="{4D7CCF92-C8C5-4E39-97C6-1A4F1275FFA9}" destId="{05A66360-B77E-4F75-B9AA-CA049A1D93A1}" srcOrd="0" destOrd="0" presId="urn:microsoft.com/office/officeart/2005/8/layout/vList2"/>
    <dgm:cxn modelId="{3AEDA85B-6BD3-45C0-9409-B90E7EEBA083}" type="presParOf" srcId="{831C2B58-5FF0-4240-BD3C-8438D4954715}" destId="{05A66360-B77E-4F75-B9AA-CA049A1D93A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A71DB75-1E23-47BD-BB74-EFE92C748D48}"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ru-RU"/>
        </a:p>
      </dgm:t>
    </dgm:pt>
    <dgm:pt modelId="{9D33D367-CE39-471D-AF0C-766B60684C8C}">
      <dgm:prSet/>
      <dgm:spPr/>
      <dgm:t>
        <a:bodyPr/>
        <a:lstStyle/>
        <a:p>
          <a:pPr rtl="0"/>
          <a:r>
            <a:rPr lang="en-US" dirty="0" smtClean="0"/>
            <a:t>Engineering Control</a:t>
          </a:r>
        </a:p>
        <a:p>
          <a:pPr rtl="0"/>
          <a:r>
            <a:rPr lang="en-US" dirty="0" err="1" smtClean="0"/>
            <a:t>sIn</a:t>
          </a:r>
          <a:r>
            <a:rPr lang="en-US" dirty="0" smtClean="0"/>
            <a:t> the hierarchy of controls, the highest level of control is directed at the source. From an occupational health perspective, the highest level of control may be immunization of workers who may come in direct contact with infected patients. Good engineering controls such as vaccines, proper ventilation, needleless systems, safety engineered sharps, biological safety cabinets, and effective biological waste containment also contribute to minimizing the transmission of infectious agents. Engineering controls, once designed and implemented, are not under the control of the worker, but are directed at the source of the hazard.</a:t>
          </a:r>
          <a:endParaRPr lang="uk-UA" dirty="0"/>
        </a:p>
      </dgm:t>
    </dgm:pt>
    <dgm:pt modelId="{10C30DAC-9D4E-499D-B5D4-89784329CE16}" type="parTrans" cxnId="{D4541C3B-DE24-47F8-915F-BAB0BAD6AFD4}">
      <dgm:prSet/>
      <dgm:spPr/>
      <dgm:t>
        <a:bodyPr/>
        <a:lstStyle/>
        <a:p>
          <a:endParaRPr lang="ru-RU"/>
        </a:p>
      </dgm:t>
    </dgm:pt>
    <dgm:pt modelId="{B96B79C5-81D4-4F6D-AF4E-C094AD8F229D}" type="sibTrans" cxnId="{D4541C3B-DE24-47F8-915F-BAB0BAD6AFD4}">
      <dgm:prSet/>
      <dgm:spPr/>
      <dgm:t>
        <a:bodyPr/>
        <a:lstStyle/>
        <a:p>
          <a:endParaRPr lang="ru-RU"/>
        </a:p>
      </dgm:t>
    </dgm:pt>
    <dgm:pt modelId="{A4EF4C64-84B2-49C5-A353-6D8B205E643D}" type="pres">
      <dgm:prSet presAssocID="{EA71DB75-1E23-47BD-BB74-EFE92C748D48}" presName="linear" presStyleCnt="0">
        <dgm:presLayoutVars>
          <dgm:animLvl val="lvl"/>
          <dgm:resizeHandles val="exact"/>
        </dgm:presLayoutVars>
      </dgm:prSet>
      <dgm:spPr/>
      <dgm:t>
        <a:bodyPr/>
        <a:lstStyle/>
        <a:p>
          <a:endParaRPr lang="ru-RU"/>
        </a:p>
      </dgm:t>
    </dgm:pt>
    <dgm:pt modelId="{4ECD4799-4BD5-4347-AA58-DC6FBD50FD06}" type="pres">
      <dgm:prSet presAssocID="{9D33D367-CE39-471D-AF0C-766B60684C8C}" presName="parentText" presStyleLbl="node1" presStyleIdx="0" presStyleCnt="1" custLinFactNeighborX="-703" custLinFactNeighborY="-4453">
        <dgm:presLayoutVars>
          <dgm:chMax val="0"/>
          <dgm:bulletEnabled val="1"/>
        </dgm:presLayoutVars>
      </dgm:prSet>
      <dgm:spPr/>
      <dgm:t>
        <a:bodyPr/>
        <a:lstStyle/>
        <a:p>
          <a:endParaRPr lang="ru-RU"/>
        </a:p>
      </dgm:t>
    </dgm:pt>
  </dgm:ptLst>
  <dgm:cxnLst>
    <dgm:cxn modelId="{14A23C71-E9BA-4A3A-8D39-55D9525F4ABC}" type="presOf" srcId="{EA71DB75-1E23-47BD-BB74-EFE92C748D48}" destId="{A4EF4C64-84B2-49C5-A353-6D8B205E643D}" srcOrd="0" destOrd="0" presId="urn:microsoft.com/office/officeart/2005/8/layout/vList2"/>
    <dgm:cxn modelId="{D4541C3B-DE24-47F8-915F-BAB0BAD6AFD4}" srcId="{EA71DB75-1E23-47BD-BB74-EFE92C748D48}" destId="{9D33D367-CE39-471D-AF0C-766B60684C8C}" srcOrd="0" destOrd="0" parTransId="{10C30DAC-9D4E-499D-B5D4-89784329CE16}" sibTransId="{B96B79C5-81D4-4F6D-AF4E-C094AD8F229D}"/>
    <dgm:cxn modelId="{9EA06D87-FCE7-437F-BF92-45030DFAB55A}" type="presOf" srcId="{9D33D367-CE39-471D-AF0C-766B60684C8C}" destId="{4ECD4799-4BD5-4347-AA58-DC6FBD50FD06}" srcOrd="0" destOrd="0" presId="urn:microsoft.com/office/officeart/2005/8/layout/vList2"/>
    <dgm:cxn modelId="{C7A44B05-6ED5-4D82-B6D0-3B377F251CF2}" type="presParOf" srcId="{A4EF4C64-84B2-49C5-A353-6D8B205E643D}" destId="{4ECD4799-4BD5-4347-AA58-DC6FBD50FD06}"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3C3EBE47-BA55-4803-AB29-8F6E00206A4A}"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ru-RU"/>
        </a:p>
      </dgm:t>
    </dgm:pt>
    <dgm:pt modelId="{CD5A054D-CE7F-4DE0-8A35-933E480EAC3F}">
      <dgm:prSet custT="1"/>
      <dgm:spPr/>
      <dgm:t>
        <a:bodyPr/>
        <a:lstStyle/>
        <a:p>
          <a:pPr rtl="0"/>
          <a:r>
            <a:rPr lang="en-US" sz="1700" dirty="0" smtClean="0"/>
            <a:t>Administrative Controls</a:t>
          </a:r>
        </a:p>
        <a:p>
          <a:pPr rtl="0"/>
          <a:r>
            <a:rPr lang="en-US" sz="1400" dirty="0" smtClean="0"/>
            <a:t>The next level of controls includes administrative controls. Because it is not always possible to eliminate or control the hazard at the source, administrative controls are frequently used for biological hazards in healthcare. Administrative controls focus on ensuring that the appropriate prevention steps are taken, that all proper work procedures are documented, that pharmacy staff are trained to use the proper procedures, and that their use is enforced. Administrative controls include policies and procedures that establish expectations of performance, codes of practice, staff placement, required orientation and training, work schedules, and occupational health programs in which baseline immune status is recorded and immunizations are provided</a:t>
          </a:r>
          <a:r>
            <a:rPr lang="en-US" sz="1700" dirty="0" smtClean="0"/>
            <a:t>. </a:t>
          </a:r>
          <a:endParaRPr lang="uk-UA" sz="1700" dirty="0"/>
        </a:p>
      </dgm:t>
    </dgm:pt>
    <dgm:pt modelId="{C4CA3FE5-F001-4369-AFA6-9975D72C7370}" type="parTrans" cxnId="{9312F5BB-0354-4A66-94FC-F6376F107CE9}">
      <dgm:prSet/>
      <dgm:spPr/>
      <dgm:t>
        <a:bodyPr/>
        <a:lstStyle/>
        <a:p>
          <a:endParaRPr lang="ru-RU"/>
        </a:p>
      </dgm:t>
    </dgm:pt>
    <dgm:pt modelId="{E38EB43B-4510-47B8-B906-7ED0B25D962A}" type="sibTrans" cxnId="{9312F5BB-0354-4A66-94FC-F6376F107CE9}">
      <dgm:prSet/>
      <dgm:spPr/>
      <dgm:t>
        <a:bodyPr/>
        <a:lstStyle/>
        <a:p>
          <a:endParaRPr lang="ru-RU"/>
        </a:p>
      </dgm:t>
    </dgm:pt>
    <dgm:pt modelId="{A62EF6C2-AAF9-45BE-B29B-D25C56B3E267}" type="pres">
      <dgm:prSet presAssocID="{3C3EBE47-BA55-4803-AB29-8F6E00206A4A}" presName="linear" presStyleCnt="0">
        <dgm:presLayoutVars>
          <dgm:animLvl val="lvl"/>
          <dgm:resizeHandles val="exact"/>
        </dgm:presLayoutVars>
      </dgm:prSet>
      <dgm:spPr/>
      <dgm:t>
        <a:bodyPr/>
        <a:lstStyle/>
        <a:p>
          <a:endParaRPr lang="ru-RU"/>
        </a:p>
      </dgm:t>
    </dgm:pt>
    <dgm:pt modelId="{1FFA95C6-F049-42A1-A0B2-0E5B221D1BE0}" type="pres">
      <dgm:prSet presAssocID="{CD5A054D-CE7F-4DE0-8A35-933E480EAC3F}" presName="parentText" presStyleLbl="node1" presStyleIdx="0" presStyleCnt="1" custLinFactNeighborX="144" custLinFactNeighborY="-25986">
        <dgm:presLayoutVars>
          <dgm:chMax val="0"/>
          <dgm:bulletEnabled val="1"/>
        </dgm:presLayoutVars>
      </dgm:prSet>
      <dgm:spPr/>
      <dgm:t>
        <a:bodyPr/>
        <a:lstStyle/>
        <a:p>
          <a:endParaRPr lang="ru-RU"/>
        </a:p>
      </dgm:t>
    </dgm:pt>
  </dgm:ptLst>
  <dgm:cxnLst>
    <dgm:cxn modelId="{D0C1F731-A77B-4A45-ABAF-459ED9C1DA23}" type="presOf" srcId="{3C3EBE47-BA55-4803-AB29-8F6E00206A4A}" destId="{A62EF6C2-AAF9-45BE-B29B-D25C56B3E267}" srcOrd="0" destOrd="0" presId="urn:microsoft.com/office/officeart/2005/8/layout/vList2"/>
    <dgm:cxn modelId="{9312F5BB-0354-4A66-94FC-F6376F107CE9}" srcId="{3C3EBE47-BA55-4803-AB29-8F6E00206A4A}" destId="{CD5A054D-CE7F-4DE0-8A35-933E480EAC3F}" srcOrd="0" destOrd="0" parTransId="{C4CA3FE5-F001-4369-AFA6-9975D72C7370}" sibTransId="{E38EB43B-4510-47B8-B906-7ED0B25D962A}"/>
    <dgm:cxn modelId="{DE9952C1-C124-46B2-B992-2657FA46D5E5}" type="presOf" srcId="{CD5A054D-CE7F-4DE0-8A35-933E480EAC3F}" destId="{1FFA95C6-F049-42A1-A0B2-0E5B221D1BE0}" srcOrd="0" destOrd="0" presId="urn:microsoft.com/office/officeart/2005/8/layout/vList2"/>
    <dgm:cxn modelId="{23B3A086-1A9D-4D67-A381-61EF91E0C46C}" type="presParOf" srcId="{A62EF6C2-AAF9-45BE-B29B-D25C56B3E267}" destId="{1FFA95C6-F049-42A1-A0B2-0E5B221D1BE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C238F495-881C-4789-A0B3-F32DEAC16B3F}"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B7408AA9-8E4B-41E8-A526-EB2D7A05D457}">
      <dgm:prSet/>
      <dgm:spPr/>
      <dgm:t>
        <a:bodyPr/>
        <a:lstStyle/>
        <a:p>
          <a:pPr rtl="0"/>
          <a:r>
            <a:rPr lang="en-US" dirty="0" smtClean="0"/>
            <a:t>Administrative controls related to the prevention of exposure to biological hazards include the development of infection prevention and control guidelines, including equipment decontamination and safe work procedures for building maintenance and protocols for construction and renovation projects. </a:t>
          </a:r>
          <a:endParaRPr lang="uk-UA" dirty="0"/>
        </a:p>
      </dgm:t>
    </dgm:pt>
    <dgm:pt modelId="{709B1307-CB0D-4D07-ACCE-33269C882F9C}" type="parTrans" cxnId="{7B9F6AF2-C221-4B8E-B6AF-7CF7692EDBCB}">
      <dgm:prSet/>
      <dgm:spPr/>
      <dgm:t>
        <a:bodyPr/>
        <a:lstStyle/>
        <a:p>
          <a:endParaRPr lang="ru-RU"/>
        </a:p>
      </dgm:t>
    </dgm:pt>
    <dgm:pt modelId="{717B9E59-FFA5-435C-86DB-68DF71ECD604}" type="sibTrans" cxnId="{7B9F6AF2-C221-4B8E-B6AF-7CF7692EDBCB}">
      <dgm:prSet/>
      <dgm:spPr/>
      <dgm:t>
        <a:bodyPr/>
        <a:lstStyle/>
        <a:p>
          <a:endParaRPr lang="ru-RU"/>
        </a:p>
      </dgm:t>
    </dgm:pt>
    <dgm:pt modelId="{25227775-E396-4A0E-BE9E-1602729D9F05}">
      <dgm:prSet/>
      <dgm:spPr/>
      <dgm:t>
        <a:bodyPr/>
        <a:lstStyle/>
        <a:p>
          <a:pPr rtl="0"/>
          <a:r>
            <a:rPr lang="en-US" smtClean="0"/>
            <a:t>Surfaces must be decontaminated after any spill of potentially infectious materials and at the end of the working day. Specific written protocols must be developed and followed for each decontamination process. Pharmacy staff must be trained in all decontamination procedures specific to their activities and should know the factors influencing the effectiveness of the treatment procedure.</a:t>
          </a:r>
          <a:endParaRPr lang="uk-UA"/>
        </a:p>
      </dgm:t>
    </dgm:pt>
    <dgm:pt modelId="{D028F51C-03ED-497C-A856-76A8244470C9}" type="parTrans" cxnId="{79108066-5EB9-4890-A0D6-03B00B0EEBBC}">
      <dgm:prSet/>
      <dgm:spPr/>
      <dgm:t>
        <a:bodyPr/>
        <a:lstStyle/>
        <a:p>
          <a:endParaRPr lang="ru-RU"/>
        </a:p>
      </dgm:t>
    </dgm:pt>
    <dgm:pt modelId="{C43905BD-0204-4CA3-BDA6-36AE4C9548CA}" type="sibTrans" cxnId="{79108066-5EB9-4890-A0D6-03B00B0EEBBC}">
      <dgm:prSet/>
      <dgm:spPr/>
      <dgm:t>
        <a:bodyPr/>
        <a:lstStyle/>
        <a:p>
          <a:endParaRPr lang="ru-RU"/>
        </a:p>
      </dgm:t>
    </dgm:pt>
    <dgm:pt modelId="{A8EB32CF-6E9A-4E1A-82B5-5FF8630BD990}" type="pres">
      <dgm:prSet presAssocID="{C238F495-881C-4789-A0B3-F32DEAC16B3F}" presName="linear" presStyleCnt="0">
        <dgm:presLayoutVars>
          <dgm:animLvl val="lvl"/>
          <dgm:resizeHandles val="exact"/>
        </dgm:presLayoutVars>
      </dgm:prSet>
      <dgm:spPr/>
      <dgm:t>
        <a:bodyPr/>
        <a:lstStyle/>
        <a:p>
          <a:endParaRPr lang="ru-RU"/>
        </a:p>
      </dgm:t>
    </dgm:pt>
    <dgm:pt modelId="{328AFB73-B251-4AA1-8269-9751A4001CEF}" type="pres">
      <dgm:prSet presAssocID="{B7408AA9-8E4B-41E8-A526-EB2D7A05D457}" presName="parentText" presStyleLbl="node1" presStyleIdx="0" presStyleCnt="2">
        <dgm:presLayoutVars>
          <dgm:chMax val="0"/>
          <dgm:bulletEnabled val="1"/>
        </dgm:presLayoutVars>
      </dgm:prSet>
      <dgm:spPr/>
      <dgm:t>
        <a:bodyPr/>
        <a:lstStyle/>
        <a:p>
          <a:endParaRPr lang="ru-RU"/>
        </a:p>
      </dgm:t>
    </dgm:pt>
    <dgm:pt modelId="{E2417448-5219-45C9-91D4-593540374665}" type="pres">
      <dgm:prSet presAssocID="{717B9E59-FFA5-435C-86DB-68DF71ECD604}" presName="spacer" presStyleCnt="0"/>
      <dgm:spPr/>
    </dgm:pt>
    <dgm:pt modelId="{EAC48008-3FA7-4A43-9A31-C075E9639127}" type="pres">
      <dgm:prSet presAssocID="{25227775-E396-4A0E-BE9E-1602729D9F05}" presName="parentText" presStyleLbl="node1" presStyleIdx="1" presStyleCnt="2">
        <dgm:presLayoutVars>
          <dgm:chMax val="0"/>
          <dgm:bulletEnabled val="1"/>
        </dgm:presLayoutVars>
      </dgm:prSet>
      <dgm:spPr/>
      <dgm:t>
        <a:bodyPr/>
        <a:lstStyle/>
        <a:p>
          <a:endParaRPr lang="ru-RU"/>
        </a:p>
      </dgm:t>
    </dgm:pt>
  </dgm:ptLst>
  <dgm:cxnLst>
    <dgm:cxn modelId="{7B9F6AF2-C221-4B8E-B6AF-7CF7692EDBCB}" srcId="{C238F495-881C-4789-A0B3-F32DEAC16B3F}" destId="{B7408AA9-8E4B-41E8-A526-EB2D7A05D457}" srcOrd="0" destOrd="0" parTransId="{709B1307-CB0D-4D07-ACCE-33269C882F9C}" sibTransId="{717B9E59-FFA5-435C-86DB-68DF71ECD604}"/>
    <dgm:cxn modelId="{79108066-5EB9-4890-A0D6-03B00B0EEBBC}" srcId="{C238F495-881C-4789-A0B3-F32DEAC16B3F}" destId="{25227775-E396-4A0E-BE9E-1602729D9F05}" srcOrd="1" destOrd="0" parTransId="{D028F51C-03ED-497C-A856-76A8244470C9}" sibTransId="{C43905BD-0204-4CA3-BDA6-36AE4C9548CA}"/>
    <dgm:cxn modelId="{4A046E31-E00A-465C-B603-D9297F5C54A3}" type="presOf" srcId="{B7408AA9-8E4B-41E8-A526-EB2D7A05D457}" destId="{328AFB73-B251-4AA1-8269-9751A4001CEF}" srcOrd="0" destOrd="0" presId="urn:microsoft.com/office/officeart/2005/8/layout/vList2"/>
    <dgm:cxn modelId="{54D0E365-ED6A-4E08-B229-09E910F762B8}" type="presOf" srcId="{C238F495-881C-4789-A0B3-F32DEAC16B3F}" destId="{A8EB32CF-6E9A-4E1A-82B5-5FF8630BD990}" srcOrd="0" destOrd="0" presId="urn:microsoft.com/office/officeart/2005/8/layout/vList2"/>
    <dgm:cxn modelId="{29CDAFA3-31EF-419D-A522-E74B278D6B81}" type="presOf" srcId="{25227775-E396-4A0E-BE9E-1602729D9F05}" destId="{EAC48008-3FA7-4A43-9A31-C075E9639127}" srcOrd="0" destOrd="0" presId="urn:microsoft.com/office/officeart/2005/8/layout/vList2"/>
    <dgm:cxn modelId="{EF66E3E2-DB3E-47D9-AF08-03878A360070}" type="presParOf" srcId="{A8EB32CF-6E9A-4E1A-82B5-5FF8630BD990}" destId="{328AFB73-B251-4AA1-8269-9751A4001CEF}" srcOrd="0" destOrd="0" presId="urn:microsoft.com/office/officeart/2005/8/layout/vList2"/>
    <dgm:cxn modelId="{9BB2D754-82F6-440F-B848-CB5764FB678B}" type="presParOf" srcId="{A8EB32CF-6E9A-4E1A-82B5-5FF8630BD990}" destId="{E2417448-5219-45C9-91D4-593540374665}" srcOrd="1" destOrd="0" presId="urn:microsoft.com/office/officeart/2005/8/layout/vList2"/>
    <dgm:cxn modelId="{90814A15-B073-4663-BB28-923B2D0CF513}" type="presParOf" srcId="{A8EB32CF-6E9A-4E1A-82B5-5FF8630BD990}" destId="{EAC48008-3FA7-4A43-9A31-C075E9639127}"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899471E4-F756-42E6-9A7F-01BC95EB8396}" type="doc">
      <dgm:prSet loTypeId="urn:microsoft.com/office/officeart/2005/8/layout/cycle3" loCatId="cycle" qsTypeId="urn:microsoft.com/office/officeart/2005/8/quickstyle/3d2" qsCatId="3D" csTypeId="urn:microsoft.com/office/officeart/2005/8/colors/accent0_3" csCatId="mainScheme"/>
      <dgm:spPr/>
      <dgm:t>
        <a:bodyPr/>
        <a:lstStyle/>
        <a:p>
          <a:endParaRPr lang="ru-RU"/>
        </a:p>
      </dgm:t>
    </dgm:pt>
    <dgm:pt modelId="{06DDCDEF-3EAD-49F4-877A-003498D1CAF5}">
      <dgm:prSet/>
      <dgm:spPr/>
      <dgm:t>
        <a:bodyPr/>
        <a:lstStyle/>
        <a:p>
          <a:pPr rtl="0"/>
          <a:r>
            <a:rPr lang="en-US" smtClean="0"/>
            <a:t>cleaning agents</a:t>
          </a:r>
          <a:endParaRPr lang="uk-UA"/>
        </a:p>
      </dgm:t>
    </dgm:pt>
    <dgm:pt modelId="{05EA8B66-C89B-4253-9EE9-0FA69235622D}" type="parTrans" cxnId="{F559AEF3-8B6D-4076-868F-DA64FCAE4772}">
      <dgm:prSet/>
      <dgm:spPr/>
      <dgm:t>
        <a:bodyPr/>
        <a:lstStyle/>
        <a:p>
          <a:endParaRPr lang="ru-RU"/>
        </a:p>
      </dgm:t>
    </dgm:pt>
    <dgm:pt modelId="{A0439165-1ACA-4504-AC83-69D3A8467B35}" type="sibTrans" cxnId="{F559AEF3-8B6D-4076-868F-DA64FCAE4772}">
      <dgm:prSet/>
      <dgm:spPr/>
      <dgm:t>
        <a:bodyPr/>
        <a:lstStyle/>
        <a:p>
          <a:endParaRPr lang="ru-RU"/>
        </a:p>
      </dgm:t>
    </dgm:pt>
    <dgm:pt modelId="{9D96DBE2-FC1B-4D84-BF80-6A69A73D7EAA}">
      <dgm:prSet/>
      <dgm:spPr/>
      <dgm:t>
        <a:bodyPr/>
        <a:lstStyle/>
        <a:p>
          <a:pPr rtl="0"/>
          <a:r>
            <a:rPr lang="en-US" smtClean="0"/>
            <a:t>disinfecting and sterilising agents</a:t>
          </a:r>
          <a:endParaRPr lang="uk-UA"/>
        </a:p>
      </dgm:t>
    </dgm:pt>
    <dgm:pt modelId="{C7491C26-3126-401E-ADD5-B907A1016DEE}" type="parTrans" cxnId="{5C358F70-960F-4F84-8703-D884D1AFFAC9}">
      <dgm:prSet/>
      <dgm:spPr/>
      <dgm:t>
        <a:bodyPr/>
        <a:lstStyle/>
        <a:p>
          <a:endParaRPr lang="ru-RU"/>
        </a:p>
      </dgm:t>
    </dgm:pt>
    <dgm:pt modelId="{7A9A5144-7C62-420A-B173-095AF31FA751}" type="sibTrans" cxnId="{5C358F70-960F-4F84-8703-D884D1AFFAC9}">
      <dgm:prSet/>
      <dgm:spPr/>
      <dgm:t>
        <a:bodyPr/>
        <a:lstStyle/>
        <a:p>
          <a:endParaRPr lang="ru-RU"/>
        </a:p>
      </dgm:t>
    </dgm:pt>
    <dgm:pt modelId="{26042DFE-81C8-404B-B927-2D9F1DC9D7A2}">
      <dgm:prSet/>
      <dgm:spPr/>
      <dgm:t>
        <a:bodyPr/>
        <a:lstStyle/>
        <a:p>
          <a:pPr rtl="0"/>
          <a:r>
            <a:rPr lang="en-US" smtClean="0"/>
            <a:t>laboratory chemicals</a:t>
          </a:r>
          <a:endParaRPr lang="uk-UA"/>
        </a:p>
      </dgm:t>
    </dgm:pt>
    <dgm:pt modelId="{98A83584-DE7E-49AA-BE30-727BEF862098}" type="parTrans" cxnId="{895491D7-2BC5-4EF4-A9F0-5DBD09D976CC}">
      <dgm:prSet/>
      <dgm:spPr/>
      <dgm:t>
        <a:bodyPr/>
        <a:lstStyle/>
        <a:p>
          <a:endParaRPr lang="ru-RU"/>
        </a:p>
      </dgm:t>
    </dgm:pt>
    <dgm:pt modelId="{13CCA9EF-8AB7-4931-B4DC-36A2B5319CAF}" type="sibTrans" cxnId="{895491D7-2BC5-4EF4-A9F0-5DBD09D976CC}">
      <dgm:prSet/>
      <dgm:spPr/>
      <dgm:t>
        <a:bodyPr/>
        <a:lstStyle/>
        <a:p>
          <a:endParaRPr lang="ru-RU"/>
        </a:p>
      </dgm:t>
    </dgm:pt>
    <dgm:pt modelId="{FC609EAB-5365-4B00-BBB3-E04120EB8078}">
      <dgm:prSet/>
      <dgm:spPr/>
      <dgm:t>
        <a:bodyPr/>
        <a:lstStyle/>
        <a:p>
          <a:pPr rtl="0"/>
          <a:r>
            <a:rPr lang="en-US" smtClean="0"/>
            <a:t>medical gases</a:t>
          </a:r>
          <a:endParaRPr lang="uk-UA"/>
        </a:p>
      </dgm:t>
    </dgm:pt>
    <dgm:pt modelId="{7489721A-E438-4D4B-9483-E3FF8DE71A9D}" type="parTrans" cxnId="{1346A9D5-BE9B-4CDB-ACEC-F4729DD58F67}">
      <dgm:prSet/>
      <dgm:spPr/>
      <dgm:t>
        <a:bodyPr/>
        <a:lstStyle/>
        <a:p>
          <a:endParaRPr lang="ru-RU"/>
        </a:p>
      </dgm:t>
    </dgm:pt>
    <dgm:pt modelId="{01735087-03E6-41C3-80A5-5A414DFA68AE}" type="sibTrans" cxnId="{1346A9D5-BE9B-4CDB-ACEC-F4729DD58F67}">
      <dgm:prSet/>
      <dgm:spPr/>
      <dgm:t>
        <a:bodyPr/>
        <a:lstStyle/>
        <a:p>
          <a:endParaRPr lang="ru-RU"/>
        </a:p>
      </dgm:t>
    </dgm:pt>
    <dgm:pt modelId="{665502C0-A724-49DC-8FCC-7A4B413772FB}">
      <dgm:prSet/>
      <dgm:spPr/>
      <dgm:t>
        <a:bodyPr/>
        <a:lstStyle/>
        <a:p>
          <a:pPr rtl="0"/>
          <a:r>
            <a:rPr lang="en-US" smtClean="0"/>
            <a:t>anaesthetic agents</a:t>
          </a:r>
          <a:endParaRPr lang="uk-UA"/>
        </a:p>
      </dgm:t>
    </dgm:pt>
    <dgm:pt modelId="{C79747FF-912E-4B85-9B33-18889F931116}" type="parTrans" cxnId="{031E4BD5-E743-4205-AE6C-A17336504A7C}">
      <dgm:prSet/>
      <dgm:spPr/>
      <dgm:t>
        <a:bodyPr/>
        <a:lstStyle/>
        <a:p>
          <a:endParaRPr lang="ru-RU"/>
        </a:p>
      </dgm:t>
    </dgm:pt>
    <dgm:pt modelId="{B8E5BA5D-441D-4A32-85C6-927F54E6620F}" type="sibTrans" cxnId="{031E4BD5-E743-4205-AE6C-A17336504A7C}">
      <dgm:prSet/>
      <dgm:spPr/>
      <dgm:t>
        <a:bodyPr/>
        <a:lstStyle/>
        <a:p>
          <a:endParaRPr lang="ru-RU"/>
        </a:p>
      </dgm:t>
    </dgm:pt>
    <dgm:pt modelId="{3214BE1B-82B9-48CE-8049-DBB42FD01E5A}">
      <dgm:prSet/>
      <dgm:spPr/>
      <dgm:t>
        <a:bodyPr/>
        <a:lstStyle/>
        <a:p>
          <a:pPr rtl="0"/>
          <a:r>
            <a:rPr lang="en-US" smtClean="0"/>
            <a:t>cytotoxic drugs and pharmaceutical substances.</a:t>
          </a:r>
          <a:endParaRPr lang="uk-UA"/>
        </a:p>
      </dgm:t>
    </dgm:pt>
    <dgm:pt modelId="{7683E024-CBCD-496A-B152-934583B0046E}" type="parTrans" cxnId="{37DB15E1-99D0-4901-8183-F5481F9D0DF4}">
      <dgm:prSet/>
      <dgm:spPr/>
      <dgm:t>
        <a:bodyPr/>
        <a:lstStyle/>
        <a:p>
          <a:endParaRPr lang="ru-RU"/>
        </a:p>
      </dgm:t>
    </dgm:pt>
    <dgm:pt modelId="{E046E041-8743-4DCE-ABE8-0007722089DF}" type="sibTrans" cxnId="{37DB15E1-99D0-4901-8183-F5481F9D0DF4}">
      <dgm:prSet/>
      <dgm:spPr/>
      <dgm:t>
        <a:bodyPr/>
        <a:lstStyle/>
        <a:p>
          <a:endParaRPr lang="ru-RU"/>
        </a:p>
      </dgm:t>
    </dgm:pt>
    <dgm:pt modelId="{E43A4DE7-18C9-4544-B036-A823FDC4A6D8}" type="pres">
      <dgm:prSet presAssocID="{899471E4-F756-42E6-9A7F-01BC95EB8396}" presName="Name0" presStyleCnt="0">
        <dgm:presLayoutVars>
          <dgm:dir/>
          <dgm:resizeHandles val="exact"/>
        </dgm:presLayoutVars>
      </dgm:prSet>
      <dgm:spPr/>
      <dgm:t>
        <a:bodyPr/>
        <a:lstStyle/>
        <a:p>
          <a:endParaRPr lang="ru-RU"/>
        </a:p>
      </dgm:t>
    </dgm:pt>
    <dgm:pt modelId="{939EC3E5-F63F-4746-B7B5-349D45166868}" type="pres">
      <dgm:prSet presAssocID="{899471E4-F756-42E6-9A7F-01BC95EB8396}" presName="cycle" presStyleCnt="0"/>
      <dgm:spPr/>
    </dgm:pt>
    <dgm:pt modelId="{D3ADAF12-6B4E-49E3-ACD0-4CD3325B8C7B}" type="pres">
      <dgm:prSet presAssocID="{06DDCDEF-3EAD-49F4-877A-003498D1CAF5}" presName="nodeFirstNode" presStyleLbl="node1" presStyleIdx="0" presStyleCnt="6">
        <dgm:presLayoutVars>
          <dgm:bulletEnabled val="1"/>
        </dgm:presLayoutVars>
      </dgm:prSet>
      <dgm:spPr/>
      <dgm:t>
        <a:bodyPr/>
        <a:lstStyle/>
        <a:p>
          <a:endParaRPr lang="ru-RU"/>
        </a:p>
      </dgm:t>
    </dgm:pt>
    <dgm:pt modelId="{2B7A2DDC-0BDE-44BC-B6B9-32F30D6F3AF9}" type="pres">
      <dgm:prSet presAssocID="{A0439165-1ACA-4504-AC83-69D3A8467B35}" presName="sibTransFirstNode" presStyleLbl="bgShp" presStyleIdx="0" presStyleCnt="1"/>
      <dgm:spPr/>
      <dgm:t>
        <a:bodyPr/>
        <a:lstStyle/>
        <a:p>
          <a:endParaRPr lang="ru-RU"/>
        </a:p>
      </dgm:t>
    </dgm:pt>
    <dgm:pt modelId="{5A2CC9AB-166A-4565-8C97-36AE0A0708BA}" type="pres">
      <dgm:prSet presAssocID="{9D96DBE2-FC1B-4D84-BF80-6A69A73D7EAA}" presName="nodeFollowingNodes" presStyleLbl="node1" presStyleIdx="1" presStyleCnt="6">
        <dgm:presLayoutVars>
          <dgm:bulletEnabled val="1"/>
        </dgm:presLayoutVars>
      </dgm:prSet>
      <dgm:spPr/>
      <dgm:t>
        <a:bodyPr/>
        <a:lstStyle/>
        <a:p>
          <a:endParaRPr lang="ru-RU"/>
        </a:p>
      </dgm:t>
    </dgm:pt>
    <dgm:pt modelId="{E5567EE0-4433-4DC7-A5CB-0D08A05FA824}" type="pres">
      <dgm:prSet presAssocID="{26042DFE-81C8-404B-B927-2D9F1DC9D7A2}" presName="nodeFollowingNodes" presStyleLbl="node1" presStyleIdx="2" presStyleCnt="6">
        <dgm:presLayoutVars>
          <dgm:bulletEnabled val="1"/>
        </dgm:presLayoutVars>
      </dgm:prSet>
      <dgm:spPr/>
      <dgm:t>
        <a:bodyPr/>
        <a:lstStyle/>
        <a:p>
          <a:endParaRPr lang="ru-RU"/>
        </a:p>
      </dgm:t>
    </dgm:pt>
    <dgm:pt modelId="{8985BEBD-7DE6-483C-B039-0BF0E3CDBAAC}" type="pres">
      <dgm:prSet presAssocID="{FC609EAB-5365-4B00-BBB3-E04120EB8078}" presName="nodeFollowingNodes" presStyleLbl="node1" presStyleIdx="3" presStyleCnt="6">
        <dgm:presLayoutVars>
          <dgm:bulletEnabled val="1"/>
        </dgm:presLayoutVars>
      </dgm:prSet>
      <dgm:spPr/>
      <dgm:t>
        <a:bodyPr/>
        <a:lstStyle/>
        <a:p>
          <a:endParaRPr lang="ru-RU"/>
        </a:p>
      </dgm:t>
    </dgm:pt>
    <dgm:pt modelId="{98B6112B-A760-4879-9E5A-3BABE7C2D81D}" type="pres">
      <dgm:prSet presAssocID="{665502C0-A724-49DC-8FCC-7A4B413772FB}" presName="nodeFollowingNodes" presStyleLbl="node1" presStyleIdx="4" presStyleCnt="6">
        <dgm:presLayoutVars>
          <dgm:bulletEnabled val="1"/>
        </dgm:presLayoutVars>
      </dgm:prSet>
      <dgm:spPr/>
      <dgm:t>
        <a:bodyPr/>
        <a:lstStyle/>
        <a:p>
          <a:endParaRPr lang="ru-RU"/>
        </a:p>
      </dgm:t>
    </dgm:pt>
    <dgm:pt modelId="{D51743A1-E9C5-47BB-94F2-67C2889AF630}" type="pres">
      <dgm:prSet presAssocID="{3214BE1B-82B9-48CE-8049-DBB42FD01E5A}" presName="nodeFollowingNodes" presStyleLbl="node1" presStyleIdx="5" presStyleCnt="6">
        <dgm:presLayoutVars>
          <dgm:bulletEnabled val="1"/>
        </dgm:presLayoutVars>
      </dgm:prSet>
      <dgm:spPr/>
      <dgm:t>
        <a:bodyPr/>
        <a:lstStyle/>
        <a:p>
          <a:endParaRPr lang="ru-RU"/>
        </a:p>
      </dgm:t>
    </dgm:pt>
  </dgm:ptLst>
  <dgm:cxnLst>
    <dgm:cxn modelId="{8D069F04-799A-4A40-ADA1-E6477338A8E2}" type="presOf" srcId="{3214BE1B-82B9-48CE-8049-DBB42FD01E5A}" destId="{D51743A1-E9C5-47BB-94F2-67C2889AF630}" srcOrd="0" destOrd="0" presId="urn:microsoft.com/office/officeart/2005/8/layout/cycle3"/>
    <dgm:cxn modelId="{1346A9D5-BE9B-4CDB-ACEC-F4729DD58F67}" srcId="{899471E4-F756-42E6-9A7F-01BC95EB8396}" destId="{FC609EAB-5365-4B00-BBB3-E04120EB8078}" srcOrd="3" destOrd="0" parTransId="{7489721A-E438-4D4B-9483-E3FF8DE71A9D}" sibTransId="{01735087-03E6-41C3-80A5-5A414DFA68AE}"/>
    <dgm:cxn modelId="{A66C7D7B-6BB5-49D0-A7F2-3A77FEDF9968}" type="presOf" srcId="{06DDCDEF-3EAD-49F4-877A-003498D1CAF5}" destId="{D3ADAF12-6B4E-49E3-ACD0-4CD3325B8C7B}" srcOrd="0" destOrd="0" presId="urn:microsoft.com/office/officeart/2005/8/layout/cycle3"/>
    <dgm:cxn modelId="{EDF55D7A-6536-4539-8BB9-44871FC79AFF}" type="presOf" srcId="{9D96DBE2-FC1B-4D84-BF80-6A69A73D7EAA}" destId="{5A2CC9AB-166A-4565-8C97-36AE0A0708BA}" srcOrd="0" destOrd="0" presId="urn:microsoft.com/office/officeart/2005/8/layout/cycle3"/>
    <dgm:cxn modelId="{677A8A3F-B12D-4387-ABAB-8A10996AC69D}" type="presOf" srcId="{FC609EAB-5365-4B00-BBB3-E04120EB8078}" destId="{8985BEBD-7DE6-483C-B039-0BF0E3CDBAAC}" srcOrd="0" destOrd="0" presId="urn:microsoft.com/office/officeart/2005/8/layout/cycle3"/>
    <dgm:cxn modelId="{F559AEF3-8B6D-4076-868F-DA64FCAE4772}" srcId="{899471E4-F756-42E6-9A7F-01BC95EB8396}" destId="{06DDCDEF-3EAD-49F4-877A-003498D1CAF5}" srcOrd="0" destOrd="0" parTransId="{05EA8B66-C89B-4253-9EE9-0FA69235622D}" sibTransId="{A0439165-1ACA-4504-AC83-69D3A8467B35}"/>
    <dgm:cxn modelId="{66E330E8-BE38-40DB-B62A-13800462FE40}" type="presOf" srcId="{A0439165-1ACA-4504-AC83-69D3A8467B35}" destId="{2B7A2DDC-0BDE-44BC-B6B9-32F30D6F3AF9}" srcOrd="0" destOrd="0" presId="urn:microsoft.com/office/officeart/2005/8/layout/cycle3"/>
    <dgm:cxn modelId="{37DB15E1-99D0-4901-8183-F5481F9D0DF4}" srcId="{899471E4-F756-42E6-9A7F-01BC95EB8396}" destId="{3214BE1B-82B9-48CE-8049-DBB42FD01E5A}" srcOrd="5" destOrd="0" parTransId="{7683E024-CBCD-496A-B152-934583B0046E}" sibTransId="{E046E041-8743-4DCE-ABE8-0007722089DF}"/>
    <dgm:cxn modelId="{895491D7-2BC5-4EF4-A9F0-5DBD09D976CC}" srcId="{899471E4-F756-42E6-9A7F-01BC95EB8396}" destId="{26042DFE-81C8-404B-B927-2D9F1DC9D7A2}" srcOrd="2" destOrd="0" parTransId="{98A83584-DE7E-49AA-BE30-727BEF862098}" sibTransId="{13CCA9EF-8AB7-4931-B4DC-36A2B5319CAF}"/>
    <dgm:cxn modelId="{F12AC4C8-B13B-4E63-89FE-4F37919A9264}" type="presOf" srcId="{665502C0-A724-49DC-8FCC-7A4B413772FB}" destId="{98B6112B-A760-4879-9E5A-3BABE7C2D81D}" srcOrd="0" destOrd="0" presId="urn:microsoft.com/office/officeart/2005/8/layout/cycle3"/>
    <dgm:cxn modelId="{6D8B1F69-ED36-4AF5-8A94-3C10D6E2ABE5}" type="presOf" srcId="{899471E4-F756-42E6-9A7F-01BC95EB8396}" destId="{E43A4DE7-18C9-4544-B036-A823FDC4A6D8}" srcOrd="0" destOrd="0" presId="urn:microsoft.com/office/officeart/2005/8/layout/cycle3"/>
    <dgm:cxn modelId="{031E4BD5-E743-4205-AE6C-A17336504A7C}" srcId="{899471E4-F756-42E6-9A7F-01BC95EB8396}" destId="{665502C0-A724-49DC-8FCC-7A4B413772FB}" srcOrd="4" destOrd="0" parTransId="{C79747FF-912E-4B85-9B33-18889F931116}" sibTransId="{B8E5BA5D-441D-4A32-85C6-927F54E6620F}"/>
    <dgm:cxn modelId="{5C358F70-960F-4F84-8703-D884D1AFFAC9}" srcId="{899471E4-F756-42E6-9A7F-01BC95EB8396}" destId="{9D96DBE2-FC1B-4D84-BF80-6A69A73D7EAA}" srcOrd="1" destOrd="0" parTransId="{C7491C26-3126-401E-ADD5-B907A1016DEE}" sibTransId="{7A9A5144-7C62-420A-B173-095AF31FA751}"/>
    <dgm:cxn modelId="{2D3B9647-C5A4-46EC-90CC-4C9C8320446E}" type="presOf" srcId="{26042DFE-81C8-404B-B927-2D9F1DC9D7A2}" destId="{E5567EE0-4433-4DC7-A5CB-0D08A05FA824}" srcOrd="0" destOrd="0" presId="urn:microsoft.com/office/officeart/2005/8/layout/cycle3"/>
    <dgm:cxn modelId="{3E99C649-7A16-4B05-94CC-000ED8C87816}" type="presParOf" srcId="{E43A4DE7-18C9-4544-B036-A823FDC4A6D8}" destId="{939EC3E5-F63F-4746-B7B5-349D45166868}" srcOrd="0" destOrd="0" presId="urn:microsoft.com/office/officeart/2005/8/layout/cycle3"/>
    <dgm:cxn modelId="{AD6E63FB-0CF3-4076-9BD0-FB3D263801CC}" type="presParOf" srcId="{939EC3E5-F63F-4746-B7B5-349D45166868}" destId="{D3ADAF12-6B4E-49E3-ACD0-4CD3325B8C7B}" srcOrd="0" destOrd="0" presId="urn:microsoft.com/office/officeart/2005/8/layout/cycle3"/>
    <dgm:cxn modelId="{EA9F1506-CF8D-4EF6-9C65-6497FD872F85}" type="presParOf" srcId="{939EC3E5-F63F-4746-B7B5-349D45166868}" destId="{2B7A2DDC-0BDE-44BC-B6B9-32F30D6F3AF9}" srcOrd="1" destOrd="0" presId="urn:microsoft.com/office/officeart/2005/8/layout/cycle3"/>
    <dgm:cxn modelId="{00263423-C9C1-466E-A055-0C61A36EBB6C}" type="presParOf" srcId="{939EC3E5-F63F-4746-B7B5-349D45166868}" destId="{5A2CC9AB-166A-4565-8C97-36AE0A0708BA}" srcOrd="2" destOrd="0" presId="urn:microsoft.com/office/officeart/2005/8/layout/cycle3"/>
    <dgm:cxn modelId="{19ADA8B0-995B-440A-AAA7-DD5C25588DE6}" type="presParOf" srcId="{939EC3E5-F63F-4746-B7B5-349D45166868}" destId="{E5567EE0-4433-4DC7-A5CB-0D08A05FA824}" srcOrd="3" destOrd="0" presId="urn:microsoft.com/office/officeart/2005/8/layout/cycle3"/>
    <dgm:cxn modelId="{400DC96A-9414-4BC1-B9CC-505254A1E77E}" type="presParOf" srcId="{939EC3E5-F63F-4746-B7B5-349D45166868}" destId="{8985BEBD-7DE6-483C-B039-0BF0E3CDBAAC}" srcOrd="4" destOrd="0" presId="urn:microsoft.com/office/officeart/2005/8/layout/cycle3"/>
    <dgm:cxn modelId="{ECE53C2E-3724-4E38-97EF-F64239105319}" type="presParOf" srcId="{939EC3E5-F63F-4746-B7B5-349D45166868}" destId="{98B6112B-A760-4879-9E5A-3BABE7C2D81D}" srcOrd="5" destOrd="0" presId="urn:microsoft.com/office/officeart/2005/8/layout/cycle3"/>
    <dgm:cxn modelId="{0D25ECF5-E553-4856-9424-A55FD5B354BE}" type="presParOf" srcId="{939EC3E5-F63F-4746-B7B5-349D45166868}" destId="{D51743A1-E9C5-47BB-94F2-67C2889AF630}"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021C1BFF-8E8C-4769-A07B-991939EF3339}" type="doc">
      <dgm:prSet loTypeId="urn:microsoft.com/office/officeart/2005/8/layout/chart3" loCatId="relationship" qsTypeId="urn:microsoft.com/office/officeart/2005/8/quickstyle/3d2" qsCatId="3D" csTypeId="urn:microsoft.com/office/officeart/2005/8/colors/accent0_3" csCatId="mainScheme" phldr="1"/>
      <dgm:spPr/>
      <dgm:t>
        <a:bodyPr/>
        <a:lstStyle/>
        <a:p>
          <a:endParaRPr lang="ru-RU"/>
        </a:p>
      </dgm:t>
    </dgm:pt>
    <dgm:pt modelId="{4C5FDE28-70AD-4795-A894-5099AF739477}">
      <dgm:prSet/>
      <dgm:spPr/>
      <dgm:t>
        <a:bodyPr/>
        <a:lstStyle/>
        <a:p>
          <a:pPr rtl="0"/>
          <a:r>
            <a:rPr lang="en-US" noProof="0" dirty="0" smtClean="0"/>
            <a:t>cause health effects, for example be a respiratory sensitizer or skin irritant or sensitizer;</a:t>
          </a:r>
          <a:endParaRPr lang="en-US" noProof="0" dirty="0"/>
        </a:p>
      </dgm:t>
    </dgm:pt>
    <dgm:pt modelId="{6524CBF7-58C8-4472-ADF7-B3F320329DBC}" type="parTrans" cxnId="{9B2E00FF-654B-4FD5-A432-D2A4A111081A}">
      <dgm:prSet/>
      <dgm:spPr/>
      <dgm:t>
        <a:bodyPr/>
        <a:lstStyle/>
        <a:p>
          <a:endParaRPr lang="ru-RU"/>
        </a:p>
      </dgm:t>
    </dgm:pt>
    <dgm:pt modelId="{A844200C-91FE-4FE4-93D9-2CAA6C9987DA}" type="sibTrans" cxnId="{9B2E00FF-654B-4FD5-A432-D2A4A111081A}">
      <dgm:prSet/>
      <dgm:spPr/>
      <dgm:t>
        <a:bodyPr/>
        <a:lstStyle/>
        <a:p>
          <a:endParaRPr lang="ru-RU"/>
        </a:p>
      </dgm:t>
    </dgm:pt>
    <dgm:pt modelId="{DDA4B950-4099-4F4A-AD7B-584DD1EB6B12}">
      <dgm:prSet/>
      <dgm:spPr/>
      <dgm:t>
        <a:bodyPr/>
        <a:lstStyle/>
        <a:p>
          <a:pPr rtl="0"/>
          <a:r>
            <a:rPr lang="en-US" smtClean="0"/>
            <a:t>be a physical hazard, for example a flammable, explosive or oxidising chemical;</a:t>
          </a:r>
          <a:endParaRPr lang="uk-UA"/>
        </a:p>
      </dgm:t>
    </dgm:pt>
    <dgm:pt modelId="{09E3748C-1757-474D-880C-F938D0332BB8}" type="parTrans" cxnId="{B20BA92D-F410-4929-8254-043315860514}">
      <dgm:prSet/>
      <dgm:spPr/>
      <dgm:t>
        <a:bodyPr/>
        <a:lstStyle/>
        <a:p>
          <a:endParaRPr lang="ru-RU"/>
        </a:p>
      </dgm:t>
    </dgm:pt>
    <dgm:pt modelId="{794175C5-E903-4BEC-BFAA-897546792696}" type="sibTrans" cxnId="{B20BA92D-F410-4929-8254-043315860514}">
      <dgm:prSet/>
      <dgm:spPr/>
      <dgm:t>
        <a:bodyPr/>
        <a:lstStyle/>
        <a:p>
          <a:endParaRPr lang="ru-RU"/>
        </a:p>
      </dgm:t>
    </dgm:pt>
    <dgm:pt modelId="{C7BF6A33-3C80-4BA8-BE7F-91696532909D}">
      <dgm:prSet/>
      <dgm:spPr/>
      <dgm:t>
        <a:bodyPr/>
        <a:lstStyle/>
        <a:p>
          <a:pPr rtl="0"/>
          <a:r>
            <a:rPr lang="en-US" smtClean="0"/>
            <a:t>affect the environment, if they are used, stored or disposed of incorrectly.</a:t>
          </a:r>
          <a:endParaRPr lang="uk-UA"/>
        </a:p>
      </dgm:t>
    </dgm:pt>
    <dgm:pt modelId="{6583FAE0-6D11-48FD-9F62-8578C6BB9FA1}" type="parTrans" cxnId="{A9BF5285-014B-4434-9F37-0062E64C22B1}">
      <dgm:prSet/>
      <dgm:spPr/>
      <dgm:t>
        <a:bodyPr/>
        <a:lstStyle/>
        <a:p>
          <a:endParaRPr lang="ru-RU"/>
        </a:p>
      </dgm:t>
    </dgm:pt>
    <dgm:pt modelId="{6427F658-E106-4DC4-A10C-1FFE83710033}" type="sibTrans" cxnId="{A9BF5285-014B-4434-9F37-0062E64C22B1}">
      <dgm:prSet/>
      <dgm:spPr/>
      <dgm:t>
        <a:bodyPr/>
        <a:lstStyle/>
        <a:p>
          <a:endParaRPr lang="ru-RU"/>
        </a:p>
      </dgm:t>
    </dgm:pt>
    <dgm:pt modelId="{55468690-FF72-42E4-945D-D7BEFB1ECFDA}" type="pres">
      <dgm:prSet presAssocID="{021C1BFF-8E8C-4769-A07B-991939EF3339}" presName="compositeShape" presStyleCnt="0">
        <dgm:presLayoutVars>
          <dgm:chMax val="7"/>
          <dgm:dir/>
          <dgm:resizeHandles val="exact"/>
        </dgm:presLayoutVars>
      </dgm:prSet>
      <dgm:spPr/>
      <dgm:t>
        <a:bodyPr/>
        <a:lstStyle/>
        <a:p>
          <a:endParaRPr lang="ru-RU"/>
        </a:p>
      </dgm:t>
    </dgm:pt>
    <dgm:pt modelId="{6475414B-B39A-4003-96A0-326ACEB9B635}" type="pres">
      <dgm:prSet presAssocID="{021C1BFF-8E8C-4769-A07B-991939EF3339}" presName="wedge1" presStyleLbl="node1" presStyleIdx="0" presStyleCnt="3"/>
      <dgm:spPr/>
      <dgm:t>
        <a:bodyPr/>
        <a:lstStyle/>
        <a:p>
          <a:endParaRPr lang="ru-RU"/>
        </a:p>
      </dgm:t>
    </dgm:pt>
    <dgm:pt modelId="{73AD849D-8138-4990-9F71-AB965A0CECDC}" type="pres">
      <dgm:prSet presAssocID="{021C1BFF-8E8C-4769-A07B-991939EF3339}" presName="wedge1Tx" presStyleLbl="node1" presStyleIdx="0" presStyleCnt="3">
        <dgm:presLayoutVars>
          <dgm:chMax val="0"/>
          <dgm:chPref val="0"/>
          <dgm:bulletEnabled val="1"/>
        </dgm:presLayoutVars>
      </dgm:prSet>
      <dgm:spPr/>
      <dgm:t>
        <a:bodyPr/>
        <a:lstStyle/>
        <a:p>
          <a:endParaRPr lang="ru-RU"/>
        </a:p>
      </dgm:t>
    </dgm:pt>
    <dgm:pt modelId="{A1FBD22C-355E-447A-B38E-83A657C2F107}" type="pres">
      <dgm:prSet presAssocID="{021C1BFF-8E8C-4769-A07B-991939EF3339}" presName="wedge2" presStyleLbl="node1" presStyleIdx="1" presStyleCnt="3"/>
      <dgm:spPr/>
      <dgm:t>
        <a:bodyPr/>
        <a:lstStyle/>
        <a:p>
          <a:endParaRPr lang="ru-RU"/>
        </a:p>
      </dgm:t>
    </dgm:pt>
    <dgm:pt modelId="{8B88C058-FE44-48F5-8EB6-4EAB9F516C65}" type="pres">
      <dgm:prSet presAssocID="{021C1BFF-8E8C-4769-A07B-991939EF3339}" presName="wedge2Tx" presStyleLbl="node1" presStyleIdx="1" presStyleCnt="3">
        <dgm:presLayoutVars>
          <dgm:chMax val="0"/>
          <dgm:chPref val="0"/>
          <dgm:bulletEnabled val="1"/>
        </dgm:presLayoutVars>
      </dgm:prSet>
      <dgm:spPr/>
      <dgm:t>
        <a:bodyPr/>
        <a:lstStyle/>
        <a:p>
          <a:endParaRPr lang="ru-RU"/>
        </a:p>
      </dgm:t>
    </dgm:pt>
    <dgm:pt modelId="{C7859570-9984-4433-8A0D-C4EA13BB3E17}" type="pres">
      <dgm:prSet presAssocID="{021C1BFF-8E8C-4769-A07B-991939EF3339}" presName="wedge3" presStyleLbl="node1" presStyleIdx="2" presStyleCnt="3"/>
      <dgm:spPr/>
      <dgm:t>
        <a:bodyPr/>
        <a:lstStyle/>
        <a:p>
          <a:endParaRPr lang="ru-RU"/>
        </a:p>
      </dgm:t>
    </dgm:pt>
    <dgm:pt modelId="{6E08CBE5-F232-4CA5-9520-9EDD1B5A6220}" type="pres">
      <dgm:prSet presAssocID="{021C1BFF-8E8C-4769-A07B-991939EF3339}" presName="wedge3Tx" presStyleLbl="node1" presStyleIdx="2" presStyleCnt="3">
        <dgm:presLayoutVars>
          <dgm:chMax val="0"/>
          <dgm:chPref val="0"/>
          <dgm:bulletEnabled val="1"/>
        </dgm:presLayoutVars>
      </dgm:prSet>
      <dgm:spPr/>
      <dgm:t>
        <a:bodyPr/>
        <a:lstStyle/>
        <a:p>
          <a:endParaRPr lang="ru-RU"/>
        </a:p>
      </dgm:t>
    </dgm:pt>
  </dgm:ptLst>
  <dgm:cxnLst>
    <dgm:cxn modelId="{B20BA92D-F410-4929-8254-043315860514}" srcId="{021C1BFF-8E8C-4769-A07B-991939EF3339}" destId="{DDA4B950-4099-4F4A-AD7B-584DD1EB6B12}" srcOrd="1" destOrd="0" parTransId="{09E3748C-1757-474D-880C-F938D0332BB8}" sibTransId="{794175C5-E903-4BEC-BFAA-897546792696}"/>
    <dgm:cxn modelId="{3678812A-CCC8-4EF8-A777-4334E56111CB}" type="presOf" srcId="{4C5FDE28-70AD-4795-A894-5099AF739477}" destId="{6475414B-B39A-4003-96A0-326ACEB9B635}" srcOrd="0" destOrd="0" presId="urn:microsoft.com/office/officeart/2005/8/layout/chart3"/>
    <dgm:cxn modelId="{671FD33D-5238-4AB3-9736-CC40248CD252}" type="presOf" srcId="{4C5FDE28-70AD-4795-A894-5099AF739477}" destId="{73AD849D-8138-4990-9F71-AB965A0CECDC}" srcOrd="1" destOrd="0" presId="urn:microsoft.com/office/officeart/2005/8/layout/chart3"/>
    <dgm:cxn modelId="{9B2E00FF-654B-4FD5-A432-D2A4A111081A}" srcId="{021C1BFF-8E8C-4769-A07B-991939EF3339}" destId="{4C5FDE28-70AD-4795-A894-5099AF739477}" srcOrd="0" destOrd="0" parTransId="{6524CBF7-58C8-4472-ADF7-B3F320329DBC}" sibTransId="{A844200C-91FE-4FE4-93D9-2CAA6C9987DA}"/>
    <dgm:cxn modelId="{0C2FCA48-D61E-4269-AED9-221EBA8A3EE9}" type="presOf" srcId="{DDA4B950-4099-4F4A-AD7B-584DD1EB6B12}" destId="{8B88C058-FE44-48F5-8EB6-4EAB9F516C65}" srcOrd="1" destOrd="0" presId="urn:microsoft.com/office/officeart/2005/8/layout/chart3"/>
    <dgm:cxn modelId="{A9BF5285-014B-4434-9F37-0062E64C22B1}" srcId="{021C1BFF-8E8C-4769-A07B-991939EF3339}" destId="{C7BF6A33-3C80-4BA8-BE7F-91696532909D}" srcOrd="2" destOrd="0" parTransId="{6583FAE0-6D11-48FD-9F62-8578C6BB9FA1}" sibTransId="{6427F658-E106-4DC4-A10C-1FFE83710033}"/>
    <dgm:cxn modelId="{34ABDBEF-0E55-4EC4-9555-05340F9EB1A3}" type="presOf" srcId="{C7BF6A33-3C80-4BA8-BE7F-91696532909D}" destId="{6E08CBE5-F232-4CA5-9520-9EDD1B5A6220}" srcOrd="1" destOrd="0" presId="urn:microsoft.com/office/officeart/2005/8/layout/chart3"/>
    <dgm:cxn modelId="{AADD02A4-CCB6-43E4-9868-2678D92EBA5B}" type="presOf" srcId="{C7BF6A33-3C80-4BA8-BE7F-91696532909D}" destId="{C7859570-9984-4433-8A0D-C4EA13BB3E17}" srcOrd="0" destOrd="0" presId="urn:microsoft.com/office/officeart/2005/8/layout/chart3"/>
    <dgm:cxn modelId="{B9516362-0828-4730-B367-5CD7C3C2EE37}" type="presOf" srcId="{DDA4B950-4099-4F4A-AD7B-584DD1EB6B12}" destId="{A1FBD22C-355E-447A-B38E-83A657C2F107}" srcOrd="0" destOrd="0" presId="urn:microsoft.com/office/officeart/2005/8/layout/chart3"/>
    <dgm:cxn modelId="{0966D552-147A-49F1-A9BC-C01D3C8DA141}" type="presOf" srcId="{021C1BFF-8E8C-4769-A07B-991939EF3339}" destId="{55468690-FF72-42E4-945D-D7BEFB1ECFDA}" srcOrd="0" destOrd="0" presId="urn:microsoft.com/office/officeart/2005/8/layout/chart3"/>
    <dgm:cxn modelId="{861B14FB-7E8B-4163-AE92-FA7B5FB83DBF}" type="presParOf" srcId="{55468690-FF72-42E4-945D-D7BEFB1ECFDA}" destId="{6475414B-B39A-4003-96A0-326ACEB9B635}" srcOrd="0" destOrd="0" presId="urn:microsoft.com/office/officeart/2005/8/layout/chart3"/>
    <dgm:cxn modelId="{4413349C-48C5-4C9D-875D-7E888E83FE9C}" type="presParOf" srcId="{55468690-FF72-42E4-945D-D7BEFB1ECFDA}" destId="{73AD849D-8138-4990-9F71-AB965A0CECDC}" srcOrd="1" destOrd="0" presId="urn:microsoft.com/office/officeart/2005/8/layout/chart3"/>
    <dgm:cxn modelId="{1B5D3C08-CA44-4105-B7BB-F13DC6CDEF86}" type="presParOf" srcId="{55468690-FF72-42E4-945D-D7BEFB1ECFDA}" destId="{A1FBD22C-355E-447A-B38E-83A657C2F107}" srcOrd="2" destOrd="0" presId="urn:microsoft.com/office/officeart/2005/8/layout/chart3"/>
    <dgm:cxn modelId="{C71CE859-CF2E-4EB8-85BE-9190E9E25B66}" type="presParOf" srcId="{55468690-FF72-42E4-945D-D7BEFB1ECFDA}" destId="{8B88C058-FE44-48F5-8EB6-4EAB9F516C65}" srcOrd="3" destOrd="0" presId="urn:microsoft.com/office/officeart/2005/8/layout/chart3"/>
    <dgm:cxn modelId="{78BA7837-3EA7-4649-89BD-264B5836F1E3}" type="presParOf" srcId="{55468690-FF72-42E4-945D-D7BEFB1ECFDA}" destId="{C7859570-9984-4433-8A0D-C4EA13BB3E17}" srcOrd="4" destOrd="0" presId="urn:microsoft.com/office/officeart/2005/8/layout/chart3"/>
    <dgm:cxn modelId="{529EF7C6-601B-4875-BC6C-4BC4DA24BB35}" type="presParOf" srcId="{55468690-FF72-42E4-945D-D7BEFB1ECFDA}" destId="{6E08CBE5-F232-4CA5-9520-9EDD1B5A6220}" srcOrd="5" destOrd="0" presId="urn:microsoft.com/office/officeart/2005/8/layout/chart3"/>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21C70423-5C8D-40BF-8194-13CCE66A7821}" type="doc">
      <dgm:prSet loTypeId="urn:microsoft.com/office/officeart/2005/8/layout/vList2" loCatId="list" qsTypeId="urn:microsoft.com/office/officeart/2005/8/quickstyle/3d2" qsCatId="3D" csTypeId="urn:microsoft.com/office/officeart/2005/8/colors/accent0_3" csCatId="mainScheme"/>
      <dgm:spPr/>
      <dgm:t>
        <a:bodyPr/>
        <a:lstStyle/>
        <a:p>
          <a:endParaRPr lang="ru-RU"/>
        </a:p>
      </dgm:t>
    </dgm:pt>
    <dgm:pt modelId="{8052DFAB-51E3-4DEE-B6B7-7DF8E9164AFD}">
      <dgm:prSet/>
      <dgm:spPr/>
      <dgm:t>
        <a:bodyPr/>
        <a:lstStyle/>
        <a:p>
          <a:pPr rtl="0"/>
          <a:r>
            <a:rPr lang="en-US" dirty="0" smtClean="0"/>
            <a:t>inhalation: breathing in the chemical;</a:t>
          </a:r>
          <a:endParaRPr lang="uk-UA" dirty="0"/>
        </a:p>
      </dgm:t>
    </dgm:pt>
    <dgm:pt modelId="{9DCC005C-2E11-4C00-B6C5-93F340B45022}" type="parTrans" cxnId="{D0123DF3-0178-47D0-934D-C31DD5916BB2}">
      <dgm:prSet/>
      <dgm:spPr/>
      <dgm:t>
        <a:bodyPr/>
        <a:lstStyle/>
        <a:p>
          <a:endParaRPr lang="ru-RU"/>
        </a:p>
      </dgm:t>
    </dgm:pt>
    <dgm:pt modelId="{7D6038E5-DEB7-4975-9D90-97D122008439}" type="sibTrans" cxnId="{D0123DF3-0178-47D0-934D-C31DD5916BB2}">
      <dgm:prSet/>
      <dgm:spPr/>
      <dgm:t>
        <a:bodyPr/>
        <a:lstStyle/>
        <a:p>
          <a:endParaRPr lang="ru-RU"/>
        </a:p>
      </dgm:t>
    </dgm:pt>
    <dgm:pt modelId="{CC96D363-A57A-41B7-B6B7-DA5F1BEA1929}">
      <dgm:prSet/>
      <dgm:spPr/>
      <dgm:t>
        <a:bodyPr/>
        <a:lstStyle/>
        <a:p>
          <a:pPr rtl="0"/>
          <a:r>
            <a:rPr lang="en-US" smtClean="0"/>
            <a:t>absorption: through skin contact or a splash in the eye;</a:t>
          </a:r>
          <a:endParaRPr lang="uk-UA"/>
        </a:p>
      </dgm:t>
    </dgm:pt>
    <dgm:pt modelId="{44C5F6F8-DB79-4729-8B83-5FE31092D06F}" type="parTrans" cxnId="{E1C12ED3-25BB-4E65-B43A-9B4EBDCEF1E7}">
      <dgm:prSet/>
      <dgm:spPr/>
      <dgm:t>
        <a:bodyPr/>
        <a:lstStyle/>
        <a:p>
          <a:endParaRPr lang="ru-RU"/>
        </a:p>
      </dgm:t>
    </dgm:pt>
    <dgm:pt modelId="{6A6F34D2-58B0-4F96-8C45-E7D3B1FC0D27}" type="sibTrans" cxnId="{E1C12ED3-25BB-4E65-B43A-9B4EBDCEF1E7}">
      <dgm:prSet/>
      <dgm:spPr/>
      <dgm:t>
        <a:bodyPr/>
        <a:lstStyle/>
        <a:p>
          <a:endParaRPr lang="ru-RU"/>
        </a:p>
      </dgm:t>
    </dgm:pt>
    <dgm:pt modelId="{179157E1-222D-4CA6-BCE3-39594B41FE73}">
      <dgm:prSet/>
      <dgm:spPr/>
      <dgm:t>
        <a:bodyPr/>
        <a:lstStyle/>
        <a:p>
          <a:pPr rtl="0"/>
          <a:r>
            <a:rPr lang="en-US" smtClean="0"/>
            <a:t>ingestion: via contaminated food or hands; and</a:t>
          </a:r>
          <a:endParaRPr lang="uk-UA"/>
        </a:p>
      </dgm:t>
    </dgm:pt>
    <dgm:pt modelId="{52B91442-FC95-4BF0-9FEF-D3ECAB3B66A0}" type="parTrans" cxnId="{35E0ADF9-BE57-4700-A9E2-E95F121140C2}">
      <dgm:prSet/>
      <dgm:spPr/>
      <dgm:t>
        <a:bodyPr/>
        <a:lstStyle/>
        <a:p>
          <a:endParaRPr lang="ru-RU"/>
        </a:p>
      </dgm:t>
    </dgm:pt>
    <dgm:pt modelId="{FE38E7AA-65A6-400D-8646-241AFF854328}" type="sibTrans" cxnId="{35E0ADF9-BE57-4700-A9E2-E95F121140C2}">
      <dgm:prSet/>
      <dgm:spPr/>
      <dgm:t>
        <a:bodyPr/>
        <a:lstStyle/>
        <a:p>
          <a:endParaRPr lang="ru-RU"/>
        </a:p>
      </dgm:t>
    </dgm:pt>
    <dgm:pt modelId="{59E5AAA4-A0AB-447E-AFC8-D44315C6B939}">
      <dgm:prSet/>
      <dgm:spPr/>
      <dgm:t>
        <a:bodyPr/>
        <a:lstStyle/>
        <a:p>
          <a:pPr rtl="0"/>
          <a:r>
            <a:rPr lang="en-US" smtClean="0"/>
            <a:t>inoculation: when a sharp object such as a needle punctures the skin.</a:t>
          </a:r>
          <a:endParaRPr lang="uk-UA"/>
        </a:p>
      </dgm:t>
    </dgm:pt>
    <dgm:pt modelId="{21EB2A95-B7C2-40C4-B243-DE2702E6602C}" type="parTrans" cxnId="{557CC82D-89B9-4E2B-983D-D0D4862F6FF8}">
      <dgm:prSet/>
      <dgm:spPr/>
      <dgm:t>
        <a:bodyPr/>
        <a:lstStyle/>
        <a:p>
          <a:endParaRPr lang="ru-RU"/>
        </a:p>
      </dgm:t>
    </dgm:pt>
    <dgm:pt modelId="{2D00FDFC-6788-4843-80F0-01CB431274DA}" type="sibTrans" cxnId="{557CC82D-89B9-4E2B-983D-D0D4862F6FF8}">
      <dgm:prSet/>
      <dgm:spPr/>
      <dgm:t>
        <a:bodyPr/>
        <a:lstStyle/>
        <a:p>
          <a:endParaRPr lang="ru-RU"/>
        </a:p>
      </dgm:t>
    </dgm:pt>
    <dgm:pt modelId="{FB198790-39D1-4F5B-B2BD-CAFCA5320F7C}" type="pres">
      <dgm:prSet presAssocID="{21C70423-5C8D-40BF-8194-13CCE66A7821}" presName="linear" presStyleCnt="0">
        <dgm:presLayoutVars>
          <dgm:animLvl val="lvl"/>
          <dgm:resizeHandles val="exact"/>
        </dgm:presLayoutVars>
      </dgm:prSet>
      <dgm:spPr/>
      <dgm:t>
        <a:bodyPr/>
        <a:lstStyle/>
        <a:p>
          <a:endParaRPr lang="ru-RU"/>
        </a:p>
      </dgm:t>
    </dgm:pt>
    <dgm:pt modelId="{CA492EDC-CAA6-4C04-89A1-1E38F3D89A4E}" type="pres">
      <dgm:prSet presAssocID="{8052DFAB-51E3-4DEE-B6B7-7DF8E9164AFD}" presName="parentText" presStyleLbl="node1" presStyleIdx="0" presStyleCnt="4" custLinFactY="-100000" custLinFactNeighborY="-167574">
        <dgm:presLayoutVars>
          <dgm:chMax val="0"/>
          <dgm:bulletEnabled val="1"/>
        </dgm:presLayoutVars>
      </dgm:prSet>
      <dgm:spPr/>
      <dgm:t>
        <a:bodyPr/>
        <a:lstStyle/>
        <a:p>
          <a:endParaRPr lang="ru-RU"/>
        </a:p>
      </dgm:t>
    </dgm:pt>
    <dgm:pt modelId="{7D332FEA-0FA8-473A-A0DD-B4FFD58571AE}" type="pres">
      <dgm:prSet presAssocID="{7D6038E5-DEB7-4975-9D90-97D122008439}" presName="spacer" presStyleCnt="0"/>
      <dgm:spPr/>
    </dgm:pt>
    <dgm:pt modelId="{01DF2BDB-1D5E-4CC6-AB0B-1DA8E4A7B739}" type="pres">
      <dgm:prSet presAssocID="{CC96D363-A57A-41B7-B6B7-DA5F1BEA1929}" presName="parentText" presStyleLbl="node1" presStyleIdx="1" presStyleCnt="4">
        <dgm:presLayoutVars>
          <dgm:chMax val="0"/>
          <dgm:bulletEnabled val="1"/>
        </dgm:presLayoutVars>
      </dgm:prSet>
      <dgm:spPr/>
      <dgm:t>
        <a:bodyPr/>
        <a:lstStyle/>
        <a:p>
          <a:endParaRPr lang="ru-RU"/>
        </a:p>
      </dgm:t>
    </dgm:pt>
    <dgm:pt modelId="{33112274-BD4E-48B8-B987-F062922DC668}" type="pres">
      <dgm:prSet presAssocID="{6A6F34D2-58B0-4F96-8C45-E7D3B1FC0D27}" presName="spacer" presStyleCnt="0"/>
      <dgm:spPr/>
    </dgm:pt>
    <dgm:pt modelId="{D43CBC96-5A4D-4733-A96D-59495A374D01}" type="pres">
      <dgm:prSet presAssocID="{179157E1-222D-4CA6-BCE3-39594B41FE73}" presName="parentText" presStyleLbl="node1" presStyleIdx="2" presStyleCnt="4">
        <dgm:presLayoutVars>
          <dgm:chMax val="0"/>
          <dgm:bulletEnabled val="1"/>
        </dgm:presLayoutVars>
      </dgm:prSet>
      <dgm:spPr/>
      <dgm:t>
        <a:bodyPr/>
        <a:lstStyle/>
        <a:p>
          <a:endParaRPr lang="ru-RU"/>
        </a:p>
      </dgm:t>
    </dgm:pt>
    <dgm:pt modelId="{309C6E7F-5785-4E54-9FC5-9934D1E2183C}" type="pres">
      <dgm:prSet presAssocID="{FE38E7AA-65A6-400D-8646-241AFF854328}" presName="spacer" presStyleCnt="0"/>
      <dgm:spPr/>
    </dgm:pt>
    <dgm:pt modelId="{42DDFCB6-AE68-420A-BF13-EC9CF6E12857}" type="pres">
      <dgm:prSet presAssocID="{59E5AAA4-A0AB-447E-AFC8-D44315C6B939}" presName="parentText" presStyleLbl="node1" presStyleIdx="3" presStyleCnt="4">
        <dgm:presLayoutVars>
          <dgm:chMax val="0"/>
          <dgm:bulletEnabled val="1"/>
        </dgm:presLayoutVars>
      </dgm:prSet>
      <dgm:spPr/>
      <dgm:t>
        <a:bodyPr/>
        <a:lstStyle/>
        <a:p>
          <a:endParaRPr lang="ru-RU"/>
        </a:p>
      </dgm:t>
    </dgm:pt>
  </dgm:ptLst>
  <dgm:cxnLst>
    <dgm:cxn modelId="{F25CDCFF-DA27-455B-8685-106372718A8F}" type="presOf" srcId="{21C70423-5C8D-40BF-8194-13CCE66A7821}" destId="{FB198790-39D1-4F5B-B2BD-CAFCA5320F7C}" srcOrd="0" destOrd="0" presId="urn:microsoft.com/office/officeart/2005/8/layout/vList2"/>
    <dgm:cxn modelId="{3E7D3A70-38CB-4486-A9E3-7F684DE3386A}" type="presOf" srcId="{8052DFAB-51E3-4DEE-B6B7-7DF8E9164AFD}" destId="{CA492EDC-CAA6-4C04-89A1-1E38F3D89A4E}" srcOrd="0" destOrd="0" presId="urn:microsoft.com/office/officeart/2005/8/layout/vList2"/>
    <dgm:cxn modelId="{35E0ADF9-BE57-4700-A9E2-E95F121140C2}" srcId="{21C70423-5C8D-40BF-8194-13CCE66A7821}" destId="{179157E1-222D-4CA6-BCE3-39594B41FE73}" srcOrd="2" destOrd="0" parTransId="{52B91442-FC95-4BF0-9FEF-D3ECAB3B66A0}" sibTransId="{FE38E7AA-65A6-400D-8646-241AFF854328}"/>
    <dgm:cxn modelId="{501E58A1-8517-4C1D-98AA-BAD8F0567E7F}" type="presOf" srcId="{CC96D363-A57A-41B7-B6B7-DA5F1BEA1929}" destId="{01DF2BDB-1D5E-4CC6-AB0B-1DA8E4A7B739}" srcOrd="0" destOrd="0" presId="urn:microsoft.com/office/officeart/2005/8/layout/vList2"/>
    <dgm:cxn modelId="{557CC82D-89B9-4E2B-983D-D0D4862F6FF8}" srcId="{21C70423-5C8D-40BF-8194-13CCE66A7821}" destId="{59E5AAA4-A0AB-447E-AFC8-D44315C6B939}" srcOrd="3" destOrd="0" parTransId="{21EB2A95-B7C2-40C4-B243-DE2702E6602C}" sibTransId="{2D00FDFC-6788-4843-80F0-01CB431274DA}"/>
    <dgm:cxn modelId="{717BAC09-2737-4D0E-9799-17418C33FC97}" type="presOf" srcId="{179157E1-222D-4CA6-BCE3-39594B41FE73}" destId="{D43CBC96-5A4D-4733-A96D-59495A374D01}" srcOrd="0" destOrd="0" presId="urn:microsoft.com/office/officeart/2005/8/layout/vList2"/>
    <dgm:cxn modelId="{AD83A8D6-4DA1-4936-BAC9-CAD5C1C35D01}" type="presOf" srcId="{59E5AAA4-A0AB-447E-AFC8-D44315C6B939}" destId="{42DDFCB6-AE68-420A-BF13-EC9CF6E12857}" srcOrd="0" destOrd="0" presId="urn:microsoft.com/office/officeart/2005/8/layout/vList2"/>
    <dgm:cxn modelId="{D0123DF3-0178-47D0-934D-C31DD5916BB2}" srcId="{21C70423-5C8D-40BF-8194-13CCE66A7821}" destId="{8052DFAB-51E3-4DEE-B6B7-7DF8E9164AFD}" srcOrd="0" destOrd="0" parTransId="{9DCC005C-2E11-4C00-B6C5-93F340B45022}" sibTransId="{7D6038E5-DEB7-4975-9D90-97D122008439}"/>
    <dgm:cxn modelId="{E1C12ED3-25BB-4E65-B43A-9B4EBDCEF1E7}" srcId="{21C70423-5C8D-40BF-8194-13CCE66A7821}" destId="{CC96D363-A57A-41B7-B6B7-DA5F1BEA1929}" srcOrd="1" destOrd="0" parTransId="{44C5F6F8-DB79-4729-8B83-5FE31092D06F}" sibTransId="{6A6F34D2-58B0-4F96-8C45-E7D3B1FC0D27}"/>
    <dgm:cxn modelId="{412AE3AB-C129-4671-96AA-12231B6E424B}" type="presParOf" srcId="{FB198790-39D1-4F5B-B2BD-CAFCA5320F7C}" destId="{CA492EDC-CAA6-4C04-89A1-1E38F3D89A4E}" srcOrd="0" destOrd="0" presId="urn:microsoft.com/office/officeart/2005/8/layout/vList2"/>
    <dgm:cxn modelId="{35AC2F99-90BE-4C8B-A77A-79AC48EBF279}" type="presParOf" srcId="{FB198790-39D1-4F5B-B2BD-CAFCA5320F7C}" destId="{7D332FEA-0FA8-473A-A0DD-B4FFD58571AE}" srcOrd="1" destOrd="0" presId="urn:microsoft.com/office/officeart/2005/8/layout/vList2"/>
    <dgm:cxn modelId="{BD139D10-DA1D-457E-AA97-955467B59CC7}" type="presParOf" srcId="{FB198790-39D1-4F5B-B2BD-CAFCA5320F7C}" destId="{01DF2BDB-1D5E-4CC6-AB0B-1DA8E4A7B739}" srcOrd="2" destOrd="0" presId="urn:microsoft.com/office/officeart/2005/8/layout/vList2"/>
    <dgm:cxn modelId="{B0891A2D-9E91-4F6A-A85F-5F8569B20B2A}" type="presParOf" srcId="{FB198790-39D1-4F5B-B2BD-CAFCA5320F7C}" destId="{33112274-BD4E-48B8-B987-F062922DC668}" srcOrd="3" destOrd="0" presId="urn:microsoft.com/office/officeart/2005/8/layout/vList2"/>
    <dgm:cxn modelId="{B20B2B2B-28B7-48F7-9767-1178FB3D9752}" type="presParOf" srcId="{FB198790-39D1-4F5B-B2BD-CAFCA5320F7C}" destId="{D43CBC96-5A4D-4733-A96D-59495A374D01}" srcOrd="4" destOrd="0" presId="urn:microsoft.com/office/officeart/2005/8/layout/vList2"/>
    <dgm:cxn modelId="{BC0B8030-2588-410C-A099-1D28A97F7C1C}" type="presParOf" srcId="{FB198790-39D1-4F5B-B2BD-CAFCA5320F7C}" destId="{309C6E7F-5785-4E54-9FC5-9934D1E2183C}" srcOrd="5" destOrd="0" presId="urn:microsoft.com/office/officeart/2005/8/layout/vList2"/>
    <dgm:cxn modelId="{306BE71B-B7F9-45A0-A0E2-65928A8A6A68}" type="presParOf" srcId="{FB198790-39D1-4F5B-B2BD-CAFCA5320F7C}" destId="{42DDFCB6-AE68-420A-BF13-EC9CF6E12857}"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7EBB125D-7465-4997-A5EF-4FF095844820}" type="doc">
      <dgm:prSet loTypeId="urn:microsoft.com/office/officeart/2005/8/layout/vList2" loCatId="list" qsTypeId="urn:microsoft.com/office/officeart/2005/8/quickstyle/3d2" qsCatId="3D" csTypeId="urn:microsoft.com/office/officeart/2005/8/colors/accent2_1" csCatId="accent2" phldr="1"/>
      <dgm:spPr/>
      <dgm:t>
        <a:bodyPr/>
        <a:lstStyle/>
        <a:p>
          <a:endParaRPr lang="ru-RU"/>
        </a:p>
      </dgm:t>
    </dgm:pt>
    <dgm:pt modelId="{ECE614F4-9CB9-4E70-85BB-B0A75F65894B}">
      <dgm:prSet/>
      <dgm:spPr/>
      <dgm:t>
        <a:bodyPr/>
        <a:lstStyle/>
        <a:p>
          <a:pPr rtl="0"/>
          <a:r>
            <a:rPr lang="en-US" dirty="0" smtClean="0"/>
            <a:t>Determine which hazardous substances are present in the workplace.</a:t>
          </a:r>
          <a:endParaRPr lang="uk-UA" dirty="0"/>
        </a:p>
      </dgm:t>
    </dgm:pt>
    <dgm:pt modelId="{13EB9D06-99C8-45EC-8363-CC3748F76985}" type="parTrans" cxnId="{FA125499-353C-4ABD-A5ED-C278E8E2C899}">
      <dgm:prSet/>
      <dgm:spPr/>
      <dgm:t>
        <a:bodyPr/>
        <a:lstStyle/>
        <a:p>
          <a:endParaRPr lang="ru-RU"/>
        </a:p>
      </dgm:t>
    </dgm:pt>
    <dgm:pt modelId="{584BABBF-85C2-4629-BB29-514824E48D38}" type="sibTrans" cxnId="{FA125499-353C-4ABD-A5ED-C278E8E2C899}">
      <dgm:prSet/>
      <dgm:spPr/>
      <dgm:t>
        <a:bodyPr/>
        <a:lstStyle/>
        <a:p>
          <a:endParaRPr lang="ru-RU"/>
        </a:p>
      </dgm:t>
    </dgm:pt>
    <dgm:pt modelId="{5B49D2BB-FE53-4316-A8A9-CCD4D9ED1583}">
      <dgm:prSet/>
      <dgm:spPr/>
      <dgm:t>
        <a:bodyPr/>
        <a:lstStyle/>
        <a:p>
          <a:pPr rtl="0"/>
          <a:r>
            <a:rPr lang="en-US" dirty="0" smtClean="0"/>
            <a:t>Assess the risks to employees and others from the presence of these hazardous substances. </a:t>
          </a:r>
          <a:endParaRPr lang="uk-UA" dirty="0"/>
        </a:p>
      </dgm:t>
    </dgm:pt>
    <dgm:pt modelId="{3A2DE76D-30FA-4ADE-B5DF-58DEB19DF03D}" type="parTrans" cxnId="{F680A25D-7105-4EA9-A429-F677A69BA346}">
      <dgm:prSet/>
      <dgm:spPr/>
      <dgm:t>
        <a:bodyPr/>
        <a:lstStyle/>
        <a:p>
          <a:endParaRPr lang="ru-RU"/>
        </a:p>
      </dgm:t>
    </dgm:pt>
    <dgm:pt modelId="{C044C1C2-7FE0-41FE-ACE2-89834814FA95}" type="sibTrans" cxnId="{F680A25D-7105-4EA9-A429-F677A69BA346}">
      <dgm:prSet/>
      <dgm:spPr/>
      <dgm:t>
        <a:bodyPr/>
        <a:lstStyle/>
        <a:p>
          <a:endParaRPr lang="ru-RU"/>
        </a:p>
      </dgm:t>
    </dgm:pt>
    <dgm:pt modelId="{5BACABF1-7F9B-45EB-A229-C0388890DCF4}">
      <dgm:prSet/>
      <dgm:spPr/>
      <dgm:t>
        <a:bodyPr/>
        <a:lstStyle/>
        <a:p>
          <a:pPr rtl="0"/>
          <a:r>
            <a:rPr lang="en-US" dirty="0" smtClean="0"/>
            <a:t>Prevent or control exposure to the hazardous substances to as low a level as is reasonably practicable.</a:t>
          </a:r>
          <a:endParaRPr lang="uk-UA" dirty="0"/>
        </a:p>
      </dgm:t>
    </dgm:pt>
    <dgm:pt modelId="{AA0B3EE5-B466-41A5-9889-BE85BD7E0000}" type="parTrans" cxnId="{F66BF1AB-3105-4BCC-9E03-3D7467B31CC2}">
      <dgm:prSet/>
      <dgm:spPr/>
      <dgm:t>
        <a:bodyPr/>
        <a:lstStyle/>
        <a:p>
          <a:endParaRPr lang="ru-RU"/>
        </a:p>
      </dgm:t>
    </dgm:pt>
    <dgm:pt modelId="{98B2791B-2EB9-450D-B9B4-26779C2CB872}" type="sibTrans" cxnId="{F66BF1AB-3105-4BCC-9E03-3D7467B31CC2}">
      <dgm:prSet/>
      <dgm:spPr/>
      <dgm:t>
        <a:bodyPr/>
        <a:lstStyle/>
        <a:p>
          <a:endParaRPr lang="ru-RU"/>
        </a:p>
      </dgm:t>
    </dgm:pt>
    <dgm:pt modelId="{8840F674-844C-4784-A3A4-1D8BD6B24EC9}">
      <dgm:prSet/>
      <dgm:spPr/>
      <dgm:t>
        <a:bodyPr/>
        <a:lstStyle/>
        <a:p>
          <a:pPr rtl="0"/>
          <a:r>
            <a:rPr lang="en-US" dirty="0" smtClean="0"/>
            <a:t>Have arrangements in place to deal with accidents, incidents and emergencies.</a:t>
          </a:r>
          <a:endParaRPr lang="uk-UA" dirty="0"/>
        </a:p>
      </dgm:t>
    </dgm:pt>
    <dgm:pt modelId="{3463F6C1-E62B-4593-BE17-F80CF93078C9}" type="parTrans" cxnId="{4A5CC14F-E787-43BE-832D-812E74A075FA}">
      <dgm:prSet/>
      <dgm:spPr/>
      <dgm:t>
        <a:bodyPr/>
        <a:lstStyle/>
        <a:p>
          <a:endParaRPr lang="ru-RU"/>
        </a:p>
      </dgm:t>
    </dgm:pt>
    <dgm:pt modelId="{5DD50AAE-C3A0-4051-85D7-73EE858EFA3C}" type="sibTrans" cxnId="{4A5CC14F-E787-43BE-832D-812E74A075FA}">
      <dgm:prSet/>
      <dgm:spPr/>
      <dgm:t>
        <a:bodyPr/>
        <a:lstStyle/>
        <a:p>
          <a:endParaRPr lang="ru-RU"/>
        </a:p>
      </dgm:t>
    </dgm:pt>
    <dgm:pt modelId="{D1CE5BA2-F5B2-4C09-9BFA-9E8E3D4D340F}">
      <dgm:prSet/>
      <dgm:spPr/>
      <dgm:t>
        <a:bodyPr/>
        <a:lstStyle/>
        <a:p>
          <a:pPr rtl="0"/>
          <a:r>
            <a:rPr lang="en-US" dirty="0" smtClean="0"/>
            <a:t>Provide information, training and consultation to employees.</a:t>
          </a:r>
          <a:endParaRPr lang="uk-UA" dirty="0"/>
        </a:p>
      </dgm:t>
    </dgm:pt>
    <dgm:pt modelId="{73871293-C7D7-4025-B143-F12A6DDCEB96}" type="parTrans" cxnId="{27FEC70A-7634-4980-84F5-0A500A9BCA92}">
      <dgm:prSet/>
      <dgm:spPr/>
      <dgm:t>
        <a:bodyPr/>
        <a:lstStyle/>
        <a:p>
          <a:endParaRPr lang="ru-RU"/>
        </a:p>
      </dgm:t>
    </dgm:pt>
    <dgm:pt modelId="{04DE11DE-2867-4137-A517-0B6AC2CD50FC}" type="sibTrans" cxnId="{27FEC70A-7634-4980-84F5-0A500A9BCA92}">
      <dgm:prSet/>
      <dgm:spPr/>
      <dgm:t>
        <a:bodyPr/>
        <a:lstStyle/>
        <a:p>
          <a:endParaRPr lang="ru-RU"/>
        </a:p>
      </dgm:t>
    </dgm:pt>
    <dgm:pt modelId="{7582CE2C-08DD-46BF-9AE6-AA81484D06FD}">
      <dgm:prSet/>
      <dgm:spPr/>
      <dgm:t>
        <a:bodyPr/>
        <a:lstStyle/>
        <a:p>
          <a:pPr rtl="0"/>
          <a:r>
            <a:rPr lang="en-US" dirty="0" smtClean="0"/>
            <a:t>Make available health surveillance to employees</a:t>
          </a:r>
          <a:endParaRPr lang="uk-UA" dirty="0"/>
        </a:p>
      </dgm:t>
    </dgm:pt>
    <dgm:pt modelId="{8FAD70C0-0F0D-4C29-AB18-CAF3811D9BA9}" type="parTrans" cxnId="{5A262A61-48F9-4907-B98D-3DC03AAE6D9F}">
      <dgm:prSet/>
      <dgm:spPr/>
      <dgm:t>
        <a:bodyPr/>
        <a:lstStyle/>
        <a:p>
          <a:endParaRPr lang="ru-RU"/>
        </a:p>
      </dgm:t>
    </dgm:pt>
    <dgm:pt modelId="{D53D85F6-0B40-49A5-8436-A3F242C40384}" type="sibTrans" cxnId="{5A262A61-48F9-4907-B98D-3DC03AAE6D9F}">
      <dgm:prSet/>
      <dgm:spPr/>
      <dgm:t>
        <a:bodyPr/>
        <a:lstStyle/>
        <a:p>
          <a:endParaRPr lang="ru-RU"/>
        </a:p>
      </dgm:t>
    </dgm:pt>
    <dgm:pt modelId="{A95FBD92-57F0-48E7-BCB8-AF96555DBCC9}" type="pres">
      <dgm:prSet presAssocID="{7EBB125D-7465-4997-A5EF-4FF095844820}" presName="linear" presStyleCnt="0">
        <dgm:presLayoutVars>
          <dgm:animLvl val="lvl"/>
          <dgm:resizeHandles val="exact"/>
        </dgm:presLayoutVars>
      </dgm:prSet>
      <dgm:spPr/>
      <dgm:t>
        <a:bodyPr/>
        <a:lstStyle/>
        <a:p>
          <a:endParaRPr lang="ru-RU"/>
        </a:p>
      </dgm:t>
    </dgm:pt>
    <dgm:pt modelId="{62CB438E-3635-48E7-A320-970B8424F0E0}" type="pres">
      <dgm:prSet presAssocID="{ECE614F4-9CB9-4E70-85BB-B0A75F65894B}" presName="parentText" presStyleLbl="node1" presStyleIdx="0" presStyleCnt="6">
        <dgm:presLayoutVars>
          <dgm:chMax val="0"/>
          <dgm:bulletEnabled val="1"/>
        </dgm:presLayoutVars>
      </dgm:prSet>
      <dgm:spPr/>
      <dgm:t>
        <a:bodyPr/>
        <a:lstStyle/>
        <a:p>
          <a:endParaRPr lang="ru-RU"/>
        </a:p>
      </dgm:t>
    </dgm:pt>
    <dgm:pt modelId="{66172F11-F076-4A25-8219-F119F72CEF74}" type="pres">
      <dgm:prSet presAssocID="{584BABBF-85C2-4629-BB29-514824E48D38}" presName="spacer" presStyleCnt="0"/>
      <dgm:spPr/>
    </dgm:pt>
    <dgm:pt modelId="{4F908B50-F6A5-4306-83B7-0544ED66D3A4}" type="pres">
      <dgm:prSet presAssocID="{5B49D2BB-FE53-4316-A8A9-CCD4D9ED1583}" presName="parentText" presStyleLbl="node1" presStyleIdx="1" presStyleCnt="6">
        <dgm:presLayoutVars>
          <dgm:chMax val="0"/>
          <dgm:bulletEnabled val="1"/>
        </dgm:presLayoutVars>
      </dgm:prSet>
      <dgm:spPr/>
      <dgm:t>
        <a:bodyPr/>
        <a:lstStyle/>
        <a:p>
          <a:endParaRPr lang="ru-RU"/>
        </a:p>
      </dgm:t>
    </dgm:pt>
    <dgm:pt modelId="{EF2EF553-86D4-4F1F-B395-D81295091C2D}" type="pres">
      <dgm:prSet presAssocID="{C044C1C2-7FE0-41FE-ACE2-89834814FA95}" presName="spacer" presStyleCnt="0"/>
      <dgm:spPr/>
    </dgm:pt>
    <dgm:pt modelId="{7ECBF2A6-4A18-4216-A5B1-3AF3A3E7D59C}" type="pres">
      <dgm:prSet presAssocID="{5BACABF1-7F9B-45EB-A229-C0388890DCF4}" presName="parentText" presStyleLbl="node1" presStyleIdx="2" presStyleCnt="6">
        <dgm:presLayoutVars>
          <dgm:chMax val="0"/>
          <dgm:bulletEnabled val="1"/>
        </dgm:presLayoutVars>
      </dgm:prSet>
      <dgm:spPr/>
      <dgm:t>
        <a:bodyPr/>
        <a:lstStyle/>
        <a:p>
          <a:endParaRPr lang="ru-RU"/>
        </a:p>
      </dgm:t>
    </dgm:pt>
    <dgm:pt modelId="{2F7F9436-8507-4174-B364-3F2B84B2D57F}" type="pres">
      <dgm:prSet presAssocID="{98B2791B-2EB9-450D-B9B4-26779C2CB872}" presName="spacer" presStyleCnt="0"/>
      <dgm:spPr/>
    </dgm:pt>
    <dgm:pt modelId="{20578C00-8FA2-4AE1-9E24-5D68D6A0F453}" type="pres">
      <dgm:prSet presAssocID="{8840F674-844C-4784-A3A4-1D8BD6B24EC9}" presName="parentText" presStyleLbl="node1" presStyleIdx="3" presStyleCnt="6">
        <dgm:presLayoutVars>
          <dgm:chMax val="0"/>
          <dgm:bulletEnabled val="1"/>
        </dgm:presLayoutVars>
      </dgm:prSet>
      <dgm:spPr/>
      <dgm:t>
        <a:bodyPr/>
        <a:lstStyle/>
        <a:p>
          <a:endParaRPr lang="ru-RU"/>
        </a:p>
      </dgm:t>
    </dgm:pt>
    <dgm:pt modelId="{A1BF486C-6649-4B63-8967-C2D7107FF46E}" type="pres">
      <dgm:prSet presAssocID="{5DD50AAE-C3A0-4051-85D7-73EE858EFA3C}" presName="spacer" presStyleCnt="0"/>
      <dgm:spPr/>
    </dgm:pt>
    <dgm:pt modelId="{616EFA3B-EC48-4A5C-A6CD-6928CDC0C0DE}" type="pres">
      <dgm:prSet presAssocID="{D1CE5BA2-F5B2-4C09-9BFA-9E8E3D4D340F}" presName="parentText" presStyleLbl="node1" presStyleIdx="4" presStyleCnt="6">
        <dgm:presLayoutVars>
          <dgm:chMax val="0"/>
          <dgm:bulletEnabled val="1"/>
        </dgm:presLayoutVars>
      </dgm:prSet>
      <dgm:spPr/>
      <dgm:t>
        <a:bodyPr/>
        <a:lstStyle/>
        <a:p>
          <a:endParaRPr lang="ru-RU"/>
        </a:p>
      </dgm:t>
    </dgm:pt>
    <dgm:pt modelId="{4200A413-20BA-4E84-ABD2-2CD0A4225622}" type="pres">
      <dgm:prSet presAssocID="{04DE11DE-2867-4137-A517-0B6AC2CD50FC}" presName="spacer" presStyleCnt="0"/>
      <dgm:spPr/>
    </dgm:pt>
    <dgm:pt modelId="{D83A68E9-5B06-434D-9411-5468BE1C4DC4}" type="pres">
      <dgm:prSet presAssocID="{7582CE2C-08DD-46BF-9AE6-AA81484D06FD}" presName="parentText" presStyleLbl="node1" presStyleIdx="5" presStyleCnt="6">
        <dgm:presLayoutVars>
          <dgm:chMax val="0"/>
          <dgm:bulletEnabled val="1"/>
        </dgm:presLayoutVars>
      </dgm:prSet>
      <dgm:spPr/>
      <dgm:t>
        <a:bodyPr/>
        <a:lstStyle/>
        <a:p>
          <a:endParaRPr lang="ru-RU"/>
        </a:p>
      </dgm:t>
    </dgm:pt>
  </dgm:ptLst>
  <dgm:cxnLst>
    <dgm:cxn modelId="{5F9DCC19-AB51-4EC7-A0D6-0AC674E39D4E}" type="presOf" srcId="{7582CE2C-08DD-46BF-9AE6-AA81484D06FD}" destId="{D83A68E9-5B06-434D-9411-5468BE1C4DC4}" srcOrd="0" destOrd="0" presId="urn:microsoft.com/office/officeart/2005/8/layout/vList2"/>
    <dgm:cxn modelId="{E8F52F9B-EFB5-4F6A-B5ED-D500F999B569}" type="presOf" srcId="{8840F674-844C-4784-A3A4-1D8BD6B24EC9}" destId="{20578C00-8FA2-4AE1-9E24-5D68D6A0F453}" srcOrd="0" destOrd="0" presId="urn:microsoft.com/office/officeart/2005/8/layout/vList2"/>
    <dgm:cxn modelId="{5A262A61-48F9-4907-B98D-3DC03AAE6D9F}" srcId="{7EBB125D-7465-4997-A5EF-4FF095844820}" destId="{7582CE2C-08DD-46BF-9AE6-AA81484D06FD}" srcOrd="5" destOrd="0" parTransId="{8FAD70C0-0F0D-4C29-AB18-CAF3811D9BA9}" sibTransId="{D53D85F6-0B40-49A5-8436-A3F242C40384}"/>
    <dgm:cxn modelId="{D2434DC7-A882-4B80-85AC-26E573F001BC}" type="presOf" srcId="{5B49D2BB-FE53-4316-A8A9-CCD4D9ED1583}" destId="{4F908B50-F6A5-4306-83B7-0544ED66D3A4}" srcOrd="0" destOrd="0" presId="urn:microsoft.com/office/officeart/2005/8/layout/vList2"/>
    <dgm:cxn modelId="{27FEC70A-7634-4980-84F5-0A500A9BCA92}" srcId="{7EBB125D-7465-4997-A5EF-4FF095844820}" destId="{D1CE5BA2-F5B2-4C09-9BFA-9E8E3D4D340F}" srcOrd="4" destOrd="0" parTransId="{73871293-C7D7-4025-B143-F12A6DDCEB96}" sibTransId="{04DE11DE-2867-4137-A517-0B6AC2CD50FC}"/>
    <dgm:cxn modelId="{72B36378-3361-478B-8AEB-0E9812392E8C}" type="presOf" srcId="{5BACABF1-7F9B-45EB-A229-C0388890DCF4}" destId="{7ECBF2A6-4A18-4216-A5B1-3AF3A3E7D59C}" srcOrd="0" destOrd="0" presId="urn:microsoft.com/office/officeart/2005/8/layout/vList2"/>
    <dgm:cxn modelId="{4A5CC14F-E787-43BE-832D-812E74A075FA}" srcId="{7EBB125D-7465-4997-A5EF-4FF095844820}" destId="{8840F674-844C-4784-A3A4-1D8BD6B24EC9}" srcOrd="3" destOrd="0" parTransId="{3463F6C1-E62B-4593-BE17-F80CF93078C9}" sibTransId="{5DD50AAE-C3A0-4051-85D7-73EE858EFA3C}"/>
    <dgm:cxn modelId="{F680A25D-7105-4EA9-A429-F677A69BA346}" srcId="{7EBB125D-7465-4997-A5EF-4FF095844820}" destId="{5B49D2BB-FE53-4316-A8A9-CCD4D9ED1583}" srcOrd="1" destOrd="0" parTransId="{3A2DE76D-30FA-4ADE-B5DF-58DEB19DF03D}" sibTransId="{C044C1C2-7FE0-41FE-ACE2-89834814FA95}"/>
    <dgm:cxn modelId="{CC6033B4-26B5-49B3-AE7B-40684469115F}" type="presOf" srcId="{D1CE5BA2-F5B2-4C09-9BFA-9E8E3D4D340F}" destId="{616EFA3B-EC48-4A5C-A6CD-6928CDC0C0DE}" srcOrd="0" destOrd="0" presId="urn:microsoft.com/office/officeart/2005/8/layout/vList2"/>
    <dgm:cxn modelId="{FA125499-353C-4ABD-A5ED-C278E8E2C899}" srcId="{7EBB125D-7465-4997-A5EF-4FF095844820}" destId="{ECE614F4-9CB9-4E70-85BB-B0A75F65894B}" srcOrd="0" destOrd="0" parTransId="{13EB9D06-99C8-45EC-8363-CC3748F76985}" sibTransId="{584BABBF-85C2-4629-BB29-514824E48D38}"/>
    <dgm:cxn modelId="{78B21AFE-CF1D-4532-99B3-CD7E5127242A}" type="presOf" srcId="{ECE614F4-9CB9-4E70-85BB-B0A75F65894B}" destId="{62CB438E-3635-48E7-A320-970B8424F0E0}" srcOrd="0" destOrd="0" presId="urn:microsoft.com/office/officeart/2005/8/layout/vList2"/>
    <dgm:cxn modelId="{F66BF1AB-3105-4BCC-9E03-3D7467B31CC2}" srcId="{7EBB125D-7465-4997-A5EF-4FF095844820}" destId="{5BACABF1-7F9B-45EB-A229-C0388890DCF4}" srcOrd="2" destOrd="0" parTransId="{AA0B3EE5-B466-41A5-9889-BE85BD7E0000}" sibTransId="{98B2791B-2EB9-450D-B9B4-26779C2CB872}"/>
    <dgm:cxn modelId="{C15FD7D8-2C10-4611-8BB9-D4A7FFFA96B4}" type="presOf" srcId="{7EBB125D-7465-4997-A5EF-4FF095844820}" destId="{A95FBD92-57F0-48E7-BCB8-AF96555DBCC9}" srcOrd="0" destOrd="0" presId="urn:microsoft.com/office/officeart/2005/8/layout/vList2"/>
    <dgm:cxn modelId="{17CA98A2-E4D8-419B-AD22-5BAAF11199C1}" type="presParOf" srcId="{A95FBD92-57F0-48E7-BCB8-AF96555DBCC9}" destId="{62CB438E-3635-48E7-A320-970B8424F0E0}" srcOrd="0" destOrd="0" presId="urn:microsoft.com/office/officeart/2005/8/layout/vList2"/>
    <dgm:cxn modelId="{07F62A45-EA23-4C7D-8C7E-B3CF8717F501}" type="presParOf" srcId="{A95FBD92-57F0-48E7-BCB8-AF96555DBCC9}" destId="{66172F11-F076-4A25-8219-F119F72CEF74}" srcOrd="1" destOrd="0" presId="urn:microsoft.com/office/officeart/2005/8/layout/vList2"/>
    <dgm:cxn modelId="{5CDEBC63-3E19-4D29-B8EF-857CD5006E06}" type="presParOf" srcId="{A95FBD92-57F0-48E7-BCB8-AF96555DBCC9}" destId="{4F908B50-F6A5-4306-83B7-0544ED66D3A4}" srcOrd="2" destOrd="0" presId="urn:microsoft.com/office/officeart/2005/8/layout/vList2"/>
    <dgm:cxn modelId="{1A5C1F57-15C7-41E2-AC47-83CDB834317C}" type="presParOf" srcId="{A95FBD92-57F0-48E7-BCB8-AF96555DBCC9}" destId="{EF2EF553-86D4-4F1F-B395-D81295091C2D}" srcOrd="3" destOrd="0" presId="urn:microsoft.com/office/officeart/2005/8/layout/vList2"/>
    <dgm:cxn modelId="{6EB5AD31-7C70-4FD2-80FF-0C70A8A564EE}" type="presParOf" srcId="{A95FBD92-57F0-48E7-BCB8-AF96555DBCC9}" destId="{7ECBF2A6-4A18-4216-A5B1-3AF3A3E7D59C}" srcOrd="4" destOrd="0" presId="urn:microsoft.com/office/officeart/2005/8/layout/vList2"/>
    <dgm:cxn modelId="{707F00E1-CE05-4493-97DB-44A43A1A0466}" type="presParOf" srcId="{A95FBD92-57F0-48E7-BCB8-AF96555DBCC9}" destId="{2F7F9436-8507-4174-B364-3F2B84B2D57F}" srcOrd="5" destOrd="0" presId="urn:microsoft.com/office/officeart/2005/8/layout/vList2"/>
    <dgm:cxn modelId="{30E41374-460E-4633-AB5B-D4E89378ED78}" type="presParOf" srcId="{A95FBD92-57F0-48E7-BCB8-AF96555DBCC9}" destId="{20578C00-8FA2-4AE1-9E24-5D68D6A0F453}" srcOrd="6" destOrd="0" presId="urn:microsoft.com/office/officeart/2005/8/layout/vList2"/>
    <dgm:cxn modelId="{56CF9CAE-D7A6-4817-B1BE-E85AFF1EF397}" type="presParOf" srcId="{A95FBD92-57F0-48E7-BCB8-AF96555DBCC9}" destId="{A1BF486C-6649-4B63-8967-C2D7107FF46E}" srcOrd="7" destOrd="0" presId="urn:microsoft.com/office/officeart/2005/8/layout/vList2"/>
    <dgm:cxn modelId="{6632B565-6E25-494A-AEC8-B2A90392EE47}" type="presParOf" srcId="{A95FBD92-57F0-48E7-BCB8-AF96555DBCC9}" destId="{616EFA3B-EC48-4A5C-A6CD-6928CDC0C0DE}" srcOrd="8" destOrd="0" presId="urn:microsoft.com/office/officeart/2005/8/layout/vList2"/>
    <dgm:cxn modelId="{815F8FDC-A7C0-43B3-BEEE-D27C9129B8E0}" type="presParOf" srcId="{A95FBD92-57F0-48E7-BCB8-AF96555DBCC9}" destId="{4200A413-20BA-4E84-ABD2-2CD0A4225622}" srcOrd="9" destOrd="0" presId="urn:microsoft.com/office/officeart/2005/8/layout/vList2"/>
    <dgm:cxn modelId="{2B1CF374-187D-4C5E-8F9D-B970D39AE454}" type="presParOf" srcId="{A95FBD92-57F0-48E7-BCB8-AF96555DBCC9}" destId="{D83A68E9-5B06-434D-9411-5468BE1C4DC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CA054A96-B54D-4092-A935-1486148573BB}" type="doc">
      <dgm:prSet loTypeId="urn:microsoft.com/office/officeart/2005/8/layout/vList2" loCatId="list" qsTypeId="urn:microsoft.com/office/officeart/2005/8/quickstyle/simple5" qsCatId="simple" csTypeId="urn:microsoft.com/office/officeart/2005/8/colors/accent0_2" csCatId="mainScheme" phldr="1"/>
      <dgm:spPr/>
      <dgm:t>
        <a:bodyPr/>
        <a:lstStyle/>
        <a:p>
          <a:endParaRPr lang="ru-RU"/>
        </a:p>
      </dgm:t>
    </dgm:pt>
    <dgm:pt modelId="{88176ACF-9D97-4295-B98A-CD9D8B538713}">
      <dgm:prSet/>
      <dgm:spPr/>
      <dgm:t>
        <a:bodyPr/>
        <a:lstStyle/>
        <a:p>
          <a:pPr rtl="0"/>
          <a:r>
            <a:rPr lang="en-US" dirty="0" smtClean="0"/>
            <a:t>Co-operate with their employer e.g. follow procedures. </a:t>
          </a:r>
          <a:endParaRPr lang="uk-UA" dirty="0"/>
        </a:p>
      </dgm:t>
    </dgm:pt>
    <dgm:pt modelId="{06D8FACA-2E0E-4E13-909A-8AC3DD5C9F80}" type="parTrans" cxnId="{C268E8A4-9539-407F-AB9A-53D5F30F9D39}">
      <dgm:prSet/>
      <dgm:spPr/>
      <dgm:t>
        <a:bodyPr/>
        <a:lstStyle/>
        <a:p>
          <a:endParaRPr lang="ru-RU"/>
        </a:p>
      </dgm:t>
    </dgm:pt>
    <dgm:pt modelId="{1D4E2E65-E82E-47A8-B98A-B46216996434}" type="sibTrans" cxnId="{C268E8A4-9539-407F-AB9A-53D5F30F9D39}">
      <dgm:prSet/>
      <dgm:spPr/>
      <dgm:t>
        <a:bodyPr/>
        <a:lstStyle/>
        <a:p>
          <a:endParaRPr lang="ru-RU"/>
        </a:p>
      </dgm:t>
    </dgm:pt>
    <dgm:pt modelId="{CF8DCFF2-7181-4332-BB3C-61D94FBF9061}">
      <dgm:prSet/>
      <dgm:spPr/>
      <dgm:t>
        <a:bodyPr/>
        <a:lstStyle/>
        <a:p>
          <a:pPr rtl="0"/>
          <a:r>
            <a:rPr lang="en-US" dirty="0" smtClean="0"/>
            <a:t>Make full and proper use of control measures e.g. </a:t>
          </a:r>
          <a:endParaRPr lang="uk-UA" dirty="0"/>
        </a:p>
      </dgm:t>
    </dgm:pt>
    <dgm:pt modelId="{EF8AF787-1675-4046-9DC2-9E8DCA6F555A}" type="parTrans" cxnId="{6E6963F3-6504-435E-A472-ED63079A2781}">
      <dgm:prSet/>
      <dgm:spPr/>
      <dgm:t>
        <a:bodyPr/>
        <a:lstStyle/>
        <a:p>
          <a:endParaRPr lang="ru-RU"/>
        </a:p>
      </dgm:t>
    </dgm:pt>
    <dgm:pt modelId="{EB2D8232-F497-4659-B5EA-817D968A141B}" type="sibTrans" cxnId="{6E6963F3-6504-435E-A472-ED63079A2781}">
      <dgm:prSet/>
      <dgm:spPr/>
      <dgm:t>
        <a:bodyPr/>
        <a:lstStyle/>
        <a:p>
          <a:endParaRPr lang="ru-RU"/>
        </a:p>
      </dgm:t>
    </dgm:pt>
    <dgm:pt modelId="{A08D4C00-3550-446C-82BB-86AAA04D46DE}">
      <dgm:prSet/>
      <dgm:spPr/>
      <dgm:t>
        <a:bodyPr/>
        <a:lstStyle/>
        <a:p>
          <a:pPr rtl="0"/>
          <a:r>
            <a:rPr lang="en-US" dirty="0" smtClean="0"/>
            <a:t>using extract ventilation where provided, and report any defects.</a:t>
          </a:r>
          <a:endParaRPr lang="uk-UA" dirty="0"/>
        </a:p>
      </dgm:t>
    </dgm:pt>
    <dgm:pt modelId="{88BFFDFB-70C9-406E-834E-8019EF684A99}" type="parTrans" cxnId="{609A1004-F7DC-4391-B27F-E8B65D4CA9D0}">
      <dgm:prSet/>
      <dgm:spPr/>
      <dgm:t>
        <a:bodyPr/>
        <a:lstStyle/>
        <a:p>
          <a:endParaRPr lang="ru-RU"/>
        </a:p>
      </dgm:t>
    </dgm:pt>
    <dgm:pt modelId="{CEB96377-9593-49C2-A1F0-E21BC8F267A0}" type="sibTrans" cxnId="{609A1004-F7DC-4391-B27F-E8B65D4CA9D0}">
      <dgm:prSet/>
      <dgm:spPr/>
      <dgm:t>
        <a:bodyPr/>
        <a:lstStyle/>
        <a:p>
          <a:endParaRPr lang="ru-RU"/>
        </a:p>
      </dgm:t>
    </dgm:pt>
    <dgm:pt modelId="{A1387ECD-C990-47E4-973F-55BDB4D6D93D}">
      <dgm:prSet/>
      <dgm:spPr/>
      <dgm:t>
        <a:bodyPr/>
        <a:lstStyle/>
        <a:p>
          <a:pPr rtl="0"/>
          <a:r>
            <a:rPr lang="en-US" dirty="0" smtClean="0"/>
            <a:t> Report any defects in plant/ equipment immediately to the employer as appropriate. </a:t>
          </a:r>
          <a:endParaRPr lang="uk-UA" dirty="0"/>
        </a:p>
      </dgm:t>
    </dgm:pt>
    <dgm:pt modelId="{999C73C4-8E1A-4001-A0CE-4C7E05D071B3}" type="parTrans" cxnId="{F5316B89-F55B-4021-A71C-53BD54CCEA4A}">
      <dgm:prSet/>
      <dgm:spPr/>
      <dgm:t>
        <a:bodyPr/>
        <a:lstStyle/>
        <a:p>
          <a:endParaRPr lang="ru-RU"/>
        </a:p>
      </dgm:t>
    </dgm:pt>
    <dgm:pt modelId="{B3C0F4A3-7E54-4C85-901C-4716D5433C78}" type="sibTrans" cxnId="{F5316B89-F55B-4021-A71C-53BD54CCEA4A}">
      <dgm:prSet/>
      <dgm:spPr/>
      <dgm:t>
        <a:bodyPr/>
        <a:lstStyle/>
        <a:p>
          <a:endParaRPr lang="ru-RU"/>
        </a:p>
      </dgm:t>
    </dgm:pt>
    <dgm:pt modelId="{C5C68CC0-1001-4C51-8631-E7807AE32A3D}">
      <dgm:prSet/>
      <dgm:spPr/>
      <dgm:t>
        <a:bodyPr/>
        <a:lstStyle/>
        <a:p>
          <a:pPr rtl="0"/>
          <a:r>
            <a:rPr lang="en-US" dirty="0" smtClean="0"/>
            <a:t>Report any accident or incident which may have resulted in the release of a dangerous chemical/substance into the workplace</a:t>
          </a:r>
          <a:endParaRPr lang="uk-UA" dirty="0"/>
        </a:p>
      </dgm:t>
    </dgm:pt>
    <dgm:pt modelId="{EB1E48A1-6679-40E3-AB1A-0E8A67E78FBC}" type="parTrans" cxnId="{35ED754D-4AD1-405B-96B7-AFD52224EBE5}">
      <dgm:prSet/>
      <dgm:spPr/>
      <dgm:t>
        <a:bodyPr/>
        <a:lstStyle/>
        <a:p>
          <a:endParaRPr lang="ru-RU"/>
        </a:p>
      </dgm:t>
    </dgm:pt>
    <dgm:pt modelId="{BEECCD1E-DAA3-4E67-8C52-61A2607F8332}" type="sibTrans" cxnId="{35ED754D-4AD1-405B-96B7-AFD52224EBE5}">
      <dgm:prSet/>
      <dgm:spPr/>
      <dgm:t>
        <a:bodyPr/>
        <a:lstStyle/>
        <a:p>
          <a:endParaRPr lang="ru-RU"/>
        </a:p>
      </dgm:t>
    </dgm:pt>
    <dgm:pt modelId="{02D4183D-026F-4966-888C-83915FA02619}" type="pres">
      <dgm:prSet presAssocID="{CA054A96-B54D-4092-A935-1486148573BB}" presName="linear" presStyleCnt="0">
        <dgm:presLayoutVars>
          <dgm:animLvl val="lvl"/>
          <dgm:resizeHandles val="exact"/>
        </dgm:presLayoutVars>
      </dgm:prSet>
      <dgm:spPr/>
      <dgm:t>
        <a:bodyPr/>
        <a:lstStyle/>
        <a:p>
          <a:endParaRPr lang="ru-RU"/>
        </a:p>
      </dgm:t>
    </dgm:pt>
    <dgm:pt modelId="{57331472-7E0C-4DDC-B312-97BD1462734B}" type="pres">
      <dgm:prSet presAssocID="{88176ACF-9D97-4295-B98A-CD9D8B538713}" presName="parentText" presStyleLbl="node1" presStyleIdx="0" presStyleCnt="5">
        <dgm:presLayoutVars>
          <dgm:chMax val="0"/>
          <dgm:bulletEnabled val="1"/>
        </dgm:presLayoutVars>
      </dgm:prSet>
      <dgm:spPr/>
      <dgm:t>
        <a:bodyPr/>
        <a:lstStyle/>
        <a:p>
          <a:endParaRPr lang="ru-RU"/>
        </a:p>
      </dgm:t>
    </dgm:pt>
    <dgm:pt modelId="{6EC83006-9EB6-4F08-85B9-0ED26234127E}" type="pres">
      <dgm:prSet presAssocID="{1D4E2E65-E82E-47A8-B98A-B46216996434}" presName="spacer" presStyleCnt="0"/>
      <dgm:spPr/>
    </dgm:pt>
    <dgm:pt modelId="{B594D1E6-13C6-4CD3-A198-9CC257FBCBFF}" type="pres">
      <dgm:prSet presAssocID="{CF8DCFF2-7181-4332-BB3C-61D94FBF9061}" presName="parentText" presStyleLbl="node1" presStyleIdx="1" presStyleCnt="5">
        <dgm:presLayoutVars>
          <dgm:chMax val="0"/>
          <dgm:bulletEnabled val="1"/>
        </dgm:presLayoutVars>
      </dgm:prSet>
      <dgm:spPr/>
      <dgm:t>
        <a:bodyPr/>
        <a:lstStyle/>
        <a:p>
          <a:endParaRPr lang="ru-RU"/>
        </a:p>
      </dgm:t>
    </dgm:pt>
    <dgm:pt modelId="{7CABBAA5-0B4D-4919-8D9E-C589B6FA1211}" type="pres">
      <dgm:prSet presAssocID="{EB2D8232-F497-4659-B5EA-817D968A141B}" presName="spacer" presStyleCnt="0"/>
      <dgm:spPr/>
    </dgm:pt>
    <dgm:pt modelId="{1318B807-64CE-4A1D-9A76-DC7EB261B89A}" type="pres">
      <dgm:prSet presAssocID="{A08D4C00-3550-446C-82BB-86AAA04D46DE}" presName="parentText" presStyleLbl="node1" presStyleIdx="2" presStyleCnt="5">
        <dgm:presLayoutVars>
          <dgm:chMax val="0"/>
          <dgm:bulletEnabled val="1"/>
        </dgm:presLayoutVars>
      </dgm:prSet>
      <dgm:spPr/>
      <dgm:t>
        <a:bodyPr/>
        <a:lstStyle/>
        <a:p>
          <a:endParaRPr lang="ru-RU"/>
        </a:p>
      </dgm:t>
    </dgm:pt>
    <dgm:pt modelId="{CDEECE3B-9A03-4D72-84B0-FDE8FDBEA437}" type="pres">
      <dgm:prSet presAssocID="{CEB96377-9593-49C2-A1F0-E21BC8F267A0}" presName="spacer" presStyleCnt="0"/>
      <dgm:spPr/>
    </dgm:pt>
    <dgm:pt modelId="{BB73CC97-9AF1-47E7-AE09-45D1581E552F}" type="pres">
      <dgm:prSet presAssocID="{A1387ECD-C990-47E4-973F-55BDB4D6D93D}" presName="parentText" presStyleLbl="node1" presStyleIdx="3" presStyleCnt="5">
        <dgm:presLayoutVars>
          <dgm:chMax val="0"/>
          <dgm:bulletEnabled val="1"/>
        </dgm:presLayoutVars>
      </dgm:prSet>
      <dgm:spPr/>
      <dgm:t>
        <a:bodyPr/>
        <a:lstStyle/>
        <a:p>
          <a:endParaRPr lang="ru-RU"/>
        </a:p>
      </dgm:t>
    </dgm:pt>
    <dgm:pt modelId="{480896D7-B890-470D-AF30-A99EC297B9D0}" type="pres">
      <dgm:prSet presAssocID="{B3C0F4A3-7E54-4C85-901C-4716D5433C78}" presName="spacer" presStyleCnt="0"/>
      <dgm:spPr/>
    </dgm:pt>
    <dgm:pt modelId="{1F763325-7019-4E3B-ACED-8FBA2979A260}" type="pres">
      <dgm:prSet presAssocID="{C5C68CC0-1001-4C51-8631-E7807AE32A3D}" presName="parentText" presStyleLbl="node1" presStyleIdx="4" presStyleCnt="5">
        <dgm:presLayoutVars>
          <dgm:chMax val="0"/>
          <dgm:bulletEnabled val="1"/>
        </dgm:presLayoutVars>
      </dgm:prSet>
      <dgm:spPr/>
      <dgm:t>
        <a:bodyPr/>
        <a:lstStyle/>
        <a:p>
          <a:endParaRPr lang="ru-RU"/>
        </a:p>
      </dgm:t>
    </dgm:pt>
  </dgm:ptLst>
  <dgm:cxnLst>
    <dgm:cxn modelId="{237C5AA0-AFE1-47F0-B252-389F9E525C70}" type="presOf" srcId="{88176ACF-9D97-4295-B98A-CD9D8B538713}" destId="{57331472-7E0C-4DDC-B312-97BD1462734B}" srcOrd="0" destOrd="0" presId="urn:microsoft.com/office/officeart/2005/8/layout/vList2"/>
    <dgm:cxn modelId="{C268E8A4-9539-407F-AB9A-53D5F30F9D39}" srcId="{CA054A96-B54D-4092-A935-1486148573BB}" destId="{88176ACF-9D97-4295-B98A-CD9D8B538713}" srcOrd="0" destOrd="0" parTransId="{06D8FACA-2E0E-4E13-909A-8AC3DD5C9F80}" sibTransId="{1D4E2E65-E82E-47A8-B98A-B46216996434}"/>
    <dgm:cxn modelId="{35ED754D-4AD1-405B-96B7-AFD52224EBE5}" srcId="{CA054A96-B54D-4092-A935-1486148573BB}" destId="{C5C68CC0-1001-4C51-8631-E7807AE32A3D}" srcOrd="4" destOrd="0" parTransId="{EB1E48A1-6679-40E3-AB1A-0E8A67E78FBC}" sibTransId="{BEECCD1E-DAA3-4E67-8C52-61A2607F8332}"/>
    <dgm:cxn modelId="{609A1004-F7DC-4391-B27F-E8B65D4CA9D0}" srcId="{CA054A96-B54D-4092-A935-1486148573BB}" destId="{A08D4C00-3550-446C-82BB-86AAA04D46DE}" srcOrd="2" destOrd="0" parTransId="{88BFFDFB-70C9-406E-834E-8019EF684A99}" sibTransId="{CEB96377-9593-49C2-A1F0-E21BC8F267A0}"/>
    <dgm:cxn modelId="{F5316B89-F55B-4021-A71C-53BD54CCEA4A}" srcId="{CA054A96-B54D-4092-A935-1486148573BB}" destId="{A1387ECD-C990-47E4-973F-55BDB4D6D93D}" srcOrd="3" destOrd="0" parTransId="{999C73C4-8E1A-4001-A0CE-4C7E05D071B3}" sibTransId="{B3C0F4A3-7E54-4C85-901C-4716D5433C78}"/>
    <dgm:cxn modelId="{F443F485-0E97-42C0-BBBB-16D3D204F133}" type="presOf" srcId="{A1387ECD-C990-47E4-973F-55BDB4D6D93D}" destId="{BB73CC97-9AF1-47E7-AE09-45D1581E552F}" srcOrd="0" destOrd="0" presId="urn:microsoft.com/office/officeart/2005/8/layout/vList2"/>
    <dgm:cxn modelId="{F4533EF4-17CA-4EB3-A091-67B54164F558}" type="presOf" srcId="{A08D4C00-3550-446C-82BB-86AAA04D46DE}" destId="{1318B807-64CE-4A1D-9A76-DC7EB261B89A}" srcOrd="0" destOrd="0" presId="urn:microsoft.com/office/officeart/2005/8/layout/vList2"/>
    <dgm:cxn modelId="{6E6963F3-6504-435E-A472-ED63079A2781}" srcId="{CA054A96-B54D-4092-A935-1486148573BB}" destId="{CF8DCFF2-7181-4332-BB3C-61D94FBF9061}" srcOrd="1" destOrd="0" parTransId="{EF8AF787-1675-4046-9DC2-9E8DCA6F555A}" sibTransId="{EB2D8232-F497-4659-B5EA-817D968A141B}"/>
    <dgm:cxn modelId="{7847E12C-AE23-4278-906B-66E321A56FF1}" type="presOf" srcId="{CA054A96-B54D-4092-A935-1486148573BB}" destId="{02D4183D-026F-4966-888C-83915FA02619}" srcOrd="0" destOrd="0" presId="urn:microsoft.com/office/officeart/2005/8/layout/vList2"/>
    <dgm:cxn modelId="{C7FA9B15-96DA-4499-8332-E6F945A071F8}" type="presOf" srcId="{CF8DCFF2-7181-4332-BB3C-61D94FBF9061}" destId="{B594D1E6-13C6-4CD3-A198-9CC257FBCBFF}" srcOrd="0" destOrd="0" presId="urn:microsoft.com/office/officeart/2005/8/layout/vList2"/>
    <dgm:cxn modelId="{CF5E6B86-919B-476B-806D-E41C81F8D646}" type="presOf" srcId="{C5C68CC0-1001-4C51-8631-E7807AE32A3D}" destId="{1F763325-7019-4E3B-ACED-8FBA2979A260}" srcOrd="0" destOrd="0" presId="urn:microsoft.com/office/officeart/2005/8/layout/vList2"/>
    <dgm:cxn modelId="{3B1EB460-BB14-4ED4-9548-BEC6DAF1A976}" type="presParOf" srcId="{02D4183D-026F-4966-888C-83915FA02619}" destId="{57331472-7E0C-4DDC-B312-97BD1462734B}" srcOrd="0" destOrd="0" presId="urn:microsoft.com/office/officeart/2005/8/layout/vList2"/>
    <dgm:cxn modelId="{C2C1E184-1843-48E4-8400-02D9AA055ED8}" type="presParOf" srcId="{02D4183D-026F-4966-888C-83915FA02619}" destId="{6EC83006-9EB6-4F08-85B9-0ED26234127E}" srcOrd="1" destOrd="0" presId="urn:microsoft.com/office/officeart/2005/8/layout/vList2"/>
    <dgm:cxn modelId="{FF94B15F-520E-4A00-AB18-6F4BB2CF9F31}" type="presParOf" srcId="{02D4183D-026F-4966-888C-83915FA02619}" destId="{B594D1E6-13C6-4CD3-A198-9CC257FBCBFF}" srcOrd="2" destOrd="0" presId="urn:microsoft.com/office/officeart/2005/8/layout/vList2"/>
    <dgm:cxn modelId="{8F174BDC-949E-4B59-9029-C47094172899}" type="presParOf" srcId="{02D4183D-026F-4966-888C-83915FA02619}" destId="{7CABBAA5-0B4D-4919-8D9E-C589B6FA1211}" srcOrd="3" destOrd="0" presId="urn:microsoft.com/office/officeart/2005/8/layout/vList2"/>
    <dgm:cxn modelId="{4CECFD39-5E93-4EB3-8925-987C5A2F3BB2}" type="presParOf" srcId="{02D4183D-026F-4966-888C-83915FA02619}" destId="{1318B807-64CE-4A1D-9A76-DC7EB261B89A}" srcOrd="4" destOrd="0" presId="urn:microsoft.com/office/officeart/2005/8/layout/vList2"/>
    <dgm:cxn modelId="{B5B28D5F-B032-49A0-9221-693C1BAF0B28}" type="presParOf" srcId="{02D4183D-026F-4966-888C-83915FA02619}" destId="{CDEECE3B-9A03-4D72-84B0-FDE8FDBEA437}" srcOrd="5" destOrd="0" presId="urn:microsoft.com/office/officeart/2005/8/layout/vList2"/>
    <dgm:cxn modelId="{F25A5EAE-312C-4E5F-B309-7F3CA6C169E9}" type="presParOf" srcId="{02D4183D-026F-4966-888C-83915FA02619}" destId="{BB73CC97-9AF1-47E7-AE09-45D1581E552F}" srcOrd="6" destOrd="0" presId="urn:microsoft.com/office/officeart/2005/8/layout/vList2"/>
    <dgm:cxn modelId="{ADED5F1B-6637-4C45-AC89-2FFF2DF2205D}" type="presParOf" srcId="{02D4183D-026F-4966-888C-83915FA02619}" destId="{480896D7-B890-470D-AF30-A99EC297B9D0}" srcOrd="7" destOrd="0" presId="urn:microsoft.com/office/officeart/2005/8/layout/vList2"/>
    <dgm:cxn modelId="{E3A3D2F9-E0CA-4EA5-BE21-D10790B15126}" type="presParOf" srcId="{02D4183D-026F-4966-888C-83915FA02619}" destId="{1F763325-7019-4E3B-ACED-8FBA2979A26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2DFA6EDE-50FB-4511-AFFA-7D27D8CE507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95C86F5D-9345-4EE9-89A3-3169E403FC99}">
      <dgm:prSet/>
      <dgm:spPr/>
      <dgm:t>
        <a:bodyPr/>
        <a:lstStyle/>
        <a:p>
          <a:pPr rtl="0"/>
          <a:r>
            <a:rPr lang="en-US" dirty="0" smtClean="0"/>
            <a:t>An often-neglected engineering control is the proper storage of chemicals. Chemicals must be stored properly to reduce risks of fire and explosion, chemical reactions, and worker exposure. Chemical storage must consider local fire regulations that specify the types and quantities of specific chemicals that may be stored. Organizations should reduce the risks related to chemical storage by ensuring that only quantities of chemicals and sizes of containers that are necessary for the tasks are purchased and stored. The temptation to save money by purchasing large quantities should be discouraged, as these quantities have more stringent storage requirements and are often more difficult (and expensive) to dispose of than to purchase.</a:t>
          </a:r>
          <a:endParaRPr lang="uk-UA" dirty="0"/>
        </a:p>
      </dgm:t>
    </dgm:pt>
    <dgm:pt modelId="{6F7F911D-6FCF-4F70-A328-AF746E3FDFAC}" type="parTrans" cxnId="{2B4A4957-E475-443D-A679-28A00E59F7E8}">
      <dgm:prSet/>
      <dgm:spPr/>
      <dgm:t>
        <a:bodyPr/>
        <a:lstStyle/>
        <a:p>
          <a:endParaRPr lang="ru-RU"/>
        </a:p>
      </dgm:t>
    </dgm:pt>
    <dgm:pt modelId="{9AEDA956-07B0-4E7E-B450-1185DB7F1AC3}" type="sibTrans" cxnId="{2B4A4957-E475-443D-A679-28A00E59F7E8}">
      <dgm:prSet/>
      <dgm:spPr/>
      <dgm:t>
        <a:bodyPr/>
        <a:lstStyle/>
        <a:p>
          <a:endParaRPr lang="ru-RU"/>
        </a:p>
      </dgm:t>
    </dgm:pt>
    <dgm:pt modelId="{859F31BB-1318-4AB2-969A-D63896E06CE4}" type="pres">
      <dgm:prSet presAssocID="{2DFA6EDE-50FB-4511-AFFA-7D27D8CE5072}" presName="linear" presStyleCnt="0">
        <dgm:presLayoutVars>
          <dgm:animLvl val="lvl"/>
          <dgm:resizeHandles val="exact"/>
        </dgm:presLayoutVars>
      </dgm:prSet>
      <dgm:spPr/>
      <dgm:t>
        <a:bodyPr/>
        <a:lstStyle/>
        <a:p>
          <a:endParaRPr lang="ru-RU"/>
        </a:p>
      </dgm:t>
    </dgm:pt>
    <dgm:pt modelId="{4411D2B7-15AA-49AD-9A4A-D8954157394F}" type="pres">
      <dgm:prSet presAssocID="{95C86F5D-9345-4EE9-89A3-3169E403FC99}" presName="parentText" presStyleLbl="node1" presStyleIdx="0" presStyleCnt="1" custLinFactNeighborX="-225" custLinFactNeighborY="-1533">
        <dgm:presLayoutVars>
          <dgm:chMax val="0"/>
          <dgm:bulletEnabled val="1"/>
        </dgm:presLayoutVars>
      </dgm:prSet>
      <dgm:spPr/>
      <dgm:t>
        <a:bodyPr/>
        <a:lstStyle/>
        <a:p>
          <a:endParaRPr lang="ru-RU"/>
        </a:p>
      </dgm:t>
    </dgm:pt>
  </dgm:ptLst>
  <dgm:cxnLst>
    <dgm:cxn modelId="{B3CA5E93-1B0B-4B21-9B2B-4DBD8B3A0EDA}" type="presOf" srcId="{2DFA6EDE-50FB-4511-AFFA-7D27D8CE5072}" destId="{859F31BB-1318-4AB2-969A-D63896E06CE4}" srcOrd="0" destOrd="0" presId="urn:microsoft.com/office/officeart/2005/8/layout/vList2"/>
    <dgm:cxn modelId="{2B4A4957-E475-443D-A679-28A00E59F7E8}" srcId="{2DFA6EDE-50FB-4511-AFFA-7D27D8CE5072}" destId="{95C86F5D-9345-4EE9-89A3-3169E403FC99}" srcOrd="0" destOrd="0" parTransId="{6F7F911D-6FCF-4F70-A328-AF746E3FDFAC}" sibTransId="{9AEDA956-07B0-4E7E-B450-1185DB7F1AC3}"/>
    <dgm:cxn modelId="{0E21C1B5-B2F5-434F-8495-B2F5ECE1747C}" type="presOf" srcId="{95C86F5D-9345-4EE9-89A3-3169E403FC99}" destId="{4411D2B7-15AA-49AD-9A4A-D8954157394F}" srcOrd="0" destOrd="0" presId="urn:microsoft.com/office/officeart/2005/8/layout/vList2"/>
    <dgm:cxn modelId="{471D8743-5A19-44B5-81E9-E605288ACE6C}" type="presParOf" srcId="{859F31BB-1318-4AB2-969A-D63896E06CE4}" destId="{4411D2B7-15AA-49AD-9A4A-D8954157394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7F1E4B19-E3BB-4BB0-86B4-C0C27B5A37FE}" type="doc">
      <dgm:prSet loTypeId="urn:microsoft.com/office/officeart/2005/8/layout/default" loCatId="list" qsTypeId="urn:microsoft.com/office/officeart/2005/8/quickstyle/3d1" qsCatId="3D" csTypeId="urn:microsoft.com/office/officeart/2005/8/colors/accent1_4" csCatId="accent1" phldr="1"/>
      <dgm:spPr/>
      <dgm:t>
        <a:bodyPr/>
        <a:lstStyle/>
        <a:p>
          <a:endParaRPr lang="ru-RU"/>
        </a:p>
      </dgm:t>
    </dgm:pt>
    <dgm:pt modelId="{6F69AE62-FB58-4126-9471-1557D1EF473A}">
      <dgm:prSet/>
      <dgm:spPr/>
      <dgm:t>
        <a:bodyPr/>
        <a:lstStyle/>
        <a:p>
          <a:pPr rtl="0"/>
          <a:r>
            <a:rPr lang="en-US" dirty="0" smtClean="0"/>
            <a:t>• An initial decision (when the area is designed) to purchase small quantities of chemicals that is later reversed for economic reasons, leading to the purchase of larger quantities that exceed the storage capabilities of the area</a:t>
          </a:r>
          <a:endParaRPr lang="uk-UA" dirty="0"/>
        </a:p>
      </dgm:t>
    </dgm:pt>
    <dgm:pt modelId="{B6113A18-755E-4BD1-88E7-C649C16EFA38}" type="parTrans" cxnId="{8185AF0A-DF3F-43B1-B13E-AC1916EF1D9F}">
      <dgm:prSet/>
      <dgm:spPr/>
      <dgm:t>
        <a:bodyPr/>
        <a:lstStyle/>
        <a:p>
          <a:endParaRPr lang="ru-RU"/>
        </a:p>
      </dgm:t>
    </dgm:pt>
    <dgm:pt modelId="{E26DB6DD-BA98-4EA1-AD0B-CAB3D3A3FC66}" type="sibTrans" cxnId="{8185AF0A-DF3F-43B1-B13E-AC1916EF1D9F}">
      <dgm:prSet/>
      <dgm:spPr/>
      <dgm:t>
        <a:bodyPr/>
        <a:lstStyle/>
        <a:p>
          <a:endParaRPr lang="ru-RU"/>
        </a:p>
      </dgm:t>
    </dgm:pt>
    <dgm:pt modelId="{056E8BB8-AEA4-4E27-AF9B-09C065E4723A}">
      <dgm:prSet/>
      <dgm:spPr/>
      <dgm:t>
        <a:bodyPr/>
        <a:lstStyle/>
        <a:p>
          <a:pPr rtl="0"/>
          <a:r>
            <a:rPr lang="en-US" smtClean="0"/>
            <a:t>• Lack of space to accommodate storage facilities</a:t>
          </a:r>
          <a:endParaRPr lang="uk-UA"/>
        </a:p>
      </dgm:t>
    </dgm:pt>
    <dgm:pt modelId="{4CD375F5-61BA-4C5C-BCC1-A2D34BEA6410}" type="parTrans" cxnId="{B892C65F-F49F-4882-BEBF-3466289DEAF8}">
      <dgm:prSet/>
      <dgm:spPr/>
      <dgm:t>
        <a:bodyPr/>
        <a:lstStyle/>
        <a:p>
          <a:endParaRPr lang="ru-RU"/>
        </a:p>
      </dgm:t>
    </dgm:pt>
    <dgm:pt modelId="{D47A8F7F-0134-400A-8A06-61C779762651}" type="sibTrans" cxnId="{B892C65F-F49F-4882-BEBF-3466289DEAF8}">
      <dgm:prSet/>
      <dgm:spPr/>
      <dgm:t>
        <a:bodyPr/>
        <a:lstStyle/>
        <a:p>
          <a:endParaRPr lang="ru-RU"/>
        </a:p>
      </dgm:t>
    </dgm:pt>
    <dgm:pt modelId="{95D0EB63-5E49-4A6C-B3F5-96EF2CB20569}">
      <dgm:prSet/>
      <dgm:spPr/>
      <dgm:t>
        <a:bodyPr/>
        <a:lstStyle/>
        <a:p>
          <a:pPr rtl="0"/>
          <a:r>
            <a:rPr lang="en-US" smtClean="0"/>
            <a:t>• “Shared” storage facilities, with no one designated as responsible for ensuring proper storage</a:t>
          </a:r>
          <a:endParaRPr lang="uk-UA"/>
        </a:p>
      </dgm:t>
    </dgm:pt>
    <dgm:pt modelId="{C87FD885-437C-4AAA-925D-3A8C229CCCB8}" type="parTrans" cxnId="{576FB17C-DE56-4C39-A82C-C581A3225799}">
      <dgm:prSet/>
      <dgm:spPr/>
      <dgm:t>
        <a:bodyPr/>
        <a:lstStyle/>
        <a:p>
          <a:endParaRPr lang="ru-RU"/>
        </a:p>
      </dgm:t>
    </dgm:pt>
    <dgm:pt modelId="{485DFA03-8A6A-46A4-BAB1-7916F9911571}" type="sibTrans" cxnId="{576FB17C-DE56-4C39-A82C-C581A3225799}">
      <dgm:prSet/>
      <dgm:spPr/>
      <dgm:t>
        <a:bodyPr/>
        <a:lstStyle/>
        <a:p>
          <a:endParaRPr lang="ru-RU"/>
        </a:p>
      </dgm:t>
    </dgm:pt>
    <dgm:pt modelId="{8FF2652D-4D7F-49C7-9610-BDADD47192CB}">
      <dgm:prSet/>
      <dgm:spPr/>
      <dgm:t>
        <a:bodyPr/>
        <a:lstStyle/>
        <a:p>
          <a:pPr rtl="0"/>
          <a:r>
            <a:rPr lang="en-US" smtClean="0"/>
            <a:t>• Confusion as to how to store chemicals that have more than one hazard </a:t>
          </a:r>
          <a:endParaRPr lang="uk-UA"/>
        </a:p>
      </dgm:t>
    </dgm:pt>
    <dgm:pt modelId="{BCA2CDCC-1F10-4CBC-AB85-01CDB806D459}" type="parTrans" cxnId="{4AB29732-EC4C-46BC-B1BC-AE92956F1C56}">
      <dgm:prSet/>
      <dgm:spPr/>
      <dgm:t>
        <a:bodyPr/>
        <a:lstStyle/>
        <a:p>
          <a:endParaRPr lang="ru-RU"/>
        </a:p>
      </dgm:t>
    </dgm:pt>
    <dgm:pt modelId="{C386AA02-C524-472D-8725-18F0122A1E46}" type="sibTrans" cxnId="{4AB29732-EC4C-46BC-B1BC-AE92956F1C56}">
      <dgm:prSet/>
      <dgm:spPr/>
      <dgm:t>
        <a:bodyPr/>
        <a:lstStyle/>
        <a:p>
          <a:endParaRPr lang="ru-RU"/>
        </a:p>
      </dgm:t>
    </dgm:pt>
    <dgm:pt modelId="{960CBB29-6448-4454-A730-0A5A7F8B1EDE}">
      <dgm:prSet/>
      <dgm:spPr/>
      <dgm:t>
        <a:bodyPr/>
        <a:lstStyle/>
        <a:p>
          <a:pPr rtl="0"/>
          <a:r>
            <a:rPr lang="en-US" smtClean="0"/>
            <a:t>• Lack of training/knowledge of chemical composition and reactivities</a:t>
          </a:r>
          <a:endParaRPr lang="uk-UA"/>
        </a:p>
      </dgm:t>
    </dgm:pt>
    <dgm:pt modelId="{DE23C898-E9D8-4932-AF24-DA4C294C7E03}" type="parTrans" cxnId="{DE994E11-313F-4CCB-B601-814F73EF217D}">
      <dgm:prSet/>
      <dgm:spPr/>
      <dgm:t>
        <a:bodyPr/>
        <a:lstStyle/>
        <a:p>
          <a:endParaRPr lang="ru-RU"/>
        </a:p>
      </dgm:t>
    </dgm:pt>
    <dgm:pt modelId="{67E3C219-9CF8-41F4-81D0-F45F236C6E4F}" type="sibTrans" cxnId="{DE994E11-313F-4CCB-B601-814F73EF217D}">
      <dgm:prSet/>
      <dgm:spPr/>
      <dgm:t>
        <a:bodyPr/>
        <a:lstStyle/>
        <a:p>
          <a:endParaRPr lang="ru-RU"/>
        </a:p>
      </dgm:t>
    </dgm:pt>
    <dgm:pt modelId="{001AD92B-ADC6-4AE5-BE67-892D80206D95}">
      <dgm:prSet/>
      <dgm:spPr/>
      <dgm:t>
        <a:bodyPr/>
        <a:lstStyle/>
        <a:p>
          <a:pPr rtl="0"/>
          <a:r>
            <a:rPr lang="en-US" smtClean="0"/>
            <a:t>• Bad habits related to convenience</a:t>
          </a:r>
          <a:endParaRPr lang="uk-UA"/>
        </a:p>
      </dgm:t>
    </dgm:pt>
    <dgm:pt modelId="{F0F480E3-26E8-4A1E-8ED3-308963D6E09D}" type="parTrans" cxnId="{58AD1B33-0476-4C24-A029-4DF8189C9E13}">
      <dgm:prSet/>
      <dgm:spPr/>
      <dgm:t>
        <a:bodyPr/>
        <a:lstStyle/>
        <a:p>
          <a:endParaRPr lang="ru-RU"/>
        </a:p>
      </dgm:t>
    </dgm:pt>
    <dgm:pt modelId="{B7A7B374-9FD4-4A5F-BA5B-46220D7F7A88}" type="sibTrans" cxnId="{58AD1B33-0476-4C24-A029-4DF8189C9E13}">
      <dgm:prSet/>
      <dgm:spPr/>
      <dgm:t>
        <a:bodyPr/>
        <a:lstStyle/>
        <a:p>
          <a:endParaRPr lang="ru-RU"/>
        </a:p>
      </dgm:t>
    </dgm:pt>
    <dgm:pt modelId="{768849EF-FAFE-409E-B350-27373F449569}">
      <dgm:prSet/>
      <dgm:spPr/>
      <dgm:t>
        <a:bodyPr/>
        <a:lstStyle/>
        <a:p>
          <a:pPr rtl="0"/>
          <a:r>
            <a:rPr lang="en-US" smtClean="0"/>
            <a:t>• Lack of a well thought out chemical storage plan</a:t>
          </a:r>
          <a:endParaRPr lang="uk-UA"/>
        </a:p>
      </dgm:t>
    </dgm:pt>
    <dgm:pt modelId="{C3D54470-972D-41C7-B40D-113030568681}" type="parTrans" cxnId="{92A99B15-CB4A-43A5-A8A9-63E5A35BAD9C}">
      <dgm:prSet/>
      <dgm:spPr/>
      <dgm:t>
        <a:bodyPr/>
        <a:lstStyle/>
        <a:p>
          <a:endParaRPr lang="ru-RU"/>
        </a:p>
      </dgm:t>
    </dgm:pt>
    <dgm:pt modelId="{1CBD4B49-D866-4B36-833E-D780CB8D15FF}" type="sibTrans" cxnId="{92A99B15-CB4A-43A5-A8A9-63E5A35BAD9C}">
      <dgm:prSet/>
      <dgm:spPr/>
      <dgm:t>
        <a:bodyPr/>
        <a:lstStyle/>
        <a:p>
          <a:endParaRPr lang="ru-RU"/>
        </a:p>
      </dgm:t>
    </dgm:pt>
    <dgm:pt modelId="{175F57AD-6B6C-48FF-92E2-5B742A940B0C}" type="pres">
      <dgm:prSet presAssocID="{7F1E4B19-E3BB-4BB0-86B4-C0C27B5A37FE}" presName="diagram" presStyleCnt="0">
        <dgm:presLayoutVars>
          <dgm:dir/>
          <dgm:resizeHandles val="exact"/>
        </dgm:presLayoutVars>
      </dgm:prSet>
      <dgm:spPr/>
      <dgm:t>
        <a:bodyPr/>
        <a:lstStyle/>
        <a:p>
          <a:endParaRPr lang="ru-RU"/>
        </a:p>
      </dgm:t>
    </dgm:pt>
    <dgm:pt modelId="{7A94E427-1563-4506-89F1-340DB8170B19}" type="pres">
      <dgm:prSet presAssocID="{6F69AE62-FB58-4126-9471-1557D1EF473A}" presName="node" presStyleLbl="node1" presStyleIdx="0" presStyleCnt="7">
        <dgm:presLayoutVars>
          <dgm:bulletEnabled val="1"/>
        </dgm:presLayoutVars>
      </dgm:prSet>
      <dgm:spPr/>
      <dgm:t>
        <a:bodyPr/>
        <a:lstStyle/>
        <a:p>
          <a:endParaRPr lang="ru-RU"/>
        </a:p>
      </dgm:t>
    </dgm:pt>
    <dgm:pt modelId="{A0713CC8-B685-4674-A5AD-977B522DB72C}" type="pres">
      <dgm:prSet presAssocID="{E26DB6DD-BA98-4EA1-AD0B-CAB3D3A3FC66}" presName="sibTrans" presStyleCnt="0"/>
      <dgm:spPr/>
    </dgm:pt>
    <dgm:pt modelId="{E6F263B6-942C-40EF-BB84-7093BC4D9596}" type="pres">
      <dgm:prSet presAssocID="{056E8BB8-AEA4-4E27-AF9B-09C065E4723A}" presName="node" presStyleLbl="node1" presStyleIdx="1" presStyleCnt="7">
        <dgm:presLayoutVars>
          <dgm:bulletEnabled val="1"/>
        </dgm:presLayoutVars>
      </dgm:prSet>
      <dgm:spPr/>
      <dgm:t>
        <a:bodyPr/>
        <a:lstStyle/>
        <a:p>
          <a:endParaRPr lang="ru-RU"/>
        </a:p>
      </dgm:t>
    </dgm:pt>
    <dgm:pt modelId="{DF7235B5-7328-460A-BF04-CBA208C565B5}" type="pres">
      <dgm:prSet presAssocID="{D47A8F7F-0134-400A-8A06-61C779762651}" presName="sibTrans" presStyleCnt="0"/>
      <dgm:spPr/>
    </dgm:pt>
    <dgm:pt modelId="{65F259FB-C0B4-4159-BCB8-2ADB51130FCF}" type="pres">
      <dgm:prSet presAssocID="{95D0EB63-5E49-4A6C-B3F5-96EF2CB20569}" presName="node" presStyleLbl="node1" presStyleIdx="2" presStyleCnt="7">
        <dgm:presLayoutVars>
          <dgm:bulletEnabled val="1"/>
        </dgm:presLayoutVars>
      </dgm:prSet>
      <dgm:spPr/>
      <dgm:t>
        <a:bodyPr/>
        <a:lstStyle/>
        <a:p>
          <a:endParaRPr lang="ru-RU"/>
        </a:p>
      </dgm:t>
    </dgm:pt>
    <dgm:pt modelId="{B8D5D48C-A3B5-4480-9142-57B9D2BD913F}" type="pres">
      <dgm:prSet presAssocID="{485DFA03-8A6A-46A4-BAB1-7916F9911571}" presName="sibTrans" presStyleCnt="0"/>
      <dgm:spPr/>
    </dgm:pt>
    <dgm:pt modelId="{F7FB1B60-BB1F-4B54-9730-4EC8D899A633}" type="pres">
      <dgm:prSet presAssocID="{8FF2652D-4D7F-49C7-9610-BDADD47192CB}" presName="node" presStyleLbl="node1" presStyleIdx="3" presStyleCnt="7">
        <dgm:presLayoutVars>
          <dgm:bulletEnabled val="1"/>
        </dgm:presLayoutVars>
      </dgm:prSet>
      <dgm:spPr/>
      <dgm:t>
        <a:bodyPr/>
        <a:lstStyle/>
        <a:p>
          <a:endParaRPr lang="ru-RU"/>
        </a:p>
      </dgm:t>
    </dgm:pt>
    <dgm:pt modelId="{1C22E84D-C52A-40A3-A21D-3F38BAD6A905}" type="pres">
      <dgm:prSet presAssocID="{C386AA02-C524-472D-8725-18F0122A1E46}" presName="sibTrans" presStyleCnt="0"/>
      <dgm:spPr/>
    </dgm:pt>
    <dgm:pt modelId="{F81D3A0C-F547-4CC9-AD86-27B99BFC506F}" type="pres">
      <dgm:prSet presAssocID="{960CBB29-6448-4454-A730-0A5A7F8B1EDE}" presName="node" presStyleLbl="node1" presStyleIdx="4" presStyleCnt="7">
        <dgm:presLayoutVars>
          <dgm:bulletEnabled val="1"/>
        </dgm:presLayoutVars>
      </dgm:prSet>
      <dgm:spPr/>
      <dgm:t>
        <a:bodyPr/>
        <a:lstStyle/>
        <a:p>
          <a:endParaRPr lang="ru-RU"/>
        </a:p>
      </dgm:t>
    </dgm:pt>
    <dgm:pt modelId="{3042A6C3-5D7C-4A15-AD72-44EAA0269729}" type="pres">
      <dgm:prSet presAssocID="{67E3C219-9CF8-41F4-81D0-F45F236C6E4F}" presName="sibTrans" presStyleCnt="0"/>
      <dgm:spPr/>
    </dgm:pt>
    <dgm:pt modelId="{7C99A439-C552-41F2-88EC-63FC296A6636}" type="pres">
      <dgm:prSet presAssocID="{001AD92B-ADC6-4AE5-BE67-892D80206D95}" presName="node" presStyleLbl="node1" presStyleIdx="5" presStyleCnt="7">
        <dgm:presLayoutVars>
          <dgm:bulletEnabled val="1"/>
        </dgm:presLayoutVars>
      </dgm:prSet>
      <dgm:spPr/>
      <dgm:t>
        <a:bodyPr/>
        <a:lstStyle/>
        <a:p>
          <a:endParaRPr lang="ru-RU"/>
        </a:p>
      </dgm:t>
    </dgm:pt>
    <dgm:pt modelId="{DF7303DF-92A5-4CF9-B46A-9F3374DA3782}" type="pres">
      <dgm:prSet presAssocID="{B7A7B374-9FD4-4A5F-BA5B-46220D7F7A88}" presName="sibTrans" presStyleCnt="0"/>
      <dgm:spPr/>
    </dgm:pt>
    <dgm:pt modelId="{176A8AB9-882D-499B-8E98-BC4DEA6A6927}" type="pres">
      <dgm:prSet presAssocID="{768849EF-FAFE-409E-B350-27373F449569}" presName="node" presStyleLbl="node1" presStyleIdx="6" presStyleCnt="7">
        <dgm:presLayoutVars>
          <dgm:bulletEnabled val="1"/>
        </dgm:presLayoutVars>
      </dgm:prSet>
      <dgm:spPr/>
      <dgm:t>
        <a:bodyPr/>
        <a:lstStyle/>
        <a:p>
          <a:endParaRPr lang="ru-RU"/>
        </a:p>
      </dgm:t>
    </dgm:pt>
  </dgm:ptLst>
  <dgm:cxnLst>
    <dgm:cxn modelId="{8CE8E5DC-7DA2-4C4C-B323-F0326F897256}" type="presOf" srcId="{8FF2652D-4D7F-49C7-9610-BDADD47192CB}" destId="{F7FB1B60-BB1F-4B54-9730-4EC8D899A633}" srcOrd="0" destOrd="0" presId="urn:microsoft.com/office/officeart/2005/8/layout/default"/>
    <dgm:cxn modelId="{2DAED58A-6313-427D-B0C1-7486909026C6}" type="presOf" srcId="{001AD92B-ADC6-4AE5-BE67-892D80206D95}" destId="{7C99A439-C552-41F2-88EC-63FC296A6636}" srcOrd="0" destOrd="0" presId="urn:microsoft.com/office/officeart/2005/8/layout/default"/>
    <dgm:cxn modelId="{88A21712-1F41-4B8A-8F99-CC520A4D06E4}" type="presOf" srcId="{768849EF-FAFE-409E-B350-27373F449569}" destId="{176A8AB9-882D-499B-8E98-BC4DEA6A6927}" srcOrd="0" destOrd="0" presId="urn:microsoft.com/office/officeart/2005/8/layout/default"/>
    <dgm:cxn modelId="{25C60D8E-F539-4A6F-8C11-E88336E77CD9}" type="presOf" srcId="{95D0EB63-5E49-4A6C-B3F5-96EF2CB20569}" destId="{65F259FB-C0B4-4159-BCB8-2ADB51130FCF}" srcOrd="0" destOrd="0" presId="urn:microsoft.com/office/officeart/2005/8/layout/default"/>
    <dgm:cxn modelId="{836541E6-7E95-424C-BF31-EB70F11679D1}" type="presOf" srcId="{6F69AE62-FB58-4126-9471-1557D1EF473A}" destId="{7A94E427-1563-4506-89F1-340DB8170B19}" srcOrd="0" destOrd="0" presId="urn:microsoft.com/office/officeart/2005/8/layout/default"/>
    <dgm:cxn modelId="{B892C65F-F49F-4882-BEBF-3466289DEAF8}" srcId="{7F1E4B19-E3BB-4BB0-86B4-C0C27B5A37FE}" destId="{056E8BB8-AEA4-4E27-AF9B-09C065E4723A}" srcOrd="1" destOrd="0" parTransId="{4CD375F5-61BA-4C5C-BCC1-A2D34BEA6410}" sibTransId="{D47A8F7F-0134-400A-8A06-61C779762651}"/>
    <dgm:cxn modelId="{8185AF0A-DF3F-43B1-B13E-AC1916EF1D9F}" srcId="{7F1E4B19-E3BB-4BB0-86B4-C0C27B5A37FE}" destId="{6F69AE62-FB58-4126-9471-1557D1EF473A}" srcOrd="0" destOrd="0" parTransId="{B6113A18-755E-4BD1-88E7-C649C16EFA38}" sibTransId="{E26DB6DD-BA98-4EA1-AD0B-CAB3D3A3FC66}"/>
    <dgm:cxn modelId="{255CFDC7-737F-4A71-A390-FE10FDDA2713}" type="presOf" srcId="{960CBB29-6448-4454-A730-0A5A7F8B1EDE}" destId="{F81D3A0C-F547-4CC9-AD86-27B99BFC506F}" srcOrd="0" destOrd="0" presId="urn:microsoft.com/office/officeart/2005/8/layout/default"/>
    <dgm:cxn modelId="{59706163-81E6-4D26-B350-1EC2417EABCE}" type="presOf" srcId="{056E8BB8-AEA4-4E27-AF9B-09C065E4723A}" destId="{E6F263B6-942C-40EF-BB84-7093BC4D9596}" srcOrd="0" destOrd="0" presId="urn:microsoft.com/office/officeart/2005/8/layout/default"/>
    <dgm:cxn modelId="{58AD1B33-0476-4C24-A029-4DF8189C9E13}" srcId="{7F1E4B19-E3BB-4BB0-86B4-C0C27B5A37FE}" destId="{001AD92B-ADC6-4AE5-BE67-892D80206D95}" srcOrd="5" destOrd="0" parTransId="{F0F480E3-26E8-4A1E-8ED3-308963D6E09D}" sibTransId="{B7A7B374-9FD4-4A5F-BA5B-46220D7F7A88}"/>
    <dgm:cxn modelId="{DE994E11-313F-4CCB-B601-814F73EF217D}" srcId="{7F1E4B19-E3BB-4BB0-86B4-C0C27B5A37FE}" destId="{960CBB29-6448-4454-A730-0A5A7F8B1EDE}" srcOrd="4" destOrd="0" parTransId="{DE23C898-E9D8-4932-AF24-DA4C294C7E03}" sibTransId="{67E3C219-9CF8-41F4-81D0-F45F236C6E4F}"/>
    <dgm:cxn modelId="{576FB17C-DE56-4C39-A82C-C581A3225799}" srcId="{7F1E4B19-E3BB-4BB0-86B4-C0C27B5A37FE}" destId="{95D0EB63-5E49-4A6C-B3F5-96EF2CB20569}" srcOrd="2" destOrd="0" parTransId="{C87FD885-437C-4AAA-925D-3A8C229CCCB8}" sibTransId="{485DFA03-8A6A-46A4-BAB1-7916F9911571}"/>
    <dgm:cxn modelId="{6F134DB7-B111-4CDF-B120-0FC99217287A}" type="presOf" srcId="{7F1E4B19-E3BB-4BB0-86B4-C0C27B5A37FE}" destId="{175F57AD-6B6C-48FF-92E2-5B742A940B0C}" srcOrd="0" destOrd="0" presId="urn:microsoft.com/office/officeart/2005/8/layout/default"/>
    <dgm:cxn modelId="{92A99B15-CB4A-43A5-A8A9-63E5A35BAD9C}" srcId="{7F1E4B19-E3BB-4BB0-86B4-C0C27B5A37FE}" destId="{768849EF-FAFE-409E-B350-27373F449569}" srcOrd="6" destOrd="0" parTransId="{C3D54470-972D-41C7-B40D-113030568681}" sibTransId="{1CBD4B49-D866-4B36-833E-D780CB8D15FF}"/>
    <dgm:cxn modelId="{4AB29732-EC4C-46BC-B1BC-AE92956F1C56}" srcId="{7F1E4B19-E3BB-4BB0-86B4-C0C27B5A37FE}" destId="{8FF2652D-4D7F-49C7-9610-BDADD47192CB}" srcOrd="3" destOrd="0" parTransId="{BCA2CDCC-1F10-4CBC-AB85-01CDB806D459}" sibTransId="{C386AA02-C524-472D-8725-18F0122A1E46}"/>
    <dgm:cxn modelId="{AAA75CD8-7730-440E-96F3-775445FE90C1}" type="presParOf" srcId="{175F57AD-6B6C-48FF-92E2-5B742A940B0C}" destId="{7A94E427-1563-4506-89F1-340DB8170B19}" srcOrd="0" destOrd="0" presId="urn:microsoft.com/office/officeart/2005/8/layout/default"/>
    <dgm:cxn modelId="{4F5CD868-432F-49DB-B7D6-2B669E15D401}" type="presParOf" srcId="{175F57AD-6B6C-48FF-92E2-5B742A940B0C}" destId="{A0713CC8-B685-4674-A5AD-977B522DB72C}" srcOrd="1" destOrd="0" presId="urn:microsoft.com/office/officeart/2005/8/layout/default"/>
    <dgm:cxn modelId="{6BD95F5D-8F57-454B-A7A3-7D60C9811085}" type="presParOf" srcId="{175F57AD-6B6C-48FF-92E2-5B742A940B0C}" destId="{E6F263B6-942C-40EF-BB84-7093BC4D9596}" srcOrd="2" destOrd="0" presId="urn:microsoft.com/office/officeart/2005/8/layout/default"/>
    <dgm:cxn modelId="{4E3D0B50-35B8-4515-A3C9-954BED4366C3}" type="presParOf" srcId="{175F57AD-6B6C-48FF-92E2-5B742A940B0C}" destId="{DF7235B5-7328-460A-BF04-CBA208C565B5}" srcOrd="3" destOrd="0" presId="urn:microsoft.com/office/officeart/2005/8/layout/default"/>
    <dgm:cxn modelId="{1FFB5360-B6D7-44EF-BD61-9E2C3222ADB5}" type="presParOf" srcId="{175F57AD-6B6C-48FF-92E2-5B742A940B0C}" destId="{65F259FB-C0B4-4159-BCB8-2ADB51130FCF}" srcOrd="4" destOrd="0" presId="urn:microsoft.com/office/officeart/2005/8/layout/default"/>
    <dgm:cxn modelId="{B6BA634F-1B5C-472D-86C9-38DB302CFC0C}" type="presParOf" srcId="{175F57AD-6B6C-48FF-92E2-5B742A940B0C}" destId="{B8D5D48C-A3B5-4480-9142-57B9D2BD913F}" srcOrd="5" destOrd="0" presId="urn:microsoft.com/office/officeart/2005/8/layout/default"/>
    <dgm:cxn modelId="{63FF7E17-BB7D-4EB6-9C23-DA4AEE11479B}" type="presParOf" srcId="{175F57AD-6B6C-48FF-92E2-5B742A940B0C}" destId="{F7FB1B60-BB1F-4B54-9730-4EC8D899A633}" srcOrd="6" destOrd="0" presId="urn:microsoft.com/office/officeart/2005/8/layout/default"/>
    <dgm:cxn modelId="{B88CB597-C940-4A5F-A552-437068F5CB41}" type="presParOf" srcId="{175F57AD-6B6C-48FF-92E2-5B742A940B0C}" destId="{1C22E84D-C52A-40A3-A21D-3F38BAD6A905}" srcOrd="7" destOrd="0" presId="urn:microsoft.com/office/officeart/2005/8/layout/default"/>
    <dgm:cxn modelId="{14E3774F-C0A1-49F1-923E-99076D431C47}" type="presParOf" srcId="{175F57AD-6B6C-48FF-92E2-5B742A940B0C}" destId="{F81D3A0C-F547-4CC9-AD86-27B99BFC506F}" srcOrd="8" destOrd="0" presId="urn:microsoft.com/office/officeart/2005/8/layout/default"/>
    <dgm:cxn modelId="{5C2B62D9-9147-4D5D-BB68-AC3D08DAD47F}" type="presParOf" srcId="{175F57AD-6B6C-48FF-92E2-5B742A940B0C}" destId="{3042A6C3-5D7C-4A15-AD72-44EAA0269729}" srcOrd="9" destOrd="0" presId="urn:microsoft.com/office/officeart/2005/8/layout/default"/>
    <dgm:cxn modelId="{1C637268-FA89-44D1-B457-194E160F12E3}" type="presParOf" srcId="{175F57AD-6B6C-48FF-92E2-5B742A940B0C}" destId="{7C99A439-C552-41F2-88EC-63FC296A6636}" srcOrd="10" destOrd="0" presId="urn:microsoft.com/office/officeart/2005/8/layout/default"/>
    <dgm:cxn modelId="{73E83B16-F216-4404-9D30-6F05621413EF}" type="presParOf" srcId="{175F57AD-6B6C-48FF-92E2-5B742A940B0C}" destId="{DF7303DF-92A5-4CF9-B46A-9F3374DA3782}" srcOrd="11" destOrd="0" presId="urn:microsoft.com/office/officeart/2005/8/layout/default"/>
    <dgm:cxn modelId="{071E3F41-6AEC-4192-81B8-894181566F09}" type="presParOf" srcId="{175F57AD-6B6C-48FF-92E2-5B742A940B0C}" destId="{176A8AB9-882D-499B-8E98-BC4DEA6A6927}"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0022F1A1-6920-47A9-AD2F-2D8BFDB12A1C}"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DFCE287B-FFA4-4741-B995-297FDFD3BAD2}">
      <dgm:prSet/>
      <dgm:spPr/>
      <dgm:t>
        <a:bodyPr/>
        <a:lstStyle/>
        <a:p>
          <a:pPr rtl="0"/>
          <a:r>
            <a:rPr lang="en-US" smtClean="0"/>
            <a:t>Immediately after contact (e.g. chemical burn) or many years after the exposure (e.g. lung  cancer following exposure to asbesto)</a:t>
          </a:r>
          <a:endParaRPr lang="uk-UA"/>
        </a:p>
      </dgm:t>
    </dgm:pt>
    <dgm:pt modelId="{64BA3BFB-0EE1-49C8-B0E7-CF47D4398B6C}" type="parTrans" cxnId="{39CD38E0-9A57-45B2-99FC-FC041AAECE23}">
      <dgm:prSet/>
      <dgm:spPr/>
      <dgm:t>
        <a:bodyPr/>
        <a:lstStyle/>
        <a:p>
          <a:endParaRPr lang="ru-RU"/>
        </a:p>
      </dgm:t>
    </dgm:pt>
    <dgm:pt modelId="{FF62B4A3-97E9-4042-A783-24FF6401011B}" type="sibTrans" cxnId="{39CD38E0-9A57-45B2-99FC-FC041AAECE23}">
      <dgm:prSet/>
      <dgm:spPr/>
      <dgm:t>
        <a:bodyPr/>
        <a:lstStyle/>
        <a:p>
          <a:endParaRPr lang="ru-RU"/>
        </a:p>
      </dgm:t>
    </dgm:pt>
    <dgm:pt modelId="{C7C22A0F-59FD-4F13-B5E8-0BD13891741E}">
      <dgm:prSet/>
      <dgm:spPr/>
      <dgm:t>
        <a:bodyPr/>
        <a:lstStyle/>
        <a:p>
          <a:pPr rtl="0"/>
          <a:r>
            <a:rPr lang="en-US" smtClean="0"/>
            <a:t>Following a single short exposure (e.g. infrequent use of a chemical) or longer-term  exposures (e.g. daily use of a chemical in the workplace).</a:t>
          </a:r>
          <a:endParaRPr lang="uk-UA"/>
        </a:p>
      </dgm:t>
    </dgm:pt>
    <dgm:pt modelId="{22A6D442-3298-41E4-90C5-E0076E3FFCCC}" type="parTrans" cxnId="{8E069D27-D61F-4395-A795-2E8DC4D72042}">
      <dgm:prSet/>
      <dgm:spPr/>
      <dgm:t>
        <a:bodyPr/>
        <a:lstStyle/>
        <a:p>
          <a:endParaRPr lang="ru-RU"/>
        </a:p>
      </dgm:t>
    </dgm:pt>
    <dgm:pt modelId="{BE6BC025-D20A-44F8-B62A-76F4EEACDFEB}" type="sibTrans" cxnId="{8E069D27-D61F-4395-A795-2E8DC4D72042}">
      <dgm:prSet/>
      <dgm:spPr/>
      <dgm:t>
        <a:bodyPr/>
        <a:lstStyle/>
        <a:p>
          <a:endParaRPr lang="ru-RU"/>
        </a:p>
      </dgm:t>
    </dgm:pt>
    <dgm:pt modelId="{1ECD7E0A-0AD4-4847-B9C3-C0E6B85926D2}">
      <dgm:prSet/>
      <dgm:spPr/>
      <dgm:t>
        <a:bodyPr/>
        <a:lstStyle/>
        <a:p>
          <a:pPr rtl="0"/>
          <a:r>
            <a:rPr lang="en-US" dirty="0" smtClean="0"/>
            <a:t>Therefore, it is important to </a:t>
          </a:r>
          <a:r>
            <a:rPr lang="en-US" dirty="0" err="1" smtClean="0"/>
            <a:t>minimise</a:t>
          </a:r>
          <a:r>
            <a:rPr lang="en-US" dirty="0" smtClean="0"/>
            <a:t> exposure to chemicals at all times.</a:t>
          </a:r>
          <a:endParaRPr lang="uk-UA" dirty="0"/>
        </a:p>
      </dgm:t>
    </dgm:pt>
    <dgm:pt modelId="{DAC33D45-6FA1-42C9-8A65-967ED78D4376}" type="parTrans" cxnId="{F489533D-FC49-4738-8576-2BFEB1EF3CA1}">
      <dgm:prSet/>
      <dgm:spPr/>
      <dgm:t>
        <a:bodyPr/>
        <a:lstStyle/>
        <a:p>
          <a:endParaRPr lang="ru-RU"/>
        </a:p>
      </dgm:t>
    </dgm:pt>
    <dgm:pt modelId="{08CAC981-1ADB-4C47-91E8-9E046E5313EF}" type="sibTrans" cxnId="{F489533D-FC49-4738-8576-2BFEB1EF3CA1}">
      <dgm:prSet/>
      <dgm:spPr/>
      <dgm:t>
        <a:bodyPr/>
        <a:lstStyle/>
        <a:p>
          <a:endParaRPr lang="ru-RU"/>
        </a:p>
      </dgm:t>
    </dgm:pt>
    <dgm:pt modelId="{6A2E2CF7-54D0-456A-8C44-18425447C016}">
      <dgm:prSet/>
      <dgm:spPr/>
      <dgm:t>
        <a:bodyPr/>
        <a:lstStyle/>
        <a:p>
          <a:pPr rtl="0"/>
          <a:r>
            <a:rPr lang="en-US" dirty="0" smtClean="0"/>
            <a:t>In order for a chemical to be hazardous to a person’s health, it must either be in contact with or  enter the body.</a:t>
          </a:r>
          <a:endParaRPr lang="uk-UA" dirty="0"/>
        </a:p>
      </dgm:t>
    </dgm:pt>
    <dgm:pt modelId="{FD941804-E904-400E-8763-A3974A986C0C}" type="parTrans" cxnId="{B0957B37-9A48-465E-A071-C6550A2534C7}">
      <dgm:prSet/>
      <dgm:spPr/>
      <dgm:t>
        <a:bodyPr/>
        <a:lstStyle/>
        <a:p>
          <a:endParaRPr lang="ru-RU"/>
        </a:p>
      </dgm:t>
    </dgm:pt>
    <dgm:pt modelId="{4717CC3B-BA3D-49BA-9EC3-8740B04894ED}" type="sibTrans" cxnId="{B0957B37-9A48-465E-A071-C6550A2534C7}">
      <dgm:prSet/>
      <dgm:spPr/>
      <dgm:t>
        <a:bodyPr/>
        <a:lstStyle/>
        <a:p>
          <a:endParaRPr lang="ru-RU"/>
        </a:p>
      </dgm:t>
    </dgm:pt>
    <dgm:pt modelId="{952E3D4D-13C1-4D71-B562-0732EE9BDE8A}" type="pres">
      <dgm:prSet presAssocID="{0022F1A1-6920-47A9-AD2F-2D8BFDB12A1C}" presName="linear" presStyleCnt="0">
        <dgm:presLayoutVars>
          <dgm:animLvl val="lvl"/>
          <dgm:resizeHandles val="exact"/>
        </dgm:presLayoutVars>
      </dgm:prSet>
      <dgm:spPr/>
      <dgm:t>
        <a:bodyPr/>
        <a:lstStyle/>
        <a:p>
          <a:endParaRPr lang="ru-RU"/>
        </a:p>
      </dgm:t>
    </dgm:pt>
    <dgm:pt modelId="{012840C6-A123-4D10-A500-F9223C52ECC7}" type="pres">
      <dgm:prSet presAssocID="{DFCE287B-FFA4-4741-B995-297FDFD3BAD2}" presName="parentText" presStyleLbl="node1" presStyleIdx="0" presStyleCnt="4">
        <dgm:presLayoutVars>
          <dgm:chMax val="0"/>
          <dgm:bulletEnabled val="1"/>
        </dgm:presLayoutVars>
      </dgm:prSet>
      <dgm:spPr/>
      <dgm:t>
        <a:bodyPr/>
        <a:lstStyle/>
        <a:p>
          <a:endParaRPr lang="ru-RU"/>
        </a:p>
      </dgm:t>
    </dgm:pt>
    <dgm:pt modelId="{ACEC6801-9CB9-4D62-BBE8-294D43B059AE}" type="pres">
      <dgm:prSet presAssocID="{FF62B4A3-97E9-4042-A783-24FF6401011B}" presName="spacer" presStyleCnt="0"/>
      <dgm:spPr/>
    </dgm:pt>
    <dgm:pt modelId="{976A4610-A1B1-424F-A6D0-D06FFF80C0F5}" type="pres">
      <dgm:prSet presAssocID="{C7C22A0F-59FD-4F13-B5E8-0BD13891741E}" presName="parentText" presStyleLbl="node1" presStyleIdx="1" presStyleCnt="4">
        <dgm:presLayoutVars>
          <dgm:chMax val="0"/>
          <dgm:bulletEnabled val="1"/>
        </dgm:presLayoutVars>
      </dgm:prSet>
      <dgm:spPr/>
      <dgm:t>
        <a:bodyPr/>
        <a:lstStyle/>
        <a:p>
          <a:endParaRPr lang="ru-RU"/>
        </a:p>
      </dgm:t>
    </dgm:pt>
    <dgm:pt modelId="{1871C13D-C02C-4E2D-B467-FE72CAE5287A}" type="pres">
      <dgm:prSet presAssocID="{BE6BC025-D20A-44F8-B62A-76F4EEACDFEB}" presName="spacer" presStyleCnt="0"/>
      <dgm:spPr/>
    </dgm:pt>
    <dgm:pt modelId="{BB1EA3E3-BD23-4318-B4EB-B79B29FD1D8E}" type="pres">
      <dgm:prSet presAssocID="{1ECD7E0A-0AD4-4847-B9C3-C0E6B85926D2}" presName="parentText" presStyleLbl="node1" presStyleIdx="2" presStyleCnt="4">
        <dgm:presLayoutVars>
          <dgm:chMax val="0"/>
          <dgm:bulletEnabled val="1"/>
        </dgm:presLayoutVars>
      </dgm:prSet>
      <dgm:spPr/>
      <dgm:t>
        <a:bodyPr/>
        <a:lstStyle/>
        <a:p>
          <a:endParaRPr lang="ru-RU"/>
        </a:p>
      </dgm:t>
    </dgm:pt>
    <dgm:pt modelId="{C8F5BE17-CDB6-4A12-9D7C-A5523B2B9BCB}" type="pres">
      <dgm:prSet presAssocID="{08CAC981-1ADB-4C47-91E8-9E046E5313EF}" presName="spacer" presStyleCnt="0"/>
      <dgm:spPr/>
    </dgm:pt>
    <dgm:pt modelId="{96013E5B-6062-4E92-B500-62A672091B48}" type="pres">
      <dgm:prSet presAssocID="{6A2E2CF7-54D0-456A-8C44-18425447C016}" presName="parentText" presStyleLbl="node1" presStyleIdx="3" presStyleCnt="4">
        <dgm:presLayoutVars>
          <dgm:chMax val="0"/>
          <dgm:bulletEnabled val="1"/>
        </dgm:presLayoutVars>
      </dgm:prSet>
      <dgm:spPr/>
      <dgm:t>
        <a:bodyPr/>
        <a:lstStyle/>
        <a:p>
          <a:endParaRPr lang="ru-RU"/>
        </a:p>
      </dgm:t>
    </dgm:pt>
  </dgm:ptLst>
  <dgm:cxnLst>
    <dgm:cxn modelId="{39CD38E0-9A57-45B2-99FC-FC041AAECE23}" srcId="{0022F1A1-6920-47A9-AD2F-2D8BFDB12A1C}" destId="{DFCE287B-FFA4-4741-B995-297FDFD3BAD2}" srcOrd="0" destOrd="0" parTransId="{64BA3BFB-0EE1-49C8-B0E7-CF47D4398B6C}" sibTransId="{FF62B4A3-97E9-4042-A783-24FF6401011B}"/>
    <dgm:cxn modelId="{F489533D-FC49-4738-8576-2BFEB1EF3CA1}" srcId="{0022F1A1-6920-47A9-AD2F-2D8BFDB12A1C}" destId="{1ECD7E0A-0AD4-4847-B9C3-C0E6B85926D2}" srcOrd="2" destOrd="0" parTransId="{DAC33D45-6FA1-42C9-8A65-967ED78D4376}" sibTransId="{08CAC981-1ADB-4C47-91E8-9E046E5313EF}"/>
    <dgm:cxn modelId="{1C273FD0-0688-4788-A359-70DC65A8CFA0}" type="presOf" srcId="{6A2E2CF7-54D0-456A-8C44-18425447C016}" destId="{96013E5B-6062-4E92-B500-62A672091B48}" srcOrd="0" destOrd="0" presId="urn:microsoft.com/office/officeart/2005/8/layout/vList2"/>
    <dgm:cxn modelId="{62C2416B-E45C-41A6-8C0C-B66BF900F561}" type="presOf" srcId="{C7C22A0F-59FD-4F13-B5E8-0BD13891741E}" destId="{976A4610-A1B1-424F-A6D0-D06FFF80C0F5}" srcOrd="0" destOrd="0" presId="urn:microsoft.com/office/officeart/2005/8/layout/vList2"/>
    <dgm:cxn modelId="{8E069D27-D61F-4395-A795-2E8DC4D72042}" srcId="{0022F1A1-6920-47A9-AD2F-2D8BFDB12A1C}" destId="{C7C22A0F-59FD-4F13-B5E8-0BD13891741E}" srcOrd="1" destOrd="0" parTransId="{22A6D442-3298-41E4-90C5-E0076E3FFCCC}" sibTransId="{BE6BC025-D20A-44F8-B62A-76F4EEACDFEB}"/>
    <dgm:cxn modelId="{FD5AA4BF-7676-4084-96C0-E89821D78EF8}" type="presOf" srcId="{0022F1A1-6920-47A9-AD2F-2D8BFDB12A1C}" destId="{952E3D4D-13C1-4D71-B562-0732EE9BDE8A}" srcOrd="0" destOrd="0" presId="urn:microsoft.com/office/officeart/2005/8/layout/vList2"/>
    <dgm:cxn modelId="{B0957B37-9A48-465E-A071-C6550A2534C7}" srcId="{0022F1A1-6920-47A9-AD2F-2D8BFDB12A1C}" destId="{6A2E2CF7-54D0-456A-8C44-18425447C016}" srcOrd="3" destOrd="0" parTransId="{FD941804-E904-400E-8763-A3974A986C0C}" sibTransId="{4717CC3B-BA3D-49BA-9EC3-8740B04894ED}"/>
    <dgm:cxn modelId="{1115CA8B-122E-4335-B0F9-083BE766DA33}" type="presOf" srcId="{1ECD7E0A-0AD4-4847-B9C3-C0E6B85926D2}" destId="{BB1EA3E3-BD23-4318-B4EB-B79B29FD1D8E}" srcOrd="0" destOrd="0" presId="urn:microsoft.com/office/officeart/2005/8/layout/vList2"/>
    <dgm:cxn modelId="{45CF89D8-2FA2-43B0-8A03-4E9EF731DC42}" type="presOf" srcId="{DFCE287B-FFA4-4741-B995-297FDFD3BAD2}" destId="{012840C6-A123-4D10-A500-F9223C52ECC7}" srcOrd="0" destOrd="0" presId="urn:microsoft.com/office/officeart/2005/8/layout/vList2"/>
    <dgm:cxn modelId="{2CF2E7E6-0B2A-482E-8E99-01A22FA3AA1C}" type="presParOf" srcId="{952E3D4D-13C1-4D71-B562-0732EE9BDE8A}" destId="{012840C6-A123-4D10-A500-F9223C52ECC7}" srcOrd="0" destOrd="0" presId="urn:microsoft.com/office/officeart/2005/8/layout/vList2"/>
    <dgm:cxn modelId="{F06C818C-585C-4952-8B58-987F28241FD4}" type="presParOf" srcId="{952E3D4D-13C1-4D71-B562-0732EE9BDE8A}" destId="{ACEC6801-9CB9-4D62-BBE8-294D43B059AE}" srcOrd="1" destOrd="0" presId="urn:microsoft.com/office/officeart/2005/8/layout/vList2"/>
    <dgm:cxn modelId="{07C15A35-8E94-4D40-A734-1F9448E50284}" type="presParOf" srcId="{952E3D4D-13C1-4D71-B562-0732EE9BDE8A}" destId="{976A4610-A1B1-424F-A6D0-D06FFF80C0F5}" srcOrd="2" destOrd="0" presId="urn:microsoft.com/office/officeart/2005/8/layout/vList2"/>
    <dgm:cxn modelId="{886C5B3F-6E03-4867-9883-9A9EE1A7305F}" type="presParOf" srcId="{952E3D4D-13C1-4D71-B562-0732EE9BDE8A}" destId="{1871C13D-C02C-4E2D-B467-FE72CAE5287A}" srcOrd="3" destOrd="0" presId="urn:microsoft.com/office/officeart/2005/8/layout/vList2"/>
    <dgm:cxn modelId="{B819CE74-F648-40CE-8E87-3FA49E08FF7E}" type="presParOf" srcId="{952E3D4D-13C1-4D71-B562-0732EE9BDE8A}" destId="{BB1EA3E3-BD23-4318-B4EB-B79B29FD1D8E}" srcOrd="4" destOrd="0" presId="urn:microsoft.com/office/officeart/2005/8/layout/vList2"/>
    <dgm:cxn modelId="{71D084DA-97D4-496E-9ABB-7CF3FD62C0A7}" type="presParOf" srcId="{952E3D4D-13C1-4D71-B562-0732EE9BDE8A}" destId="{C8F5BE17-CDB6-4A12-9D7C-A5523B2B9BCB}" srcOrd="5" destOrd="0" presId="urn:microsoft.com/office/officeart/2005/8/layout/vList2"/>
    <dgm:cxn modelId="{2EF4EF18-50AB-4F3C-B273-D6D9F9B4A6DD}" type="presParOf" srcId="{952E3D4D-13C1-4D71-B562-0732EE9BDE8A}" destId="{96013E5B-6062-4E92-B500-62A672091B4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003F6FC5-4ECF-4F01-866D-28FFD8805FAD}" type="doc">
      <dgm:prSet loTypeId="urn:microsoft.com/office/officeart/2005/8/layout/bProcess4" loCatId="process" qsTypeId="urn:microsoft.com/office/officeart/2005/8/quickstyle/3d2" qsCatId="3D" csTypeId="urn:microsoft.com/office/officeart/2005/8/colors/accent0_3" csCatId="mainScheme"/>
      <dgm:spPr/>
      <dgm:t>
        <a:bodyPr/>
        <a:lstStyle/>
        <a:p>
          <a:endParaRPr lang="ru-RU"/>
        </a:p>
      </dgm:t>
    </dgm:pt>
    <dgm:pt modelId="{2B2F7888-7EC8-4092-8414-E4F3CB5BFCF2}">
      <dgm:prSet/>
      <dgm:spPr/>
      <dgm:t>
        <a:bodyPr/>
        <a:lstStyle/>
        <a:p>
          <a:pPr rtl="0"/>
          <a:r>
            <a:rPr lang="pl-PL" smtClean="0"/>
            <a:t>Effects on brain and nervous system For example, exposure to pesticides, mercury, lead, solvents, carbon monoxide gas </a:t>
          </a:r>
          <a:endParaRPr lang="uk-UA"/>
        </a:p>
      </dgm:t>
    </dgm:pt>
    <dgm:pt modelId="{A7494422-40DD-4F56-A3D6-2CCCA11660BC}" type="parTrans" cxnId="{7EEE77F4-9182-402E-82C6-1C4D1B3CE959}">
      <dgm:prSet/>
      <dgm:spPr/>
      <dgm:t>
        <a:bodyPr/>
        <a:lstStyle/>
        <a:p>
          <a:endParaRPr lang="ru-RU"/>
        </a:p>
      </dgm:t>
    </dgm:pt>
    <dgm:pt modelId="{A1C187B7-9027-427F-BFFE-F143E62C5521}" type="sibTrans" cxnId="{7EEE77F4-9182-402E-82C6-1C4D1B3CE959}">
      <dgm:prSet/>
      <dgm:spPr/>
      <dgm:t>
        <a:bodyPr/>
        <a:lstStyle/>
        <a:p>
          <a:endParaRPr lang="ru-RU"/>
        </a:p>
      </dgm:t>
    </dgm:pt>
    <dgm:pt modelId="{0761ACE7-52A4-48A4-8357-54EC9C8B25D0}">
      <dgm:prSet/>
      <dgm:spPr/>
      <dgm:t>
        <a:bodyPr/>
        <a:lstStyle/>
        <a:p>
          <a:pPr rtl="0"/>
          <a:r>
            <a:rPr lang="pl-PL" smtClean="0"/>
            <a:t>Eye, nose and throat irritation (dryness, soreness or pain) For example, exposure to acid mists and vapours, welding fumes or diesel exhaust</a:t>
          </a:r>
          <a:endParaRPr lang="uk-UA"/>
        </a:p>
      </dgm:t>
    </dgm:pt>
    <dgm:pt modelId="{E3AC21A9-4DC5-4D6E-94C2-E03AB443710E}" type="parTrans" cxnId="{C22B93DF-F1E3-4335-9303-59B46955B2C4}">
      <dgm:prSet/>
      <dgm:spPr/>
      <dgm:t>
        <a:bodyPr/>
        <a:lstStyle/>
        <a:p>
          <a:endParaRPr lang="ru-RU"/>
        </a:p>
      </dgm:t>
    </dgm:pt>
    <dgm:pt modelId="{D59EA9FA-C338-48C9-94A4-ED6A5344E7B6}" type="sibTrans" cxnId="{C22B93DF-F1E3-4335-9303-59B46955B2C4}">
      <dgm:prSet/>
      <dgm:spPr/>
      <dgm:t>
        <a:bodyPr/>
        <a:lstStyle/>
        <a:p>
          <a:endParaRPr lang="ru-RU"/>
        </a:p>
      </dgm:t>
    </dgm:pt>
    <dgm:pt modelId="{2F4A68C1-893F-4007-91AC-0E816E2423A0}">
      <dgm:prSet/>
      <dgm:spPr/>
      <dgm:t>
        <a:bodyPr/>
        <a:lstStyle/>
        <a:p>
          <a:pPr rtl="0"/>
          <a:r>
            <a:rPr lang="pl-PL" smtClean="0"/>
            <a:t>Effects on the lung Lung damage For example asbestos (lung cancer), welding fume (chronic obstructive pulmonary disease). Irritant induced asthma For example acids (“burn effect” on airways). Allergic asthma For example flour dust, isocyanate (in 2-pack paints), wood dust</a:t>
          </a:r>
          <a:endParaRPr lang="uk-UA"/>
        </a:p>
      </dgm:t>
    </dgm:pt>
    <dgm:pt modelId="{8446C64D-0CBE-4084-836E-B60D7DCEBD21}" type="parTrans" cxnId="{618F9C8C-5C52-40DA-A211-140242CB37AE}">
      <dgm:prSet/>
      <dgm:spPr/>
      <dgm:t>
        <a:bodyPr/>
        <a:lstStyle/>
        <a:p>
          <a:endParaRPr lang="ru-RU"/>
        </a:p>
      </dgm:t>
    </dgm:pt>
    <dgm:pt modelId="{130D4C20-B11A-43A0-9F41-8E44F37F5968}" type="sibTrans" cxnId="{618F9C8C-5C52-40DA-A211-140242CB37AE}">
      <dgm:prSet/>
      <dgm:spPr/>
      <dgm:t>
        <a:bodyPr/>
        <a:lstStyle/>
        <a:p>
          <a:endParaRPr lang="ru-RU"/>
        </a:p>
      </dgm:t>
    </dgm:pt>
    <dgm:pt modelId="{92114CE7-57D2-4D0F-A01F-F4CD45A3A80F}">
      <dgm:prSet/>
      <dgm:spPr/>
      <dgm:t>
        <a:bodyPr/>
        <a:lstStyle/>
        <a:p>
          <a:pPr rtl="0"/>
          <a:r>
            <a:rPr lang="pl-PL" smtClean="0"/>
            <a:t>Liver damage For example, exposure to vinyl chloride.</a:t>
          </a:r>
          <a:endParaRPr lang="uk-UA"/>
        </a:p>
      </dgm:t>
    </dgm:pt>
    <dgm:pt modelId="{07A653E6-5FBF-4007-84AD-E7333388FABC}" type="parTrans" cxnId="{45C3760F-70CB-4086-A6FC-0D20EC20291F}">
      <dgm:prSet/>
      <dgm:spPr/>
      <dgm:t>
        <a:bodyPr/>
        <a:lstStyle/>
        <a:p>
          <a:endParaRPr lang="ru-RU"/>
        </a:p>
      </dgm:t>
    </dgm:pt>
    <dgm:pt modelId="{82E2CC9D-7ECA-4E10-8D77-715B3087BA59}" type="sibTrans" cxnId="{45C3760F-70CB-4086-A6FC-0D20EC20291F}">
      <dgm:prSet/>
      <dgm:spPr/>
      <dgm:t>
        <a:bodyPr/>
        <a:lstStyle/>
        <a:p>
          <a:endParaRPr lang="ru-RU"/>
        </a:p>
      </dgm:t>
    </dgm:pt>
    <dgm:pt modelId="{2983C006-90C5-4E39-A4AE-C49A5246ECDF}">
      <dgm:prSet/>
      <dgm:spPr/>
      <dgm:t>
        <a:bodyPr/>
        <a:lstStyle/>
        <a:p>
          <a:pPr rtl="0"/>
          <a:r>
            <a:rPr lang="pl-PL" smtClean="0"/>
            <a:t>Bladder damage For example, exposure to some azo dyes (bladder cancer)</a:t>
          </a:r>
          <a:endParaRPr lang="uk-UA"/>
        </a:p>
      </dgm:t>
    </dgm:pt>
    <dgm:pt modelId="{AEF09C7F-F8F7-4744-9061-E31B2A097A67}" type="parTrans" cxnId="{7ABCEF6B-C399-4373-A105-155630C1BFD2}">
      <dgm:prSet/>
      <dgm:spPr/>
      <dgm:t>
        <a:bodyPr/>
        <a:lstStyle/>
        <a:p>
          <a:endParaRPr lang="ru-RU"/>
        </a:p>
      </dgm:t>
    </dgm:pt>
    <dgm:pt modelId="{CA4C1B3D-B024-4F61-8742-6C22AA01926B}" type="sibTrans" cxnId="{7ABCEF6B-C399-4373-A105-155630C1BFD2}">
      <dgm:prSet/>
      <dgm:spPr/>
      <dgm:t>
        <a:bodyPr/>
        <a:lstStyle/>
        <a:p>
          <a:endParaRPr lang="ru-RU"/>
        </a:p>
      </dgm:t>
    </dgm:pt>
    <dgm:pt modelId="{68B5BB15-8579-48B6-B9C6-F6F02BF3CDBE}">
      <dgm:prSet/>
      <dgm:spPr/>
      <dgm:t>
        <a:bodyPr/>
        <a:lstStyle/>
        <a:p>
          <a:pPr rtl="0"/>
          <a:r>
            <a:rPr lang="pl-PL" smtClean="0"/>
            <a:t>Effects on skin Allergic contact dermatitis For example nickel, latex, chromate (found in some cements). Irritant contact dermatitis For example solvents, detergents, oils, lubricants. </a:t>
          </a:r>
          <a:endParaRPr lang="uk-UA"/>
        </a:p>
      </dgm:t>
    </dgm:pt>
    <dgm:pt modelId="{D0F0921D-1A99-4333-B947-81592D25DA89}" type="parTrans" cxnId="{C7F0FF40-472C-49A5-A4CF-F7E5358BFC48}">
      <dgm:prSet/>
      <dgm:spPr/>
      <dgm:t>
        <a:bodyPr/>
        <a:lstStyle/>
        <a:p>
          <a:endParaRPr lang="ru-RU"/>
        </a:p>
      </dgm:t>
    </dgm:pt>
    <dgm:pt modelId="{958FE18A-887E-4F54-AA81-7AE7175C5C6C}" type="sibTrans" cxnId="{C7F0FF40-472C-49A5-A4CF-F7E5358BFC48}">
      <dgm:prSet/>
      <dgm:spPr/>
      <dgm:t>
        <a:bodyPr/>
        <a:lstStyle/>
        <a:p>
          <a:endParaRPr lang="ru-RU"/>
        </a:p>
      </dgm:t>
    </dgm:pt>
    <dgm:pt modelId="{2D4CBB33-709F-4B67-A16F-5B9D5458B564}">
      <dgm:prSet/>
      <dgm:spPr/>
      <dgm:t>
        <a:bodyPr/>
        <a:lstStyle/>
        <a:p>
          <a:pPr rtl="0"/>
          <a:r>
            <a:rPr lang="pl-PL" smtClean="0"/>
            <a:t>Effects on blood and bone marrow For example, exposure to benzene in petrol fumes (anaemia and leukaemia). </a:t>
          </a:r>
          <a:endParaRPr lang="uk-UA"/>
        </a:p>
      </dgm:t>
    </dgm:pt>
    <dgm:pt modelId="{63E5FF76-DFC0-4AFC-8A38-0E84640C9643}" type="parTrans" cxnId="{E37698AB-A37C-4DD0-948F-384821998F5F}">
      <dgm:prSet/>
      <dgm:spPr/>
      <dgm:t>
        <a:bodyPr/>
        <a:lstStyle/>
        <a:p>
          <a:endParaRPr lang="ru-RU"/>
        </a:p>
      </dgm:t>
    </dgm:pt>
    <dgm:pt modelId="{48033E2D-42A8-4039-A785-4C1F46EB5150}" type="sibTrans" cxnId="{E37698AB-A37C-4DD0-948F-384821998F5F}">
      <dgm:prSet/>
      <dgm:spPr/>
      <dgm:t>
        <a:bodyPr/>
        <a:lstStyle/>
        <a:p>
          <a:endParaRPr lang="ru-RU"/>
        </a:p>
      </dgm:t>
    </dgm:pt>
    <dgm:pt modelId="{B566035E-7B66-459D-B013-1B1745C6BDF2}" type="pres">
      <dgm:prSet presAssocID="{003F6FC5-4ECF-4F01-866D-28FFD8805FAD}" presName="Name0" presStyleCnt="0">
        <dgm:presLayoutVars>
          <dgm:dir/>
          <dgm:resizeHandles/>
        </dgm:presLayoutVars>
      </dgm:prSet>
      <dgm:spPr/>
      <dgm:t>
        <a:bodyPr/>
        <a:lstStyle/>
        <a:p>
          <a:endParaRPr lang="ru-RU"/>
        </a:p>
      </dgm:t>
    </dgm:pt>
    <dgm:pt modelId="{25C5A6DA-BF17-4A07-8794-7226A1CE5677}" type="pres">
      <dgm:prSet presAssocID="{2B2F7888-7EC8-4092-8414-E4F3CB5BFCF2}" presName="compNode" presStyleCnt="0"/>
      <dgm:spPr/>
    </dgm:pt>
    <dgm:pt modelId="{C6ACF947-4072-4BBB-BF81-498660E53984}" type="pres">
      <dgm:prSet presAssocID="{2B2F7888-7EC8-4092-8414-E4F3CB5BFCF2}" presName="dummyConnPt" presStyleCnt="0"/>
      <dgm:spPr/>
    </dgm:pt>
    <dgm:pt modelId="{D262C260-2CA9-49FE-8DD7-F89423CC77E3}" type="pres">
      <dgm:prSet presAssocID="{2B2F7888-7EC8-4092-8414-E4F3CB5BFCF2}" presName="node" presStyleLbl="node1" presStyleIdx="0" presStyleCnt="7">
        <dgm:presLayoutVars>
          <dgm:bulletEnabled val="1"/>
        </dgm:presLayoutVars>
      </dgm:prSet>
      <dgm:spPr/>
      <dgm:t>
        <a:bodyPr/>
        <a:lstStyle/>
        <a:p>
          <a:endParaRPr lang="ru-RU"/>
        </a:p>
      </dgm:t>
    </dgm:pt>
    <dgm:pt modelId="{78518C12-702C-4B8F-B923-CCCF4D3E9EC6}" type="pres">
      <dgm:prSet presAssocID="{A1C187B7-9027-427F-BFFE-F143E62C5521}" presName="sibTrans" presStyleLbl="bgSibTrans2D1" presStyleIdx="0" presStyleCnt="6"/>
      <dgm:spPr/>
      <dgm:t>
        <a:bodyPr/>
        <a:lstStyle/>
        <a:p>
          <a:endParaRPr lang="ru-RU"/>
        </a:p>
      </dgm:t>
    </dgm:pt>
    <dgm:pt modelId="{29995774-3FB0-418D-B42D-C39F0D2D7A2E}" type="pres">
      <dgm:prSet presAssocID="{0761ACE7-52A4-48A4-8357-54EC9C8B25D0}" presName="compNode" presStyleCnt="0"/>
      <dgm:spPr/>
    </dgm:pt>
    <dgm:pt modelId="{6CD2794E-ACEF-4C6C-B6C3-668FF6A54877}" type="pres">
      <dgm:prSet presAssocID="{0761ACE7-52A4-48A4-8357-54EC9C8B25D0}" presName="dummyConnPt" presStyleCnt="0"/>
      <dgm:spPr/>
    </dgm:pt>
    <dgm:pt modelId="{2249EB01-2EB7-4528-B687-50355CAF4724}" type="pres">
      <dgm:prSet presAssocID="{0761ACE7-52A4-48A4-8357-54EC9C8B25D0}" presName="node" presStyleLbl="node1" presStyleIdx="1" presStyleCnt="7">
        <dgm:presLayoutVars>
          <dgm:bulletEnabled val="1"/>
        </dgm:presLayoutVars>
      </dgm:prSet>
      <dgm:spPr/>
      <dgm:t>
        <a:bodyPr/>
        <a:lstStyle/>
        <a:p>
          <a:endParaRPr lang="ru-RU"/>
        </a:p>
      </dgm:t>
    </dgm:pt>
    <dgm:pt modelId="{3B67496E-DF4D-4199-BD45-1EFA1EDBCEB9}" type="pres">
      <dgm:prSet presAssocID="{D59EA9FA-C338-48C9-94A4-ED6A5344E7B6}" presName="sibTrans" presStyleLbl="bgSibTrans2D1" presStyleIdx="1" presStyleCnt="6"/>
      <dgm:spPr/>
      <dgm:t>
        <a:bodyPr/>
        <a:lstStyle/>
        <a:p>
          <a:endParaRPr lang="ru-RU"/>
        </a:p>
      </dgm:t>
    </dgm:pt>
    <dgm:pt modelId="{B025DFBD-F49B-4436-B438-245F72389916}" type="pres">
      <dgm:prSet presAssocID="{2F4A68C1-893F-4007-91AC-0E816E2423A0}" presName="compNode" presStyleCnt="0"/>
      <dgm:spPr/>
    </dgm:pt>
    <dgm:pt modelId="{989B8831-790F-42D5-B6AC-6D36093F56C5}" type="pres">
      <dgm:prSet presAssocID="{2F4A68C1-893F-4007-91AC-0E816E2423A0}" presName="dummyConnPt" presStyleCnt="0"/>
      <dgm:spPr/>
    </dgm:pt>
    <dgm:pt modelId="{BEAF275C-CF82-4C88-908D-C296206FCB18}" type="pres">
      <dgm:prSet presAssocID="{2F4A68C1-893F-4007-91AC-0E816E2423A0}" presName="node" presStyleLbl="node1" presStyleIdx="2" presStyleCnt="7">
        <dgm:presLayoutVars>
          <dgm:bulletEnabled val="1"/>
        </dgm:presLayoutVars>
      </dgm:prSet>
      <dgm:spPr/>
      <dgm:t>
        <a:bodyPr/>
        <a:lstStyle/>
        <a:p>
          <a:endParaRPr lang="ru-RU"/>
        </a:p>
      </dgm:t>
    </dgm:pt>
    <dgm:pt modelId="{5EA704B8-5A4C-4508-94E3-EF41BA5E563E}" type="pres">
      <dgm:prSet presAssocID="{130D4C20-B11A-43A0-9F41-8E44F37F5968}" presName="sibTrans" presStyleLbl="bgSibTrans2D1" presStyleIdx="2" presStyleCnt="6"/>
      <dgm:spPr/>
      <dgm:t>
        <a:bodyPr/>
        <a:lstStyle/>
        <a:p>
          <a:endParaRPr lang="ru-RU"/>
        </a:p>
      </dgm:t>
    </dgm:pt>
    <dgm:pt modelId="{DA443A64-3823-4A95-AE1A-65F81C3EF381}" type="pres">
      <dgm:prSet presAssocID="{92114CE7-57D2-4D0F-A01F-F4CD45A3A80F}" presName="compNode" presStyleCnt="0"/>
      <dgm:spPr/>
    </dgm:pt>
    <dgm:pt modelId="{423792DE-B300-4991-BC82-4C3A2A896756}" type="pres">
      <dgm:prSet presAssocID="{92114CE7-57D2-4D0F-A01F-F4CD45A3A80F}" presName="dummyConnPt" presStyleCnt="0"/>
      <dgm:spPr/>
    </dgm:pt>
    <dgm:pt modelId="{194C2CA1-1CDA-4E2C-BAE2-7748CF4E5951}" type="pres">
      <dgm:prSet presAssocID="{92114CE7-57D2-4D0F-A01F-F4CD45A3A80F}" presName="node" presStyleLbl="node1" presStyleIdx="3" presStyleCnt="7">
        <dgm:presLayoutVars>
          <dgm:bulletEnabled val="1"/>
        </dgm:presLayoutVars>
      </dgm:prSet>
      <dgm:spPr/>
      <dgm:t>
        <a:bodyPr/>
        <a:lstStyle/>
        <a:p>
          <a:endParaRPr lang="ru-RU"/>
        </a:p>
      </dgm:t>
    </dgm:pt>
    <dgm:pt modelId="{A79D7A3E-4CC9-4D9F-98EC-D96B945AB91F}" type="pres">
      <dgm:prSet presAssocID="{82E2CC9D-7ECA-4E10-8D77-715B3087BA59}" presName="sibTrans" presStyleLbl="bgSibTrans2D1" presStyleIdx="3" presStyleCnt="6"/>
      <dgm:spPr/>
      <dgm:t>
        <a:bodyPr/>
        <a:lstStyle/>
        <a:p>
          <a:endParaRPr lang="ru-RU"/>
        </a:p>
      </dgm:t>
    </dgm:pt>
    <dgm:pt modelId="{A1DD678F-9993-408F-8EAE-066EA68FF5DB}" type="pres">
      <dgm:prSet presAssocID="{2983C006-90C5-4E39-A4AE-C49A5246ECDF}" presName="compNode" presStyleCnt="0"/>
      <dgm:spPr/>
    </dgm:pt>
    <dgm:pt modelId="{A54D3A32-4317-4357-BA7C-ADD388C6D038}" type="pres">
      <dgm:prSet presAssocID="{2983C006-90C5-4E39-A4AE-C49A5246ECDF}" presName="dummyConnPt" presStyleCnt="0"/>
      <dgm:spPr/>
    </dgm:pt>
    <dgm:pt modelId="{72FE27B0-4853-49A1-A71D-BEF57D960C06}" type="pres">
      <dgm:prSet presAssocID="{2983C006-90C5-4E39-A4AE-C49A5246ECDF}" presName="node" presStyleLbl="node1" presStyleIdx="4" presStyleCnt="7">
        <dgm:presLayoutVars>
          <dgm:bulletEnabled val="1"/>
        </dgm:presLayoutVars>
      </dgm:prSet>
      <dgm:spPr/>
      <dgm:t>
        <a:bodyPr/>
        <a:lstStyle/>
        <a:p>
          <a:endParaRPr lang="ru-RU"/>
        </a:p>
      </dgm:t>
    </dgm:pt>
    <dgm:pt modelId="{F9E08A26-59F5-4106-8C20-AC62727D2D70}" type="pres">
      <dgm:prSet presAssocID="{CA4C1B3D-B024-4F61-8742-6C22AA01926B}" presName="sibTrans" presStyleLbl="bgSibTrans2D1" presStyleIdx="4" presStyleCnt="6"/>
      <dgm:spPr/>
      <dgm:t>
        <a:bodyPr/>
        <a:lstStyle/>
        <a:p>
          <a:endParaRPr lang="ru-RU"/>
        </a:p>
      </dgm:t>
    </dgm:pt>
    <dgm:pt modelId="{CB140428-08A0-4E8C-B5D6-B9125541EAEF}" type="pres">
      <dgm:prSet presAssocID="{68B5BB15-8579-48B6-B9C6-F6F02BF3CDBE}" presName="compNode" presStyleCnt="0"/>
      <dgm:spPr/>
    </dgm:pt>
    <dgm:pt modelId="{820FED89-8399-46D1-8BFB-A65A8E2BC588}" type="pres">
      <dgm:prSet presAssocID="{68B5BB15-8579-48B6-B9C6-F6F02BF3CDBE}" presName="dummyConnPt" presStyleCnt="0"/>
      <dgm:spPr/>
    </dgm:pt>
    <dgm:pt modelId="{22343E20-8DDF-4A43-BDBD-7E2DB5E1E74C}" type="pres">
      <dgm:prSet presAssocID="{68B5BB15-8579-48B6-B9C6-F6F02BF3CDBE}" presName="node" presStyleLbl="node1" presStyleIdx="5" presStyleCnt="7">
        <dgm:presLayoutVars>
          <dgm:bulletEnabled val="1"/>
        </dgm:presLayoutVars>
      </dgm:prSet>
      <dgm:spPr/>
      <dgm:t>
        <a:bodyPr/>
        <a:lstStyle/>
        <a:p>
          <a:endParaRPr lang="ru-RU"/>
        </a:p>
      </dgm:t>
    </dgm:pt>
    <dgm:pt modelId="{F518D9BF-EF29-4ED3-AB7C-16CA54A5AD66}" type="pres">
      <dgm:prSet presAssocID="{958FE18A-887E-4F54-AA81-7AE7175C5C6C}" presName="sibTrans" presStyleLbl="bgSibTrans2D1" presStyleIdx="5" presStyleCnt="6"/>
      <dgm:spPr/>
      <dgm:t>
        <a:bodyPr/>
        <a:lstStyle/>
        <a:p>
          <a:endParaRPr lang="ru-RU"/>
        </a:p>
      </dgm:t>
    </dgm:pt>
    <dgm:pt modelId="{BFF526B7-E194-416A-A87B-722AEA309362}" type="pres">
      <dgm:prSet presAssocID="{2D4CBB33-709F-4B67-A16F-5B9D5458B564}" presName="compNode" presStyleCnt="0"/>
      <dgm:spPr/>
    </dgm:pt>
    <dgm:pt modelId="{8228AAF9-5B03-4473-BBE3-EA725CD00E93}" type="pres">
      <dgm:prSet presAssocID="{2D4CBB33-709F-4B67-A16F-5B9D5458B564}" presName="dummyConnPt" presStyleCnt="0"/>
      <dgm:spPr/>
    </dgm:pt>
    <dgm:pt modelId="{C5F0CFB2-63F4-40C0-A1C0-387F28991DF7}" type="pres">
      <dgm:prSet presAssocID="{2D4CBB33-709F-4B67-A16F-5B9D5458B564}" presName="node" presStyleLbl="node1" presStyleIdx="6" presStyleCnt="7">
        <dgm:presLayoutVars>
          <dgm:bulletEnabled val="1"/>
        </dgm:presLayoutVars>
      </dgm:prSet>
      <dgm:spPr/>
      <dgm:t>
        <a:bodyPr/>
        <a:lstStyle/>
        <a:p>
          <a:endParaRPr lang="ru-RU"/>
        </a:p>
      </dgm:t>
    </dgm:pt>
  </dgm:ptLst>
  <dgm:cxnLst>
    <dgm:cxn modelId="{17E3403F-9AAC-4517-BE24-A3029E12CCC8}" type="presOf" srcId="{958FE18A-887E-4F54-AA81-7AE7175C5C6C}" destId="{F518D9BF-EF29-4ED3-AB7C-16CA54A5AD66}" srcOrd="0" destOrd="0" presId="urn:microsoft.com/office/officeart/2005/8/layout/bProcess4"/>
    <dgm:cxn modelId="{15721C07-B265-4BA4-B981-7B9F6B464C86}" type="presOf" srcId="{D59EA9FA-C338-48C9-94A4-ED6A5344E7B6}" destId="{3B67496E-DF4D-4199-BD45-1EFA1EDBCEB9}" srcOrd="0" destOrd="0" presId="urn:microsoft.com/office/officeart/2005/8/layout/bProcess4"/>
    <dgm:cxn modelId="{C7F0FF40-472C-49A5-A4CF-F7E5358BFC48}" srcId="{003F6FC5-4ECF-4F01-866D-28FFD8805FAD}" destId="{68B5BB15-8579-48B6-B9C6-F6F02BF3CDBE}" srcOrd="5" destOrd="0" parTransId="{D0F0921D-1A99-4333-B947-81592D25DA89}" sibTransId="{958FE18A-887E-4F54-AA81-7AE7175C5C6C}"/>
    <dgm:cxn modelId="{26DD79B2-4A15-44D9-B31C-515EF79F0C6C}" type="presOf" srcId="{2B2F7888-7EC8-4092-8414-E4F3CB5BFCF2}" destId="{D262C260-2CA9-49FE-8DD7-F89423CC77E3}" srcOrd="0" destOrd="0" presId="urn:microsoft.com/office/officeart/2005/8/layout/bProcess4"/>
    <dgm:cxn modelId="{5F5D7C26-2494-4C0F-94DB-29AE1F17FC70}" type="presOf" srcId="{003F6FC5-4ECF-4F01-866D-28FFD8805FAD}" destId="{B566035E-7B66-459D-B013-1B1745C6BDF2}" srcOrd="0" destOrd="0" presId="urn:microsoft.com/office/officeart/2005/8/layout/bProcess4"/>
    <dgm:cxn modelId="{9D1E7FC6-2573-4E70-A93B-440FEE0DA48F}" type="presOf" srcId="{68B5BB15-8579-48B6-B9C6-F6F02BF3CDBE}" destId="{22343E20-8DDF-4A43-BDBD-7E2DB5E1E74C}" srcOrd="0" destOrd="0" presId="urn:microsoft.com/office/officeart/2005/8/layout/bProcess4"/>
    <dgm:cxn modelId="{B27180FD-F6A3-4E9F-9F1A-1DC5E6D30745}" type="presOf" srcId="{0761ACE7-52A4-48A4-8357-54EC9C8B25D0}" destId="{2249EB01-2EB7-4528-B687-50355CAF4724}" srcOrd="0" destOrd="0" presId="urn:microsoft.com/office/officeart/2005/8/layout/bProcess4"/>
    <dgm:cxn modelId="{45C3760F-70CB-4086-A6FC-0D20EC20291F}" srcId="{003F6FC5-4ECF-4F01-866D-28FFD8805FAD}" destId="{92114CE7-57D2-4D0F-A01F-F4CD45A3A80F}" srcOrd="3" destOrd="0" parTransId="{07A653E6-5FBF-4007-84AD-E7333388FABC}" sibTransId="{82E2CC9D-7ECA-4E10-8D77-715B3087BA59}"/>
    <dgm:cxn modelId="{97A738D9-34E5-4225-A5B6-BA8D283CABC4}" type="presOf" srcId="{82E2CC9D-7ECA-4E10-8D77-715B3087BA59}" destId="{A79D7A3E-4CC9-4D9F-98EC-D96B945AB91F}" srcOrd="0" destOrd="0" presId="urn:microsoft.com/office/officeart/2005/8/layout/bProcess4"/>
    <dgm:cxn modelId="{C22B93DF-F1E3-4335-9303-59B46955B2C4}" srcId="{003F6FC5-4ECF-4F01-866D-28FFD8805FAD}" destId="{0761ACE7-52A4-48A4-8357-54EC9C8B25D0}" srcOrd="1" destOrd="0" parTransId="{E3AC21A9-4DC5-4D6E-94C2-E03AB443710E}" sibTransId="{D59EA9FA-C338-48C9-94A4-ED6A5344E7B6}"/>
    <dgm:cxn modelId="{B52BFCE1-F399-410D-8E15-2B6CE53B125A}" type="presOf" srcId="{2D4CBB33-709F-4B67-A16F-5B9D5458B564}" destId="{C5F0CFB2-63F4-40C0-A1C0-387F28991DF7}" srcOrd="0" destOrd="0" presId="urn:microsoft.com/office/officeart/2005/8/layout/bProcess4"/>
    <dgm:cxn modelId="{7EEE77F4-9182-402E-82C6-1C4D1B3CE959}" srcId="{003F6FC5-4ECF-4F01-866D-28FFD8805FAD}" destId="{2B2F7888-7EC8-4092-8414-E4F3CB5BFCF2}" srcOrd="0" destOrd="0" parTransId="{A7494422-40DD-4F56-A3D6-2CCCA11660BC}" sibTransId="{A1C187B7-9027-427F-BFFE-F143E62C5521}"/>
    <dgm:cxn modelId="{87253EDE-429E-45E3-9A88-51DAC5E266AC}" type="presOf" srcId="{130D4C20-B11A-43A0-9F41-8E44F37F5968}" destId="{5EA704B8-5A4C-4508-94E3-EF41BA5E563E}" srcOrd="0" destOrd="0" presId="urn:microsoft.com/office/officeart/2005/8/layout/bProcess4"/>
    <dgm:cxn modelId="{E40F4283-C5C2-4919-8182-BD8694EE7231}" type="presOf" srcId="{CA4C1B3D-B024-4F61-8742-6C22AA01926B}" destId="{F9E08A26-59F5-4106-8C20-AC62727D2D70}" srcOrd="0" destOrd="0" presId="urn:microsoft.com/office/officeart/2005/8/layout/bProcess4"/>
    <dgm:cxn modelId="{618F9C8C-5C52-40DA-A211-140242CB37AE}" srcId="{003F6FC5-4ECF-4F01-866D-28FFD8805FAD}" destId="{2F4A68C1-893F-4007-91AC-0E816E2423A0}" srcOrd="2" destOrd="0" parTransId="{8446C64D-0CBE-4084-836E-B60D7DCEBD21}" sibTransId="{130D4C20-B11A-43A0-9F41-8E44F37F5968}"/>
    <dgm:cxn modelId="{7ABCEF6B-C399-4373-A105-155630C1BFD2}" srcId="{003F6FC5-4ECF-4F01-866D-28FFD8805FAD}" destId="{2983C006-90C5-4E39-A4AE-C49A5246ECDF}" srcOrd="4" destOrd="0" parTransId="{AEF09C7F-F8F7-4744-9061-E31B2A097A67}" sibTransId="{CA4C1B3D-B024-4F61-8742-6C22AA01926B}"/>
    <dgm:cxn modelId="{1F92EABE-0F05-4563-A639-A757D82638E4}" type="presOf" srcId="{2983C006-90C5-4E39-A4AE-C49A5246ECDF}" destId="{72FE27B0-4853-49A1-A71D-BEF57D960C06}" srcOrd="0" destOrd="0" presId="urn:microsoft.com/office/officeart/2005/8/layout/bProcess4"/>
    <dgm:cxn modelId="{E37698AB-A37C-4DD0-948F-384821998F5F}" srcId="{003F6FC5-4ECF-4F01-866D-28FFD8805FAD}" destId="{2D4CBB33-709F-4B67-A16F-5B9D5458B564}" srcOrd="6" destOrd="0" parTransId="{63E5FF76-DFC0-4AFC-8A38-0E84640C9643}" sibTransId="{48033E2D-42A8-4039-A785-4C1F46EB5150}"/>
    <dgm:cxn modelId="{1EA26370-51BA-4CD0-B72C-FACDC5485E0F}" type="presOf" srcId="{2F4A68C1-893F-4007-91AC-0E816E2423A0}" destId="{BEAF275C-CF82-4C88-908D-C296206FCB18}" srcOrd="0" destOrd="0" presId="urn:microsoft.com/office/officeart/2005/8/layout/bProcess4"/>
    <dgm:cxn modelId="{2B19ACB6-CFA1-4DAB-8509-4FFF3B4D973E}" type="presOf" srcId="{A1C187B7-9027-427F-BFFE-F143E62C5521}" destId="{78518C12-702C-4B8F-B923-CCCF4D3E9EC6}" srcOrd="0" destOrd="0" presId="urn:microsoft.com/office/officeart/2005/8/layout/bProcess4"/>
    <dgm:cxn modelId="{34924E4D-7773-42E8-A83A-EE3BE8A05874}" type="presOf" srcId="{92114CE7-57D2-4D0F-A01F-F4CD45A3A80F}" destId="{194C2CA1-1CDA-4E2C-BAE2-7748CF4E5951}" srcOrd="0" destOrd="0" presId="urn:microsoft.com/office/officeart/2005/8/layout/bProcess4"/>
    <dgm:cxn modelId="{919C9DF0-7D33-4DF3-8F4D-360D4F773AAE}" type="presParOf" srcId="{B566035E-7B66-459D-B013-1B1745C6BDF2}" destId="{25C5A6DA-BF17-4A07-8794-7226A1CE5677}" srcOrd="0" destOrd="0" presId="urn:microsoft.com/office/officeart/2005/8/layout/bProcess4"/>
    <dgm:cxn modelId="{AF7A36E6-DA6C-4C9F-835C-9554ECF0E346}" type="presParOf" srcId="{25C5A6DA-BF17-4A07-8794-7226A1CE5677}" destId="{C6ACF947-4072-4BBB-BF81-498660E53984}" srcOrd="0" destOrd="0" presId="urn:microsoft.com/office/officeart/2005/8/layout/bProcess4"/>
    <dgm:cxn modelId="{50A7B241-FC20-411F-B987-1F7BD76D6BAA}" type="presParOf" srcId="{25C5A6DA-BF17-4A07-8794-7226A1CE5677}" destId="{D262C260-2CA9-49FE-8DD7-F89423CC77E3}" srcOrd="1" destOrd="0" presId="urn:microsoft.com/office/officeart/2005/8/layout/bProcess4"/>
    <dgm:cxn modelId="{BA0EDA08-4CD5-45B9-B2EA-2336D56C3F9B}" type="presParOf" srcId="{B566035E-7B66-459D-B013-1B1745C6BDF2}" destId="{78518C12-702C-4B8F-B923-CCCF4D3E9EC6}" srcOrd="1" destOrd="0" presId="urn:microsoft.com/office/officeart/2005/8/layout/bProcess4"/>
    <dgm:cxn modelId="{9054A40D-7C33-4C8C-B759-C214D9714357}" type="presParOf" srcId="{B566035E-7B66-459D-B013-1B1745C6BDF2}" destId="{29995774-3FB0-418D-B42D-C39F0D2D7A2E}" srcOrd="2" destOrd="0" presId="urn:microsoft.com/office/officeart/2005/8/layout/bProcess4"/>
    <dgm:cxn modelId="{F2BD5B05-9D75-4090-A105-A95E1FA9CB78}" type="presParOf" srcId="{29995774-3FB0-418D-B42D-C39F0D2D7A2E}" destId="{6CD2794E-ACEF-4C6C-B6C3-668FF6A54877}" srcOrd="0" destOrd="0" presId="urn:microsoft.com/office/officeart/2005/8/layout/bProcess4"/>
    <dgm:cxn modelId="{071FA362-3ACF-4CB6-812E-CC653ECA0AC0}" type="presParOf" srcId="{29995774-3FB0-418D-B42D-C39F0D2D7A2E}" destId="{2249EB01-2EB7-4528-B687-50355CAF4724}" srcOrd="1" destOrd="0" presId="urn:microsoft.com/office/officeart/2005/8/layout/bProcess4"/>
    <dgm:cxn modelId="{F2F1FD76-4190-492D-870E-D41131785E88}" type="presParOf" srcId="{B566035E-7B66-459D-B013-1B1745C6BDF2}" destId="{3B67496E-DF4D-4199-BD45-1EFA1EDBCEB9}" srcOrd="3" destOrd="0" presId="urn:microsoft.com/office/officeart/2005/8/layout/bProcess4"/>
    <dgm:cxn modelId="{AB215A44-E1BC-435D-856C-A8E16A54A5E7}" type="presParOf" srcId="{B566035E-7B66-459D-B013-1B1745C6BDF2}" destId="{B025DFBD-F49B-4436-B438-245F72389916}" srcOrd="4" destOrd="0" presId="urn:microsoft.com/office/officeart/2005/8/layout/bProcess4"/>
    <dgm:cxn modelId="{0A2E0BDA-F39D-4D06-8497-FC8AD5D3B323}" type="presParOf" srcId="{B025DFBD-F49B-4436-B438-245F72389916}" destId="{989B8831-790F-42D5-B6AC-6D36093F56C5}" srcOrd="0" destOrd="0" presId="urn:microsoft.com/office/officeart/2005/8/layout/bProcess4"/>
    <dgm:cxn modelId="{151F9059-799E-44C4-AD57-36535B0D33C4}" type="presParOf" srcId="{B025DFBD-F49B-4436-B438-245F72389916}" destId="{BEAF275C-CF82-4C88-908D-C296206FCB18}" srcOrd="1" destOrd="0" presId="urn:microsoft.com/office/officeart/2005/8/layout/bProcess4"/>
    <dgm:cxn modelId="{77772ECD-3187-4406-A2E2-3490CF247A6B}" type="presParOf" srcId="{B566035E-7B66-459D-B013-1B1745C6BDF2}" destId="{5EA704B8-5A4C-4508-94E3-EF41BA5E563E}" srcOrd="5" destOrd="0" presId="urn:microsoft.com/office/officeart/2005/8/layout/bProcess4"/>
    <dgm:cxn modelId="{F3FE8730-09CE-48A2-AA41-C5D5FC855B5E}" type="presParOf" srcId="{B566035E-7B66-459D-B013-1B1745C6BDF2}" destId="{DA443A64-3823-4A95-AE1A-65F81C3EF381}" srcOrd="6" destOrd="0" presId="urn:microsoft.com/office/officeart/2005/8/layout/bProcess4"/>
    <dgm:cxn modelId="{2C4E154E-28C4-4F0C-8533-650D3A7193AA}" type="presParOf" srcId="{DA443A64-3823-4A95-AE1A-65F81C3EF381}" destId="{423792DE-B300-4991-BC82-4C3A2A896756}" srcOrd="0" destOrd="0" presId="urn:microsoft.com/office/officeart/2005/8/layout/bProcess4"/>
    <dgm:cxn modelId="{4C9FB6A6-D9B9-411E-A8FA-61F24102D0F1}" type="presParOf" srcId="{DA443A64-3823-4A95-AE1A-65F81C3EF381}" destId="{194C2CA1-1CDA-4E2C-BAE2-7748CF4E5951}" srcOrd="1" destOrd="0" presId="urn:microsoft.com/office/officeart/2005/8/layout/bProcess4"/>
    <dgm:cxn modelId="{9BE07359-5F3E-49CE-83AC-71835FEEC649}" type="presParOf" srcId="{B566035E-7B66-459D-B013-1B1745C6BDF2}" destId="{A79D7A3E-4CC9-4D9F-98EC-D96B945AB91F}" srcOrd="7" destOrd="0" presId="urn:microsoft.com/office/officeart/2005/8/layout/bProcess4"/>
    <dgm:cxn modelId="{355D7588-1C1D-49E5-A2F6-0A78DCA93ED1}" type="presParOf" srcId="{B566035E-7B66-459D-B013-1B1745C6BDF2}" destId="{A1DD678F-9993-408F-8EAE-066EA68FF5DB}" srcOrd="8" destOrd="0" presId="urn:microsoft.com/office/officeart/2005/8/layout/bProcess4"/>
    <dgm:cxn modelId="{86BED29F-6C3E-4544-A19B-42538C19CEB4}" type="presParOf" srcId="{A1DD678F-9993-408F-8EAE-066EA68FF5DB}" destId="{A54D3A32-4317-4357-BA7C-ADD388C6D038}" srcOrd="0" destOrd="0" presId="urn:microsoft.com/office/officeart/2005/8/layout/bProcess4"/>
    <dgm:cxn modelId="{133C4ABF-9213-4194-9A0E-4E56E2B1A0FC}" type="presParOf" srcId="{A1DD678F-9993-408F-8EAE-066EA68FF5DB}" destId="{72FE27B0-4853-49A1-A71D-BEF57D960C06}" srcOrd="1" destOrd="0" presId="urn:microsoft.com/office/officeart/2005/8/layout/bProcess4"/>
    <dgm:cxn modelId="{F9004CD0-1F98-4EF8-84EA-A9ECFF792A6F}" type="presParOf" srcId="{B566035E-7B66-459D-B013-1B1745C6BDF2}" destId="{F9E08A26-59F5-4106-8C20-AC62727D2D70}" srcOrd="9" destOrd="0" presId="urn:microsoft.com/office/officeart/2005/8/layout/bProcess4"/>
    <dgm:cxn modelId="{4671BFA1-DAE9-4BE0-89A1-A3BB50A42C91}" type="presParOf" srcId="{B566035E-7B66-459D-B013-1B1745C6BDF2}" destId="{CB140428-08A0-4E8C-B5D6-B9125541EAEF}" srcOrd="10" destOrd="0" presId="urn:microsoft.com/office/officeart/2005/8/layout/bProcess4"/>
    <dgm:cxn modelId="{4E3345DD-34AA-47F4-99A3-156351E5F29A}" type="presParOf" srcId="{CB140428-08A0-4E8C-B5D6-B9125541EAEF}" destId="{820FED89-8399-46D1-8BFB-A65A8E2BC588}" srcOrd="0" destOrd="0" presId="urn:microsoft.com/office/officeart/2005/8/layout/bProcess4"/>
    <dgm:cxn modelId="{564B3A64-5B6F-4C1B-A087-D24EBDECF0CC}" type="presParOf" srcId="{CB140428-08A0-4E8C-B5D6-B9125541EAEF}" destId="{22343E20-8DDF-4A43-BDBD-7E2DB5E1E74C}" srcOrd="1" destOrd="0" presId="urn:microsoft.com/office/officeart/2005/8/layout/bProcess4"/>
    <dgm:cxn modelId="{CA5BA49C-3507-45A7-87FE-8490A2361600}" type="presParOf" srcId="{B566035E-7B66-459D-B013-1B1745C6BDF2}" destId="{F518D9BF-EF29-4ED3-AB7C-16CA54A5AD66}" srcOrd="11" destOrd="0" presId="urn:microsoft.com/office/officeart/2005/8/layout/bProcess4"/>
    <dgm:cxn modelId="{6F235648-D66A-4612-935A-88D23D08ECC3}" type="presParOf" srcId="{B566035E-7B66-459D-B013-1B1745C6BDF2}" destId="{BFF526B7-E194-416A-A87B-722AEA309362}" srcOrd="12" destOrd="0" presId="urn:microsoft.com/office/officeart/2005/8/layout/bProcess4"/>
    <dgm:cxn modelId="{2B28C04D-5A28-415E-B5C5-6B052B9D1395}" type="presParOf" srcId="{BFF526B7-E194-416A-A87B-722AEA309362}" destId="{8228AAF9-5B03-4473-BBE3-EA725CD00E93}" srcOrd="0" destOrd="0" presId="urn:microsoft.com/office/officeart/2005/8/layout/bProcess4"/>
    <dgm:cxn modelId="{5DF25913-F5E1-4016-8D43-86FA3C1F3CB1}" type="presParOf" srcId="{BFF526B7-E194-416A-A87B-722AEA309362}" destId="{C5F0CFB2-63F4-40C0-A1C0-387F28991DF7}"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409F5-890F-432F-894C-CD4E2C388BD5}">
      <dsp:nvSpPr>
        <dsp:cNvPr id="0" name=""/>
        <dsp:cNvSpPr/>
      </dsp:nvSpPr>
      <dsp:spPr>
        <a:xfrm>
          <a:off x="0" y="233"/>
          <a:ext cx="8136904" cy="1289340"/>
        </a:xfrm>
        <a:prstGeom prst="round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Health and safety are an integral component of workforce sustainability and improved productivity in the pharmaceutical industry. The pharmacists are constantly being exposed to chemical and biological hazards which pose a serious threat to their health</a:t>
          </a:r>
          <a:endParaRPr lang="uk-UA" sz="1900" kern="1200" dirty="0"/>
        </a:p>
      </dsp:txBody>
      <dsp:txXfrm>
        <a:off x="62940" y="63173"/>
        <a:ext cx="8011024" cy="11634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C9B425-6D15-4F36-99FB-ADE26A9E9E1C}">
      <dsp:nvSpPr>
        <dsp:cNvPr id="0" name=""/>
        <dsp:cNvSpPr/>
      </dsp:nvSpPr>
      <dsp:spPr>
        <a:xfrm>
          <a:off x="0" y="172407"/>
          <a:ext cx="5400600" cy="277992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dirty="0" smtClean="0"/>
            <a:t>Furthermore, lack of adequate safety standards and non-compliance may impact workforce productivity and have significant repercussions on business sustenance in the long run. Therefore, it is important to have optimal health and safety practices while ensuring that all employees adhere to such regulations. </a:t>
          </a:r>
          <a:endParaRPr lang="uk-UA" sz="2200" kern="1200" dirty="0"/>
        </a:p>
      </dsp:txBody>
      <dsp:txXfrm>
        <a:off x="135705" y="308112"/>
        <a:ext cx="5129190" cy="25085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94E33-3E27-4E26-930F-1025B84CFCBC}">
      <dsp:nvSpPr>
        <dsp:cNvPr id="0" name=""/>
        <dsp:cNvSpPr/>
      </dsp:nvSpPr>
      <dsp:spPr>
        <a:xfrm>
          <a:off x="124561" y="0"/>
          <a:ext cx="6249309" cy="189086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Effective risk evaluation is the cornerstone of assessing the potential hazards at workplace and ensuring safety of the employees. In the pharmaceutical industry, it is legally obligatory to conduct thorough health and safety risk estimation. It involves reviewing the workplace to identify the dangers and their sources. Typically, the following steps are involved in health and safety risk assessment:</a:t>
          </a:r>
          <a:endParaRPr lang="uk-UA" sz="1600" kern="1200" dirty="0"/>
        </a:p>
      </dsp:txBody>
      <dsp:txXfrm>
        <a:off x="216866" y="92305"/>
        <a:ext cx="6064699" cy="1706259"/>
      </dsp:txXfrm>
    </dsp:sp>
    <dsp:sp modelId="{A78A6A59-3101-4A27-9800-FD291C5DF5F7}">
      <dsp:nvSpPr>
        <dsp:cNvPr id="0" name=""/>
        <dsp:cNvSpPr/>
      </dsp:nvSpPr>
      <dsp:spPr>
        <a:xfrm>
          <a:off x="142379" y="1897799"/>
          <a:ext cx="6177704" cy="2308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612" tIns="17780" rIns="99568" bIns="17780" numCol="1" spcCol="1270" anchor="t" anchorCtr="0">
          <a:noAutofit/>
        </a:bodyPr>
        <a:lstStyle/>
        <a:p>
          <a:pPr marL="114300" lvl="1" indent="-114300" algn="just" defTabSz="622300" rtl="0">
            <a:lnSpc>
              <a:spcPct val="90000"/>
            </a:lnSpc>
            <a:spcBef>
              <a:spcPct val="0"/>
            </a:spcBef>
            <a:spcAft>
              <a:spcPct val="20000"/>
            </a:spcAft>
            <a:buChar char="••"/>
          </a:pPr>
          <a:r>
            <a:rPr lang="en-US" sz="1400" kern="1200" smtClean="0"/>
            <a:t>Walk around the facility to discover potential risks and evaluate the accident record sheets</a:t>
          </a:r>
          <a:endParaRPr lang="uk-UA" sz="1400" kern="1200" dirty="0"/>
        </a:p>
        <a:p>
          <a:pPr marL="114300" lvl="1" indent="-114300" algn="just" defTabSz="622300" rtl="0">
            <a:lnSpc>
              <a:spcPct val="90000"/>
            </a:lnSpc>
            <a:spcBef>
              <a:spcPct val="0"/>
            </a:spcBef>
            <a:spcAft>
              <a:spcPct val="20000"/>
            </a:spcAft>
            <a:buChar char="••"/>
          </a:pPr>
          <a:r>
            <a:rPr lang="en-US" sz="1400" kern="1200" dirty="0" smtClean="0"/>
            <a:t>Once the dangers are identified, check which employees are most vulnerable to such threats</a:t>
          </a:r>
          <a:endParaRPr lang="uk-UA" sz="1400" kern="1200" dirty="0"/>
        </a:p>
        <a:p>
          <a:pPr marL="114300" lvl="1" indent="-114300" algn="just" defTabSz="622300" rtl="0">
            <a:lnSpc>
              <a:spcPct val="90000"/>
            </a:lnSpc>
            <a:spcBef>
              <a:spcPct val="0"/>
            </a:spcBef>
            <a:spcAft>
              <a:spcPct val="20000"/>
            </a:spcAft>
            <a:buChar char="••"/>
          </a:pPr>
          <a:r>
            <a:rPr lang="en-US" sz="1400" kern="1200" smtClean="0"/>
            <a:t>Determine how the workplace hazards can be managed and control; set a definitive action plan – the objective must be to either minimize or remove the hazard to ensure improved health and safety of the employees</a:t>
          </a:r>
          <a:endParaRPr lang="uk-UA" sz="1400" kern="1200" dirty="0"/>
        </a:p>
        <a:p>
          <a:pPr marL="114300" lvl="1" indent="-114300" algn="just" defTabSz="622300" rtl="0">
            <a:lnSpc>
              <a:spcPct val="90000"/>
            </a:lnSpc>
            <a:spcBef>
              <a:spcPct val="0"/>
            </a:spcBef>
            <a:spcAft>
              <a:spcPct val="20000"/>
            </a:spcAft>
            <a:buChar char="••"/>
          </a:pPr>
          <a:r>
            <a:rPr lang="en-US" sz="1400" kern="1200" smtClean="0"/>
            <a:t>Record the risks and action taken to demonstrate the issue has been identified and given attention</a:t>
          </a:r>
          <a:endParaRPr lang="uk-UA" sz="1400" kern="1200" dirty="0"/>
        </a:p>
        <a:p>
          <a:pPr marL="114300" lvl="1" indent="-114300" algn="just" defTabSz="622300" rtl="0">
            <a:lnSpc>
              <a:spcPct val="90000"/>
            </a:lnSpc>
            <a:spcBef>
              <a:spcPct val="0"/>
            </a:spcBef>
            <a:spcAft>
              <a:spcPct val="20000"/>
            </a:spcAft>
            <a:buChar char="••"/>
          </a:pPr>
          <a:r>
            <a:rPr lang="en-US" sz="1400" kern="1200" smtClean="0"/>
            <a:t>Review the risk evaluation report annually to ensure effective implementation of health and safety measures in the workplace</a:t>
          </a:r>
          <a:endParaRPr lang="uk-UA" sz="1400" kern="1200" dirty="0"/>
        </a:p>
      </dsp:txBody>
      <dsp:txXfrm>
        <a:off x="142379" y="1897799"/>
        <a:ext cx="6177704" cy="23082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BCBA8-D850-44C1-9D0E-0B8A82BD3642}">
      <dsp:nvSpPr>
        <dsp:cNvPr id="0" name=""/>
        <dsp:cNvSpPr/>
      </dsp:nvSpPr>
      <dsp:spPr>
        <a:xfrm>
          <a:off x="0" y="73226"/>
          <a:ext cx="8064896" cy="1330875"/>
        </a:xfrm>
        <a:prstGeom prst="roundRect">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In the pharmaceutical industry, maintaining basic safety in the laboratory is mandatory. The Occupational Safety and Health Administration (OSHA) have comprehensive guidelines regarding how to practice lab safety. Ensure all your employees are aware of the primary health and safety practices and take preventive measures when working in a hazard-prone environment.</a:t>
          </a:r>
          <a:endParaRPr lang="uk-UA" sz="1600" kern="1200" dirty="0"/>
        </a:p>
      </dsp:txBody>
      <dsp:txXfrm>
        <a:off x="64968" y="138194"/>
        <a:ext cx="7934960" cy="12009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CA4597-A325-4E9A-9A58-F4E597CAFF6D}">
      <dsp:nvSpPr>
        <dsp:cNvPr id="0" name=""/>
        <dsp:cNvSpPr/>
      </dsp:nvSpPr>
      <dsp:spPr>
        <a:xfrm>
          <a:off x="0" y="101455"/>
          <a:ext cx="7920880" cy="50193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Based on OSHA guidelines, the following key steps can be taken to maintain health and safety at the laboratory:</a:t>
          </a:r>
          <a:endParaRPr lang="uk-UA" sz="1300" kern="1200"/>
        </a:p>
      </dsp:txBody>
      <dsp:txXfrm>
        <a:off x="24502" y="125957"/>
        <a:ext cx="7871876" cy="452926"/>
      </dsp:txXfrm>
    </dsp:sp>
    <dsp:sp modelId="{BA737CAA-3B57-49AF-A7A0-C7E200857978}">
      <dsp:nvSpPr>
        <dsp:cNvPr id="0" name=""/>
        <dsp:cNvSpPr/>
      </dsp:nvSpPr>
      <dsp:spPr>
        <a:xfrm>
          <a:off x="0" y="640825"/>
          <a:ext cx="7920880" cy="50193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dirty="0" smtClean="0"/>
            <a:t>•Practice frequent cleaning, particularly when the employees are exposed to chemical hazards or particles</a:t>
          </a:r>
          <a:endParaRPr lang="uk-UA" sz="1300" kern="1200" dirty="0"/>
        </a:p>
      </dsp:txBody>
      <dsp:txXfrm>
        <a:off x="24502" y="665327"/>
        <a:ext cx="7871876" cy="452926"/>
      </dsp:txXfrm>
    </dsp:sp>
    <dsp:sp modelId="{02ABDAAD-679F-473B-A2B2-FBB1C8423C9D}">
      <dsp:nvSpPr>
        <dsp:cNvPr id="0" name=""/>
        <dsp:cNvSpPr/>
      </dsp:nvSpPr>
      <dsp:spPr>
        <a:xfrm>
          <a:off x="0" y="1180196"/>
          <a:ext cx="7920880" cy="50193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dirty="0" smtClean="0"/>
            <a:t>•Wash hands regularly and properly to inhibit the spread of bacteria, viruses or hazardous chemicals</a:t>
          </a:r>
          <a:endParaRPr lang="uk-UA" sz="1300" kern="1200" dirty="0"/>
        </a:p>
      </dsp:txBody>
      <dsp:txXfrm>
        <a:off x="24502" y="1204698"/>
        <a:ext cx="7871876" cy="452926"/>
      </dsp:txXfrm>
    </dsp:sp>
    <dsp:sp modelId="{56BB62AC-8A03-42F5-A992-B4DAC3FC7C1C}">
      <dsp:nvSpPr>
        <dsp:cNvPr id="0" name=""/>
        <dsp:cNvSpPr/>
      </dsp:nvSpPr>
      <dsp:spPr>
        <a:xfrm>
          <a:off x="0" y="1719566"/>
          <a:ext cx="7920880" cy="50193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dirty="0" smtClean="0"/>
            <a:t>•Never eat, drink or smoke inside the laboratory</a:t>
          </a:r>
          <a:endParaRPr lang="uk-UA" sz="1300" kern="1200" dirty="0"/>
        </a:p>
      </dsp:txBody>
      <dsp:txXfrm>
        <a:off x="24502" y="1744068"/>
        <a:ext cx="7871876" cy="452926"/>
      </dsp:txXfrm>
    </dsp:sp>
    <dsp:sp modelId="{86409BA0-AC07-4A35-BA09-4163483A28C2}">
      <dsp:nvSpPr>
        <dsp:cNvPr id="0" name=""/>
        <dsp:cNvSpPr/>
      </dsp:nvSpPr>
      <dsp:spPr>
        <a:xfrm>
          <a:off x="0" y="2258936"/>
          <a:ext cx="7920880" cy="50193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dirty="0" smtClean="0"/>
            <a:t>•Make wearing suitable Personal Protective Equipment mandatory inside the laboratory – coveralls, eye gear, protective helmet, shoe covers, etc.</a:t>
          </a:r>
          <a:endParaRPr lang="uk-UA" sz="1300" kern="1200" dirty="0"/>
        </a:p>
      </dsp:txBody>
      <dsp:txXfrm>
        <a:off x="24502" y="2283438"/>
        <a:ext cx="7871876" cy="4529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7E9A22-913D-470A-8184-833E7AA2C683}">
      <dsp:nvSpPr>
        <dsp:cNvPr id="0" name=""/>
        <dsp:cNvSpPr/>
      </dsp:nvSpPr>
      <dsp:spPr>
        <a:xfrm>
          <a:off x="0" y="100596"/>
          <a:ext cx="7560840" cy="722474"/>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•Label the containers appropriately</a:t>
          </a:r>
          <a:endParaRPr lang="uk-UA" sz="1900" kern="1200" dirty="0"/>
        </a:p>
      </dsp:txBody>
      <dsp:txXfrm>
        <a:off x="35268" y="135864"/>
        <a:ext cx="7490304" cy="651938"/>
      </dsp:txXfrm>
    </dsp:sp>
    <dsp:sp modelId="{7905798C-A0C7-42AD-B2DD-5EFFC0009983}">
      <dsp:nvSpPr>
        <dsp:cNvPr id="0" name=""/>
        <dsp:cNvSpPr/>
      </dsp:nvSpPr>
      <dsp:spPr>
        <a:xfrm>
          <a:off x="0" y="877791"/>
          <a:ext cx="7560840" cy="722474"/>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•Regularly check that all equipment is working properly and safe to use</a:t>
          </a:r>
          <a:endParaRPr lang="uk-UA" sz="1900" kern="1200" dirty="0"/>
        </a:p>
      </dsp:txBody>
      <dsp:txXfrm>
        <a:off x="35268" y="913059"/>
        <a:ext cx="7490304" cy="651938"/>
      </dsp:txXfrm>
    </dsp:sp>
    <dsp:sp modelId="{0F3C4ABB-098C-4D2E-959F-1084CD48A810}">
      <dsp:nvSpPr>
        <dsp:cNvPr id="0" name=""/>
        <dsp:cNvSpPr/>
      </dsp:nvSpPr>
      <dsp:spPr>
        <a:xfrm>
          <a:off x="0" y="1654986"/>
          <a:ext cx="7560840" cy="722474"/>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•Wear head cap to prevent contamination through hair</a:t>
          </a:r>
          <a:endParaRPr lang="uk-UA" sz="1900" kern="1200" dirty="0"/>
        </a:p>
      </dsp:txBody>
      <dsp:txXfrm>
        <a:off x="35268" y="1690254"/>
        <a:ext cx="7490304" cy="651938"/>
      </dsp:txXfrm>
    </dsp:sp>
    <dsp:sp modelId="{5A43FA41-18F7-4495-BD9A-C4FFC7D38CBE}">
      <dsp:nvSpPr>
        <dsp:cNvPr id="0" name=""/>
        <dsp:cNvSpPr/>
      </dsp:nvSpPr>
      <dsp:spPr>
        <a:xfrm>
          <a:off x="0" y="2432181"/>
          <a:ext cx="7560840" cy="722474"/>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•Keep the corridors clean and sanitized</a:t>
          </a:r>
          <a:endParaRPr lang="uk-UA" sz="1900" kern="1200" dirty="0"/>
        </a:p>
      </dsp:txBody>
      <dsp:txXfrm>
        <a:off x="35268" y="2467449"/>
        <a:ext cx="7490304" cy="651938"/>
      </dsp:txXfrm>
    </dsp:sp>
    <dsp:sp modelId="{ED13C362-8CF7-4323-AA76-C26CFA73D727}">
      <dsp:nvSpPr>
        <dsp:cNvPr id="0" name=""/>
        <dsp:cNvSpPr/>
      </dsp:nvSpPr>
      <dsp:spPr>
        <a:xfrm>
          <a:off x="0" y="3209376"/>
          <a:ext cx="7560840" cy="722474"/>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t>•Perform risk evaluations every day</a:t>
          </a:r>
          <a:endParaRPr lang="uk-UA" sz="1900" kern="1200" dirty="0"/>
        </a:p>
      </dsp:txBody>
      <dsp:txXfrm>
        <a:off x="35268" y="3244644"/>
        <a:ext cx="7490304" cy="6519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F414A9-387A-4CF9-9B45-3A7C81EF9161}">
      <dsp:nvSpPr>
        <dsp:cNvPr id="0" name=""/>
        <dsp:cNvSpPr/>
      </dsp:nvSpPr>
      <dsp:spPr>
        <a:xfrm>
          <a:off x="0" y="0"/>
          <a:ext cx="7344816" cy="8738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For any pharmaceutical company, employees are the biggest asset. To ensure their improved health and safety, it is important to implement and regulate an “injury free” environment. Set guidelines, take action and regulate implementation of safety measures that eliminate injuries and incidents. </a:t>
          </a:r>
          <a:endParaRPr lang="uk-UA" sz="1400" kern="1200" dirty="0"/>
        </a:p>
      </dsp:txBody>
      <dsp:txXfrm>
        <a:off x="42657" y="42657"/>
        <a:ext cx="7259502" cy="7885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1A0265-C788-48D3-8A09-2F94E3FF32C8}">
      <dsp:nvSpPr>
        <dsp:cNvPr id="0" name=""/>
        <dsp:cNvSpPr/>
      </dsp:nvSpPr>
      <dsp:spPr>
        <a:xfrm>
          <a:off x="0" y="48273"/>
          <a:ext cx="7523498" cy="4563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Some of the key steps here are:</a:t>
          </a:r>
          <a:endParaRPr lang="uk-UA" sz="1200" kern="1200" dirty="0"/>
        </a:p>
      </dsp:txBody>
      <dsp:txXfrm>
        <a:off x="22275" y="70548"/>
        <a:ext cx="7478948" cy="411750"/>
      </dsp:txXfrm>
    </dsp:sp>
    <dsp:sp modelId="{6044DA5E-94E4-42AF-A019-9D1E454352A2}">
      <dsp:nvSpPr>
        <dsp:cNvPr id="0" name=""/>
        <dsp:cNvSpPr/>
      </dsp:nvSpPr>
      <dsp:spPr>
        <a:xfrm>
          <a:off x="0" y="539133"/>
          <a:ext cx="7523498" cy="4563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Visibly demonstrate and inspire through your commitment to inculcate an injury and incident free culture.</a:t>
          </a:r>
          <a:endParaRPr lang="uk-UA" sz="1200" kern="1200" dirty="0"/>
        </a:p>
      </dsp:txBody>
      <dsp:txXfrm>
        <a:off x="22275" y="561408"/>
        <a:ext cx="7478948" cy="411750"/>
      </dsp:txXfrm>
    </dsp:sp>
    <dsp:sp modelId="{F038EFF5-A08B-45FE-8CC5-F67B5F960943}">
      <dsp:nvSpPr>
        <dsp:cNvPr id="0" name=""/>
        <dsp:cNvSpPr/>
      </dsp:nvSpPr>
      <dsp:spPr>
        <a:xfrm>
          <a:off x="0" y="1029993"/>
          <a:ext cx="7523498" cy="4563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Educate employees that they are accountable for their own safety and also for the safety of those around them. </a:t>
          </a:r>
          <a:endParaRPr lang="uk-UA" sz="1200" kern="1200" dirty="0"/>
        </a:p>
      </dsp:txBody>
      <dsp:txXfrm>
        <a:off x="22275" y="1052268"/>
        <a:ext cx="7478948" cy="411750"/>
      </dsp:txXfrm>
    </dsp:sp>
    <dsp:sp modelId="{23781257-5FDD-40B4-B45A-BE27047B2C10}">
      <dsp:nvSpPr>
        <dsp:cNvPr id="0" name=""/>
        <dsp:cNvSpPr/>
      </dsp:nvSpPr>
      <dsp:spPr>
        <a:xfrm>
          <a:off x="0" y="1520853"/>
          <a:ext cx="7523498" cy="4563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Implement effective management that helps identify, control and eliminate all types of hazards up to an acceptable limit. </a:t>
          </a:r>
          <a:endParaRPr lang="uk-UA" sz="1200" kern="1200" dirty="0"/>
        </a:p>
      </dsp:txBody>
      <dsp:txXfrm>
        <a:off x="22275" y="1543128"/>
        <a:ext cx="7478948" cy="4117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1FD78-A43A-42BA-A9BC-0FF64943E8CF}">
      <dsp:nvSpPr>
        <dsp:cNvPr id="0" name=""/>
        <dsp:cNvSpPr/>
      </dsp:nvSpPr>
      <dsp:spPr>
        <a:xfrm>
          <a:off x="0" y="535"/>
          <a:ext cx="7523498" cy="46331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Take appropriate action to prevent the reoccurrence of incidents and injuries through effective investigation and anticipatory strategy development</a:t>
          </a:r>
          <a:endParaRPr lang="uk-UA" sz="1200" kern="1200" dirty="0"/>
        </a:p>
      </dsp:txBody>
      <dsp:txXfrm>
        <a:off x="22617" y="23152"/>
        <a:ext cx="7478264" cy="4180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9E54F-A6FD-4761-923D-989513A4E4FA}">
      <dsp:nvSpPr>
        <dsp:cNvPr id="0" name=""/>
        <dsp:cNvSpPr/>
      </dsp:nvSpPr>
      <dsp:spPr>
        <a:xfrm>
          <a:off x="0" y="88723"/>
          <a:ext cx="7488279" cy="36233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Implement and regulate corporate safety standards across all your pharmaceutical buildings, offices and laboratories</a:t>
          </a:r>
          <a:endParaRPr lang="uk-UA" sz="1200" kern="1200" dirty="0"/>
        </a:p>
      </dsp:txBody>
      <dsp:txXfrm>
        <a:off x="17688" y="106411"/>
        <a:ext cx="7452903" cy="326957"/>
      </dsp:txXfrm>
    </dsp:sp>
    <dsp:sp modelId="{1B09B411-384E-4A6A-948B-D91A48714F15}">
      <dsp:nvSpPr>
        <dsp:cNvPr id="0" name=""/>
        <dsp:cNvSpPr/>
      </dsp:nvSpPr>
      <dsp:spPr>
        <a:xfrm>
          <a:off x="0" y="567308"/>
          <a:ext cx="7488279" cy="31504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Conduct injury-free survey wherever appropriate to discover opportunities for improvements                                      </a:t>
          </a:r>
          <a:endParaRPr lang="uk-UA" sz="1200" kern="1200" dirty="0"/>
        </a:p>
      </dsp:txBody>
      <dsp:txXfrm>
        <a:off x="15379" y="582687"/>
        <a:ext cx="7457521" cy="28428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B42D5-7B43-42A6-98AA-BD7522EDBF05}">
      <dsp:nvSpPr>
        <dsp:cNvPr id="0" name=""/>
        <dsp:cNvSpPr/>
      </dsp:nvSpPr>
      <dsp:spPr>
        <a:xfrm>
          <a:off x="0" y="13703"/>
          <a:ext cx="7776864" cy="172692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smtClean="0"/>
            <a:t>Transporting and handling hazardous chemicals can be dangerous. If done inappropriately by untrained staff, it can cause chemical releases, explosions and fire. To minimize the risk and ensure more safety, it should be done “so far as is reasonably practicable.” Using the Classification of Chemicals can be an effective way of handling hazardous chemicals and mitigating the associated risks.</a:t>
          </a:r>
          <a:endParaRPr lang="uk-UA" sz="1800" kern="1200"/>
        </a:p>
      </dsp:txBody>
      <dsp:txXfrm>
        <a:off x="84301" y="98004"/>
        <a:ext cx="7608262" cy="155831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776D2A-462F-4C38-9913-19B85103BE44}">
      <dsp:nvSpPr>
        <dsp:cNvPr id="0" name=""/>
        <dsp:cNvSpPr/>
      </dsp:nvSpPr>
      <dsp:spPr>
        <a:xfrm>
          <a:off x="0" y="4782"/>
          <a:ext cx="7704856" cy="202176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smtClean="0"/>
            <a:t>The Classification of Chemicals helps identify how the chemicals can have detrimental effects. It also states how the chemicals should be labelled correctly and handled in a legally-compliant manner to avoid disasters or health risks. High temperature, high pressure or oxidation often causes chemicals to explode or release. By lowering the oxidation work scale and understanding the right flammable limits, pharmaceutical companies can help reduce the risks.</a:t>
          </a:r>
          <a:endParaRPr lang="uk-UA" sz="1800" kern="1200"/>
        </a:p>
      </dsp:txBody>
      <dsp:txXfrm>
        <a:off x="98694" y="103476"/>
        <a:ext cx="7507468" cy="182437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D6ADB1-5870-4B09-9EA2-25C3D34B795F}">
      <dsp:nvSpPr>
        <dsp:cNvPr id="0" name=""/>
        <dsp:cNvSpPr/>
      </dsp:nvSpPr>
      <dsp:spPr>
        <a:xfrm>
          <a:off x="0" y="31851"/>
          <a:ext cx="8208912" cy="303264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t>Installing emergency showers is also an effective way of handling chemicals when they come directly into contact with the user. It can help wash away the chemical from the PPE and the skin to prevent health hazards. Consider installing eye wash stations inside the facility to minimize the risk of major damages. </a:t>
          </a:r>
          <a:endParaRPr lang="uk-UA" sz="2700" kern="1200" dirty="0"/>
        </a:p>
      </dsp:txBody>
      <dsp:txXfrm>
        <a:off x="148041" y="179892"/>
        <a:ext cx="7912830" cy="273655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CA9930-C537-4E3A-AB04-2B4B6A8AE0F5}">
      <dsp:nvSpPr>
        <dsp:cNvPr id="0" name=""/>
        <dsp:cNvSpPr/>
      </dsp:nvSpPr>
      <dsp:spPr>
        <a:xfrm>
          <a:off x="0" y="0"/>
          <a:ext cx="2808312" cy="242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Combustible and flammable materials present within pharmaceutical manufacturing facilities can cause uncontrolled fires, leading to extensive and often costly property damage. Accidents involving flammable materials can also lead to serious and potentially fatal worker</a:t>
          </a:r>
          <a:r>
            <a:rPr lang="ru-RU" sz="1400" kern="1200" dirty="0" smtClean="0"/>
            <a:t> </a:t>
          </a:r>
          <a:r>
            <a:rPr lang="en-US" sz="1400" kern="1200" dirty="0" smtClean="0"/>
            <a:t>injury (e.g., burns, smoke inhalation).</a:t>
          </a:r>
          <a:endParaRPr lang="uk-UA" sz="1400" kern="1200" dirty="0"/>
        </a:p>
      </dsp:txBody>
      <dsp:txXfrm>
        <a:off x="118342" y="118342"/>
        <a:ext cx="2571628" cy="218755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DFB07-8640-4499-B527-C8A906F8A1FB}">
      <dsp:nvSpPr>
        <dsp:cNvPr id="0" name=""/>
        <dsp:cNvSpPr/>
      </dsp:nvSpPr>
      <dsp:spPr>
        <a:xfrm>
          <a:off x="0" y="101840"/>
          <a:ext cx="3168351" cy="2316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Working with, handling, transporting, and storing chemicals is a primary component of the pharmaceutical manufacturer's workday. Many chemicals used in both primary and secondary processing can be extremely hazardous to human health if accidentally ingested or inhaled.</a:t>
          </a:r>
          <a:endParaRPr lang="uk-UA" sz="1500" kern="1200" dirty="0"/>
        </a:p>
      </dsp:txBody>
      <dsp:txXfrm>
        <a:off x="113087" y="214927"/>
        <a:ext cx="2942177" cy="209042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CA9930-C537-4E3A-AB04-2B4B6A8AE0F5}">
      <dsp:nvSpPr>
        <dsp:cNvPr id="0" name=""/>
        <dsp:cNvSpPr/>
      </dsp:nvSpPr>
      <dsp:spPr>
        <a:xfrm>
          <a:off x="0" y="0"/>
          <a:ext cx="4032448" cy="2162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The pharmaceutical industry continues to make rapid advances in the prevention and treatment of infectious pathogens, including bacteria, viruses, and fungi. To drive this innovation, pharmaceutical workers, scientists, and researchers must routinely handle these hazardous organisms, along with any chemicals and materials needed for the development of vaccines and other types of medicines.</a:t>
          </a:r>
          <a:endParaRPr lang="uk-UA" sz="1400" kern="1200" dirty="0"/>
        </a:p>
      </dsp:txBody>
      <dsp:txXfrm>
        <a:off x="105548" y="105548"/>
        <a:ext cx="3821352" cy="195106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DFB07-8640-4499-B527-C8A906F8A1FB}">
      <dsp:nvSpPr>
        <dsp:cNvPr id="0" name=""/>
        <dsp:cNvSpPr/>
      </dsp:nvSpPr>
      <dsp:spPr>
        <a:xfrm>
          <a:off x="0" y="195909"/>
          <a:ext cx="4321646" cy="231659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Carbon monoxide can develop as a byproduct of certain chemical reactions. This odorless and colorless gas is toxic to humans and can cause dizziness, weakness, vomiting, and even death when inhaled. Protecting workers from carbon monoxide and other toxic fumes should include the use of (and regular inspection of) carbon monoxide detectors and appropriate signage wherever this gas is stored or potentially created.</a:t>
          </a:r>
          <a:endParaRPr lang="uk-UA" sz="1500" kern="1200" dirty="0"/>
        </a:p>
      </dsp:txBody>
      <dsp:txXfrm>
        <a:off x="113087" y="308996"/>
        <a:ext cx="4095472" cy="209042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2D3BB-0099-4ADA-A7DA-317C18EB43B4}">
      <dsp:nvSpPr>
        <dsp:cNvPr id="0" name=""/>
        <dsp:cNvSpPr/>
      </dsp:nvSpPr>
      <dsp:spPr>
        <a:xfrm>
          <a:off x="0" y="9565"/>
          <a:ext cx="4015767" cy="202176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To reduce the risk of accidental exposure to biological hazards, tightly controlled primary and secondary containment methods should be utilized. These methods include even the simplest strategies, such as routine handwashing, up to and including advanced ventilation systems.</a:t>
          </a:r>
          <a:endParaRPr lang="uk-UA" sz="1600" kern="1200" dirty="0"/>
        </a:p>
      </dsp:txBody>
      <dsp:txXfrm>
        <a:off x="98694" y="108259"/>
        <a:ext cx="3818379" cy="182437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CA9930-C537-4E3A-AB04-2B4B6A8AE0F5}">
      <dsp:nvSpPr>
        <dsp:cNvPr id="0" name=""/>
        <dsp:cNvSpPr/>
      </dsp:nvSpPr>
      <dsp:spPr>
        <a:xfrm>
          <a:off x="0" y="0"/>
          <a:ext cx="6012668" cy="22066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t>We typically think of ultraviolet (UV) radiation in the context of sunlight. However, the pharmaceutical manufacturing industry may use UV radiation for operations such as vitamin D production.</a:t>
          </a:r>
          <a:endParaRPr lang="uk-UA" sz="2300" kern="1200" dirty="0"/>
        </a:p>
      </dsp:txBody>
      <dsp:txXfrm>
        <a:off x="107718" y="107718"/>
        <a:ext cx="5797232" cy="199118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2D3BB-0099-4ADA-A7DA-317C18EB43B4}">
      <dsp:nvSpPr>
        <dsp:cNvPr id="0" name=""/>
        <dsp:cNvSpPr/>
      </dsp:nvSpPr>
      <dsp:spPr>
        <a:xfrm>
          <a:off x="0" y="16585"/>
          <a:ext cx="6012668" cy="201474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n-US" sz="2100" kern="1200" dirty="0" smtClean="0"/>
            <a:t>Excessive exposure to UV radiation has been associated with an increased risk of cataracts, skin cancer, and burns on the eyes and skin. When applicable, pharmaceutical workers should be offered apparel and accessories that can protect their eyes and skin from UV light.</a:t>
          </a:r>
          <a:endParaRPr lang="uk-UA" sz="2100" kern="1200" dirty="0"/>
        </a:p>
      </dsp:txBody>
      <dsp:txXfrm>
        <a:off x="98352" y="114937"/>
        <a:ext cx="5815964" cy="181803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163E4-C4D4-45E4-9924-58E309CFA09B}">
      <dsp:nvSpPr>
        <dsp:cNvPr id="0" name=""/>
        <dsp:cNvSpPr/>
      </dsp:nvSpPr>
      <dsp:spPr>
        <a:xfrm>
          <a:off x="0" y="71910"/>
          <a:ext cx="4392488" cy="31824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smtClean="0"/>
            <a:t>It is important to consider that the health and safety hazards typical of the pharmaceutical manufacturing industry can affect individuals other than direct staff. Due to issues such as cross-contamination and accidental environmental exposure, workers within the pharmaceutical manufacturing industry can unintentionally expose their families, fellow community members, and domesticated and wild animals to toxic or otherwise harmful materials.</a:t>
          </a:r>
          <a:endParaRPr lang="uk-UA" sz="1700" kern="1200"/>
        </a:p>
      </dsp:txBody>
      <dsp:txXfrm>
        <a:off x="155352" y="227262"/>
        <a:ext cx="4081784" cy="287169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26F6A9-24DA-4BF3-B0EF-EF7F1E055055}">
      <dsp:nvSpPr>
        <dsp:cNvPr id="0" name=""/>
        <dsp:cNvSpPr/>
      </dsp:nvSpPr>
      <dsp:spPr>
        <a:xfrm>
          <a:off x="0" y="0"/>
          <a:ext cx="7798463" cy="202176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Employers should always ensure their workforce has access to high quality and durable pharmaceutical PPE that provides adequate protection without impairing worker mobility, gross motor function, vision, productivity, and general comfort. It is also the employer's responsibility to ensure that all personnel are thoroughly trained on how to properly don, doff, store, and if necessary, dispose of PPE to further mitigate the risk of hazardous conditions or exposure</a:t>
          </a:r>
          <a:endParaRPr lang="uk-UA" sz="1800" kern="1200" dirty="0"/>
        </a:p>
      </dsp:txBody>
      <dsp:txXfrm>
        <a:off x="98694" y="98694"/>
        <a:ext cx="7601075" cy="182437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163E4-C4D4-45E4-9924-58E309CFA09B}">
      <dsp:nvSpPr>
        <dsp:cNvPr id="0" name=""/>
        <dsp:cNvSpPr/>
      </dsp:nvSpPr>
      <dsp:spPr>
        <a:xfrm>
          <a:off x="0" y="71910"/>
          <a:ext cx="4392488" cy="31824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To reduce this risk of accidental exposure both inside and outside the workplace, it is imperative for company leaders within this industry to make safety their leading priority. Company leaders should establish protocols that help standardize and streamline safety procedures. When relevant, safety protocols should also comply with local and national regulatory boards, including the Occupational Health and Safety Administration (OSHA).</a:t>
          </a:r>
          <a:endParaRPr lang="uk-UA" sz="1700" kern="1200" dirty="0"/>
        </a:p>
      </dsp:txBody>
      <dsp:txXfrm>
        <a:off x="155352" y="227262"/>
        <a:ext cx="4081784" cy="287169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163E4-C4D4-45E4-9924-58E309CFA09B}">
      <dsp:nvSpPr>
        <dsp:cNvPr id="0" name=""/>
        <dsp:cNvSpPr/>
      </dsp:nvSpPr>
      <dsp:spPr>
        <a:xfrm>
          <a:off x="0" y="118710"/>
          <a:ext cx="4392488" cy="3088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noProof="0" dirty="0" smtClean="0"/>
            <a:t>Biological agents are widely found in the natural environment and as a result found in many work sectors. They include bacteria, viruses, fungi (including yeasts and molds) and internal human parasites (endoparasites). The majority of these agents are harmless however some may have potential to cause ill health.</a:t>
          </a:r>
          <a:endParaRPr lang="en-US" sz="2000" kern="1200" noProof="0" dirty="0"/>
        </a:p>
      </dsp:txBody>
      <dsp:txXfrm>
        <a:off x="150783" y="269493"/>
        <a:ext cx="4090922" cy="278723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556B9-AF1A-4C95-BFD8-F8557DC96283}">
      <dsp:nvSpPr>
        <dsp:cNvPr id="0" name=""/>
        <dsp:cNvSpPr/>
      </dsp:nvSpPr>
      <dsp:spPr>
        <a:xfrm rot="16200000">
          <a:off x="-1352136" y="1355221"/>
          <a:ext cx="3929375" cy="1218932"/>
        </a:xfrm>
        <a:prstGeom prst="flowChartManualOperation">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0" tIns="0" rIns="89654" bIns="0" numCol="1" spcCol="1270" anchor="ctr" anchorCtr="0">
          <a:noAutofit/>
        </a:bodyPr>
        <a:lstStyle/>
        <a:p>
          <a:pPr lvl="0" algn="ctr" defTabSz="622300" rtl="0">
            <a:lnSpc>
              <a:spcPct val="90000"/>
            </a:lnSpc>
            <a:spcBef>
              <a:spcPct val="0"/>
            </a:spcBef>
            <a:spcAft>
              <a:spcPct val="35000"/>
            </a:spcAft>
          </a:pPr>
          <a:r>
            <a:rPr lang="en-US" sz="1400" kern="1200" smtClean="0"/>
            <a:t>The Effects of Biological Agents</a:t>
          </a:r>
          <a:endParaRPr lang="uk-UA" sz="1400" kern="1200"/>
        </a:p>
      </dsp:txBody>
      <dsp:txXfrm rot="5400000">
        <a:off x="3085" y="785875"/>
        <a:ext cx="1218932" cy="2357625"/>
      </dsp:txXfrm>
    </dsp:sp>
    <dsp:sp modelId="{5C62C16D-9C1C-479A-A696-7BDBC9312FF6}">
      <dsp:nvSpPr>
        <dsp:cNvPr id="0" name=""/>
        <dsp:cNvSpPr/>
      </dsp:nvSpPr>
      <dsp:spPr>
        <a:xfrm rot="16200000">
          <a:off x="-41783" y="1355221"/>
          <a:ext cx="3929375" cy="1218932"/>
        </a:xfrm>
        <a:prstGeom prst="flowChartManualOperation">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0" tIns="0" rIns="89654" bIns="0" numCol="1" spcCol="1270" anchor="ctr" anchorCtr="0">
          <a:noAutofit/>
        </a:bodyPr>
        <a:lstStyle/>
        <a:p>
          <a:pPr lvl="0" algn="ctr" defTabSz="622300" rtl="0">
            <a:lnSpc>
              <a:spcPct val="90000"/>
            </a:lnSpc>
            <a:spcBef>
              <a:spcPct val="0"/>
            </a:spcBef>
            <a:spcAft>
              <a:spcPct val="35000"/>
            </a:spcAft>
          </a:pPr>
          <a:r>
            <a:rPr lang="en-US" sz="1400" kern="1200" smtClean="0"/>
            <a:t>As they are usually invisible, it is often difficult to appreciate the risks they present. As a worker you may be harmed by:</a:t>
          </a:r>
          <a:endParaRPr lang="uk-UA" sz="1400" kern="1200"/>
        </a:p>
      </dsp:txBody>
      <dsp:txXfrm rot="5400000">
        <a:off x="1313438" y="785875"/>
        <a:ext cx="1218932" cy="2357625"/>
      </dsp:txXfrm>
    </dsp:sp>
    <dsp:sp modelId="{B4410E7B-1649-43BB-AB9D-7E1D3FD00AAF}">
      <dsp:nvSpPr>
        <dsp:cNvPr id="0" name=""/>
        <dsp:cNvSpPr/>
      </dsp:nvSpPr>
      <dsp:spPr>
        <a:xfrm rot="16200000">
          <a:off x="1268568" y="1355221"/>
          <a:ext cx="3929375" cy="1218932"/>
        </a:xfrm>
        <a:prstGeom prst="flowChartManualOperation">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0" tIns="0" rIns="89654" bIns="0" numCol="1" spcCol="1270" anchor="ctr" anchorCtr="0">
          <a:noAutofit/>
        </a:bodyPr>
        <a:lstStyle/>
        <a:p>
          <a:pPr lvl="0" algn="l" defTabSz="622300" rtl="0">
            <a:lnSpc>
              <a:spcPct val="90000"/>
            </a:lnSpc>
            <a:spcBef>
              <a:spcPct val="0"/>
            </a:spcBef>
            <a:spcAft>
              <a:spcPct val="35000"/>
            </a:spcAft>
          </a:pPr>
          <a:r>
            <a:rPr lang="en-US" sz="1400" kern="1200" dirty="0" smtClean="0"/>
            <a:t>being infected by a biological agent</a:t>
          </a:r>
          <a:endParaRPr lang="uk-UA" sz="1400" kern="1200" dirty="0"/>
        </a:p>
      </dsp:txBody>
      <dsp:txXfrm rot="5400000">
        <a:off x="2623789" y="785875"/>
        <a:ext cx="1218932" cy="2357625"/>
      </dsp:txXfrm>
    </dsp:sp>
    <dsp:sp modelId="{91ABDF30-E52A-4A08-86D9-17ECAFDE60C5}">
      <dsp:nvSpPr>
        <dsp:cNvPr id="0" name=""/>
        <dsp:cNvSpPr/>
      </dsp:nvSpPr>
      <dsp:spPr>
        <a:xfrm rot="16200000">
          <a:off x="2578920" y="1355221"/>
          <a:ext cx="3929375" cy="1218932"/>
        </a:xfrm>
        <a:prstGeom prst="flowChartManualOperation">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0" tIns="0" rIns="89654" bIns="0" numCol="1" spcCol="1270" anchor="ctr" anchorCtr="0">
          <a:noAutofit/>
        </a:bodyPr>
        <a:lstStyle/>
        <a:p>
          <a:pPr lvl="0" algn="l" defTabSz="622300" rtl="0">
            <a:lnSpc>
              <a:spcPct val="90000"/>
            </a:lnSpc>
            <a:spcBef>
              <a:spcPct val="0"/>
            </a:spcBef>
            <a:spcAft>
              <a:spcPct val="35000"/>
            </a:spcAft>
          </a:pPr>
          <a:r>
            <a:rPr lang="en-US" sz="1400" kern="1200" dirty="0" smtClean="0"/>
            <a:t>being exposed to toxins produced by the biological agent, or</a:t>
          </a:r>
          <a:endParaRPr lang="uk-UA" sz="1400" kern="1200" dirty="0"/>
        </a:p>
      </dsp:txBody>
      <dsp:txXfrm rot="5400000">
        <a:off x="3934141" y="785875"/>
        <a:ext cx="1218932" cy="2357625"/>
      </dsp:txXfrm>
    </dsp:sp>
    <dsp:sp modelId="{B4BD3AF2-E7DB-41FF-9E4A-771AA2753595}">
      <dsp:nvSpPr>
        <dsp:cNvPr id="0" name=""/>
        <dsp:cNvSpPr/>
      </dsp:nvSpPr>
      <dsp:spPr>
        <a:xfrm rot="16200000">
          <a:off x="3889272" y="1355221"/>
          <a:ext cx="3929375" cy="1218932"/>
        </a:xfrm>
        <a:prstGeom prst="flowChartManualOperation">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0" tIns="0" rIns="89654" bIns="0" numCol="1" spcCol="1270" anchor="ctr" anchorCtr="0">
          <a:noAutofit/>
        </a:bodyPr>
        <a:lstStyle/>
        <a:p>
          <a:pPr lvl="0" algn="l" defTabSz="622300" rtl="0">
            <a:lnSpc>
              <a:spcPct val="90000"/>
            </a:lnSpc>
            <a:spcBef>
              <a:spcPct val="0"/>
            </a:spcBef>
            <a:spcAft>
              <a:spcPct val="35000"/>
            </a:spcAft>
          </a:pPr>
          <a:r>
            <a:rPr lang="en-US" sz="1400" kern="1200" dirty="0" smtClean="0"/>
            <a:t>having an allergic reaction to the biological agent or substances it produces, for example, enzymes.</a:t>
          </a:r>
          <a:endParaRPr lang="uk-UA" sz="1400" kern="1200" dirty="0"/>
        </a:p>
      </dsp:txBody>
      <dsp:txXfrm rot="5400000">
        <a:off x="5244493" y="785875"/>
        <a:ext cx="1218932" cy="2357625"/>
      </dsp:txXfrm>
    </dsp:sp>
    <dsp:sp modelId="{839AF81E-78D5-4F37-A0ED-54577A95E1A1}">
      <dsp:nvSpPr>
        <dsp:cNvPr id="0" name=""/>
        <dsp:cNvSpPr/>
      </dsp:nvSpPr>
      <dsp:spPr>
        <a:xfrm rot="16200000">
          <a:off x="5199625" y="1355221"/>
          <a:ext cx="3929375" cy="1218932"/>
        </a:xfrm>
        <a:prstGeom prst="flowChartManualOperation">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0" tIns="0" rIns="89654" bIns="0" numCol="1" spcCol="1270" anchor="ctr" anchorCtr="0">
          <a:noAutofit/>
        </a:bodyPr>
        <a:lstStyle/>
        <a:p>
          <a:pPr lvl="0" algn="ctr" defTabSz="622300" rtl="0">
            <a:lnSpc>
              <a:spcPct val="90000"/>
            </a:lnSpc>
            <a:spcBef>
              <a:spcPct val="0"/>
            </a:spcBef>
            <a:spcAft>
              <a:spcPct val="35000"/>
            </a:spcAft>
          </a:pPr>
          <a:r>
            <a:rPr lang="en-US" sz="1400" kern="1200" dirty="0" smtClean="0"/>
            <a:t>Biological agents have the ability to replicate rapidly, require minimal resources to survive and can infect at very small doses.</a:t>
          </a:r>
          <a:endParaRPr lang="uk-UA" sz="1400" kern="1200" dirty="0"/>
        </a:p>
      </dsp:txBody>
      <dsp:txXfrm rot="5400000">
        <a:off x="6554846" y="785875"/>
        <a:ext cx="1218932" cy="235762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879038-D552-4049-B78F-CA73A61083F9}">
      <dsp:nvSpPr>
        <dsp:cNvPr id="0" name=""/>
        <dsp:cNvSpPr/>
      </dsp:nvSpPr>
      <dsp:spPr>
        <a:xfrm>
          <a:off x="0" y="53204"/>
          <a:ext cx="5454352" cy="134915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t>•intentional, whereby the employee works directly with them, for example, in a laboratory or research facility, or</a:t>
          </a:r>
          <a:endParaRPr lang="uk-UA" sz="2000" kern="1200" dirty="0"/>
        </a:p>
      </dsp:txBody>
      <dsp:txXfrm>
        <a:off x="65860" y="119064"/>
        <a:ext cx="5322632" cy="1217436"/>
      </dsp:txXfrm>
    </dsp:sp>
    <dsp:sp modelId="{89D29510-0C1A-43A9-B15B-94A7238ECB26}">
      <dsp:nvSpPr>
        <dsp:cNvPr id="0" name=""/>
        <dsp:cNvSpPr/>
      </dsp:nvSpPr>
      <dsp:spPr>
        <a:xfrm>
          <a:off x="0" y="1459961"/>
          <a:ext cx="5454352" cy="134915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dirty="0" smtClean="0"/>
            <a:t>•unintentional, whereby the employee is exposed to the biological agent due to the work they do, for example, a healthcare worker who is exposed to a blood borne virus </a:t>
          </a:r>
          <a:endParaRPr lang="uk-UA" sz="2000" kern="1200" dirty="0"/>
        </a:p>
      </dsp:txBody>
      <dsp:txXfrm>
        <a:off x="65860" y="1525821"/>
        <a:ext cx="5322632" cy="1217436"/>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0E5DD-2877-4A90-90F5-9EA8E286AA9E}">
      <dsp:nvSpPr>
        <dsp:cNvPr id="0" name=""/>
        <dsp:cNvSpPr/>
      </dsp:nvSpPr>
      <dsp:spPr>
        <a:xfrm>
          <a:off x="599056" y="405"/>
          <a:ext cx="6722767" cy="825241"/>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In the case of any activity in relation to which there is a risk to the safety or health of employees caused by working with a biological agent, the employer must take appropriate measures to ensure that:</a:t>
          </a:r>
          <a:endParaRPr lang="uk-UA" sz="1400" kern="1200" dirty="0"/>
        </a:p>
      </dsp:txBody>
      <dsp:txXfrm>
        <a:off x="639341" y="40690"/>
        <a:ext cx="6642197" cy="74467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A66360-B77E-4F75-B9AA-CA049A1D93A1}">
      <dsp:nvSpPr>
        <dsp:cNvPr id="0" name=""/>
        <dsp:cNvSpPr/>
      </dsp:nvSpPr>
      <dsp:spPr>
        <a:xfrm>
          <a:off x="0" y="47469"/>
          <a:ext cx="8424936" cy="12285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Exposure to biological hazards may occur for any pharmacy staff in contact with patients or the public or through contaminants found in the ventilation system, water or food. Controls include controlled access to pharmacy spaces and the encouragement of pharmacy staff to be immunized against infectious diseases to which they may be exposed. Ventilation systems and water supplies should be monitored regularly for microbial growth. </a:t>
          </a:r>
          <a:endParaRPr lang="uk-UA" sz="1500" kern="1200"/>
        </a:p>
      </dsp:txBody>
      <dsp:txXfrm>
        <a:off x="59970" y="107439"/>
        <a:ext cx="8304996" cy="110856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D4799-4BD5-4347-AA58-DC6FBD50FD06}">
      <dsp:nvSpPr>
        <dsp:cNvPr id="0" name=""/>
        <dsp:cNvSpPr/>
      </dsp:nvSpPr>
      <dsp:spPr>
        <a:xfrm>
          <a:off x="0" y="0"/>
          <a:ext cx="8424936" cy="250614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Engineering Control</a:t>
          </a:r>
        </a:p>
        <a:p>
          <a:pPr lvl="0" algn="l" defTabSz="755650" rtl="0">
            <a:lnSpc>
              <a:spcPct val="90000"/>
            </a:lnSpc>
            <a:spcBef>
              <a:spcPct val="0"/>
            </a:spcBef>
            <a:spcAft>
              <a:spcPct val="35000"/>
            </a:spcAft>
          </a:pPr>
          <a:r>
            <a:rPr lang="en-US" sz="1700" kern="1200" dirty="0" err="1" smtClean="0"/>
            <a:t>sIn</a:t>
          </a:r>
          <a:r>
            <a:rPr lang="en-US" sz="1700" kern="1200" dirty="0" smtClean="0"/>
            <a:t> the hierarchy of controls, the highest level of control is directed at the source. From an occupational health perspective, the highest level of control may be immunization of workers who may come in direct contact with infected patients. Good engineering controls such as vaccines, proper ventilation, needleless systems, safety engineered sharps, biological safety cabinets, and effective biological waste containment also contribute to minimizing the transmission of infectious agents. Engineering controls, once designed and implemented, are not under the control of the worker, but are directed at the source of the hazard.</a:t>
          </a:r>
          <a:endParaRPr lang="uk-UA" sz="1700" kern="1200" dirty="0"/>
        </a:p>
      </dsp:txBody>
      <dsp:txXfrm>
        <a:off x="122340" y="122340"/>
        <a:ext cx="8180256" cy="226146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A95C6-F049-42A1-A0B2-0E5B221D1BE0}">
      <dsp:nvSpPr>
        <dsp:cNvPr id="0" name=""/>
        <dsp:cNvSpPr/>
      </dsp:nvSpPr>
      <dsp:spPr>
        <a:xfrm>
          <a:off x="0" y="0"/>
          <a:ext cx="8748972" cy="2167425"/>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t>Administrative Controls</a:t>
          </a:r>
        </a:p>
        <a:p>
          <a:pPr lvl="0" algn="l" defTabSz="755650" rtl="0">
            <a:lnSpc>
              <a:spcPct val="90000"/>
            </a:lnSpc>
            <a:spcBef>
              <a:spcPct val="0"/>
            </a:spcBef>
            <a:spcAft>
              <a:spcPct val="35000"/>
            </a:spcAft>
          </a:pPr>
          <a:r>
            <a:rPr lang="en-US" sz="1400" kern="1200" dirty="0" smtClean="0"/>
            <a:t>The next level of controls includes administrative controls. Because it is not always possible to eliminate or control the hazard at the source, administrative controls are frequently used for biological hazards in healthcare. Administrative controls focus on ensuring that the appropriate prevention steps are taken, that all proper work procedures are documented, that pharmacy staff are trained to use the proper procedures, and that their use is enforced. Administrative controls include policies and procedures that establish expectations of performance, codes of practice, staff placement, required orientation and training, work schedules, and occupational health programs in which baseline immune status is recorded and immunizations are provided</a:t>
          </a:r>
          <a:r>
            <a:rPr lang="en-US" sz="1700" kern="1200" dirty="0" smtClean="0"/>
            <a:t>. </a:t>
          </a:r>
          <a:endParaRPr lang="uk-UA" sz="1700" kern="1200" dirty="0"/>
        </a:p>
      </dsp:txBody>
      <dsp:txXfrm>
        <a:off x="105805" y="105805"/>
        <a:ext cx="8537362" cy="195581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AFB73-B251-4AA1-8269-9751A4001CEF}">
      <dsp:nvSpPr>
        <dsp:cNvPr id="0" name=""/>
        <dsp:cNvSpPr/>
      </dsp:nvSpPr>
      <dsp:spPr>
        <a:xfrm>
          <a:off x="0" y="114662"/>
          <a:ext cx="8748464" cy="10179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Administrative controls related to the prevention of exposure to biological hazards include the development of infection prevention and control guidelines, including equipment decontamination and safe work procedures for building maintenance and protocols for construction and renovation projects. </a:t>
          </a:r>
          <a:endParaRPr lang="uk-UA" sz="1500" kern="1200" dirty="0"/>
        </a:p>
      </dsp:txBody>
      <dsp:txXfrm>
        <a:off x="49690" y="164352"/>
        <a:ext cx="8649084" cy="918520"/>
      </dsp:txXfrm>
    </dsp:sp>
    <dsp:sp modelId="{EAC48008-3FA7-4A43-9A31-C075E9639127}">
      <dsp:nvSpPr>
        <dsp:cNvPr id="0" name=""/>
        <dsp:cNvSpPr/>
      </dsp:nvSpPr>
      <dsp:spPr>
        <a:xfrm>
          <a:off x="0" y="1175762"/>
          <a:ext cx="8748464" cy="10179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Surfaces must be decontaminated after any spill of potentially infectious materials and at the end of the working day. Specific written protocols must be developed and followed for each decontamination process. Pharmacy staff must be trained in all decontamination procedures specific to their activities and should know the factors influencing the effectiveness of the treatment procedure.</a:t>
          </a:r>
          <a:endParaRPr lang="uk-UA" sz="1500" kern="1200"/>
        </a:p>
      </dsp:txBody>
      <dsp:txXfrm>
        <a:off x="49690" y="1225452"/>
        <a:ext cx="8649084" cy="91852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7A2DDC-0BDE-44BC-B6B9-32F30D6F3AF9}">
      <dsp:nvSpPr>
        <dsp:cNvPr id="0" name=""/>
        <dsp:cNvSpPr/>
      </dsp:nvSpPr>
      <dsp:spPr>
        <a:xfrm>
          <a:off x="1384254" y="-2610"/>
          <a:ext cx="3531256" cy="3531256"/>
        </a:xfrm>
        <a:prstGeom prst="circularArrow">
          <a:avLst>
            <a:gd name="adj1" fmla="val 5274"/>
            <a:gd name="adj2" fmla="val 312630"/>
            <a:gd name="adj3" fmla="val 14260240"/>
            <a:gd name="adj4" fmla="val 17108254"/>
            <a:gd name="adj5" fmla="val 5477"/>
          </a:avLst>
        </a:prstGeom>
        <a:gradFill rotWithShape="0">
          <a:gsLst>
            <a:gs pos="0">
              <a:schemeClr val="dk2">
                <a:tint val="40000"/>
                <a:hueOff val="0"/>
                <a:satOff val="0"/>
                <a:lumOff val="0"/>
                <a:alphaOff val="0"/>
                <a:shade val="51000"/>
                <a:satMod val="130000"/>
              </a:schemeClr>
            </a:gs>
            <a:gs pos="80000">
              <a:schemeClr val="dk2">
                <a:tint val="40000"/>
                <a:hueOff val="0"/>
                <a:satOff val="0"/>
                <a:lumOff val="0"/>
                <a:alphaOff val="0"/>
                <a:shade val="93000"/>
                <a:satMod val="130000"/>
              </a:schemeClr>
            </a:gs>
            <a:gs pos="100000">
              <a:schemeClr val="dk2">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3ADAF12-6B4E-49E3-ACD0-4CD3325B8C7B}">
      <dsp:nvSpPr>
        <dsp:cNvPr id="0" name=""/>
        <dsp:cNvSpPr/>
      </dsp:nvSpPr>
      <dsp:spPr>
        <a:xfrm>
          <a:off x="2490837" y="2114"/>
          <a:ext cx="1318090" cy="65904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kern="1200" smtClean="0"/>
            <a:t>cleaning agents</a:t>
          </a:r>
          <a:endParaRPr lang="uk-UA" sz="1000" kern="1200"/>
        </a:p>
      </dsp:txBody>
      <dsp:txXfrm>
        <a:off x="2523009" y="34286"/>
        <a:ext cx="1253746" cy="594701"/>
      </dsp:txXfrm>
    </dsp:sp>
    <dsp:sp modelId="{5A2CC9AB-166A-4565-8C97-36AE0A0708BA}">
      <dsp:nvSpPr>
        <dsp:cNvPr id="0" name=""/>
        <dsp:cNvSpPr/>
      </dsp:nvSpPr>
      <dsp:spPr>
        <a:xfrm>
          <a:off x="3731469" y="718394"/>
          <a:ext cx="1318090" cy="65904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kern="1200" smtClean="0"/>
            <a:t>disinfecting and sterilising agents</a:t>
          </a:r>
          <a:endParaRPr lang="uk-UA" sz="1000" kern="1200"/>
        </a:p>
      </dsp:txBody>
      <dsp:txXfrm>
        <a:off x="3763641" y="750566"/>
        <a:ext cx="1253746" cy="594701"/>
      </dsp:txXfrm>
    </dsp:sp>
    <dsp:sp modelId="{E5567EE0-4433-4DC7-A5CB-0D08A05FA824}">
      <dsp:nvSpPr>
        <dsp:cNvPr id="0" name=""/>
        <dsp:cNvSpPr/>
      </dsp:nvSpPr>
      <dsp:spPr>
        <a:xfrm>
          <a:off x="3731469" y="2150952"/>
          <a:ext cx="1318090" cy="65904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kern="1200" smtClean="0"/>
            <a:t>laboratory chemicals</a:t>
          </a:r>
          <a:endParaRPr lang="uk-UA" sz="1000" kern="1200"/>
        </a:p>
      </dsp:txBody>
      <dsp:txXfrm>
        <a:off x="3763641" y="2183124"/>
        <a:ext cx="1253746" cy="594701"/>
      </dsp:txXfrm>
    </dsp:sp>
    <dsp:sp modelId="{8985BEBD-7DE6-483C-B039-0BF0E3CDBAAC}">
      <dsp:nvSpPr>
        <dsp:cNvPr id="0" name=""/>
        <dsp:cNvSpPr/>
      </dsp:nvSpPr>
      <dsp:spPr>
        <a:xfrm>
          <a:off x="2490837" y="2867231"/>
          <a:ext cx="1318090" cy="65904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kern="1200" smtClean="0"/>
            <a:t>medical gases</a:t>
          </a:r>
          <a:endParaRPr lang="uk-UA" sz="1000" kern="1200"/>
        </a:p>
      </dsp:txBody>
      <dsp:txXfrm>
        <a:off x="2523009" y="2899403"/>
        <a:ext cx="1253746" cy="594701"/>
      </dsp:txXfrm>
    </dsp:sp>
    <dsp:sp modelId="{98B6112B-A760-4879-9E5A-3BABE7C2D81D}">
      <dsp:nvSpPr>
        <dsp:cNvPr id="0" name=""/>
        <dsp:cNvSpPr/>
      </dsp:nvSpPr>
      <dsp:spPr>
        <a:xfrm>
          <a:off x="1250205" y="2150952"/>
          <a:ext cx="1318090" cy="65904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kern="1200" smtClean="0"/>
            <a:t>anaesthetic agents</a:t>
          </a:r>
          <a:endParaRPr lang="uk-UA" sz="1000" kern="1200"/>
        </a:p>
      </dsp:txBody>
      <dsp:txXfrm>
        <a:off x="1282377" y="2183124"/>
        <a:ext cx="1253746" cy="594701"/>
      </dsp:txXfrm>
    </dsp:sp>
    <dsp:sp modelId="{D51743A1-E9C5-47BB-94F2-67C2889AF630}">
      <dsp:nvSpPr>
        <dsp:cNvPr id="0" name=""/>
        <dsp:cNvSpPr/>
      </dsp:nvSpPr>
      <dsp:spPr>
        <a:xfrm>
          <a:off x="1250205" y="718394"/>
          <a:ext cx="1318090" cy="65904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kern="1200" smtClean="0"/>
            <a:t>cytotoxic drugs and pharmaceutical substances.</a:t>
          </a:r>
          <a:endParaRPr lang="uk-UA" sz="1000" kern="1200"/>
        </a:p>
      </dsp:txBody>
      <dsp:txXfrm>
        <a:off x="1282377" y="750566"/>
        <a:ext cx="1253746" cy="594701"/>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5414B-B39A-4003-96A0-326ACEB9B635}">
      <dsp:nvSpPr>
        <dsp:cNvPr id="0" name=""/>
        <dsp:cNvSpPr/>
      </dsp:nvSpPr>
      <dsp:spPr>
        <a:xfrm>
          <a:off x="682078" y="232840"/>
          <a:ext cx="2897573" cy="2897573"/>
        </a:xfrm>
        <a:prstGeom prst="pie">
          <a:avLst>
            <a:gd name="adj1" fmla="val 16200000"/>
            <a:gd name="adj2" fmla="val 18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rtl="0">
            <a:lnSpc>
              <a:spcPct val="90000"/>
            </a:lnSpc>
            <a:spcBef>
              <a:spcPct val="0"/>
            </a:spcBef>
            <a:spcAft>
              <a:spcPct val="35000"/>
            </a:spcAft>
          </a:pPr>
          <a:r>
            <a:rPr lang="en-US" sz="1000" kern="1200" noProof="0" dirty="0" smtClean="0"/>
            <a:t>cause health effects, for example be a respiratory sensitizer or skin irritant or sensitizer;</a:t>
          </a:r>
          <a:endParaRPr lang="en-US" sz="1000" kern="1200" noProof="0" dirty="0"/>
        </a:p>
      </dsp:txBody>
      <dsp:txXfrm>
        <a:off x="2257461" y="767511"/>
        <a:ext cx="983105" cy="965857"/>
      </dsp:txXfrm>
    </dsp:sp>
    <dsp:sp modelId="{A1FBD22C-355E-447A-B38E-83A657C2F107}">
      <dsp:nvSpPr>
        <dsp:cNvPr id="0" name=""/>
        <dsp:cNvSpPr/>
      </dsp:nvSpPr>
      <dsp:spPr>
        <a:xfrm>
          <a:off x="532715" y="319078"/>
          <a:ext cx="2897573" cy="2897573"/>
        </a:xfrm>
        <a:prstGeom prst="pie">
          <a:avLst>
            <a:gd name="adj1" fmla="val 1800000"/>
            <a:gd name="adj2" fmla="val 90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rtl="0">
            <a:lnSpc>
              <a:spcPct val="90000"/>
            </a:lnSpc>
            <a:spcBef>
              <a:spcPct val="0"/>
            </a:spcBef>
            <a:spcAft>
              <a:spcPct val="35000"/>
            </a:spcAft>
          </a:pPr>
          <a:r>
            <a:rPr lang="en-US" sz="1000" kern="1200" smtClean="0"/>
            <a:t>be a physical hazard, for example a flammable, explosive or oxidising chemical;</a:t>
          </a:r>
          <a:endParaRPr lang="uk-UA" sz="1000" kern="1200"/>
        </a:p>
      </dsp:txBody>
      <dsp:txXfrm>
        <a:off x="1326099" y="2147308"/>
        <a:ext cx="1310806" cy="896867"/>
      </dsp:txXfrm>
    </dsp:sp>
    <dsp:sp modelId="{C7859570-9984-4433-8A0D-C4EA13BB3E17}">
      <dsp:nvSpPr>
        <dsp:cNvPr id="0" name=""/>
        <dsp:cNvSpPr/>
      </dsp:nvSpPr>
      <dsp:spPr>
        <a:xfrm>
          <a:off x="532715" y="319078"/>
          <a:ext cx="2897573" cy="2897573"/>
        </a:xfrm>
        <a:prstGeom prst="pie">
          <a:avLst>
            <a:gd name="adj1" fmla="val 9000000"/>
            <a:gd name="adj2" fmla="val 162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rtl="0">
            <a:lnSpc>
              <a:spcPct val="90000"/>
            </a:lnSpc>
            <a:spcBef>
              <a:spcPct val="0"/>
            </a:spcBef>
            <a:spcAft>
              <a:spcPct val="35000"/>
            </a:spcAft>
          </a:pPr>
          <a:r>
            <a:rPr lang="en-US" sz="1000" kern="1200" smtClean="0"/>
            <a:t>affect the environment, if they are used, stored or disposed of incorrectly.</a:t>
          </a:r>
          <a:endParaRPr lang="uk-UA" sz="1000" kern="1200"/>
        </a:p>
      </dsp:txBody>
      <dsp:txXfrm>
        <a:off x="843170" y="888244"/>
        <a:ext cx="983105" cy="965857"/>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92EDC-CAA6-4C04-89A1-1E38F3D89A4E}">
      <dsp:nvSpPr>
        <dsp:cNvPr id="0" name=""/>
        <dsp:cNvSpPr/>
      </dsp:nvSpPr>
      <dsp:spPr>
        <a:xfrm>
          <a:off x="0" y="0"/>
          <a:ext cx="4572000" cy="4943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dirty="0" smtClean="0"/>
            <a:t>inhalation: breathing in the chemical;</a:t>
          </a:r>
          <a:endParaRPr lang="uk-UA" sz="1300" kern="1200" dirty="0"/>
        </a:p>
      </dsp:txBody>
      <dsp:txXfrm>
        <a:off x="24131" y="24131"/>
        <a:ext cx="4523738" cy="446063"/>
      </dsp:txXfrm>
    </dsp:sp>
    <dsp:sp modelId="{01DF2BDB-1D5E-4CC6-AB0B-1DA8E4A7B739}">
      <dsp:nvSpPr>
        <dsp:cNvPr id="0" name=""/>
        <dsp:cNvSpPr/>
      </dsp:nvSpPr>
      <dsp:spPr>
        <a:xfrm>
          <a:off x="0" y="603078"/>
          <a:ext cx="4572000" cy="4943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absorption: through skin contact or a splash in the eye;</a:t>
          </a:r>
          <a:endParaRPr lang="uk-UA" sz="1300" kern="1200"/>
        </a:p>
      </dsp:txBody>
      <dsp:txXfrm>
        <a:off x="24131" y="627209"/>
        <a:ext cx="4523738" cy="446063"/>
      </dsp:txXfrm>
    </dsp:sp>
    <dsp:sp modelId="{D43CBC96-5A4D-4733-A96D-59495A374D01}">
      <dsp:nvSpPr>
        <dsp:cNvPr id="0" name=""/>
        <dsp:cNvSpPr/>
      </dsp:nvSpPr>
      <dsp:spPr>
        <a:xfrm>
          <a:off x="0" y="1134844"/>
          <a:ext cx="4572000" cy="4943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ingestion: via contaminated food or hands; and</a:t>
          </a:r>
          <a:endParaRPr lang="uk-UA" sz="1300" kern="1200"/>
        </a:p>
      </dsp:txBody>
      <dsp:txXfrm>
        <a:off x="24131" y="1158975"/>
        <a:ext cx="4523738" cy="446063"/>
      </dsp:txXfrm>
    </dsp:sp>
    <dsp:sp modelId="{42DDFCB6-AE68-420A-BF13-EC9CF6E12857}">
      <dsp:nvSpPr>
        <dsp:cNvPr id="0" name=""/>
        <dsp:cNvSpPr/>
      </dsp:nvSpPr>
      <dsp:spPr>
        <a:xfrm>
          <a:off x="0" y="1666609"/>
          <a:ext cx="4572000" cy="4943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US" sz="1300" kern="1200" smtClean="0"/>
            <a:t>inoculation: when a sharp object such as a needle punctures the skin.</a:t>
          </a:r>
          <a:endParaRPr lang="uk-UA" sz="1300" kern="1200"/>
        </a:p>
      </dsp:txBody>
      <dsp:txXfrm>
        <a:off x="24131" y="1690740"/>
        <a:ext cx="4523738" cy="446063"/>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B438E-3635-48E7-A320-970B8424F0E0}">
      <dsp:nvSpPr>
        <dsp:cNvPr id="0" name=""/>
        <dsp:cNvSpPr/>
      </dsp:nvSpPr>
      <dsp:spPr>
        <a:xfrm>
          <a:off x="0" y="111784"/>
          <a:ext cx="5495337" cy="54054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Determine which hazardous substances are present in the workplace.</a:t>
          </a:r>
          <a:endParaRPr lang="uk-UA" sz="1400" kern="1200" dirty="0"/>
        </a:p>
      </dsp:txBody>
      <dsp:txXfrm>
        <a:off x="26387" y="138171"/>
        <a:ext cx="5442563" cy="487766"/>
      </dsp:txXfrm>
    </dsp:sp>
    <dsp:sp modelId="{4F908B50-F6A5-4306-83B7-0544ED66D3A4}">
      <dsp:nvSpPr>
        <dsp:cNvPr id="0" name=""/>
        <dsp:cNvSpPr/>
      </dsp:nvSpPr>
      <dsp:spPr>
        <a:xfrm>
          <a:off x="0" y="692644"/>
          <a:ext cx="5495337" cy="54054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Assess the risks to employees and others from the presence of these hazardous substances. </a:t>
          </a:r>
          <a:endParaRPr lang="uk-UA" sz="1400" kern="1200" dirty="0"/>
        </a:p>
      </dsp:txBody>
      <dsp:txXfrm>
        <a:off x="26387" y="719031"/>
        <a:ext cx="5442563" cy="487766"/>
      </dsp:txXfrm>
    </dsp:sp>
    <dsp:sp modelId="{7ECBF2A6-4A18-4216-A5B1-3AF3A3E7D59C}">
      <dsp:nvSpPr>
        <dsp:cNvPr id="0" name=""/>
        <dsp:cNvSpPr/>
      </dsp:nvSpPr>
      <dsp:spPr>
        <a:xfrm>
          <a:off x="0" y="1273504"/>
          <a:ext cx="5495337" cy="54054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Prevent or control exposure to the hazardous substances to as low a level as is reasonably practicable.</a:t>
          </a:r>
          <a:endParaRPr lang="uk-UA" sz="1400" kern="1200" dirty="0"/>
        </a:p>
      </dsp:txBody>
      <dsp:txXfrm>
        <a:off x="26387" y="1299891"/>
        <a:ext cx="5442563" cy="487766"/>
      </dsp:txXfrm>
    </dsp:sp>
    <dsp:sp modelId="{20578C00-8FA2-4AE1-9E24-5D68D6A0F453}">
      <dsp:nvSpPr>
        <dsp:cNvPr id="0" name=""/>
        <dsp:cNvSpPr/>
      </dsp:nvSpPr>
      <dsp:spPr>
        <a:xfrm>
          <a:off x="0" y="1854364"/>
          <a:ext cx="5495337" cy="54054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Have arrangements in place to deal with accidents, incidents and emergencies.</a:t>
          </a:r>
          <a:endParaRPr lang="uk-UA" sz="1400" kern="1200" dirty="0"/>
        </a:p>
      </dsp:txBody>
      <dsp:txXfrm>
        <a:off x="26387" y="1880751"/>
        <a:ext cx="5442563" cy="487766"/>
      </dsp:txXfrm>
    </dsp:sp>
    <dsp:sp modelId="{616EFA3B-EC48-4A5C-A6CD-6928CDC0C0DE}">
      <dsp:nvSpPr>
        <dsp:cNvPr id="0" name=""/>
        <dsp:cNvSpPr/>
      </dsp:nvSpPr>
      <dsp:spPr>
        <a:xfrm>
          <a:off x="0" y="2435224"/>
          <a:ext cx="5495337" cy="54054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Provide information, training and consultation to employees.</a:t>
          </a:r>
          <a:endParaRPr lang="uk-UA" sz="1400" kern="1200" dirty="0"/>
        </a:p>
      </dsp:txBody>
      <dsp:txXfrm>
        <a:off x="26387" y="2461611"/>
        <a:ext cx="5442563" cy="487766"/>
      </dsp:txXfrm>
    </dsp:sp>
    <dsp:sp modelId="{D83A68E9-5B06-434D-9411-5468BE1C4DC4}">
      <dsp:nvSpPr>
        <dsp:cNvPr id="0" name=""/>
        <dsp:cNvSpPr/>
      </dsp:nvSpPr>
      <dsp:spPr>
        <a:xfrm>
          <a:off x="0" y="3016085"/>
          <a:ext cx="5495337" cy="54054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Make available health surveillance to employees</a:t>
          </a:r>
          <a:endParaRPr lang="uk-UA" sz="1400" kern="1200" dirty="0"/>
        </a:p>
      </dsp:txBody>
      <dsp:txXfrm>
        <a:off x="26387" y="3042472"/>
        <a:ext cx="5442563" cy="48776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31472-7E0C-4DDC-B312-97BD1462734B}">
      <dsp:nvSpPr>
        <dsp:cNvPr id="0" name=""/>
        <dsp:cNvSpPr/>
      </dsp:nvSpPr>
      <dsp:spPr>
        <a:xfrm>
          <a:off x="0" y="334321"/>
          <a:ext cx="5688632" cy="57037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Co-operate with their employer e.g. follow procedures. </a:t>
          </a:r>
          <a:endParaRPr lang="uk-UA" sz="1500" kern="1200" dirty="0"/>
        </a:p>
      </dsp:txBody>
      <dsp:txXfrm>
        <a:off x="27843" y="362164"/>
        <a:ext cx="5632946" cy="514689"/>
      </dsp:txXfrm>
    </dsp:sp>
    <dsp:sp modelId="{B594D1E6-13C6-4CD3-A198-9CC257FBCBFF}">
      <dsp:nvSpPr>
        <dsp:cNvPr id="0" name=""/>
        <dsp:cNvSpPr/>
      </dsp:nvSpPr>
      <dsp:spPr>
        <a:xfrm>
          <a:off x="0" y="947896"/>
          <a:ext cx="5688632" cy="57037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Make full and proper use of control measures e.g. </a:t>
          </a:r>
          <a:endParaRPr lang="uk-UA" sz="1500" kern="1200" dirty="0"/>
        </a:p>
      </dsp:txBody>
      <dsp:txXfrm>
        <a:off x="27843" y="975739"/>
        <a:ext cx="5632946" cy="514689"/>
      </dsp:txXfrm>
    </dsp:sp>
    <dsp:sp modelId="{1318B807-64CE-4A1D-9A76-DC7EB261B89A}">
      <dsp:nvSpPr>
        <dsp:cNvPr id="0" name=""/>
        <dsp:cNvSpPr/>
      </dsp:nvSpPr>
      <dsp:spPr>
        <a:xfrm>
          <a:off x="0" y="1561472"/>
          <a:ext cx="5688632" cy="57037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using extract ventilation where provided, and report any defects.</a:t>
          </a:r>
          <a:endParaRPr lang="uk-UA" sz="1500" kern="1200" dirty="0"/>
        </a:p>
      </dsp:txBody>
      <dsp:txXfrm>
        <a:off x="27843" y="1589315"/>
        <a:ext cx="5632946" cy="514689"/>
      </dsp:txXfrm>
    </dsp:sp>
    <dsp:sp modelId="{BB73CC97-9AF1-47E7-AE09-45D1581E552F}">
      <dsp:nvSpPr>
        <dsp:cNvPr id="0" name=""/>
        <dsp:cNvSpPr/>
      </dsp:nvSpPr>
      <dsp:spPr>
        <a:xfrm>
          <a:off x="0" y="2175047"/>
          <a:ext cx="5688632" cy="57037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 Report any defects in plant/ equipment immediately to the employer as appropriate. </a:t>
          </a:r>
          <a:endParaRPr lang="uk-UA" sz="1500" kern="1200" dirty="0"/>
        </a:p>
      </dsp:txBody>
      <dsp:txXfrm>
        <a:off x="27843" y="2202890"/>
        <a:ext cx="5632946" cy="514689"/>
      </dsp:txXfrm>
    </dsp:sp>
    <dsp:sp modelId="{1F763325-7019-4E3B-ACED-8FBA2979A260}">
      <dsp:nvSpPr>
        <dsp:cNvPr id="0" name=""/>
        <dsp:cNvSpPr/>
      </dsp:nvSpPr>
      <dsp:spPr>
        <a:xfrm>
          <a:off x="0" y="2788622"/>
          <a:ext cx="5688632" cy="57037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kern="1200" dirty="0" smtClean="0"/>
            <a:t>Report any accident or incident which may have resulted in the release of a dangerous chemical/substance into the workplace</a:t>
          </a:r>
          <a:endParaRPr lang="uk-UA" sz="1500" kern="1200" dirty="0"/>
        </a:p>
      </dsp:txBody>
      <dsp:txXfrm>
        <a:off x="27843" y="2816465"/>
        <a:ext cx="5632946" cy="514689"/>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1D2B7-15AA-49AD-9A4A-D8954157394F}">
      <dsp:nvSpPr>
        <dsp:cNvPr id="0" name=""/>
        <dsp:cNvSpPr/>
      </dsp:nvSpPr>
      <dsp:spPr>
        <a:xfrm>
          <a:off x="0" y="143998"/>
          <a:ext cx="6372200" cy="38750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An often-neglected engineering control is the proper storage of chemicals. Chemicals must be stored properly to reduce risks of fire and explosion, chemical reactions, and worker exposure. Chemical storage must consider local fire regulations that specify the types and quantities of specific chemicals that may be stored. Organizations should reduce the risks related to chemical storage by ensuring that only quantities of chemicals and sizes of containers that are necessary for the tasks are purchased and stored. The temptation to save money by purchasing large quantities should be discouraged, as these quantities have more stringent storage requirements and are often more difficult (and expensive) to dispose of than to purchase.</a:t>
          </a:r>
          <a:endParaRPr lang="uk-UA" sz="1800" kern="1200" dirty="0"/>
        </a:p>
      </dsp:txBody>
      <dsp:txXfrm>
        <a:off x="189164" y="333162"/>
        <a:ext cx="5993872" cy="3496711"/>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4E427-1563-4506-89F1-340DB8170B19}">
      <dsp:nvSpPr>
        <dsp:cNvPr id="0" name=""/>
        <dsp:cNvSpPr/>
      </dsp:nvSpPr>
      <dsp:spPr>
        <a:xfrm>
          <a:off x="2665" y="659738"/>
          <a:ext cx="2114744" cy="1268846"/>
        </a:xfrm>
        <a:prstGeom prst="rect">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kern="1200" dirty="0" smtClean="0"/>
            <a:t>• An initial decision (when the area is designed) to purchase small quantities of chemicals that is later reversed for economic reasons, leading to the purchase of larger quantities that exceed the storage capabilities of the area</a:t>
          </a:r>
          <a:endParaRPr lang="uk-UA" sz="1100" kern="1200" dirty="0"/>
        </a:p>
      </dsp:txBody>
      <dsp:txXfrm>
        <a:off x="2665" y="659738"/>
        <a:ext cx="2114744" cy="1268846"/>
      </dsp:txXfrm>
    </dsp:sp>
    <dsp:sp modelId="{E6F263B6-942C-40EF-BB84-7093BC4D9596}">
      <dsp:nvSpPr>
        <dsp:cNvPr id="0" name=""/>
        <dsp:cNvSpPr/>
      </dsp:nvSpPr>
      <dsp:spPr>
        <a:xfrm>
          <a:off x="2328884" y="659738"/>
          <a:ext cx="2114744" cy="1268846"/>
        </a:xfrm>
        <a:prstGeom prst="rect">
          <a:avLst/>
        </a:prstGeom>
        <a:gradFill rotWithShape="0">
          <a:gsLst>
            <a:gs pos="0">
              <a:schemeClr val="accent1">
                <a:shade val="50000"/>
                <a:hueOff val="60288"/>
                <a:satOff val="-1231"/>
                <a:lumOff val="11771"/>
                <a:alphaOff val="0"/>
                <a:shade val="51000"/>
                <a:satMod val="130000"/>
              </a:schemeClr>
            </a:gs>
            <a:gs pos="80000">
              <a:schemeClr val="accent1">
                <a:shade val="50000"/>
                <a:hueOff val="60288"/>
                <a:satOff val="-1231"/>
                <a:lumOff val="11771"/>
                <a:alphaOff val="0"/>
                <a:shade val="93000"/>
                <a:satMod val="130000"/>
              </a:schemeClr>
            </a:gs>
            <a:gs pos="100000">
              <a:schemeClr val="accent1">
                <a:shade val="50000"/>
                <a:hueOff val="60288"/>
                <a:satOff val="-1231"/>
                <a:lumOff val="1177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kern="1200" smtClean="0"/>
            <a:t>• Lack of space to accommodate storage facilities</a:t>
          </a:r>
          <a:endParaRPr lang="uk-UA" sz="1100" kern="1200"/>
        </a:p>
      </dsp:txBody>
      <dsp:txXfrm>
        <a:off x="2328884" y="659738"/>
        <a:ext cx="2114744" cy="1268846"/>
      </dsp:txXfrm>
    </dsp:sp>
    <dsp:sp modelId="{65F259FB-C0B4-4159-BCB8-2ADB51130FCF}">
      <dsp:nvSpPr>
        <dsp:cNvPr id="0" name=""/>
        <dsp:cNvSpPr/>
      </dsp:nvSpPr>
      <dsp:spPr>
        <a:xfrm>
          <a:off x="4655104" y="659738"/>
          <a:ext cx="2114744" cy="1268846"/>
        </a:xfrm>
        <a:prstGeom prst="rect">
          <a:avLst/>
        </a:prstGeom>
        <a:gradFill rotWithShape="0">
          <a:gsLst>
            <a:gs pos="0">
              <a:schemeClr val="accent1">
                <a:shade val="50000"/>
                <a:hueOff val="120576"/>
                <a:satOff val="-2462"/>
                <a:lumOff val="23542"/>
                <a:alphaOff val="0"/>
                <a:shade val="51000"/>
                <a:satMod val="130000"/>
              </a:schemeClr>
            </a:gs>
            <a:gs pos="80000">
              <a:schemeClr val="accent1">
                <a:shade val="50000"/>
                <a:hueOff val="120576"/>
                <a:satOff val="-2462"/>
                <a:lumOff val="23542"/>
                <a:alphaOff val="0"/>
                <a:shade val="93000"/>
                <a:satMod val="130000"/>
              </a:schemeClr>
            </a:gs>
            <a:gs pos="100000">
              <a:schemeClr val="accent1">
                <a:shade val="50000"/>
                <a:hueOff val="120576"/>
                <a:satOff val="-2462"/>
                <a:lumOff val="235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kern="1200" smtClean="0"/>
            <a:t>• “Shared” storage facilities, with no one designated as responsible for ensuring proper storage</a:t>
          </a:r>
          <a:endParaRPr lang="uk-UA" sz="1100" kern="1200"/>
        </a:p>
      </dsp:txBody>
      <dsp:txXfrm>
        <a:off x="4655104" y="659738"/>
        <a:ext cx="2114744" cy="1268846"/>
      </dsp:txXfrm>
    </dsp:sp>
    <dsp:sp modelId="{F7FB1B60-BB1F-4B54-9730-4EC8D899A633}">
      <dsp:nvSpPr>
        <dsp:cNvPr id="0" name=""/>
        <dsp:cNvSpPr/>
      </dsp:nvSpPr>
      <dsp:spPr>
        <a:xfrm>
          <a:off x="6981323" y="659738"/>
          <a:ext cx="2114744" cy="1268846"/>
        </a:xfrm>
        <a:prstGeom prst="rect">
          <a:avLst/>
        </a:prstGeom>
        <a:gradFill rotWithShape="0">
          <a:gsLst>
            <a:gs pos="0">
              <a:schemeClr val="accent1">
                <a:shade val="50000"/>
                <a:hueOff val="180864"/>
                <a:satOff val="-3693"/>
                <a:lumOff val="35313"/>
                <a:alphaOff val="0"/>
                <a:shade val="51000"/>
                <a:satMod val="130000"/>
              </a:schemeClr>
            </a:gs>
            <a:gs pos="80000">
              <a:schemeClr val="accent1">
                <a:shade val="50000"/>
                <a:hueOff val="180864"/>
                <a:satOff val="-3693"/>
                <a:lumOff val="35313"/>
                <a:alphaOff val="0"/>
                <a:shade val="93000"/>
                <a:satMod val="130000"/>
              </a:schemeClr>
            </a:gs>
            <a:gs pos="100000">
              <a:schemeClr val="accent1">
                <a:shade val="50000"/>
                <a:hueOff val="180864"/>
                <a:satOff val="-3693"/>
                <a:lumOff val="3531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kern="1200" smtClean="0"/>
            <a:t>• Confusion as to how to store chemicals that have more than one hazard </a:t>
          </a:r>
          <a:endParaRPr lang="uk-UA" sz="1100" kern="1200"/>
        </a:p>
      </dsp:txBody>
      <dsp:txXfrm>
        <a:off x="6981323" y="659738"/>
        <a:ext cx="2114744" cy="1268846"/>
      </dsp:txXfrm>
    </dsp:sp>
    <dsp:sp modelId="{F81D3A0C-F547-4CC9-AD86-27B99BFC506F}">
      <dsp:nvSpPr>
        <dsp:cNvPr id="0" name=""/>
        <dsp:cNvSpPr/>
      </dsp:nvSpPr>
      <dsp:spPr>
        <a:xfrm>
          <a:off x="1165775" y="2140059"/>
          <a:ext cx="2114744" cy="1268846"/>
        </a:xfrm>
        <a:prstGeom prst="rect">
          <a:avLst/>
        </a:prstGeom>
        <a:gradFill rotWithShape="0">
          <a:gsLst>
            <a:gs pos="0">
              <a:schemeClr val="accent1">
                <a:shade val="50000"/>
                <a:hueOff val="180864"/>
                <a:satOff val="-3693"/>
                <a:lumOff val="35313"/>
                <a:alphaOff val="0"/>
                <a:shade val="51000"/>
                <a:satMod val="130000"/>
              </a:schemeClr>
            </a:gs>
            <a:gs pos="80000">
              <a:schemeClr val="accent1">
                <a:shade val="50000"/>
                <a:hueOff val="180864"/>
                <a:satOff val="-3693"/>
                <a:lumOff val="35313"/>
                <a:alphaOff val="0"/>
                <a:shade val="93000"/>
                <a:satMod val="130000"/>
              </a:schemeClr>
            </a:gs>
            <a:gs pos="100000">
              <a:schemeClr val="accent1">
                <a:shade val="50000"/>
                <a:hueOff val="180864"/>
                <a:satOff val="-3693"/>
                <a:lumOff val="3531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kern="1200" smtClean="0"/>
            <a:t>• Lack of training/knowledge of chemical composition and reactivities</a:t>
          </a:r>
          <a:endParaRPr lang="uk-UA" sz="1100" kern="1200"/>
        </a:p>
      </dsp:txBody>
      <dsp:txXfrm>
        <a:off x="1165775" y="2140059"/>
        <a:ext cx="2114744" cy="1268846"/>
      </dsp:txXfrm>
    </dsp:sp>
    <dsp:sp modelId="{7C99A439-C552-41F2-88EC-63FC296A6636}">
      <dsp:nvSpPr>
        <dsp:cNvPr id="0" name=""/>
        <dsp:cNvSpPr/>
      </dsp:nvSpPr>
      <dsp:spPr>
        <a:xfrm>
          <a:off x="3491994" y="2140059"/>
          <a:ext cx="2114744" cy="1268846"/>
        </a:xfrm>
        <a:prstGeom prst="rect">
          <a:avLst/>
        </a:prstGeom>
        <a:gradFill rotWithShape="0">
          <a:gsLst>
            <a:gs pos="0">
              <a:schemeClr val="accent1">
                <a:shade val="50000"/>
                <a:hueOff val="120576"/>
                <a:satOff val="-2462"/>
                <a:lumOff val="23542"/>
                <a:alphaOff val="0"/>
                <a:shade val="51000"/>
                <a:satMod val="130000"/>
              </a:schemeClr>
            </a:gs>
            <a:gs pos="80000">
              <a:schemeClr val="accent1">
                <a:shade val="50000"/>
                <a:hueOff val="120576"/>
                <a:satOff val="-2462"/>
                <a:lumOff val="23542"/>
                <a:alphaOff val="0"/>
                <a:shade val="93000"/>
                <a:satMod val="130000"/>
              </a:schemeClr>
            </a:gs>
            <a:gs pos="100000">
              <a:schemeClr val="accent1">
                <a:shade val="50000"/>
                <a:hueOff val="120576"/>
                <a:satOff val="-2462"/>
                <a:lumOff val="235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kern="1200" smtClean="0"/>
            <a:t>• Bad habits related to convenience</a:t>
          </a:r>
          <a:endParaRPr lang="uk-UA" sz="1100" kern="1200"/>
        </a:p>
      </dsp:txBody>
      <dsp:txXfrm>
        <a:off x="3491994" y="2140059"/>
        <a:ext cx="2114744" cy="1268846"/>
      </dsp:txXfrm>
    </dsp:sp>
    <dsp:sp modelId="{176A8AB9-882D-499B-8E98-BC4DEA6A6927}">
      <dsp:nvSpPr>
        <dsp:cNvPr id="0" name=""/>
        <dsp:cNvSpPr/>
      </dsp:nvSpPr>
      <dsp:spPr>
        <a:xfrm>
          <a:off x="5818213" y="2140059"/>
          <a:ext cx="2114744" cy="1268846"/>
        </a:xfrm>
        <a:prstGeom prst="rect">
          <a:avLst/>
        </a:prstGeom>
        <a:gradFill rotWithShape="0">
          <a:gsLst>
            <a:gs pos="0">
              <a:schemeClr val="accent1">
                <a:shade val="50000"/>
                <a:hueOff val="60288"/>
                <a:satOff val="-1231"/>
                <a:lumOff val="11771"/>
                <a:alphaOff val="0"/>
                <a:shade val="51000"/>
                <a:satMod val="130000"/>
              </a:schemeClr>
            </a:gs>
            <a:gs pos="80000">
              <a:schemeClr val="accent1">
                <a:shade val="50000"/>
                <a:hueOff val="60288"/>
                <a:satOff val="-1231"/>
                <a:lumOff val="11771"/>
                <a:alphaOff val="0"/>
                <a:shade val="93000"/>
                <a:satMod val="130000"/>
              </a:schemeClr>
            </a:gs>
            <a:gs pos="100000">
              <a:schemeClr val="accent1">
                <a:shade val="50000"/>
                <a:hueOff val="60288"/>
                <a:satOff val="-1231"/>
                <a:lumOff val="1177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kern="1200" smtClean="0"/>
            <a:t>• Lack of a well thought out chemical storage plan</a:t>
          </a:r>
          <a:endParaRPr lang="uk-UA" sz="1100" kern="1200"/>
        </a:p>
      </dsp:txBody>
      <dsp:txXfrm>
        <a:off x="5818213" y="2140059"/>
        <a:ext cx="2114744" cy="1268846"/>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2840C6-A123-4D10-A500-F9223C52ECC7}">
      <dsp:nvSpPr>
        <dsp:cNvPr id="0" name=""/>
        <dsp:cNvSpPr/>
      </dsp:nvSpPr>
      <dsp:spPr>
        <a:xfrm>
          <a:off x="0" y="421903"/>
          <a:ext cx="5328591" cy="46331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smtClean="0"/>
            <a:t>Immediately after contact (e.g. chemical burn) or many years after the exposure (e.g. lung  cancer following exposure to asbesto)</a:t>
          </a:r>
          <a:endParaRPr lang="uk-UA" sz="1200" kern="1200"/>
        </a:p>
      </dsp:txBody>
      <dsp:txXfrm>
        <a:off x="22617" y="444520"/>
        <a:ext cx="5283357" cy="418085"/>
      </dsp:txXfrm>
    </dsp:sp>
    <dsp:sp modelId="{976A4610-A1B1-424F-A6D0-D06FFF80C0F5}">
      <dsp:nvSpPr>
        <dsp:cNvPr id="0" name=""/>
        <dsp:cNvSpPr/>
      </dsp:nvSpPr>
      <dsp:spPr>
        <a:xfrm>
          <a:off x="0" y="919783"/>
          <a:ext cx="5328591" cy="46331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smtClean="0"/>
            <a:t>Following a single short exposure (e.g. infrequent use of a chemical) or longer-term  exposures (e.g. daily use of a chemical in the workplace).</a:t>
          </a:r>
          <a:endParaRPr lang="uk-UA" sz="1200" kern="1200"/>
        </a:p>
      </dsp:txBody>
      <dsp:txXfrm>
        <a:off x="22617" y="942400"/>
        <a:ext cx="5283357" cy="418085"/>
      </dsp:txXfrm>
    </dsp:sp>
    <dsp:sp modelId="{BB1EA3E3-BD23-4318-B4EB-B79B29FD1D8E}">
      <dsp:nvSpPr>
        <dsp:cNvPr id="0" name=""/>
        <dsp:cNvSpPr/>
      </dsp:nvSpPr>
      <dsp:spPr>
        <a:xfrm>
          <a:off x="0" y="1417663"/>
          <a:ext cx="5328591" cy="46331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Therefore, it is important to </a:t>
          </a:r>
          <a:r>
            <a:rPr lang="en-US" sz="1200" kern="1200" dirty="0" err="1" smtClean="0"/>
            <a:t>minimise</a:t>
          </a:r>
          <a:r>
            <a:rPr lang="en-US" sz="1200" kern="1200" dirty="0" smtClean="0"/>
            <a:t> exposure to chemicals at all times.</a:t>
          </a:r>
          <a:endParaRPr lang="uk-UA" sz="1200" kern="1200" dirty="0"/>
        </a:p>
      </dsp:txBody>
      <dsp:txXfrm>
        <a:off x="22617" y="1440280"/>
        <a:ext cx="5283357" cy="418085"/>
      </dsp:txXfrm>
    </dsp:sp>
    <dsp:sp modelId="{96013E5B-6062-4E92-B500-62A672091B48}">
      <dsp:nvSpPr>
        <dsp:cNvPr id="0" name=""/>
        <dsp:cNvSpPr/>
      </dsp:nvSpPr>
      <dsp:spPr>
        <a:xfrm>
          <a:off x="0" y="1915543"/>
          <a:ext cx="5328591" cy="46331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rtl="0">
            <a:lnSpc>
              <a:spcPct val="90000"/>
            </a:lnSpc>
            <a:spcBef>
              <a:spcPct val="0"/>
            </a:spcBef>
            <a:spcAft>
              <a:spcPct val="35000"/>
            </a:spcAft>
          </a:pPr>
          <a:r>
            <a:rPr lang="en-US" sz="1200" kern="1200" dirty="0" smtClean="0"/>
            <a:t>In order for a chemical to be hazardous to a person’s health, it must either be in contact with or  enter the body.</a:t>
          </a:r>
          <a:endParaRPr lang="uk-UA" sz="1200" kern="1200" dirty="0"/>
        </a:p>
      </dsp:txBody>
      <dsp:txXfrm>
        <a:off x="22617" y="1938160"/>
        <a:ext cx="5283357" cy="418085"/>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18C12-702C-4B8F-B923-CCCF4D3E9EC6}">
      <dsp:nvSpPr>
        <dsp:cNvPr id="0" name=""/>
        <dsp:cNvSpPr/>
      </dsp:nvSpPr>
      <dsp:spPr>
        <a:xfrm rot="5400000">
          <a:off x="2625" y="998702"/>
          <a:ext cx="1558882" cy="188144"/>
        </a:xfrm>
        <a:prstGeom prst="rect">
          <a:avLst/>
        </a:prstGeom>
        <a:solidFill>
          <a:schemeClr val="dk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262C260-2CA9-49FE-8DD7-F89423CC77E3}">
      <dsp:nvSpPr>
        <dsp:cNvPr id="0" name=""/>
        <dsp:cNvSpPr/>
      </dsp:nvSpPr>
      <dsp:spPr>
        <a:xfrm>
          <a:off x="359471" y="1220"/>
          <a:ext cx="2090498" cy="1254299"/>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pl-PL" sz="900" kern="1200" smtClean="0"/>
            <a:t>Effects on brain and nervous system For example, exposure to pesticides, mercury, lead, solvents, carbon monoxide gas </a:t>
          </a:r>
          <a:endParaRPr lang="uk-UA" sz="900" kern="1200"/>
        </a:p>
      </dsp:txBody>
      <dsp:txXfrm>
        <a:off x="396208" y="37957"/>
        <a:ext cx="2017024" cy="1180825"/>
      </dsp:txXfrm>
    </dsp:sp>
    <dsp:sp modelId="{3B67496E-DF4D-4199-BD45-1EFA1EDBCEB9}">
      <dsp:nvSpPr>
        <dsp:cNvPr id="0" name=""/>
        <dsp:cNvSpPr/>
      </dsp:nvSpPr>
      <dsp:spPr>
        <a:xfrm rot="5400000">
          <a:off x="2625" y="2566576"/>
          <a:ext cx="1558882" cy="188144"/>
        </a:xfrm>
        <a:prstGeom prst="rect">
          <a:avLst/>
        </a:prstGeom>
        <a:solidFill>
          <a:schemeClr val="dk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249EB01-2EB7-4528-B687-50355CAF4724}">
      <dsp:nvSpPr>
        <dsp:cNvPr id="0" name=""/>
        <dsp:cNvSpPr/>
      </dsp:nvSpPr>
      <dsp:spPr>
        <a:xfrm>
          <a:off x="359471" y="1569094"/>
          <a:ext cx="2090498" cy="1254299"/>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pl-PL" sz="900" kern="1200" smtClean="0"/>
            <a:t>Eye, nose and throat irritation (dryness, soreness or pain) For example, exposure to acid mists and vapours, welding fumes or diesel exhaust</a:t>
          </a:r>
          <a:endParaRPr lang="uk-UA" sz="900" kern="1200"/>
        </a:p>
      </dsp:txBody>
      <dsp:txXfrm>
        <a:off x="396208" y="1605831"/>
        <a:ext cx="2017024" cy="1180825"/>
      </dsp:txXfrm>
    </dsp:sp>
    <dsp:sp modelId="{5EA704B8-5A4C-4508-94E3-EF41BA5E563E}">
      <dsp:nvSpPr>
        <dsp:cNvPr id="0" name=""/>
        <dsp:cNvSpPr/>
      </dsp:nvSpPr>
      <dsp:spPr>
        <a:xfrm>
          <a:off x="786562" y="3350513"/>
          <a:ext cx="2771371" cy="188144"/>
        </a:xfrm>
        <a:prstGeom prst="rect">
          <a:avLst/>
        </a:prstGeom>
        <a:solidFill>
          <a:schemeClr val="dk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EAF275C-CF82-4C88-908D-C296206FCB18}">
      <dsp:nvSpPr>
        <dsp:cNvPr id="0" name=""/>
        <dsp:cNvSpPr/>
      </dsp:nvSpPr>
      <dsp:spPr>
        <a:xfrm>
          <a:off x="359471" y="3136968"/>
          <a:ext cx="2090498" cy="1254299"/>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pl-PL" sz="900" kern="1200" smtClean="0"/>
            <a:t>Effects on the lung Lung damage For example asbestos (lung cancer), welding fume (chronic obstructive pulmonary disease). Irritant induced asthma For example acids (“burn effect” on airways). Allergic asthma For example flour dust, isocyanate (in 2-pack paints), wood dust</a:t>
          </a:r>
          <a:endParaRPr lang="uk-UA" sz="900" kern="1200"/>
        </a:p>
      </dsp:txBody>
      <dsp:txXfrm>
        <a:off x="396208" y="3173705"/>
        <a:ext cx="2017024" cy="1180825"/>
      </dsp:txXfrm>
    </dsp:sp>
    <dsp:sp modelId="{A79D7A3E-4CC9-4D9F-98EC-D96B945AB91F}">
      <dsp:nvSpPr>
        <dsp:cNvPr id="0" name=""/>
        <dsp:cNvSpPr/>
      </dsp:nvSpPr>
      <dsp:spPr>
        <a:xfrm rot="16200000">
          <a:off x="2782988" y="2566576"/>
          <a:ext cx="1558882" cy="188144"/>
        </a:xfrm>
        <a:prstGeom prst="rect">
          <a:avLst/>
        </a:prstGeom>
        <a:solidFill>
          <a:schemeClr val="dk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94C2CA1-1CDA-4E2C-BAE2-7748CF4E5951}">
      <dsp:nvSpPr>
        <dsp:cNvPr id="0" name=""/>
        <dsp:cNvSpPr/>
      </dsp:nvSpPr>
      <dsp:spPr>
        <a:xfrm>
          <a:off x="3139834" y="3136968"/>
          <a:ext cx="2090498" cy="1254299"/>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pl-PL" sz="900" kern="1200" smtClean="0"/>
            <a:t>Liver damage For example, exposure to vinyl chloride.</a:t>
          </a:r>
          <a:endParaRPr lang="uk-UA" sz="900" kern="1200"/>
        </a:p>
      </dsp:txBody>
      <dsp:txXfrm>
        <a:off x="3176571" y="3173705"/>
        <a:ext cx="2017024" cy="1180825"/>
      </dsp:txXfrm>
    </dsp:sp>
    <dsp:sp modelId="{F9E08A26-59F5-4106-8C20-AC62727D2D70}">
      <dsp:nvSpPr>
        <dsp:cNvPr id="0" name=""/>
        <dsp:cNvSpPr/>
      </dsp:nvSpPr>
      <dsp:spPr>
        <a:xfrm rot="16200000">
          <a:off x="2782988" y="998702"/>
          <a:ext cx="1558882" cy="188144"/>
        </a:xfrm>
        <a:prstGeom prst="rect">
          <a:avLst/>
        </a:prstGeom>
        <a:solidFill>
          <a:schemeClr val="dk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2FE27B0-4853-49A1-A71D-BEF57D960C06}">
      <dsp:nvSpPr>
        <dsp:cNvPr id="0" name=""/>
        <dsp:cNvSpPr/>
      </dsp:nvSpPr>
      <dsp:spPr>
        <a:xfrm>
          <a:off x="3139834" y="1569094"/>
          <a:ext cx="2090498" cy="1254299"/>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pl-PL" sz="900" kern="1200" smtClean="0"/>
            <a:t>Bladder damage For example, exposure to some azo dyes (bladder cancer)</a:t>
          </a:r>
          <a:endParaRPr lang="uk-UA" sz="900" kern="1200"/>
        </a:p>
      </dsp:txBody>
      <dsp:txXfrm>
        <a:off x="3176571" y="1605831"/>
        <a:ext cx="2017024" cy="1180825"/>
      </dsp:txXfrm>
    </dsp:sp>
    <dsp:sp modelId="{F518D9BF-EF29-4ED3-AB7C-16CA54A5AD66}">
      <dsp:nvSpPr>
        <dsp:cNvPr id="0" name=""/>
        <dsp:cNvSpPr/>
      </dsp:nvSpPr>
      <dsp:spPr>
        <a:xfrm>
          <a:off x="3566925" y="214766"/>
          <a:ext cx="2771371" cy="188144"/>
        </a:xfrm>
        <a:prstGeom prst="rect">
          <a:avLst/>
        </a:prstGeom>
        <a:solidFill>
          <a:schemeClr val="dk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2343E20-8DDF-4A43-BDBD-7E2DB5E1E74C}">
      <dsp:nvSpPr>
        <dsp:cNvPr id="0" name=""/>
        <dsp:cNvSpPr/>
      </dsp:nvSpPr>
      <dsp:spPr>
        <a:xfrm>
          <a:off x="3139834" y="1220"/>
          <a:ext cx="2090498" cy="1254299"/>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pl-PL" sz="900" kern="1200" smtClean="0"/>
            <a:t>Effects on skin Allergic contact dermatitis For example nickel, latex, chromate (found in some cements). Irritant contact dermatitis For example solvents, detergents, oils, lubricants. </a:t>
          </a:r>
          <a:endParaRPr lang="uk-UA" sz="900" kern="1200"/>
        </a:p>
      </dsp:txBody>
      <dsp:txXfrm>
        <a:off x="3176571" y="37957"/>
        <a:ext cx="2017024" cy="1180825"/>
      </dsp:txXfrm>
    </dsp:sp>
    <dsp:sp modelId="{C5F0CFB2-63F4-40C0-A1C0-387F28991DF7}">
      <dsp:nvSpPr>
        <dsp:cNvPr id="0" name=""/>
        <dsp:cNvSpPr/>
      </dsp:nvSpPr>
      <dsp:spPr>
        <a:xfrm>
          <a:off x="5920197" y="1220"/>
          <a:ext cx="2090498" cy="1254299"/>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pl-PL" sz="900" kern="1200" smtClean="0"/>
            <a:t>Effects on blood and bone marrow For example, exposure to benzene in petrol fumes (anaemia and leukaemia). </a:t>
          </a:r>
          <a:endParaRPr lang="uk-UA" sz="900" kern="1200"/>
        </a:p>
      </dsp:txBody>
      <dsp:txXfrm>
        <a:off x="5956934" y="37957"/>
        <a:ext cx="2017024" cy="11808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B428EB-F3A7-4A96-BB1D-43FE156CDB2B}" type="datetimeFigureOut">
              <a:rPr lang="ko-KR" altLang="en-US" smtClean="0"/>
              <a:t>2024-01-28</a:t>
            </a:fld>
            <a:endParaRPr lang="ko-KR" alt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4F3882-DEFD-4E72-8E13-72C60FD89A16}" type="slidenum">
              <a:rPr lang="ko-KR" altLang="en-US" smtClean="0"/>
              <a:t>‹#›</a:t>
            </a:fld>
            <a:endParaRPr lang="ko-KR" altLang="en-US" dirty="0"/>
          </a:p>
        </p:txBody>
      </p:sp>
    </p:spTree>
    <p:extLst>
      <p:ext uri="{BB962C8B-B14F-4D97-AF65-F5344CB8AC3E}">
        <p14:creationId xmlns:p14="http://schemas.microsoft.com/office/powerpoint/2010/main" val="325670693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5C4F3882-DEFD-4E72-8E13-72C60FD89A16}" type="slidenum">
              <a:rPr lang="ko-KR" altLang="en-US" smtClean="0"/>
              <a:t>10</a:t>
            </a:fld>
            <a:endParaRPr lang="ko-KR" altLang="en-US" dirty="0"/>
          </a:p>
        </p:txBody>
      </p:sp>
    </p:spTree>
    <p:extLst>
      <p:ext uri="{BB962C8B-B14F-4D97-AF65-F5344CB8AC3E}">
        <p14:creationId xmlns:p14="http://schemas.microsoft.com/office/powerpoint/2010/main" val="40068094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879812" y="1923678"/>
            <a:ext cx="3384376" cy="1048242"/>
          </a:xfrm>
          <a:prstGeom prst="rect">
            <a:avLst/>
          </a:prstGeom>
        </p:spPr>
        <p:txBody>
          <a:bodyPr anchor="ctr"/>
          <a:lstStyle>
            <a:lvl1pPr marL="0" indent="0" algn="ctr">
              <a:lnSpc>
                <a:spcPct val="100000"/>
              </a:lnSpc>
              <a:buNone/>
              <a:defRPr sz="3600" b="1" baseline="0">
                <a:solidFill>
                  <a:schemeClr val="accent1"/>
                </a:solidFill>
                <a:latin typeface="+mn-lt"/>
                <a:cs typeface="Arial" pitchFamily="34" charset="0"/>
              </a:defRPr>
            </a:lvl1pPr>
          </a:lstStyle>
          <a:p>
            <a:pPr lvl="0"/>
            <a:r>
              <a:rPr lang="en-US" altLang="ko-KR" sz="3600"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2879664" y="3003798"/>
            <a:ext cx="3384376" cy="481178"/>
          </a:xfrm>
          <a:prstGeom prst="rect">
            <a:avLst/>
          </a:prstGeom>
        </p:spPr>
        <p:txBody>
          <a:bodyPr anchor="ctr"/>
          <a:lstStyle>
            <a:lvl1pPr marL="0" indent="0" algn="ctr" fontAlgn="auto">
              <a:lnSpc>
                <a:spcPct val="100000"/>
              </a:lnSpc>
              <a:spcBef>
                <a:spcPts val="0"/>
              </a:spcBef>
              <a:spcAft>
                <a:spcPts val="0"/>
              </a:spcAft>
              <a:buNone/>
              <a:defRPr sz="1200" b="1" baseline="0">
                <a:solidFill>
                  <a:schemeClr val="accent1"/>
                </a:solidFill>
                <a:latin typeface="+mn-lt"/>
                <a:cs typeface="Arial" pitchFamily="34" charset="0"/>
              </a:defRPr>
            </a:lvl1pPr>
          </a:lstStyle>
          <a:p>
            <a:pPr lvl="0"/>
            <a:r>
              <a:rPr lang="en-US" altLang="ko-KR" dirty="0"/>
              <a:t>INSTERT THE TITLE OF YOUR </a:t>
            </a:r>
          </a:p>
          <a:p>
            <a:pPr lvl="0"/>
            <a:r>
              <a:rPr lang="en-US" altLang="ko-KR" dirty="0"/>
              <a:t>PRESENTATION HERE</a:t>
            </a:r>
            <a:endParaRPr lang="ko-KR" altLang="en-US" dirty="0"/>
          </a:p>
        </p:txBody>
      </p:sp>
      <p:sp>
        <p:nvSpPr>
          <p:cNvPr id="3" name="Oval 2"/>
          <p:cNvSpPr/>
          <p:nvPr userDrawn="1"/>
        </p:nvSpPr>
        <p:spPr>
          <a:xfrm>
            <a:off x="2979198" y="996200"/>
            <a:ext cx="3240360" cy="3240360"/>
          </a:xfrm>
          <a:prstGeom prst="ellipse">
            <a:avLst/>
          </a:prstGeom>
          <a:noFill/>
          <a:ln w="158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solidFill>
          <a:srgbClr val="57A7BD"/>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3775634"/>
            <a:ext cx="9144000" cy="576063"/>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4351698"/>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pic>
        <p:nvPicPr>
          <p:cNvPr id="4" name="Picture 2" descr="G:\002-KIMS BUSINESS\007-02-Googleslidesppt\02-GSppt-Contents-Kim\20170429\02-\item0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85165" y="357831"/>
            <a:ext cx="3101574" cy="341942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3"/>
          <p:cNvSpPr/>
          <p:nvPr userDrawn="1"/>
        </p:nvSpPr>
        <p:spPr>
          <a:xfrm rot="2539017">
            <a:off x="-150396" y="312859"/>
            <a:ext cx="1311499" cy="276834"/>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7"/>
          <p:cNvSpPr/>
          <p:nvPr userDrawn="1"/>
        </p:nvSpPr>
        <p:spPr>
          <a:xfrm rot="2539017">
            <a:off x="7980742" y="4555158"/>
            <a:ext cx="1313980" cy="276835"/>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End Slide Layout">
    <p:bg>
      <p:bgPr>
        <a:solidFill>
          <a:srgbClr val="57A7BD"/>
        </a:solidFill>
        <a:effectLst/>
      </p:bgPr>
    </p:bg>
    <p:spTree>
      <p:nvGrpSpPr>
        <p:cNvPr id="1" name=""/>
        <p:cNvGrpSpPr/>
        <p:nvPr/>
      </p:nvGrpSpPr>
      <p:grpSpPr>
        <a:xfrm>
          <a:off x="0" y="0"/>
          <a:ext cx="0" cy="0"/>
          <a:chOff x="0" y="0"/>
          <a:chExt cx="0" cy="0"/>
        </a:xfrm>
      </p:grpSpPr>
      <p:sp>
        <p:nvSpPr>
          <p:cNvPr id="5" name="Rounded Rectangle 3"/>
          <p:cNvSpPr/>
          <p:nvPr userDrawn="1"/>
        </p:nvSpPr>
        <p:spPr>
          <a:xfrm rot="2539017">
            <a:off x="-150396" y="312859"/>
            <a:ext cx="1311499" cy="276834"/>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7"/>
          <p:cNvSpPr/>
          <p:nvPr userDrawn="1"/>
        </p:nvSpPr>
        <p:spPr>
          <a:xfrm rot="2539017">
            <a:off x="7980742" y="4555158"/>
            <a:ext cx="1313980" cy="276835"/>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2691166" y="319499"/>
            <a:ext cx="4378671" cy="4443349"/>
            <a:chOff x="2987824" y="255370"/>
            <a:chExt cx="3658591" cy="3712633"/>
          </a:xfrm>
        </p:grpSpPr>
        <p:sp>
          <p:nvSpPr>
            <p:cNvPr id="16" name="Rounded Rectangle 7"/>
            <p:cNvSpPr/>
            <p:nvPr userDrawn="1"/>
          </p:nvSpPr>
          <p:spPr>
            <a:xfrm rot="2743412">
              <a:off x="2570129" y="839249"/>
              <a:ext cx="1479455" cy="311698"/>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3"/>
            <p:cNvSpPr/>
            <p:nvPr userDrawn="1"/>
          </p:nvSpPr>
          <p:spPr>
            <a:xfrm rot="2588287">
              <a:off x="4911045" y="3207276"/>
              <a:ext cx="1476662" cy="311697"/>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2987824" y="302237"/>
              <a:ext cx="3658591" cy="3665766"/>
              <a:chOff x="894913" y="1065128"/>
              <a:chExt cx="2420639" cy="2425386"/>
            </a:xfrm>
          </p:grpSpPr>
          <p:pic>
            <p:nvPicPr>
              <p:cNvPr id="8" name="Picture 7"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5004758">
                <a:off x="963129" y="1820488"/>
                <a:ext cx="1630218" cy="17098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002-KIMS BUSINESS\007-02-Googleslidesppt\02-GSppt-Contents-Kim\20170429\02-\item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569023">
                <a:off x="1645526" y="1354124"/>
                <a:ext cx="1630218" cy="1709834"/>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p:cNvSpPr/>
              <p:nvPr/>
            </p:nvSpPr>
            <p:spPr>
              <a:xfrm>
                <a:off x="1115616" y="1539635"/>
                <a:ext cx="1616891" cy="1616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13475233">
                <a:off x="894913" y="1065128"/>
                <a:ext cx="1630218" cy="1709834"/>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Oval 18"/>
            <p:cNvSpPr/>
            <p:nvPr userDrawn="1"/>
          </p:nvSpPr>
          <p:spPr>
            <a:xfrm>
              <a:off x="3452395" y="1155308"/>
              <a:ext cx="2188355" cy="2188355"/>
            </a:xfrm>
            <a:prstGeom prst="ellipse">
              <a:avLst/>
            </a:prstGeom>
            <a:noFill/>
            <a:ln w="158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 Placeholder 9"/>
          <p:cNvSpPr>
            <a:spLocks noGrp="1"/>
          </p:cNvSpPr>
          <p:nvPr>
            <p:ph type="body" sz="quarter" idx="10" hasCustomPrompt="1"/>
          </p:nvPr>
        </p:nvSpPr>
        <p:spPr>
          <a:xfrm>
            <a:off x="3392288" y="2283718"/>
            <a:ext cx="2359424" cy="576063"/>
          </a:xfrm>
          <a:prstGeom prst="rect">
            <a:avLst/>
          </a:prstGeom>
        </p:spPr>
        <p:txBody>
          <a:bodyPr anchor="ctr"/>
          <a:lstStyle>
            <a:lvl1pPr marL="0" indent="0" algn="ctr">
              <a:buNone/>
              <a:defRPr sz="3600" b="1" baseline="0">
                <a:solidFill>
                  <a:schemeClr val="accent1"/>
                </a:solidFill>
                <a:latin typeface="+mj-lt"/>
                <a:cs typeface="Arial" pitchFamily="34" charset="0"/>
              </a:defRPr>
            </a:lvl1pPr>
          </a:lstStyle>
          <a:p>
            <a:pPr lvl="0"/>
            <a:r>
              <a:rPr lang="en-US" altLang="ko-KR" dirty="0"/>
              <a:t>Welcome!!</a:t>
            </a:r>
          </a:p>
        </p:txBody>
      </p:sp>
      <p:sp>
        <p:nvSpPr>
          <p:cNvPr id="11" name="Text Placeholder 9"/>
          <p:cNvSpPr>
            <a:spLocks noGrp="1"/>
          </p:cNvSpPr>
          <p:nvPr>
            <p:ph type="body" sz="quarter" idx="11" hasCustomPrompt="1"/>
          </p:nvPr>
        </p:nvSpPr>
        <p:spPr>
          <a:xfrm>
            <a:off x="3392140" y="2859781"/>
            <a:ext cx="2359424" cy="576065"/>
          </a:xfrm>
          <a:prstGeom prst="rect">
            <a:avLst/>
          </a:prstGeom>
        </p:spPr>
        <p:txBody>
          <a:bodyPr anchor="ctr"/>
          <a:lstStyle>
            <a:lvl1pPr marL="0" indent="0" algn="ctr">
              <a:buNone/>
              <a:defRPr sz="1400" b="0" baseline="0">
                <a:solidFill>
                  <a:schemeClr val="accent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42166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712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2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69462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23528" y="123478"/>
            <a:ext cx="8820472"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323528" y="699542"/>
            <a:ext cx="8820472" cy="288032"/>
          </a:xfrm>
          <a:prstGeom prst="rect">
            <a:avLst/>
          </a:prstGeom>
        </p:spPr>
        <p:txBody>
          <a:bodyPr anchor="ctr"/>
          <a:lstStyle>
            <a:lvl1pPr marL="0" indent="0" algn="l">
              <a:buNone/>
              <a:defRPr sz="1200" b="0" baseline="0">
                <a:solidFill>
                  <a:schemeClr val="bg1"/>
                </a:solidFill>
                <a:latin typeface="+mn-lt"/>
                <a:cs typeface="Arial" pitchFamily="34" charset="0"/>
              </a:defRPr>
            </a:lvl1pPr>
          </a:lstStyle>
          <a:p>
            <a:pPr lvl="0"/>
            <a:r>
              <a:rPr lang="en-US" altLang="ko-KR" dirty="0"/>
              <a:t>Insert the title of your subtitle Here</a:t>
            </a:r>
          </a:p>
        </p:txBody>
      </p:sp>
      <p:sp>
        <p:nvSpPr>
          <p:cNvPr id="2" name="직사각형 1">
            <a:extLst>
              <a:ext uri="{FF2B5EF4-FFF2-40B4-BE49-F238E27FC236}">
                <a16:creationId xmlns:a16="http://schemas.microsoft.com/office/drawing/2014/main" id="{97845489-B228-40CA-99BD-CBA41EE6F99E}"/>
              </a:ext>
            </a:extLst>
          </p:cNvPr>
          <p:cNvSpPr/>
          <p:nvPr userDrawn="1"/>
        </p:nvSpPr>
        <p:spPr>
          <a:xfrm>
            <a:off x="0" y="1059582"/>
            <a:ext cx="9144000" cy="40839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31290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1619672" y="123478"/>
            <a:ext cx="7524328"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1619672" y="699542"/>
            <a:ext cx="7524328" cy="288032"/>
          </a:xfrm>
          <a:prstGeom prst="rect">
            <a:avLst/>
          </a:prstGeom>
        </p:spPr>
        <p:txBody>
          <a:bodyPr anchor="ctr"/>
          <a:lstStyle>
            <a:lvl1pPr marL="0" indent="0" algn="l">
              <a:buNone/>
              <a:defRPr sz="1200" b="0" baseline="0">
                <a:solidFill>
                  <a:schemeClr val="bg1"/>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4074184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3563888" y="627534"/>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3563888" y="2031690"/>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3563888" y="3435846"/>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76077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9144000" cy="5143500"/>
          </a:xfrm>
          <a:prstGeom prst="rect">
            <a:avLst/>
          </a:prstGeom>
          <a:solidFill>
            <a:schemeClr val="bg1">
              <a:lumMod val="95000"/>
            </a:schemeClr>
          </a:solidFill>
        </p:spPr>
        <p:txBody>
          <a:bodyPr tIns="540000" anchor="t"/>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074002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483768" y="303498"/>
            <a:ext cx="1944216" cy="45365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4676775" y="303498"/>
            <a:ext cx="1944216" cy="45365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020389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Images and Contents Layout">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4247964" y="339502"/>
            <a:ext cx="1944216" cy="446449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3" hasCustomPrompt="1"/>
          </p:nvPr>
        </p:nvSpPr>
        <p:spPr>
          <a:xfrm>
            <a:off x="6444448" y="2774906"/>
            <a:ext cx="2304016" cy="202909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4" hasCustomPrompt="1"/>
          </p:nvPr>
        </p:nvSpPr>
        <p:spPr>
          <a:xfrm>
            <a:off x="395536" y="2774906"/>
            <a:ext cx="3600160" cy="202909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99681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sp>
        <p:nvSpPr>
          <p:cNvPr id="7" name="Right Triangle 6"/>
          <p:cNvSpPr/>
          <p:nvPr userDrawn="1"/>
        </p:nvSpPr>
        <p:spPr>
          <a:xfrm rot="10800000">
            <a:off x="6804000" y="1"/>
            <a:ext cx="2340000" cy="23400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Picture Placeholder 2"/>
          <p:cNvSpPr>
            <a:spLocks noGrp="1"/>
          </p:cNvSpPr>
          <p:nvPr>
            <p:ph type="pic" idx="1" hasCustomPrompt="1"/>
          </p:nvPr>
        </p:nvSpPr>
        <p:spPr>
          <a:xfrm>
            <a:off x="5424595" y="286544"/>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0" hasCustomPrompt="1"/>
          </p:nvPr>
        </p:nvSpPr>
        <p:spPr>
          <a:xfrm>
            <a:off x="4260726" y="1476772"/>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1" hasCustomPrompt="1"/>
          </p:nvPr>
        </p:nvSpPr>
        <p:spPr>
          <a:xfrm>
            <a:off x="5424595" y="2662808"/>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2" hasCustomPrompt="1"/>
          </p:nvPr>
        </p:nvSpPr>
        <p:spPr>
          <a:xfrm>
            <a:off x="6588464" y="1476772"/>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4" name="Right Triangle 13"/>
          <p:cNvSpPr/>
          <p:nvPr userDrawn="1"/>
        </p:nvSpPr>
        <p:spPr>
          <a:xfrm>
            <a:off x="0" y="2803500"/>
            <a:ext cx="2340000" cy="23400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821026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Images and Contents Layout">
    <p:spTree>
      <p:nvGrpSpPr>
        <p:cNvPr id="1" name=""/>
        <p:cNvGrpSpPr/>
        <p:nvPr/>
      </p:nvGrpSpPr>
      <p:grpSpPr>
        <a:xfrm>
          <a:off x="0" y="0"/>
          <a:ext cx="0" cy="0"/>
          <a:chOff x="0" y="0"/>
          <a:chExt cx="0" cy="0"/>
        </a:xfrm>
      </p:grpSpPr>
      <p:sp>
        <p:nvSpPr>
          <p:cNvPr id="5" name="Picture Placeholder 2"/>
          <p:cNvSpPr>
            <a:spLocks noGrp="1"/>
          </p:cNvSpPr>
          <p:nvPr>
            <p:ph type="pic" idx="14" hasCustomPrompt="1"/>
          </p:nvPr>
        </p:nvSpPr>
        <p:spPr>
          <a:xfrm>
            <a:off x="259194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6" hasCustomPrompt="1"/>
          </p:nvPr>
        </p:nvSpPr>
        <p:spPr>
          <a:xfrm>
            <a:off x="475218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7" hasCustomPrompt="1"/>
          </p:nvPr>
        </p:nvSpPr>
        <p:spPr>
          <a:xfrm>
            <a:off x="691242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8" hasCustomPrompt="1"/>
          </p:nvPr>
        </p:nvSpPr>
        <p:spPr>
          <a:xfrm>
            <a:off x="259194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9" hasCustomPrompt="1"/>
          </p:nvPr>
        </p:nvSpPr>
        <p:spPr>
          <a:xfrm>
            <a:off x="475218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20" hasCustomPrompt="1"/>
          </p:nvPr>
        </p:nvSpPr>
        <p:spPr>
          <a:xfrm>
            <a:off x="691242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195639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2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2787774"/>
            <a:ext cx="9144000" cy="2355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endParaRPr>
          </a:p>
        </p:txBody>
      </p:sp>
      <p:pic>
        <p:nvPicPr>
          <p:cNvPr id="6" name="Picture 2"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35896" y="1095375"/>
            <a:ext cx="6011911" cy="3057758"/>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 hasCustomPrompt="1"/>
          </p:nvPr>
        </p:nvSpPr>
        <p:spPr>
          <a:xfrm>
            <a:off x="5283453" y="1491630"/>
            <a:ext cx="2834003" cy="211421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76493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200" b="0" baseline="0">
                <a:solidFill>
                  <a:schemeClr val="bg1"/>
                </a:solidFill>
                <a:latin typeface="+mn-lt"/>
                <a:cs typeface="Arial" pitchFamily="34" charset="0"/>
              </a:defRPr>
            </a:lvl1pPr>
          </a:lstStyle>
          <a:p>
            <a:pPr lvl="0"/>
            <a:r>
              <a:rPr lang="en-US" altLang="ko-KR" dirty="0"/>
              <a:t>Insert the title of your subtitle Here</a:t>
            </a:r>
          </a:p>
        </p:txBody>
      </p:sp>
      <p:pic>
        <p:nvPicPr>
          <p:cNvPr id="5" name="Picture 2" descr="D:\KBM-정애\014-Fullppt\PNG이미지\모니터.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560" y="1286352"/>
            <a:ext cx="3672408" cy="3661662"/>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2" hasCustomPrompt="1"/>
          </p:nvPr>
        </p:nvSpPr>
        <p:spPr>
          <a:xfrm>
            <a:off x="771161" y="1446782"/>
            <a:ext cx="3325137" cy="2323794"/>
          </a:xfrm>
          <a:prstGeom prst="rect">
            <a:avLst/>
          </a:prstGeom>
          <a:solidFill>
            <a:schemeClr val="bg1">
              <a:lumMod val="95000"/>
            </a:schemeClr>
          </a:solidFill>
        </p:spPr>
        <p:txBody>
          <a:bodyPr anchor="ctr"/>
          <a:lstStyle>
            <a:lvl1pPr marL="0" indent="0" algn="ctr">
              <a:buNone/>
              <a:defRPr sz="14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1615967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ages and Contents Layout">
    <p:spTree>
      <p:nvGrpSpPr>
        <p:cNvPr id="1" name=""/>
        <p:cNvGrpSpPr/>
        <p:nvPr/>
      </p:nvGrpSpPr>
      <p:grpSpPr>
        <a:xfrm>
          <a:off x="0" y="0"/>
          <a:ext cx="0" cy="0"/>
          <a:chOff x="0" y="0"/>
          <a:chExt cx="0" cy="0"/>
        </a:xfrm>
      </p:grpSpPr>
      <p:sp>
        <p:nvSpPr>
          <p:cNvPr id="5" name="Rectangle 4"/>
          <p:cNvSpPr/>
          <p:nvPr userDrawn="1"/>
        </p:nvSpPr>
        <p:spPr>
          <a:xfrm>
            <a:off x="4572000" y="0"/>
            <a:ext cx="4572000"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 name="Group 5"/>
          <p:cNvGrpSpPr/>
          <p:nvPr userDrawn="1"/>
        </p:nvGrpSpPr>
        <p:grpSpPr>
          <a:xfrm>
            <a:off x="3377124" y="506011"/>
            <a:ext cx="2376264" cy="4104459"/>
            <a:chOff x="2627784" y="1825002"/>
            <a:chExt cx="1198166" cy="2069560"/>
          </a:xfrm>
        </p:grpSpPr>
        <p:sp>
          <p:nvSpPr>
            <p:cNvPr id="7" name="Rounded Rectangle 6"/>
            <p:cNvSpPr/>
            <p:nvPr/>
          </p:nvSpPr>
          <p:spPr>
            <a:xfrm>
              <a:off x="2627784" y="1825002"/>
              <a:ext cx="1198166" cy="206956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Rectangle 7"/>
            <p:cNvSpPr/>
            <p:nvPr/>
          </p:nvSpPr>
          <p:spPr>
            <a:xfrm>
              <a:off x="3155241" y="1922844"/>
              <a:ext cx="143251" cy="27666"/>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9" name="Group 8"/>
            <p:cNvGrpSpPr/>
            <p:nvPr/>
          </p:nvGrpSpPr>
          <p:grpSpPr>
            <a:xfrm>
              <a:off x="3168829" y="3704452"/>
              <a:ext cx="116076" cy="127684"/>
              <a:chOff x="2453209" y="5151638"/>
              <a:chExt cx="191820" cy="211002"/>
            </a:xfrm>
          </p:grpSpPr>
          <p:sp>
            <p:nvSpPr>
              <p:cNvPr id="12" name="Oval 11"/>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Rounded Rectangle 12"/>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sp>
        <p:nvSpPr>
          <p:cNvPr id="14" name="Picture Placeholder 2"/>
          <p:cNvSpPr>
            <a:spLocks noGrp="1"/>
          </p:cNvSpPr>
          <p:nvPr>
            <p:ph type="pic" idx="12" hasCustomPrompt="1"/>
          </p:nvPr>
        </p:nvSpPr>
        <p:spPr>
          <a:xfrm>
            <a:off x="3526032" y="843558"/>
            <a:ext cx="2091935" cy="329854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415554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843808" y="0"/>
            <a:ext cx="6300192"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Rectangle 5"/>
          <p:cNvSpPr/>
          <p:nvPr userDrawn="1"/>
        </p:nvSpPr>
        <p:spPr>
          <a:xfrm>
            <a:off x="0" y="0"/>
            <a:ext cx="2843808"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1792622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467544" y="0"/>
            <a:ext cx="3312368" cy="134761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467544" y="3795886"/>
            <a:ext cx="3312368" cy="134761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Rectangle 6"/>
          <p:cNvSpPr/>
          <p:nvPr userDrawn="1"/>
        </p:nvSpPr>
        <p:spPr>
          <a:xfrm>
            <a:off x="467544" y="1491630"/>
            <a:ext cx="3312368" cy="2160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2472415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grpSp>
        <p:nvGrpSpPr>
          <p:cNvPr id="5" name="Group 4"/>
          <p:cNvGrpSpPr/>
          <p:nvPr userDrawn="1"/>
        </p:nvGrpSpPr>
        <p:grpSpPr>
          <a:xfrm>
            <a:off x="354008" y="1131589"/>
            <a:ext cx="2849840" cy="3649171"/>
            <a:chOff x="354008" y="1131589"/>
            <a:chExt cx="2849840" cy="3649171"/>
          </a:xfrm>
        </p:grpSpPr>
        <p:sp>
          <p:nvSpPr>
            <p:cNvPr id="6" name="Rounded Rectangle 5"/>
            <p:cNvSpPr/>
            <p:nvPr/>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endParaRPr>
            </a:p>
          </p:txBody>
        </p:sp>
        <p:sp>
          <p:nvSpPr>
            <p:cNvPr id="12"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Tree>
    <p:extLst>
      <p:ext uri="{BB962C8B-B14F-4D97-AF65-F5344CB8AC3E}">
        <p14:creationId xmlns:p14="http://schemas.microsoft.com/office/powerpoint/2010/main" val="73818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707904" y="2253238"/>
            <a:ext cx="5436096" cy="473576"/>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3707904" y="2726814"/>
            <a:ext cx="5436096" cy="288032"/>
          </a:xfrm>
          <a:prstGeom prst="rect">
            <a:avLst/>
          </a:prstGeom>
        </p:spPr>
        <p:txBody>
          <a:bodyPr anchor="ctr"/>
          <a:lstStyle>
            <a:lvl1pPr marL="0" indent="0" algn="l">
              <a:buNone/>
              <a:defRPr sz="1400" b="0" baseline="0">
                <a:solidFill>
                  <a:schemeClr val="bg1"/>
                </a:solidFill>
                <a:latin typeface="+mn-lt"/>
                <a:cs typeface="Arial" pitchFamily="34" charset="0"/>
              </a:defRPr>
            </a:lvl1pPr>
          </a:lstStyle>
          <a:p>
            <a:pPr lvl="0"/>
            <a:r>
              <a:rPr lang="en-US" altLang="ko-KR" dirty="0"/>
              <a:t>Insert the title of your subtitle Here</a:t>
            </a:r>
          </a:p>
        </p:txBody>
      </p:sp>
      <p:grpSp>
        <p:nvGrpSpPr>
          <p:cNvPr id="4" name="Group 3"/>
          <p:cNvGrpSpPr/>
          <p:nvPr userDrawn="1"/>
        </p:nvGrpSpPr>
        <p:grpSpPr>
          <a:xfrm>
            <a:off x="1359273" y="1356135"/>
            <a:ext cx="2420639" cy="2425386"/>
            <a:chOff x="894913" y="1065128"/>
            <a:chExt cx="2420639" cy="2425386"/>
          </a:xfrm>
        </p:grpSpPr>
        <p:pic>
          <p:nvPicPr>
            <p:cNvPr id="5"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5004758">
              <a:off x="963129" y="1820488"/>
              <a:ext cx="1630218" cy="17098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G:\002-KIMS BUSINESS\007-02-Googleslidesppt\02-GSppt-Contents-Kim\20170429\02-\item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569023">
              <a:off x="1645526" y="1354124"/>
              <a:ext cx="1630218" cy="1709834"/>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1115616" y="1539635"/>
              <a:ext cx="1616891" cy="1616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13475233">
              <a:off x="894913" y="1065128"/>
              <a:ext cx="1630218" cy="170983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38235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61" r:id="rId2"/>
    <p:sldLayoutId id="2147483652" r:id="rId3"/>
    <p:sldLayoutId id="2147483660" r:id="rId4"/>
    <p:sldLayoutId id="2147483662" r:id="rId5"/>
    <p:sldLayoutId id="2147483665" r:id="rId6"/>
    <p:sldLayoutId id="2147483666" r:id="rId7"/>
    <p:sldLayoutId id="2147483663" r:id="rId8"/>
    <p:sldLayoutId id="2147483664" r:id="rId9"/>
    <p:sldLayoutId id="2147483667" r:id="rId10"/>
    <p:sldLayoutId id="2147483668" r:id="rId11"/>
    <p:sldLayoutId id="2147483655" r:id="rId12"/>
    <p:sldLayoutId id="2147483669" r:id="rId13"/>
    <p:sldLayoutId id="2147483670" r:id="rId14"/>
    <p:sldLayoutId id="2147483671" r:id="rId15"/>
    <p:sldLayoutId id="2147483656"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14.pn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3.png"/><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5.png"/><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diagramLayout" Target="../diagrams/layout9.xml"/><Relationship Id="rId18" Type="http://schemas.openxmlformats.org/officeDocument/2006/relationships/diagramLayout" Target="../diagrams/layout10.xml"/><Relationship Id="rId3" Type="http://schemas.openxmlformats.org/officeDocument/2006/relationships/diagramLayout" Target="../diagrams/layout7.xml"/><Relationship Id="rId21" Type="http://schemas.microsoft.com/office/2007/relationships/diagramDrawing" Target="../diagrams/drawing10.xml"/><Relationship Id="rId7" Type="http://schemas.openxmlformats.org/officeDocument/2006/relationships/diagramData" Target="../diagrams/data8.xml"/><Relationship Id="rId12" Type="http://schemas.openxmlformats.org/officeDocument/2006/relationships/diagramData" Target="../diagrams/data9.xml"/><Relationship Id="rId17" Type="http://schemas.openxmlformats.org/officeDocument/2006/relationships/diagramData" Target="../diagrams/data10.xml"/><Relationship Id="rId2" Type="http://schemas.openxmlformats.org/officeDocument/2006/relationships/diagramData" Target="../diagrams/data7.xml"/><Relationship Id="rId16" Type="http://schemas.microsoft.com/office/2007/relationships/diagramDrawing" Target="../diagrams/drawing9.xml"/><Relationship Id="rId20" Type="http://schemas.openxmlformats.org/officeDocument/2006/relationships/diagramColors" Target="../diagrams/colors10.xml"/><Relationship Id="rId1" Type="http://schemas.openxmlformats.org/officeDocument/2006/relationships/slideLayout" Target="../slideLayouts/slideLayout5.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5" Type="http://schemas.openxmlformats.org/officeDocument/2006/relationships/diagramColors" Target="../diagrams/colors9.xml"/><Relationship Id="rId10" Type="http://schemas.openxmlformats.org/officeDocument/2006/relationships/diagramColors" Target="../diagrams/colors8.xml"/><Relationship Id="rId19" Type="http://schemas.openxmlformats.org/officeDocument/2006/relationships/diagramQuickStyle" Target="../diagrams/quickStyle10.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diagramQuickStyle" Target="../diagrams/quickStyle9.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image" Target="../media/image18.png"/><Relationship Id="rId2" Type="http://schemas.openxmlformats.org/officeDocument/2006/relationships/diagramData" Target="../diagrams/data14.xml"/><Relationship Id="rId1" Type="http://schemas.openxmlformats.org/officeDocument/2006/relationships/slideLayout" Target="../slideLayouts/slideLayout10.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_rels/slide12.xml.rels><?xml version="1.0" encoding="UTF-8" standalone="yes"?>
<Relationships xmlns="http://schemas.openxmlformats.org/package/2006/relationships"><Relationship Id="rId8" Type="http://schemas.microsoft.com/office/2007/relationships/diagramDrawing" Target="../diagrams/drawing16.xml"/><Relationship Id="rId13" Type="http://schemas.microsoft.com/office/2007/relationships/diagramDrawing" Target="../diagrams/drawing17.xml"/><Relationship Id="rId18" Type="http://schemas.microsoft.com/office/2007/relationships/diagramDrawing" Target="../diagrams/drawing18.xml"/><Relationship Id="rId3" Type="http://schemas.openxmlformats.org/officeDocument/2006/relationships/image" Target="../media/image20.png"/><Relationship Id="rId7" Type="http://schemas.openxmlformats.org/officeDocument/2006/relationships/diagramColors" Target="../diagrams/colors16.xml"/><Relationship Id="rId12" Type="http://schemas.openxmlformats.org/officeDocument/2006/relationships/diagramColors" Target="../diagrams/colors17.xml"/><Relationship Id="rId17" Type="http://schemas.openxmlformats.org/officeDocument/2006/relationships/diagramColors" Target="../diagrams/colors18.xml"/><Relationship Id="rId2" Type="http://schemas.openxmlformats.org/officeDocument/2006/relationships/image" Target="../media/image19.png"/><Relationship Id="rId16" Type="http://schemas.openxmlformats.org/officeDocument/2006/relationships/diagramQuickStyle" Target="../diagrams/quickStyle18.xml"/><Relationship Id="rId1" Type="http://schemas.openxmlformats.org/officeDocument/2006/relationships/slideLayout" Target="../slideLayouts/slideLayout10.xml"/><Relationship Id="rId6" Type="http://schemas.openxmlformats.org/officeDocument/2006/relationships/diagramQuickStyle" Target="../diagrams/quickStyle16.xml"/><Relationship Id="rId11" Type="http://schemas.openxmlformats.org/officeDocument/2006/relationships/diagramQuickStyle" Target="../diagrams/quickStyle17.xml"/><Relationship Id="rId5" Type="http://schemas.openxmlformats.org/officeDocument/2006/relationships/diagramLayout" Target="../diagrams/layout16.xml"/><Relationship Id="rId15" Type="http://schemas.openxmlformats.org/officeDocument/2006/relationships/diagramLayout" Target="../diagrams/layout18.xml"/><Relationship Id="rId10" Type="http://schemas.openxmlformats.org/officeDocument/2006/relationships/diagramLayout" Target="../diagrams/layout17.xml"/><Relationship Id="rId4" Type="http://schemas.openxmlformats.org/officeDocument/2006/relationships/diagramData" Target="../diagrams/data16.xml"/><Relationship Id="rId9" Type="http://schemas.openxmlformats.org/officeDocument/2006/relationships/diagramData" Target="../diagrams/data17.xml"/><Relationship Id="rId14" Type="http://schemas.openxmlformats.org/officeDocument/2006/relationships/diagramData" Target="../diagrams/data18.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20.xml"/><Relationship Id="rId13" Type="http://schemas.openxmlformats.org/officeDocument/2006/relationships/image" Target="../media/image22.png"/><Relationship Id="rId3" Type="http://schemas.openxmlformats.org/officeDocument/2006/relationships/diagramLayout" Target="../diagrams/layout19.xml"/><Relationship Id="rId7" Type="http://schemas.openxmlformats.org/officeDocument/2006/relationships/diagramData" Target="../diagrams/data20.xml"/><Relationship Id="rId12" Type="http://schemas.openxmlformats.org/officeDocument/2006/relationships/image" Target="../media/image21.png"/><Relationship Id="rId2" Type="http://schemas.openxmlformats.org/officeDocument/2006/relationships/diagramData" Target="../diagrams/data19.xml"/><Relationship Id="rId1" Type="http://schemas.openxmlformats.org/officeDocument/2006/relationships/slideLayout" Target="../slideLayouts/slideLayout10.xml"/><Relationship Id="rId6" Type="http://schemas.microsoft.com/office/2007/relationships/diagramDrawing" Target="../diagrams/drawing19.xml"/><Relationship Id="rId11" Type="http://schemas.microsoft.com/office/2007/relationships/diagramDrawing" Target="../diagrams/drawing20.xml"/><Relationship Id="rId5" Type="http://schemas.openxmlformats.org/officeDocument/2006/relationships/diagramColors" Target="../diagrams/colors19.xml"/><Relationship Id="rId10" Type="http://schemas.openxmlformats.org/officeDocument/2006/relationships/diagramColors" Target="../diagrams/colors20.xml"/><Relationship Id="rId4" Type="http://schemas.openxmlformats.org/officeDocument/2006/relationships/diagramQuickStyle" Target="../diagrams/quickStyle19.xml"/><Relationship Id="rId9" Type="http://schemas.openxmlformats.org/officeDocument/2006/relationships/diagramQuickStyle" Target="../diagrams/quickStyle2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image" Target="../media/image23.png"/><Relationship Id="rId1" Type="http://schemas.openxmlformats.org/officeDocument/2006/relationships/slideLayout" Target="../slideLayouts/slideLayout15.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24.png"/><Relationship Id="rId2" Type="http://schemas.openxmlformats.org/officeDocument/2006/relationships/diagramData" Target="../diagrams/data22.xml"/><Relationship Id="rId1" Type="http://schemas.openxmlformats.org/officeDocument/2006/relationships/slideLayout" Target="../slideLayouts/slideLayout5.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25.png"/><Relationship Id="rId2" Type="http://schemas.openxmlformats.org/officeDocument/2006/relationships/diagramData" Target="../diagrams/data23.xml"/><Relationship Id="rId1" Type="http://schemas.openxmlformats.org/officeDocument/2006/relationships/slideLayout" Target="../slideLayouts/slideLayout15.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26.png"/><Relationship Id="rId2" Type="http://schemas.openxmlformats.org/officeDocument/2006/relationships/diagramData" Target="../diagrams/data24.xml"/><Relationship Id="rId1" Type="http://schemas.openxmlformats.org/officeDocument/2006/relationships/slideLayout" Target="../slideLayouts/slideLayout15.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5.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image" Target="../media/image27.png"/><Relationship Id="rId2" Type="http://schemas.openxmlformats.org/officeDocument/2006/relationships/diagramData" Target="../diagrams/data26.xml"/><Relationship Id="rId1" Type="http://schemas.openxmlformats.org/officeDocument/2006/relationships/slideLayout" Target="../slideLayouts/slideLayout5.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hsa.ie/eng/Publications_and_Forms/Publications/Codes_of_Practice/biological_agents_code_of_practice_2020.93153.shortcut.html"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5.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29.xml"/><Relationship Id="rId3" Type="http://schemas.openxmlformats.org/officeDocument/2006/relationships/diagramData" Target="../diagrams/data28.xml"/><Relationship Id="rId7" Type="http://schemas.microsoft.com/office/2007/relationships/diagramDrawing" Target="../diagrams/drawing28.xml"/><Relationship Id="rId12" Type="http://schemas.microsoft.com/office/2007/relationships/diagramDrawing" Target="../diagrams/drawing29.xml"/><Relationship Id="rId2" Type="http://schemas.openxmlformats.org/officeDocument/2006/relationships/image" Target="../media/image30.png"/><Relationship Id="rId1" Type="http://schemas.openxmlformats.org/officeDocument/2006/relationships/slideLayout" Target="../slideLayouts/slideLayout5.xml"/><Relationship Id="rId6" Type="http://schemas.openxmlformats.org/officeDocument/2006/relationships/diagramColors" Target="../diagrams/colors28.xml"/><Relationship Id="rId11" Type="http://schemas.openxmlformats.org/officeDocument/2006/relationships/diagramColors" Target="../diagrams/colors29.xml"/><Relationship Id="rId5" Type="http://schemas.openxmlformats.org/officeDocument/2006/relationships/diagramQuickStyle" Target="../diagrams/quickStyle28.xml"/><Relationship Id="rId10" Type="http://schemas.openxmlformats.org/officeDocument/2006/relationships/diagramQuickStyle" Target="../diagrams/quickStyle29.xml"/><Relationship Id="rId4" Type="http://schemas.openxmlformats.org/officeDocument/2006/relationships/diagramLayout" Target="../diagrams/layout28.xml"/><Relationship Id="rId9" Type="http://schemas.openxmlformats.org/officeDocument/2006/relationships/diagramLayout" Target="../diagrams/layout29.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31.xml"/><Relationship Id="rId3" Type="http://schemas.openxmlformats.org/officeDocument/2006/relationships/diagramLayout" Target="../diagrams/layout30.xml"/><Relationship Id="rId7" Type="http://schemas.openxmlformats.org/officeDocument/2006/relationships/diagramData" Target="../diagrams/data31.xml"/><Relationship Id="rId2" Type="http://schemas.openxmlformats.org/officeDocument/2006/relationships/diagramData" Target="../diagrams/data30.xml"/><Relationship Id="rId1" Type="http://schemas.openxmlformats.org/officeDocument/2006/relationships/slideLayout" Target="../slideLayouts/slideLayout5.xml"/><Relationship Id="rId6" Type="http://schemas.microsoft.com/office/2007/relationships/diagramDrawing" Target="../diagrams/drawing30.xml"/><Relationship Id="rId11" Type="http://schemas.microsoft.com/office/2007/relationships/diagramDrawing" Target="../diagrams/drawing31.xml"/><Relationship Id="rId5" Type="http://schemas.openxmlformats.org/officeDocument/2006/relationships/diagramColors" Target="../diagrams/colors30.xml"/><Relationship Id="rId10" Type="http://schemas.openxmlformats.org/officeDocument/2006/relationships/diagramColors" Target="../diagrams/colors31.xml"/><Relationship Id="rId4" Type="http://schemas.openxmlformats.org/officeDocument/2006/relationships/diagramQuickStyle" Target="../diagrams/quickStyle30.xml"/><Relationship Id="rId9" Type="http://schemas.openxmlformats.org/officeDocument/2006/relationships/diagramQuickStyle" Target="../diagrams/quickStyle31.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image" Target="../media/image33.png"/><Relationship Id="rId1" Type="http://schemas.openxmlformats.org/officeDocument/2006/relationships/slideLayout" Target="../slideLayouts/slideLayout5.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34.xml"/><Relationship Id="rId3" Type="http://schemas.openxmlformats.org/officeDocument/2006/relationships/diagramLayout" Target="../diagrams/layout33.xml"/><Relationship Id="rId7" Type="http://schemas.openxmlformats.org/officeDocument/2006/relationships/diagramData" Target="../diagrams/data34.xml"/><Relationship Id="rId2" Type="http://schemas.openxmlformats.org/officeDocument/2006/relationships/diagramData" Target="../diagrams/data33.xml"/><Relationship Id="rId1" Type="http://schemas.openxmlformats.org/officeDocument/2006/relationships/slideLayout" Target="../slideLayouts/slideLayout5.xml"/><Relationship Id="rId6" Type="http://schemas.microsoft.com/office/2007/relationships/diagramDrawing" Target="../diagrams/drawing33.xml"/><Relationship Id="rId11" Type="http://schemas.microsoft.com/office/2007/relationships/diagramDrawing" Target="../diagrams/drawing34.xml"/><Relationship Id="rId5" Type="http://schemas.openxmlformats.org/officeDocument/2006/relationships/diagramColors" Target="../diagrams/colors33.xml"/><Relationship Id="rId10" Type="http://schemas.openxmlformats.org/officeDocument/2006/relationships/diagramColors" Target="../diagrams/colors34.xml"/><Relationship Id="rId4" Type="http://schemas.openxmlformats.org/officeDocument/2006/relationships/diagramQuickStyle" Target="../diagrams/quickStyle33.xml"/><Relationship Id="rId9" Type="http://schemas.openxmlformats.org/officeDocument/2006/relationships/diagramQuickStyle" Target="../diagrams/quickStyle34.xml"/></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Layout" Target="../diagrams/layout35.xml"/><Relationship Id="rId7" Type="http://schemas.openxmlformats.org/officeDocument/2006/relationships/image" Target="../media/image35.png"/><Relationship Id="rId2" Type="http://schemas.openxmlformats.org/officeDocument/2006/relationships/diagramData" Target="../diagrams/data35.xml"/><Relationship Id="rId1" Type="http://schemas.openxmlformats.org/officeDocument/2006/relationships/slideLayout" Target="../slideLayouts/slideLayout5.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3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Layout" Target="../diagrams/layout36.xml"/><Relationship Id="rId7" Type="http://schemas.openxmlformats.org/officeDocument/2006/relationships/image" Target="../media/image37.png"/><Relationship Id="rId2" Type="http://schemas.openxmlformats.org/officeDocument/2006/relationships/diagramData" Target="../diagrams/data36.xml"/><Relationship Id="rId1" Type="http://schemas.openxmlformats.org/officeDocument/2006/relationships/slideLayout" Target="../slideLayouts/slideLayout5.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xml"/><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0cbg_eYKjsc&amp;t=112s" TargetMode="Externa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7.xml"/><Relationship Id="rId7" Type="http://schemas.openxmlformats.org/officeDocument/2006/relationships/image" Target="../media/image44.png"/><Relationship Id="rId2" Type="http://schemas.openxmlformats.org/officeDocument/2006/relationships/diagramData" Target="../diagrams/data37.xml"/><Relationship Id="rId1" Type="http://schemas.openxmlformats.org/officeDocument/2006/relationships/slideLayout" Target="../slideLayouts/slideLayout5.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5.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9.xml"/><Relationship Id="rId7" Type="http://schemas.openxmlformats.org/officeDocument/2006/relationships/image" Target="../media/image45.png"/><Relationship Id="rId2" Type="http://schemas.openxmlformats.org/officeDocument/2006/relationships/diagramData" Target="../diagrams/data39.xml"/><Relationship Id="rId1" Type="http://schemas.openxmlformats.org/officeDocument/2006/relationships/slideLayout" Target="../slideLayouts/slideLayout19.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3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Layout" Target="../diagrams/layout40.xml"/><Relationship Id="rId7" Type="http://schemas.openxmlformats.org/officeDocument/2006/relationships/image" Target="../media/image46.png"/><Relationship Id="rId2" Type="http://schemas.openxmlformats.org/officeDocument/2006/relationships/diagramData" Target="../diagrams/data40.xml"/><Relationship Id="rId1" Type="http://schemas.openxmlformats.org/officeDocument/2006/relationships/slideLayout" Target="../slideLayouts/slideLayout5.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843808" y="1923678"/>
            <a:ext cx="3600400" cy="1120250"/>
          </a:xfrm>
        </p:spPr>
        <p:txBody>
          <a:bodyPr/>
          <a:lstStyle/>
          <a:p>
            <a:r>
              <a:rPr lang="en-US" sz="2000" dirty="0">
                <a:solidFill>
                  <a:schemeClr val="tx2">
                    <a:lumMod val="60000"/>
                    <a:lumOff val="40000"/>
                  </a:schemeClr>
                </a:solidFill>
              </a:rPr>
              <a:t>Health and </a:t>
            </a:r>
            <a:r>
              <a:rPr lang="en-US" sz="2000" dirty="0" smtClean="0">
                <a:solidFill>
                  <a:schemeClr val="tx2">
                    <a:lumMod val="60000"/>
                    <a:lumOff val="40000"/>
                  </a:schemeClr>
                </a:solidFill>
              </a:rPr>
              <a:t>Safety</a:t>
            </a:r>
          </a:p>
          <a:p>
            <a:r>
              <a:rPr lang="en-US" sz="2000" dirty="0" smtClean="0">
                <a:solidFill>
                  <a:schemeClr val="tx2">
                    <a:lumMod val="60000"/>
                    <a:lumOff val="40000"/>
                  </a:schemeClr>
                </a:solidFill>
              </a:rPr>
              <a:t> </a:t>
            </a:r>
            <a:r>
              <a:rPr lang="en-US" sz="2000" dirty="0">
                <a:solidFill>
                  <a:schemeClr val="tx2">
                    <a:lumMod val="60000"/>
                    <a:lumOff val="40000"/>
                  </a:schemeClr>
                </a:solidFill>
              </a:rPr>
              <a:t>in the </a:t>
            </a:r>
            <a:r>
              <a:rPr lang="en-US" sz="2000" dirty="0" smtClean="0">
                <a:solidFill>
                  <a:schemeClr val="tx2">
                    <a:lumMod val="60000"/>
                    <a:lumOff val="40000"/>
                  </a:schemeClr>
                </a:solidFill>
              </a:rPr>
              <a:t>Pharmaceutical</a:t>
            </a:r>
          </a:p>
          <a:p>
            <a:r>
              <a:rPr lang="en-US" sz="2000" dirty="0" smtClean="0">
                <a:solidFill>
                  <a:schemeClr val="tx2">
                    <a:lumMod val="60000"/>
                    <a:lumOff val="40000"/>
                  </a:schemeClr>
                </a:solidFill>
              </a:rPr>
              <a:t> </a:t>
            </a:r>
            <a:r>
              <a:rPr lang="en-US" sz="2000" dirty="0">
                <a:solidFill>
                  <a:schemeClr val="tx2">
                    <a:lumMod val="60000"/>
                    <a:lumOff val="40000"/>
                  </a:schemeClr>
                </a:solidFill>
              </a:rPr>
              <a:t>Industry</a:t>
            </a:r>
            <a:endParaRPr lang="uk-UA" sz="2000" dirty="0">
              <a:solidFill>
                <a:schemeClr val="tx2">
                  <a:lumMod val="60000"/>
                  <a:lumOff val="40000"/>
                </a:schemeClr>
              </a:solidFill>
            </a:endParaRPr>
          </a:p>
        </p:txBody>
      </p:sp>
      <p:sp>
        <p:nvSpPr>
          <p:cNvPr id="2" name="Прямоугольник 1"/>
          <p:cNvSpPr/>
          <p:nvPr/>
        </p:nvSpPr>
        <p:spPr>
          <a:xfrm>
            <a:off x="0" y="0"/>
            <a:ext cx="8676456" cy="738664"/>
          </a:xfrm>
          <a:prstGeom prst="rect">
            <a:avLst/>
          </a:prstGeom>
        </p:spPr>
        <p:txBody>
          <a:bodyPr wrap="square">
            <a:spAutoFit/>
          </a:bodyPr>
          <a:lstStyle/>
          <a:p>
            <a:pPr algn="ctr"/>
            <a:r>
              <a:rPr lang="en-US" sz="1400" b="1" dirty="0">
                <a:solidFill>
                  <a:srgbClr val="002060"/>
                </a:solidFill>
              </a:rPr>
              <a:t>ODESSA NATIONAL MEDICAL UNIVERSITY</a:t>
            </a:r>
          </a:p>
          <a:p>
            <a:pPr algn="ctr"/>
            <a:r>
              <a:rPr lang="en-US" sz="1400" b="1" dirty="0">
                <a:solidFill>
                  <a:srgbClr val="002060"/>
                </a:solidFill>
              </a:rPr>
              <a:t> Faculty of pharmacy </a:t>
            </a:r>
          </a:p>
          <a:p>
            <a:pPr algn="ctr"/>
            <a:r>
              <a:rPr lang="en-US" sz="1400" b="1" dirty="0">
                <a:solidFill>
                  <a:srgbClr val="002060"/>
                </a:solidFill>
              </a:rPr>
              <a:t>Department of Organization and Economics of </a:t>
            </a:r>
            <a:r>
              <a:rPr lang="en-US" sz="1400" b="1" dirty="0" smtClean="0">
                <a:solidFill>
                  <a:srgbClr val="002060"/>
                </a:solidFill>
              </a:rPr>
              <a:t>Pharmacy with </a:t>
            </a:r>
            <a:r>
              <a:rPr lang="en-US" sz="1400" b="1" dirty="0">
                <a:solidFill>
                  <a:srgbClr val="002060"/>
                </a:solidFill>
              </a:rPr>
              <a:t>post-diploma specialization</a:t>
            </a:r>
          </a:p>
        </p:txBody>
      </p:sp>
      <p:sp>
        <p:nvSpPr>
          <p:cNvPr id="4" name="Прямоугольник 3"/>
          <p:cNvSpPr/>
          <p:nvPr/>
        </p:nvSpPr>
        <p:spPr>
          <a:xfrm>
            <a:off x="6228184" y="4491935"/>
            <a:ext cx="2909416" cy="461665"/>
          </a:xfrm>
          <a:prstGeom prst="rect">
            <a:avLst/>
          </a:prstGeom>
        </p:spPr>
        <p:txBody>
          <a:bodyPr wrap="square">
            <a:spAutoFit/>
          </a:bodyPr>
          <a:lstStyle/>
          <a:p>
            <a:r>
              <a:rPr lang="en-US" sz="1200" dirty="0">
                <a:solidFill>
                  <a:srgbClr val="002060"/>
                </a:solidFill>
              </a:rPr>
              <a:t>The lecture was prepared by</a:t>
            </a:r>
          </a:p>
          <a:p>
            <a:r>
              <a:rPr lang="en-US" sz="1200" dirty="0">
                <a:solidFill>
                  <a:srgbClr val="002060"/>
                </a:solidFill>
              </a:rPr>
              <a:t> senior teacher Oksana STEPANOVA</a:t>
            </a:r>
          </a:p>
        </p:txBody>
      </p:sp>
    </p:spTree>
    <p:extLst>
      <p:ext uri="{BB962C8B-B14F-4D97-AF65-F5344CB8AC3E}">
        <p14:creationId xmlns:p14="http://schemas.microsoft.com/office/powerpoint/2010/main" val="2971841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9B6CC"/>
        </a:solidFill>
        <a:effectLst/>
      </p:bgPr>
    </p:bg>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4132609810"/>
              </p:ext>
            </p:extLst>
          </p:nvPr>
        </p:nvGraphicFramePr>
        <p:xfrm>
          <a:off x="899592" y="14157"/>
          <a:ext cx="8136904" cy="1338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Схема 1"/>
          <p:cNvGraphicFramePr/>
          <p:nvPr>
            <p:extLst>
              <p:ext uri="{D42A27DB-BD31-4B8C-83A1-F6EECF244321}">
                <p14:modId xmlns:p14="http://schemas.microsoft.com/office/powerpoint/2010/main" val="171641976"/>
              </p:ext>
            </p:extLst>
          </p:nvPr>
        </p:nvGraphicFramePr>
        <p:xfrm>
          <a:off x="3635896" y="1203598"/>
          <a:ext cx="5400600" cy="29523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2" name="Рисунок 11"/>
          <p:cNvPicPr>
            <a:picLocks noChangeAspect="1"/>
          </p:cNvPicPr>
          <p:nvPr/>
        </p:nvPicPr>
        <p:blipFill>
          <a:blip r:embed="rId12"/>
          <a:stretch>
            <a:fillRect/>
          </a:stretch>
        </p:blipFill>
        <p:spPr>
          <a:xfrm>
            <a:off x="2051720" y="2355726"/>
            <a:ext cx="648072" cy="648072"/>
          </a:xfrm>
          <a:prstGeom prst="rect">
            <a:avLst/>
          </a:prstGeom>
        </p:spPr>
      </p:pic>
      <p:pic>
        <p:nvPicPr>
          <p:cNvPr id="4" name="Рисунок 3"/>
          <p:cNvPicPr>
            <a:picLocks noChangeAspect="1"/>
          </p:cNvPicPr>
          <p:nvPr/>
        </p:nvPicPr>
        <p:blipFill>
          <a:blip r:embed="rId13"/>
          <a:stretch>
            <a:fillRect/>
          </a:stretch>
        </p:blipFill>
        <p:spPr>
          <a:xfrm>
            <a:off x="103569" y="3507854"/>
            <a:ext cx="2164175" cy="1621493"/>
          </a:xfrm>
          <a:prstGeom prst="rect">
            <a:avLst/>
          </a:prstGeom>
          <a:ln>
            <a:noFill/>
          </a:ln>
          <a:effectLst>
            <a:softEdge rad="112500"/>
          </a:effectLst>
        </p:spPr>
      </p:pic>
    </p:spTree>
    <p:extLst>
      <p:ext uri="{BB962C8B-B14F-4D97-AF65-F5344CB8AC3E}">
        <p14:creationId xmlns:p14="http://schemas.microsoft.com/office/powerpoint/2010/main" val="3101234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ctr"/>
            <a:r>
              <a:rPr lang="en-US" altLang="ko-KR" sz="2000" b="1" dirty="0">
                <a:solidFill>
                  <a:srgbClr val="0070C0"/>
                </a:solidFill>
              </a:rPr>
              <a:t>Maintaining improved health and safety standards in the pharmaceutical industry involves several steps:</a:t>
            </a:r>
            <a:endParaRPr lang="ko-KR" altLang="en-US" sz="2000" b="1" dirty="0">
              <a:solidFill>
                <a:srgbClr val="0070C0"/>
              </a:solidFill>
            </a:endParaRPr>
          </a:p>
        </p:txBody>
      </p:sp>
      <p:sp>
        <p:nvSpPr>
          <p:cNvPr id="5" name="Oval 4"/>
          <p:cNvSpPr/>
          <p:nvPr/>
        </p:nvSpPr>
        <p:spPr>
          <a:xfrm>
            <a:off x="4132876" y="1558150"/>
            <a:ext cx="900000" cy="900000"/>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 name="Oval 5"/>
          <p:cNvSpPr/>
          <p:nvPr/>
        </p:nvSpPr>
        <p:spPr>
          <a:xfrm>
            <a:off x="5382140" y="2292339"/>
            <a:ext cx="900000" cy="9000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Oval 6"/>
          <p:cNvSpPr/>
          <p:nvPr/>
        </p:nvSpPr>
        <p:spPr>
          <a:xfrm>
            <a:off x="4829704" y="3713227"/>
            <a:ext cx="900000" cy="900000"/>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Oval 7"/>
          <p:cNvSpPr/>
          <p:nvPr/>
        </p:nvSpPr>
        <p:spPr>
          <a:xfrm>
            <a:off x="3382043" y="3713227"/>
            <a:ext cx="900000" cy="900000"/>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 name="Oval 8"/>
          <p:cNvSpPr/>
          <p:nvPr/>
        </p:nvSpPr>
        <p:spPr>
          <a:xfrm>
            <a:off x="2883612" y="2292339"/>
            <a:ext cx="900000" cy="9000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 name="Block Arc 9"/>
          <p:cNvSpPr/>
          <p:nvPr/>
        </p:nvSpPr>
        <p:spPr>
          <a:xfrm>
            <a:off x="5092918" y="1963402"/>
            <a:ext cx="470213" cy="385339"/>
          </a:xfrm>
          <a:custGeom>
            <a:avLst/>
            <a:gdLst/>
            <a:ahLst/>
            <a:cxnLst/>
            <a:rect l="l" t="t" r="r" b="b"/>
            <a:pathLst>
              <a:path w="470213" h="385339">
                <a:moveTo>
                  <a:pt x="21068" y="0"/>
                </a:moveTo>
                <a:cubicBezTo>
                  <a:pt x="159017" y="64372"/>
                  <a:pt x="284004" y="153136"/>
                  <a:pt x="388902" y="263003"/>
                </a:cubicBezTo>
                <a:lnTo>
                  <a:pt x="432029" y="219876"/>
                </a:lnTo>
                <a:lnTo>
                  <a:pt x="470213" y="385339"/>
                </a:lnTo>
                <a:lnTo>
                  <a:pt x="304750" y="347155"/>
                </a:lnTo>
                <a:lnTo>
                  <a:pt x="353719" y="298187"/>
                </a:lnTo>
                <a:cubicBezTo>
                  <a:pt x="252876" y="192466"/>
                  <a:pt x="132680" y="107060"/>
                  <a:pt x="0" y="4514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3" name="Block Arc 9"/>
          <p:cNvSpPr/>
          <p:nvPr/>
        </p:nvSpPr>
        <p:spPr>
          <a:xfrm rot="4151778">
            <a:off x="5482529" y="3338171"/>
            <a:ext cx="470213" cy="385339"/>
          </a:xfrm>
          <a:custGeom>
            <a:avLst/>
            <a:gdLst/>
            <a:ahLst/>
            <a:cxnLst/>
            <a:rect l="l" t="t" r="r" b="b"/>
            <a:pathLst>
              <a:path w="470213" h="385339">
                <a:moveTo>
                  <a:pt x="21068" y="0"/>
                </a:moveTo>
                <a:cubicBezTo>
                  <a:pt x="159017" y="64372"/>
                  <a:pt x="284004" y="153136"/>
                  <a:pt x="388902" y="263003"/>
                </a:cubicBezTo>
                <a:lnTo>
                  <a:pt x="432029" y="219876"/>
                </a:lnTo>
                <a:lnTo>
                  <a:pt x="470213" y="385339"/>
                </a:lnTo>
                <a:lnTo>
                  <a:pt x="304750" y="347155"/>
                </a:lnTo>
                <a:lnTo>
                  <a:pt x="353719" y="298187"/>
                </a:lnTo>
                <a:cubicBezTo>
                  <a:pt x="252876" y="192466"/>
                  <a:pt x="132680" y="107060"/>
                  <a:pt x="0" y="4514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5" name="Block Arc 9"/>
          <p:cNvSpPr/>
          <p:nvPr/>
        </p:nvSpPr>
        <p:spPr>
          <a:xfrm rot="8600978">
            <a:off x="4296013" y="4198270"/>
            <a:ext cx="470213" cy="385339"/>
          </a:xfrm>
          <a:custGeom>
            <a:avLst/>
            <a:gdLst/>
            <a:ahLst/>
            <a:cxnLst/>
            <a:rect l="l" t="t" r="r" b="b"/>
            <a:pathLst>
              <a:path w="470213" h="385339">
                <a:moveTo>
                  <a:pt x="21068" y="0"/>
                </a:moveTo>
                <a:cubicBezTo>
                  <a:pt x="159017" y="64372"/>
                  <a:pt x="284004" y="153136"/>
                  <a:pt x="388902" y="263003"/>
                </a:cubicBezTo>
                <a:lnTo>
                  <a:pt x="432029" y="219876"/>
                </a:lnTo>
                <a:lnTo>
                  <a:pt x="470213" y="385339"/>
                </a:lnTo>
                <a:lnTo>
                  <a:pt x="304750" y="347155"/>
                </a:lnTo>
                <a:lnTo>
                  <a:pt x="353719" y="298187"/>
                </a:lnTo>
                <a:cubicBezTo>
                  <a:pt x="252876" y="192466"/>
                  <a:pt x="132680" y="107060"/>
                  <a:pt x="0" y="4514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6" name="Block Arc 9"/>
          <p:cNvSpPr/>
          <p:nvPr/>
        </p:nvSpPr>
        <p:spPr>
          <a:xfrm rot="12466113">
            <a:off x="3194528" y="3312684"/>
            <a:ext cx="470213" cy="385339"/>
          </a:xfrm>
          <a:custGeom>
            <a:avLst/>
            <a:gdLst/>
            <a:ahLst/>
            <a:cxnLst/>
            <a:rect l="l" t="t" r="r" b="b"/>
            <a:pathLst>
              <a:path w="470213" h="385339">
                <a:moveTo>
                  <a:pt x="21068" y="0"/>
                </a:moveTo>
                <a:cubicBezTo>
                  <a:pt x="159017" y="64372"/>
                  <a:pt x="284004" y="153136"/>
                  <a:pt x="388902" y="263003"/>
                </a:cubicBezTo>
                <a:lnTo>
                  <a:pt x="432029" y="219876"/>
                </a:lnTo>
                <a:lnTo>
                  <a:pt x="470213" y="385339"/>
                </a:lnTo>
                <a:lnTo>
                  <a:pt x="304750" y="347155"/>
                </a:lnTo>
                <a:lnTo>
                  <a:pt x="353719" y="298187"/>
                </a:lnTo>
                <a:cubicBezTo>
                  <a:pt x="252876" y="192466"/>
                  <a:pt x="132680" y="107060"/>
                  <a:pt x="0" y="4514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7" name="Block Arc 9"/>
          <p:cNvSpPr/>
          <p:nvPr/>
        </p:nvSpPr>
        <p:spPr>
          <a:xfrm rot="17141024">
            <a:off x="3575039" y="1956707"/>
            <a:ext cx="470213" cy="385339"/>
          </a:xfrm>
          <a:custGeom>
            <a:avLst/>
            <a:gdLst/>
            <a:ahLst/>
            <a:cxnLst/>
            <a:rect l="l" t="t" r="r" b="b"/>
            <a:pathLst>
              <a:path w="470213" h="385339">
                <a:moveTo>
                  <a:pt x="21068" y="0"/>
                </a:moveTo>
                <a:cubicBezTo>
                  <a:pt x="159017" y="64372"/>
                  <a:pt x="284004" y="153136"/>
                  <a:pt x="388902" y="263003"/>
                </a:cubicBezTo>
                <a:lnTo>
                  <a:pt x="432029" y="219876"/>
                </a:lnTo>
                <a:lnTo>
                  <a:pt x="470213" y="385339"/>
                </a:lnTo>
                <a:lnTo>
                  <a:pt x="304750" y="347155"/>
                </a:lnTo>
                <a:lnTo>
                  <a:pt x="353719" y="298187"/>
                </a:lnTo>
                <a:cubicBezTo>
                  <a:pt x="252876" y="192466"/>
                  <a:pt x="132680" y="107060"/>
                  <a:pt x="0" y="4514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18" name="Oval 17"/>
          <p:cNvSpPr/>
          <p:nvPr/>
        </p:nvSpPr>
        <p:spPr>
          <a:xfrm>
            <a:off x="4102855" y="2682297"/>
            <a:ext cx="960042" cy="960042"/>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9" name="Rounded Rectangle 27"/>
          <p:cNvSpPr/>
          <p:nvPr/>
        </p:nvSpPr>
        <p:spPr>
          <a:xfrm>
            <a:off x="5693865" y="2627192"/>
            <a:ext cx="299807" cy="230293"/>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rgbClr val="797B4F"/>
              </a:solidFill>
            </a:endParaRPr>
          </a:p>
        </p:txBody>
      </p:sp>
      <p:sp>
        <p:nvSpPr>
          <p:cNvPr id="20" name="Rounded Rectangle 7"/>
          <p:cNvSpPr/>
          <p:nvPr/>
        </p:nvSpPr>
        <p:spPr>
          <a:xfrm>
            <a:off x="3202274" y="2610815"/>
            <a:ext cx="304811" cy="263049"/>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rgbClr val="797B4F"/>
              </a:solidFill>
            </a:endParaRPr>
          </a:p>
        </p:txBody>
      </p:sp>
      <p:sp>
        <p:nvSpPr>
          <p:cNvPr id="21" name="Rectangle 36"/>
          <p:cNvSpPr/>
          <p:nvPr/>
        </p:nvSpPr>
        <p:spPr>
          <a:xfrm>
            <a:off x="3689574" y="4096019"/>
            <a:ext cx="284937" cy="238185"/>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rgbClr val="797B4F"/>
              </a:solidFill>
            </a:endParaRPr>
          </a:p>
        </p:txBody>
      </p:sp>
      <p:sp>
        <p:nvSpPr>
          <p:cNvPr id="22" name="Rectangle 16"/>
          <p:cNvSpPr/>
          <p:nvPr/>
        </p:nvSpPr>
        <p:spPr>
          <a:xfrm>
            <a:off x="4424258" y="1903904"/>
            <a:ext cx="317236" cy="208492"/>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rgbClr val="797B4F"/>
              </a:solidFill>
            </a:endParaRPr>
          </a:p>
        </p:txBody>
      </p:sp>
      <p:sp>
        <p:nvSpPr>
          <p:cNvPr id="23" name="Oval 21"/>
          <p:cNvSpPr>
            <a:spLocks noChangeAspect="1"/>
          </p:cNvSpPr>
          <p:nvPr/>
        </p:nvSpPr>
        <p:spPr>
          <a:xfrm>
            <a:off x="4367040" y="2944679"/>
            <a:ext cx="431671" cy="435278"/>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4" name="Rectangle 9"/>
          <p:cNvSpPr/>
          <p:nvPr/>
        </p:nvSpPr>
        <p:spPr>
          <a:xfrm>
            <a:off x="5156012" y="4023744"/>
            <a:ext cx="298013" cy="27896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7" name="TextBox 26"/>
          <p:cNvSpPr txBox="1"/>
          <p:nvPr/>
        </p:nvSpPr>
        <p:spPr>
          <a:xfrm>
            <a:off x="6302141" y="3119119"/>
            <a:ext cx="2448272" cy="523220"/>
          </a:xfrm>
          <a:prstGeom prst="rect">
            <a:avLst/>
          </a:prstGeom>
          <a:noFill/>
        </p:spPr>
        <p:txBody>
          <a:bodyPr wrap="square" rtlCol="0">
            <a:spAutoFit/>
          </a:bodyPr>
          <a:lstStyle/>
          <a:p>
            <a:r>
              <a:rPr lang="en-US" altLang="ko-KR" sz="1400" b="1" dirty="0">
                <a:solidFill>
                  <a:schemeClr val="bg1"/>
                </a:solidFill>
                <a:cs typeface="Arial" pitchFamily="34" charset="0"/>
              </a:rPr>
              <a:t>Health &amp; Safety Standards in Handling Chemicals</a:t>
            </a:r>
            <a:endParaRPr lang="ko-KR" altLang="en-US" sz="1400" b="1" dirty="0">
              <a:solidFill>
                <a:schemeClr val="bg1"/>
              </a:solidFill>
              <a:cs typeface="Arial" pitchFamily="34" charset="0"/>
            </a:endParaRPr>
          </a:p>
        </p:txBody>
      </p:sp>
      <p:sp>
        <p:nvSpPr>
          <p:cNvPr id="36" name="TextBox 35"/>
          <p:cNvSpPr txBox="1"/>
          <p:nvPr/>
        </p:nvSpPr>
        <p:spPr>
          <a:xfrm>
            <a:off x="6372200" y="1543069"/>
            <a:ext cx="2448272" cy="307777"/>
          </a:xfrm>
          <a:prstGeom prst="rect">
            <a:avLst/>
          </a:prstGeom>
          <a:noFill/>
        </p:spPr>
        <p:txBody>
          <a:bodyPr wrap="square" rtlCol="0">
            <a:spAutoFit/>
          </a:bodyPr>
          <a:lstStyle>
            <a:defPPr>
              <a:defRPr lang="ko-KR"/>
            </a:defPPr>
            <a:lvl1pPr>
              <a:defRPr sz="1400" b="1">
                <a:solidFill>
                  <a:schemeClr val="bg1"/>
                </a:solidFill>
                <a:cs typeface="Arial" pitchFamily="34" charset="0"/>
              </a:defRPr>
            </a:lvl1pPr>
          </a:lstStyle>
          <a:p>
            <a:r>
              <a:rPr lang="en-US" dirty="0"/>
              <a:t> Risk Evaluation</a:t>
            </a:r>
            <a:endParaRPr lang="uk-UA" dirty="0"/>
          </a:p>
        </p:txBody>
      </p:sp>
      <p:sp>
        <p:nvSpPr>
          <p:cNvPr id="11" name="Прямоугольник 10"/>
          <p:cNvSpPr/>
          <p:nvPr/>
        </p:nvSpPr>
        <p:spPr>
          <a:xfrm>
            <a:off x="360104" y="1395496"/>
            <a:ext cx="2612309" cy="738664"/>
          </a:xfrm>
          <a:prstGeom prst="rect">
            <a:avLst/>
          </a:prstGeom>
          <a:noFill/>
        </p:spPr>
        <p:txBody>
          <a:bodyPr wrap="square" rtlCol="0">
            <a:spAutoFit/>
          </a:bodyPr>
          <a:lstStyle/>
          <a:p>
            <a:pPr algn="just">
              <a:lnSpc>
                <a:spcPct val="150000"/>
              </a:lnSpc>
            </a:pPr>
            <a:r>
              <a:rPr lang="pl-PL" sz="1400" b="1" dirty="0">
                <a:solidFill>
                  <a:schemeClr val="bg1"/>
                </a:solidFill>
                <a:cs typeface="Arial" pitchFamily="34" charset="0"/>
              </a:rPr>
              <a:t>Practice Primary </a:t>
            </a:r>
            <a:r>
              <a:rPr lang="pl-PL" sz="1400" b="1" dirty="0" smtClean="0">
                <a:solidFill>
                  <a:schemeClr val="bg1"/>
                </a:solidFill>
                <a:cs typeface="Arial" pitchFamily="34" charset="0"/>
              </a:rPr>
              <a:t>Laboratory</a:t>
            </a:r>
            <a:endParaRPr lang="en-US" sz="1400" b="1" dirty="0" smtClean="0">
              <a:solidFill>
                <a:schemeClr val="bg1"/>
              </a:solidFill>
              <a:cs typeface="Arial" pitchFamily="34" charset="0"/>
            </a:endParaRPr>
          </a:p>
          <a:p>
            <a:pPr algn="just">
              <a:lnSpc>
                <a:spcPct val="150000"/>
              </a:lnSpc>
            </a:pPr>
            <a:r>
              <a:rPr lang="pl-PL" sz="1400" b="1" dirty="0" smtClean="0">
                <a:solidFill>
                  <a:schemeClr val="bg1"/>
                </a:solidFill>
                <a:cs typeface="Arial" pitchFamily="34" charset="0"/>
              </a:rPr>
              <a:t> </a:t>
            </a:r>
            <a:r>
              <a:rPr lang="pl-PL" sz="1400" b="1" dirty="0">
                <a:solidFill>
                  <a:schemeClr val="bg1"/>
                </a:solidFill>
                <a:cs typeface="Arial" pitchFamily="34" charset="0"/>
              </a:rPr>
              <a:t>Safety</a:t>
            </a:r>
            <a:endParaRPr lang="uk-UA" sz="1400" b="1" dirty="0">
              <a:solidFill>
                <a:schemeClr val="bg1"/>
              </a:solidFill>
              <a:cs typeface="Arial" pitchFamily="34" charset="0"/>
            </a:endParaRPr>
          </a:p>
        </p:txBody>
      </p:sp>
      <p:sp>
        <p:nvSpPr>
          <p:cNvPr id="12" name="Прямоугольник 11"/>
          <p:cNvSpPr/>
          <p:nvPr/>
        </p:nvSpPr>
        <p:spPr>
          <a:xfrm>
            <a:off x="388675" y="2930943"/>
            <a:ext cx="3204210" cy="699743"/>
          </a:xfrm>
          <a:prstGeom prst="rect">
            <a:avLst/>
          </a:prstGeom>
          <a:noFill/>
        </p:spPr>
        <p:txBody>
          <a:bodyPr wrap="square" rtlCol="0">
            <a:spAutoFit/>
          </a:bodyPr>
          <a:lstStyle/>
          <a:p>
            <a:pPr algn="just">
              <a:lnSpc>
                <a:spcPct val="150000"/>
              </a:lnSpc>
            </a:pPr>
            <a:r>
              <a:rPr lang="en-US" sz="1400" b="1" dirty="0">
                <a:solidFill>
                  <a:schemeClr val="bg1"/>
                </a:solidFill>
                <a:cs typeface="Arial" pitchFamily="34" charset="0"/>
              </a:rPr>
              <a:t>Ensure Injury Free </a:t>
            </a:r>
            <a:r>
              <a:rPr lang="en-US" sz="1400" b="1" dirty="0" smtClean="0">
                <a:solidFill>
                  <a:schemeClr val="bg1"/>
                </a:solidFill>
                <a:cs typeface="Arial" pitchFamily="34" charset="0"/>
              </a:rPr>
              <a:t>Work</a:t>
            </a:r>
          </a:p>
          <a:p>
            <a:pPr algn="just">
              <a:lnSpc>
                <a:spcPct val="150000"/>
              </a:lnSpc>
            </a:pPr>
            <a:r>
              <a:rPr lang="en-US" sz="1400" b="1" dirty="0" smtClean="0">
                <a:solidFill>
                  <a:schemeClr val="bg1"/>
                </a:solidFill>
                <a:cs typeface="Arial" pitchFamily="34" charset="0"/>
              </a:rPr>
              <a:t> </a:t>
            </a:r>
            <a:r>
              <a:rPr lang="en-US" sz="1400" b="1" dirty="0">
                <a:solidFill>
                  <a:schemeClr val="bg1"/>
                </a:solidFill>
                <a:cs typeface="Arial" pitchFamily="34" charset="0"/>
              </a:rPr>
              <a:t>Environment</a:t>
            </a:r>
            <a:endParaRPr lang="uk-UA" sz="1400" b="1" dirty="0">
              <a:solidFill>
                <a:schemeClr val="bg1"/>
              </a:solidFill>
              <a:cs typeface="Arial" pitchFamily="34" charset="0"/>
            </a:endParaRPr>
          </a:p>
        </p:txBody>
      </p:sp>
    </p:spTree>
    <p:extLst>
      <p:ext uri="{BB962C8B-B14F-4D97-AF65-F5344CB8AC3E}">
        <p14:creationId xmlns:p14="http://schemas.microsoft.com/office/powerpoint/2010/main" val="3158582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хема 7"/>
          <p:cNvGraphicFramePr/>
          <p:nvPr>
            <p:extLst>
              <p:ext uri="{D42A27DB-BD31-4B8C-83A1-F6EECF244321}">
                <p14:modId xmlns:p14="http://schemas.microsoft.com/office/powerpoint/2010/main" val="3486678571"/>
              </p:ext>
            </p:extLst>
          </p:nvPr>
        </p:nvGraphicFramePr>
        <p:xfrm>
          <a:off x="2123728" y="483518"/>
          <a:ext cx="6462464" cy="42060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3995936" y="-20538"/>
            <a:ext cx="1903085" cy="369332"/>
          </a:xfrm>
          <a:prstGeom prst="rect">
            <a:avLst/>
          </a:prstGeom>
        </p:spPr>
        <p:txBody>
          <a:bodyPr wrap="none">
            <a:spAutoFit/>
          </a:bodyPr>
          <a:lstStyle/>
          <a:p>
            <a:r>
              <a:rPr lang="en-US" b="1" dirty="0">
                <a:solidFill>
                  <a:srgbClr val="3366FF"/>
                </a:solidFill>
              </a:rPr>
              <a:t>Risk Evaluation</a:t>
            </a:r>
          </a:p>
        </p:txBody>
      </p:sp>
    </p:spTree>
    <p:extLst>
      <p:ext uri="{BB962C8B-B14F-4D97-AF65-F5344CB8AC3E}">
        <p14:creationId xmlns:p14="http://schemas.microsoft.com/office/powerpoint/2010/main" val="3031723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0308" y="0"/>
            <a:ext cx="3756156" cy="463397"/>
          </a:xfrm>
          <a:prstGeom prst="rect">
            <a:avLst/>
          </a:prstGeom>
        </p:spPr>
        <p:txBody>
          <a:bodyPr wrap="none">
            <a:spAutoFit/>
          </a:bodyPr>
          <a:lstStyle/>
          <a:p>
            <a:pPr algn="just">
              <a:lnSpc>
                <a:spcPct val="150000"/>
              </a:lnSpc>
              <a:spcAft>
                <a:spcPts val="0"/>
              </a:spcAft>
            </a:pPr>
            <a:r>
              <a:rPr lang="en-US" b="1"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Practice Primary Laboratory Safety</a:t>
            </a:r>
            <a:endParaRPr lang="uk-UA" sz="1400" b="1"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2382039038"/>
              </p:ext>
            </p:extLst>
          </p:nvPr>
        </p:nvGraphicFramePr>
        <p:xfrm>
          <a:off x="539552" y="463397"/>
          <a:ext cx="8064896" cy="1477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Схема 8"/>
          <p:cNvGraphicFramePr/>
          <p:nvPr>
            <p:extLst>
              <p:ext uri="{D42A27DB-BD31-4B8C-83A1-F6EECF244321}">
                <p14:modId xmlns:p14="http://schemas.microsoft.com/office/powerpoint/2010/main" val="4270937506"/>
              </p:ext>
            </p:extLst>
          </p:nvPr>
        </p:nvGraphicFramePr>
        <p:xfrm>
          <a:off x="683568" y="1940725"/>
          <a:ext cx="7920880" cy="28623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26902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3767139899"/>
              </p:ext>
            </p:extLst>
          </p:nvPr>
        </p:nvGraphicFramePr>
        <p:xfrm>
          <a:off x="539552" y="483518"/>
          <a:ext cx="7560840" cy="403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Рисунок 6"/>
          <p:cNvPicPr>
            <a:picLocks noChangeAspect="1"/>
          </p:cNvPicPr>
          <p:nvPr/>
        </p:nvPicPr>
        <p:blipFill>
          <a:blip r:embed="rId7"/>
          <a:stretch>
            <a:fillRect/>
          </a:stretch>
        </p:blipFill>
        <p:spPr>
          <a:xfrm>
            <a:off x="1979712" y="742"/>
            <a:ext cx="3828620" cy="554784"/>
          </a:xfrm>
          <a:prstGeom prst="rect">
            <a:avLst/>
          </a:prstGeom>
        </p:spPr>
      </p:pic>
    </p:spTree>
    <p:extLst>
      <p:ext uri="{BB962C8B-B14F-4D97-AF65-F5344CB8AC3E}">
        <p14:creationId xmlns:p14="http://schemas.microsoft.com/office/powerpoint/2010/main" val="372894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65086" y="24904"/>
            <a:ext cx="4322658" cy="369332"/>
          </a:xfrm>
          <a:prstGeom prst="rect">
            <a:avLst/>
          </a:prstGeom>
        </p:spPr>
        <p:txBody>
          <a:bodyPr wrap="none">
            <a:spAutoFit/>
          </a:bodyPr>
          <a:lstStyle/>
          <a:p>
            <a:r>
              <a:rPr lang="en-US" b="1" dirty="0">
                <a:solidFill>
                  <a:srgbClr val="0070C0"/>
                </a:solidFill>
              </a:rPr>
              <a:t>Ensure Injury Free Work Environment</a:t>
            </a:r>
            <a:endParaRPr lang="uk-UA" b="1" dirty="0">
              <a:solidFill>
                <a:srgbClr val="0070C0"/>
              </a:solidFill>
            </a:endParaRPr>
          </a:p>
        </p:txBody>
      </p:sp>
      <p:graphicFrame>
        <p:nvGraphicFramePr>
          <p:cNvPr id="6" name="Схема 5"/>
          <p:cNvGraphicFramePr/>
          <p:nvPr>
            <p:extLst>
              <p:ext uri="{D42A27DB-BD31-4B8C-83A1-F6EECF244321}">
                <p14:modId xmlns:p14="http://schemas.microsoft.com/office/powerpoint/2010/main" val="2496837703"/>
              </p:ext>
            </p:extLst>
          </p:nvPr>
        </p:nvGraphicFramePr>
        <p:xfrm>
          <a:off x="584150" y="394236"/>
          <a:ext cx="7344816" cy="874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Схема 7"/>
          <p:cNvGraphicFramePr/>
          <p:nvPr>
            <p:extLst>
              <p:ext uri="{D42A27DB-BD31-4B8C-83A1-F6EECF244321}">
                <p14:modId xmlns:p14="http://schemas.microsoft.com/office/powerpoint/2010/main" val="277158349"/>
              </p:ext>
            </p:extLst>
          </p:nvPr>
        </p:nvGraphicFramePr>
        <p:xfrm>
          <a:off x="504886" y="1303333"/>
          <a:ext cx="7523498" cy="20254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Схема 9"/>
          <p:cNvGraphicFramePr/>
          <p:nvPr>
            <p:extLst>
              <p:ext uri="{D42A27DB-BD31-4B8C-83A1-F6EECF244321}">
                <p14:modId xmlns:p14="http://schemas.microsoft.com/office/powerpoint/2010/main" val="2631088389"/>
              </p:ext>
            </p:extLst>
          </p:nvPr>
        </p:nvGraphicFramePr>
        <p:xfrm>
          <a:off x="504886" y="3331495"/>
          <a:ext cx="7523498" cy="46439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2" name="Схема 11"/>
          <p:cNvGraphicFramePr/>
          <p:nvPr>
            <p:extLst>
              <p:ext uri="{D42A27DB-BD31-4B8C-83A1-F6EECF244321}">
                <p14:modId xmlns:p14="http://schemas.microsoft.com/office/powerpoint/2010/main" val="3801138248"/>
              </p:ext>
            </p:extLst>
          </p:nvPr>
        </p:nvGraphicFramePr>
        <p:xfrm>
          <a:off x="540105" y="3870629"/>
          <a:ext cx="7488279" cy="1077385"/>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331049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35696" y="123478"/>
            <a:ext cx="6480720" cy="369332"/>
          </a:xfrm>
          <a:prstGeom prst="rect">
            <a:avLst/>
          </a:prstGeom>
        </p:spPr>
        <p:txBody>
          <a:bodyPr wrap="square">
            <a:spAutoFit/>
          </a:bodyPr>
          <a:lstStyle/>
          <a:p>
            <a:r>
              <a:rPr lang="en-US" b="1" dirty="0">
                <a:solidFill>
                  <a:srgbClr val="0070C0"/>
                </a:solidFill>
              </a:rPr>
              <a:t>Health &amp; Safety Standards in Handling Chemicals</a:t>
            </a:r>
            <a:endParaRPr lang="uk-UA" b="1" dirty="0">
              <a:solidFill>
                <a:srgbClr val="0070C0"/>
              </a:solidFill>
            </a:endParaRPr>
          </a:p>
        </p:txBody>
      </p:sp>
      <p:graphicFrame>
        <p:nvGraphicFramePr>
          <p:cNvPr id="6" name="Схема 5"/>
          <p:cNvGraphicFramePr/>
          <p:nvPr>
            <p:extLst>
              <p:ext uri="{D42A27DB-BD31-4B8C-83A1-F6EECF244321}">
                <p14:modId xmlns:p14="http://schemas.microsoft.com/office/powerpoint/2010/main" val="1592718624"/>
              </p:ext>
            </p:extLst>
          </p:nvPr>
        </p:nvGraphicFramePr>
        <p:xfrm>
          <a:off x="827584" y="492810"/>
          <a:ext cx="7776864"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Схема 7"/>
          <p:cNvGraphicFramePr/>
          <p:nvPr>
            <p:extLst>
              <p:ext uri="{D42A27DB-BD31-4B8C-83A1-F6EECF244321}">
                <p14:modId xmlns:p14="http://schemas.microsoft.com/office/powerpoint/2010/main" val="2573086046"/>
              </p:ext>
            </p:extLst>
          </p:nvPr>
        </p:nvGraphicFramePr>
        <p:xfrm>
          <a:off x="827584" y="2283718"/>
          <a:ext cx="7704856" cy="20313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10458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Схема 6"/>
          <p:cNvGraphicFramePr/>
          <p:nvPr>
            <p:extLst>
              <p:ext uri="{D42A27DB-BD31-4B8C-83A1-F6EECF244321}">
                <p14:modId xmlns:p14="http://schemas.microsoft.com/office/powerpoint/2010/main" val="2894294860"/>
              </p:ext>
            </p:extLst>
          </p:nvPr>
        </p:nvGraphicFramePr>
        <p:xfrm>
          <a:off x="827584" y="195486"/>
          <a:ext cx="8208912" cy="3096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1438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p:cNvSpPr/>
          <p:nvPr/>
        </p:nvSpPr>
        <p:spPr>
          <a:xfrm flipH="1">
            <a:off x="1150370" y="886473"/>
            <a:ext cx="1674054" cy="1469253"/>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Carbon Monoxide Exposure</a:t>
            </a:r>
            <a:endParaRPr lang="uk-UA" dirty="0">
              <a:solidFill>
                <a:schemeClr val="tx1"/>
              </a:solidFill>
            </a:endParaRPr>
          </a:p>
        </p:txBody>
      </p:sp>
      <p:sp>
        <p:nvSpPr>
          <p:cNvPr id="22" name="Oval 21"/>
          <p:cNvSpPr/>
          <p:nvPr/>
        </p:nvSpPr>
        <p:spPr>
          <a:xfrm flipH="1">
            <a:off x="2377237" y="1711286"/>
            <a:ext cx="1800000" cy="1800000"/>
          </a:xfrm>
          <a:prstGeom prst="ellipse">
            <a:avLst/>
          </a:prstGeom>
          <a:solidFill>
            <a:schemeClr val="accent2">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4882580" y="1711286"/>
            <a:ext cx="1800000" cy="1800000"/>
          </a:xfrm>
          <a:prstGeom prst="ellipse">
            <a:avLst/>
          </a:prstGeom>
          <a:solidFill>
            <a:schemeClr val="accent2">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1"/>
          <p:cNvSpPr>
            <a:spLocks noGrp="1"/>
          </p:cNvSpPr>
          <p:nvPr>
            <p:ph type="body" sz="quarter" idx="10"/>
          </p:nvPr>
        </p:nvSpPr>
        <p:spPr/>
        <p:txBody>
          <a:bodyPr/>
          <a:lstStyle/>
          <a:p>
            <a:r>
              <a:rPr lang="en-US" sz="2400" b="1" dirty="0" smtClean="0">
                <a:solidFill>
                  <a:srgbClr val="C00000"/>
                </a:solidFill>
              </a:rPr>
              <a:t>Top </a:t>
            </a:r>
            <a:r>
              <a:rPr lang="en-US" sz="2400" b="1" dirty="0">
                <a:solidFill>
                  <a:srgbClr val="C00000"/>
                </a:solidFill>
              </a:rPr>
              <a:t>Safety Risks in the Pharmaceutical Industry</a:t>
            </a:r>
            <a:endParaRPr lang="uk-UA" sz="2400" b="1" dirty="0">
              <a:solidFill>
                <a:srgbClr val="C00000"/>
              </a:solidFill>
            </a:endParaRPr>
          </a:p>
        </p:txBody>
      </p:sp>
      <p:sp>
        <p:nvSpPr>
          <p:cNvPr id="5" name="Oval 4"/>
          <p:cNvSpPr/>
          <p:nvPr/>
        </p:nvSpPr>
        <p:spPr>
          <a:xfrm>
            <a:off x="3449942" y="2335919"/>
            <a:ext cx="2264709" cy="1980000"/>
          </a:xfrm>
          <a:prstGeom prst="ellipse">
            <a:avLst/>
          </a:prstGeom>
          <a:solidFill>
            <a:schemeClr val="accent1">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Flammable</a:t>
            </a:r>
            <a:endParaRPr lang="ru-RU" dirty="0">
              <a:solidFill>
                <a:schemeClr val="tx1"/>
              </a:solidFill>
            </a:endParaRPr>
          </a:p>
          <a:p>
            <a:r>
              <a:rPr lang="en-US" dirty="0">
                <a:solidFill>
                  <a:schemeClr val="tx1"/>
                </a:solidFill>
              </a:rPr>
              <a:t> </a:t>
            </a:r>
            <a:r>
              <a:rPr lang="ru-RU" dirty="0">
                <a:solidFill>
                  <a:schemeClr val="tx1"/>
                </a:solidFill>
              </a:rPr>
              <a:t>     </a:t>
            </a:r>
            <a:r>
              <a:rPr lang="en-US" dirty="0">
                <a:solidFill>
                  <a:schemeClr val="tx1"/>
                </a:solidFill>
              </a:rPr>
              <a:t>and</a:t>
            </a:r>
            <a:endParaRPr lang="ru-RU" dirty="0">
              <a:solidFill>
                <a:schemeClr val="tx1"/>
              </a:solidFill>
            </a:endParaRPr>
          </a:p>
          <a:p>
            <a:r>
              <a:rPr lang="en-US" dirty="0">
                <a:solidFill>
                  <a:schemeClr val="tx1"/>
                </a:solidFill>
              </a:rPr>
              <a:t>Combustible</a:t>
            </a:r>
            <a:endParaRPr lang="ru-RU" dirty="0">
              <a:solidFill>
                <a:schemeClr val="tx1"/>
              </a:solidFill>
            </a:endParaRPr>
          </a:p>
          <a:p>
            <a:r>
              <a:rPr lang="en-US" dirty="0">
                <a:solidFill>
                  <a:schemeClr val="tx1"/>
                </a:solidFill>
              </a:rPr>
              <a:t> Materials</a:t>
            </a:r>
            <a:endParaRPr lang="uk-UA" dirty="0">
              <a:solidFill>
                <a:schemeClr val="tx1"/>
              </a:solidFill>
            </a:endParaRPr>
          </a:p>
        </p:txBody>
      </p:sp>
      <p:sp>
        <p:nvSpPr>
          <p:cNvPr id="17" name="TextBox 16"/>
          <p:cNvSpPr txBox="1"/>
          <p:nvPr/>
        </p:nvSpPr>
        <p:spPr>
          <a:xfrm>
            <a:off x="5427703" y="2076699"/>
            <a:ext cx="1254877" cy="646331"/>
          </a:xfrm>
          <a:prstGeom prst="rect">
            <a:avLst/>
          </a:prstGeom>
          <a:noFill/>
        </p:spPr>
        <p:txBody>
          <a:bodyPr wrap="square" rtlCol="0">
            <a:spAutoFit/>
          </a:bodyPr>
          <a:lstStyle/>
          <a:p>
            <a:pPr lvl="0"/>
            <a:r>
              <a:rPr lang="en-US" dirty="0"/>
              <a:t>Biological Hazards</a:t>
            </a:r>
            <a:endParaRPr lang="uk-UA" dirty="0"/>
          </a:p>
        </p:txBody>
      </p:sp>
      <p:sp>
        <p:nvSpPr>
          <p:cNvPr id="25" name="TextBox 24"/>
          <p:cNvSpPr txBox="1"/>
          <p:nvPr/>
        </p:nvSpPr>
        <p:spPr>
          <a:xfrm>
            <a:off x="2555660" y="2089513"/>
            <a:ext cx="1375858" cy="646331"/>
          </a:xfrm>
          <a:prstGeom prst="rect">
            <a:avLst/>
          </a:prstGeom>
          <a:ln>
            <a:noFill/>
          </a:ln>
          <a:effectLst>
            <a:softEdge rad="112500"/>
          </a:effectLst>
        </p:spPr>
        <p:txBody>
          <a:bodyPr wrap="square" rtlCol="0">
            <a:spAutoFit/>
          </a:bodyPr>
          <a:lstStyle/>
          <a:p>
            <a:pPr lvl="0"/>
            <a:r>
              <a:rPr lang="en-US" dirty="0"/>
              <a:t>Hazardous Chemicals</a:t>
            </a:r>
            <a:endParaRPr lang="uk-UA" dirty="0"/>
          </a:p>
        </p:txBody>
      </p:sp>
      <p:sp>
        <p:nvSpPr>
          <p:cNvPr id="37" name="Oval 20"/>
          <p:cNvSpPr/>
          <p:nvPr/>
        </p:nvSpPr>
        <p:spPr>
          <a:xfrm flipH="1">
            <a:off x="6292741" y="889450"/>
            <a:ext cx="1674054" cy="1469253"/>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dirty="0" smtClean="0">
                <a:solidFill>
                  <a:schemeClr val="tx1"/>
                </a:solidFill>
              </a:rPr>
              <a:t>      </a:t>
            </a:r>
            <a:r>
              <a:rPr lang="en-US" dirty="0" smtClean="0">
                <a:solidFill>
                  <a:schemeClr val="tx1"/>
                </a:solidFill>
              </a:rPr>
              <a:t>UV</a:t>
            </a:r>
            <a:endParaRPr lang="ru-RU" dirty="0">
              <a:solidFill>
                <a:schemeClr val="tx1"/>
              </a:solidFill>
            </a:endParaRPr>
          </a:p>
          <a:p>
            <a:pPr lvl="0"/>
            <a:r>
              <a:rPr lang="en-US" dirty="0" smtClean="0">
                <a:solidFill>
                  <a:schemeClr val="tx1"/>
                </a:solidFill>
              </a:rPr>
              <a:t>Radiation</a:t>
            </a:r>
            <a:endParaRPr lang="uk-UA" dirty="0">
              <a:solidFill>
                <a:schemeClr val="tx1"/>
              </a:solidFill>
            </a:endParaRPr>
          </a:p>
        </p:txBody>
      </p:sp>
      <p:pic>
        <p:nvPicPr>
          <p:cNvPr id="40" name="Рисунок 39"/>
          <p:cNvPicPr>
            <a:picLocks noChangeAspect="1"/>
          </p:cNvPicPr>
          <p:nvPr/>
        </p:nvPicPr>
        <p:blipFill>
          <a:blip r:embed="rId3"/>
          <a:stretch>
            <a:fillRect/>
          </a:stretch>
        </p:blipFill>
        <p:spPr>
          <a:xfrm>
            <a:off x="3887634" y="1333285"/>
            <a:ext cx="1277464" cy="850094"/>
          </a:xfrm>
          <a:prstGeom prst="rect">
            <a:avLst/>
          </a:prstGeom>
          <a:ln>
            <a:noFill/>
          </a:ln>
          <a:effectLst>
            <a:softEdge rad="112500"/>
          </a:effectLst>
        </p:spPr>
      </p:pic>
      <p:pic>
        <p:nvPicPr>
          <p:cNvPr id="43" name="Рисунок 42"/>
          <p:cNvPicPr>
            <a:picLocks noChangeAspect="1"/>
          </p:cNvPicPr>
          <p:nvPr/>
        </p:nvPicPr>
        <p:blipFill>
          <a:blip r:embed="rId4"/>
          <a:stretch>
            <a:fillRect/>
          </a:stretch>
        </p:blipFill>
        <p:spPr>
          <a:xfrm>
            <a:off x="3556337" y="593197"/>
            <a:ext cx="1843038" cy="1032101"/>
          </a:xfrm>
          <a:prstGeom prst="rect">
            <a:avLst/>
          </a:prstGeom>
          <a:ln>
            <a:noFill/>
          </a:ln>
          <a:effectLst>
            <a:softEdge rad="112500"/>
          </a:effectLst>
        </p:spPr>
      </p:pic>
      <p:sp>
        <p:nvSpPr>
          <p:cNvPr id="18" name="Oval 20"/>
          <p:cNvSpPr/>
          <p:nvPr/>
        </p:nvSpPr>
        <p:spPr>
          <a:xfrm flipH="1">
            <a:off x="303516" y="2339963"/>
            <a:ext cx="1828002" cy="1210106"/>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dirty="0">
                <a:solidFill>
                  <a:schemeClr val="tx1"/>
                </a:solidFill>
              </a:rPr>
              <a:t>Ergonomic </a:t>
            </a:r>
            <a:endParaRPr lang="en-US" dirty="0" smtClean="0">
              <a:solidFill>
                <a:schemeClr val="tx1"/>
              </a:solidFill>
            </a:endParaRPr>
          </a:p>
          <a:p>
            <a:r>
              <a:rPr lang="pl-PL" dirty="0" smtClean="0">
                <a:solidFill>
                  <a:schemeClr val="tx1"/>
                </a:solidFill>
              </a:rPr>
              <a:t>Hazards</a:t>
            </a:r>
            <a:endParaRPr lang="uk-UA" dirty="0">
              <a:solidFill>
                <a:schemeClr val="tx1"/>
              </a:solidFill>
            </a:endParaRPr>
          </a:p>
        </p:txBody>
      </p:sp>
      <p:sp>
        <p:nvSpPr>
          <p:cNvPr id="4" name="Прямоугольник 3"/>
          <p:cNvSpPr/>
          <p:nvPr/>
        </p:nvSpPr>
        <p:spPr>
          <a:xfrm>
            <a:off x="3556337" y="2387084"/>
            <a:ext cx="248786" cy="369332"/>
          </a:xfrm>
          <a:prstGeom prst="rect">
            <a:avLst/>
          </a:prstGeom>
        </p:spPr>
        <p:txBody>
          <a:bodyPr wrap="none">
            <a:spAutoFit/>
          </a:bodyPr>
          <a:lstStyle/>
          <a:p>
            <a:r>
              <a:rPr lang="pl-PL" dirty="0" smtClean="0"/>
              <a:t>.</a:t>
            </a:r>
            <a:endParaRPr lang="uk-UA" dirty="0"/>
          </a:p>
        </p:txBody>
      </p:sp>
      <p:sp>
        <p:nvSpPr>
          <p:cNvPr id="19" name="Oval 20"/>
          <p:cNvSpPr/>
          <p:nvPr/>
        </p:nvSpPr>
        <p:spPr>
          <a:xfrm flipH="1">
            <a:off x="1565609" y="3417343"/>
            <a:ext cx="1599327" cy="1210106"/>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dirty="0">
                <a:solidFill>
                  <a:schemeClr val="tx1"/>
                </a:solidFill>
              </a:rPr>
              <a:t>Physical Hazards</a:t>
            </a:r>
            <a:endParaRPr lang="uk-UA" dirty="0">
              <a:solidFill>
                <a:schemeClr val="tx1"/>
              </a:solidFill>
            </a:endParaRPr>
          </a:p>
        </p:txBody>
      </p:sp>
      <p:sp>
        <p:nvSpPr>
          <p:cNvPr id="20" name="Oval 20"/>
          <p:cNvSpPr/>
          <p:nvPr/>
        </p:nvSpPr>
        <p:spPr>
          <a:xfrm flipH="1">
            <a:off x="6177187" y="2900005"/>
            <a:ext cx="2295002" cy="1953387"/>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dirty="0">
                <a:solidFill>
                  <a:schemeClr val="tx1"/>
                </a:solidFill>
              </a:rPr>
              <a:t>Psychological Hazards</a:t>
            </a:r>
            <a:endParaRPr lang="uk-UA" dirty="0">
              <a:solidFill>
                <a:schemeClr val="tx1"/>
              </a:solidFill>
            </a:endParaRPr>
          </a:p>
        </p:txBody>
      </p:sp>
    </p:spTree>
    <p:extLst>
      <p:ext uri="{BB962C8B-B14F-4D97-AF65-F5344CB8AC3E}">
        <p14:creationId xmlns:p14="http://schemas.microsoft.com/office/powerpoint/2010/main" val="2081002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67544" y="227667"/>
            <a:ext cx="2367638" cy="1015663"/>
          </a:xfrm>
          <a:prstGeom prst="rect">
            <a:avLst/>
          </a:prstGeom>
          <a:noFill/>
        </p:spPr>
        <p:txBody>
          <a:bodyPr wrap="square" rtlCol="0" anchor="ctr">
            <a:spAutoFit/>
          </a:bodyPr>
          <a:lstStyle>
            <a:defPPr>
              <a:defRPr lang="ko-KR"/>
            </a:defPPr>
            <a:lvl1pPr>
              <a:defRPr sz="2000" b="1">
                <a:solidFill>
                  <a:schemeClr val="accent3"/>
                </a:solidFill>
                <a:cs typeface="Arial" pitchFamily="34" charset="0"/>
              </a:defRPr>
            </a:lvl1pPr>
          </a:lstStyle>
          <a:p>
            <a:r>
              <a:rPr lang="en-US" dirty="0"/>
              <a:t>Flammable</a:t>
            </a:r>
            <a:r>
              <a:rPr lang="ru-RU" dirty="0"/>
              <a:t> </a:t>
            </a:r>
            <a:r>
              <a:rPr lang="en-US" dirty="0"/>
              <a:t>and</a:t>
            </a:r>
            <a:endParaRPr lang="ru-RU" dirty="0"/>
          </a:p>
          <a:p>
            <a:r>
              <a:rPr lang="en-US" dirty="0"/>
              <a:t>Combustible</a:t>
            </a:r>
            <a:endParaRPr lang="ru-RU" dirty="0"/>
          </a:p>
          <a:p>
            <a:r>
              <a:rPr lang="en-US" dirty="0"/>
              <a:t> Materials</a:t>
            </a:r>
            <a:endParaRPr lang="uk-UA" dirty="0"/>
          </a:p>
        </p:txBody>
      </p:sp>
      <p:graphicFrame>
        <p:nvGraphicFramePr>
          <p:cNvPr id="7" name="Схема 6"/>
          <p:cNvGraphicFramePr/>
          <p:nvPr>
            <p:extLst>
              <p:ext uri="{D42A27DB-BD31-4B8C-83A1-F6EECF244321}">
                <p14:modId xmlns:p14="http://schemas.microsoft.com/office/powerpoint/2010/main" val="1686129497"/>
              </p:ext>
            </p:extLst>
          </p:nvPr>
        </p:nvGraphicFramePr>
        <p:xfrm>
          <a:off x="179512" y="1365036"/>
          <a:ext cx="2808312" cy="27188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5148064" y="227667"/>
            <a:ext cx="1843146" cy="707886"/>
          </a:xfrm>
          <a:prstGeom prst="rect">
            <a:avLst/>
          </a:prstGeom>
          <a:noFill/>
        </p:spPr>
        <p:txBody>
          <a:bodyPr wrap="square" rtlCol="0" anchor="ctr">
            <a:spAutoFit/>
          </a:bodyPr>
          <a:lstStyle/>
          <a:p>
            <a:r>
              <a:rPr lang="en-US" altLang="ko-KR" sz="2000" b="1" dirty="0">
                <a:solidFill>
                  <a:schemeClr val="accent3"/>
                </a:solidFill>
                <a:cs typeface="Arial" pitchFamily="34" charset="0"/>
              </a:rPr>
              <a:t>Hazardous Chemicals</a:t>
            </a:r>
          </a:p>
        </p:txBody>
      </p:sp>
      <p:graphicFrame>
        <p:nvGraphicFramePr>
          <p:cNvPr id="8" name="Схема 7"/>
          <p:cNvGraphicFramePr/>
          <p:nvPr>
            <p:extLst>
              <p:ext uri="{D42A27DB-BD31-4B8C-83A1-F6EECF244321}">
                <p14:modId xmlns:p14="http://schemas.microsoft.com/office/powerpoint/2010/main" val="42361721"/>
              </p:ext>
            </p:extLst>
          </p:nvPr>
        </p:nvGraphicFramePr>
        <p:xfrm>
          <a:off x="5179192" y="1243330"/>
          <a:ext cx="3168352"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9" name="Рисунок 8"/>
          <p:cNvPicPr>
            <a:picLocks noChangeAspect="1"/>
          </p:cNvPicPr>
          <p:nvPr/>
        </p:nvPicPr>
        <p:blipFill>
          <a:blip r:embed="rId12"/>
          <a:stretch>
            <a:fillRect/>
          </a:stretch>
        </p:blipFill>
        <p:spPr>
          <a:xfrm>
            <a:off x="3076575" y="1804987"/>
            <a:ext cx="2071489" cy="242294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942073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6876256" y="3458386"/>
            <a:ext cx="2090165" cy="140875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Рисунок 3"/>
          <p:cNvPicPr>
            <a:picLocks noChangeAspect="1"/>
          </p:cNvPicPr>
          <p:nvPr/>
        </p:nvPicPr>
        <p:blipFill>
          <a:blip r:embed="rId3"/>
          <a:stretch>
            <a:fillRect/>
          </a:stretch>
        </p:blipFill>
        <p:spPr>
          <a:xfrm>
            <a:off x="4370177" y="3539306"/>
            <a:ext cx="2079315" cy="13836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TextBox 9"/>
          <p:cNvSpPr txBox="1"/>
          <p:nvPr/>
        </p:nvSpPr>
        <p:spPr>
          <a:xfrm>
            <a:off x="539552" y="145825"/>
            <a:ext cx="2520280" cy="400110"/>
          </a:xfrm>
          <a:prstGeom prst="rect">
            <a:avLst/>
          </a:prstGeom>
          <a:noFill/>
        </p:spPr>
        <p:txBody>
          <a:bodyPr wrap="square" rtlCol="0" anchor="ctr">
            <a:spAutoFit/>
          </a:bodyPr>
          <a:lstStyle>
            <a:defPPr>
              <a:defRPr lang="ko-KR"/>
            </a:defPPr>
            <a:lvl1pPr>
              <a:defRPr sz="2000" b="1">
                <a:solidFill>
                  <a:schemeClr val="accent3"/>
                </a:solidFill>
                <a:cs typeface="Arial" pitchFamily="34" charset="0"/>
              </a:defRPr>
            </a:lvl1pPr>
          </a:lstStyle>
          <a:p>
            <a:pPr lvl="0"/>
            <a:r>
              <a:rPr lang="en-US" dirty="0"/>
              <a:t>Biological Hazards</a:t>
            </a:r>
            <a:endParaRPr lang="uk-UA" dirty="0"/>
          </a:p>
        </p:txBody>
      </p:sp>
      <p:graphicFrame>
        <p:nvGraphicFramePr>
          <p:cNvPr id="7" name="Схема 6"/>
          <p:cNvGraphicFramePr/>
          <p:nvPr>
            <p:extLst>
              <p:ext uri="{D42A27DB-BD31-4B8C-83A1-F6EECF244321}">
                <p14:modId xmlns:p14="http://schemas.microsoft.com/office/powerpoint/2010/main" val="532700963"/>
              </p:ext>
            </p:extLst>
          </p:nvPr>
        </p:nvGraphicFramePr>
        <p:xfrm>
          <a:off x="71500" y="581610"/>
          <a:ext cx="4032448" cy="22842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p:cNvSpPr txBox="1"/>
          <p:nvPr/>
        </p:nvSpPr>
        <p:spPr>
          <a:xfrm>
            <a:off x="4366007" y="123001"/>
            <a:ext cx="2366233" cy="707886"/>
          </a:xfrm>
          <a:prstGeom prst="rect">
            <a:avLst/>
          </a:prstGeom>
          <a:noFill/>
        </p:spPr>
        <p:txBody>
          <a:bodyPr wrap="square" rtlCol="0" anchor="ctr">
            <a:spAutoFit/>
          </a:bodyPr>
          <a:lstStyle>
            <a:defPPr>
              <a:defRPr lang="ko-KR"/>
            </a:defPPr>
            <a:lvl1pPr lvl="0">
              <a:defRPr sz="2000" b="1">
                <a:solidFill>
                  <a:schemeClr val="accent3"/>
                </a:solidFill>
                <a:cs typeface="Arial" pitchFamily="34" charset="0"/>
              </a:defRPr>
            </a:lvl1pPr>
          </a:lstStyle>
          <a:p>
            <a:r>
              <a:rPr lang="en-US" dirty="0"/>
              <a:t>Carbon Monoxide Exposure</a:t>
            </a:r>
            <a:endParaRPr lang="uk-UA" dirty="0"/>
          </a:p>
        </p:txBody>
      </p:sp>
      <p:graphicFrame>
        <p:nvGraphicFramePr>
          <p:cNvPr id="8" name="Схема 7"/>
          <p:cNvGraphicFramePr/>
          <p:nvPr>
            <p:extLst>
              <p:ext uri="{D42A27DB-BD31-4B8C-83A1-F6EECF244321}">
                <p14:modId xmlns:p14="http://schemas.microsoft.com/office/powerpoint/2010/main" val="3720757611"/>
              </p:ext>
            </p:extLst>
          </p:nvPr>
        </p:nvGraphicFramePr>
        <p:xfrm>
          <a:off x="4354810" y="830886"/>
          <a:ext cx="4321646" cy="270841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3" name="Схема 2"/>
          <p:cNvGraphicFramePr/>
          <p:nvPr>
            <p:extLst>
              <p:ext uri="{D42A27DB-BD31-4B8C-83A1-F6EECF244321}">
                <p14:modId xmlns:p14="http://schemas.microsoft.com/office/powerpoint/2010/main" val="10817494"/>
              </p:ext>
            </p:extLst>
          </p:nvPr>
        </p:nvGraphicFramePr>
        <p:xfrm>
          <a:off x="71500" y="2821747"/>
          <a:ext cx="4015767" cy="203132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3416807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475656" y="123478"/>
            <a:ext cx="2520280" cy="400110"/>
          </a:xfrm>
          <a:prstGeom prst="rect">
            <a:avLst/>
          </a:prstGeom>
          <a:noFill/>
        </p:spPr>
        <p:txBody>
          <a:bodyPr wrap="square" rtlCol="0" anchor="ctr">
            <a:spAutoFit/>
          </a:bodyPr>
          <a:lstStyle>
            <a:defPPr>
              <a:defRPr lang="ko-KR"/>
            </a:defPPr>
            <a:lvl1pPr>
              <a:defRPr sz="2000" b="1">
                <a:solidFill>
                  <a:schemeClr val="accent3"/>
                </a:solidFill>
                <a:cs typeface="Arial" pitchFamily="34" charset="0"/>
              </a:defRPr>
            </a:lvl1pPr>
          </a:lstStyle>
          <a:p>
            <a:pPr lvl="0" algn="ctr"/>
            <a:r>
              <a:rPr lang="ru-RU" dirty="0" smtClean="0"/>
              <a:t> </a:t>
            </a:r>
            <a:r>
              <a:rPr lang="en-US" dirty="0" smtClean="0"/>
              <a:t>UV </a:t>
            </a:r>
            <a:r>
              <a:rPr lang="en-US" dirty="0"/>
              <a:t>Radiation</a:t>
            </a:r>
            <a:endParaRPr lang="uk-UA" dirty="0"/>
          </a:p>
        </p:txBody>
      </p:sp>
      <p:graphicFrame>
        <p:nvGraphicFramePr>
          <p:cNvPr id="7" name="Схема 6"/>
          <p:cNvGraphicFramePr/>
          <p:nvPr>
            <p:extLst>
              <p:ext uri="{D42A27DB-BD31-4B8C-83A1-F6EECF244321}">
                <p14:modId xmlns:p14="http://schemas.microsoft.com/office/powerpoint/2010/main" val="75913921"/>
              </p:ext>
            </p:extLst>
          </p:nvPr>
        </p:nvGraphicFramePr>
        <p:xfrm>
          <a:off x="71500" y="581610"/>
          <a:ext cx="6012668" cy="2284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Схема 2"/>
          <p:cNvGraphicFramePr/>
          <p:nvPr>
            <p:extLst>
              <p:ext uri="{D42A27DB-BD31-4B8C-83A1-F6EECF244321}">
                <p14:modId xmlns:p14="http://schemas.microsoft.com/office/powerpoint/2010/main" val="3416205155"/>
              </p:ext>
            </p:extLst>
          </p:nvPr>
        </p:nvGraphicFramePr>
        <p:xfrm>
          <a:off x="71500" y="2821747"/>
          <a:ext cx="6012668" cy="20313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Рисунок 1"/>
          <p:cNvPicPr>
            <a:picLocks noChangeAspect="1"/>
          </p:cNvPicPr>
          <p:nvPr/>
        </p:nvPicPr>
        <p:blipFill>
          <a:blip r:embed="rId12"/>
          <a:stretch>
            <a:fillRect/>
          </a:stretch>
        </p:blipFill>
        <p:spPr>
          <a:xfrm>
            <a:off x="6444208" y="2732509"/>
            <a:ext cx="2066925" cy="22098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Рисунок 5"/>
          <p:cNvPicPr>
            <a:picLocks noChangeAspect="1"/>
          </p:cNvPicPr>
          <p:nvPr/>
        </p:nvPicPr>
        <p:blipFill>
          <a:blip r:embed="rId13"/>
          <a:stretch>
            <a:fillRect/>
          </a:stretch>
        </p:blipFill>
        <p:spPr>
          <a:xfrm>
            <a:off x="6228184" y="579430"/>
            <a:ext cx="2543175" cy="18002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182084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000" b="1" dirty="0">
                <a:solidFill>
                  <a:srgbClr val="C00000"/>
                </a:solidFill>
              </a:rPr>
              <a:t>Personal Protective Equipment </a:t>
            </a:r>
            <a:r>
              <a:rPr lang="ru-RU" sz="2000" b="1" dirty="0">
                <a:solidFill>
                  <a:srgbClr val="C00000"/>
                </a:solidFill>
              </a:rPr>
              <a:t>(</a:t>
            </a:r>
            <a:r>
              <a:rPr lang="en-US" sz="2000" b="1" dirty="0">
                <a:solidFill>
                  <a:srgbClr val="C00000"/>
                </a:solidFill>
              </a:rPr>
              <a:t>PPE</a:t>
            </a:r>
            <a:r>
              <a:rPr lang="ru-RU" sz="2000" b="1" dirty="0">
                <a:solidFill>
                  <a:srgbClr val="C00000"/>
                </a:solidFill>
              </a:rPr>
              <a:t>) </a:t>
            </a:r>
            <a:r>
              <a:rPr lang="en-US" sz="2000" b="1" dirty="0">
                <a:solidFill>
                  <a:srgbClr val="C00000"/>
                </a:solidFill>
              </a:rPr>
              <a:t>in the Pharmaceutical Industry</a:t>
            </a:r>
            <a:endParaRPr lang="uk-UA" sz="2000" b="1" dirty="0">
              <a:solidFill>
                <a:srgbClr val="C00000"/>
              </a:solidFill>
            </a:endParaRPr>
          </a:p>
        </p:txBody>
      </p:sp>
      <p:pic>
        <p:nvPicPr>
          <p:cNvPr id="6" name="Рисунок 5"/>
          <p:cNvPicPr>
            <a:picLocks noGrp="1" noChangeAspect="1"/>
          </p:cNvPicPr>
          <p:nvPr>
            <p:ph type="pic" idx="12"/>
          </p:nvPr>
        </p:nvPicPr>
        <p:blipFill>
          <a:blip r:embed="rId2"/>
          <a:srcRect t="12292" b="12292"/>
          <a:stretch>
            <a:fillRect/>
          </a:stretch>
        </p:blipFill>
        <p:spPr>
          <a:xfrm>
            <a:off x="755576" y="1453595"/>
            <a:ext cx="3456384" cy="2376264"/>
          </a:xfrm>
          <a:prstGeom prst="rect">
            <a:avLst/>
          </a:prstGeom>
        </p:spPr>
      </p:pic>
      <p:graphicFrame>
        <p:nvGraphicFramePr>
          <p:cNvPr id="8" name="Схема 7"/>
          <p:cNvGraphicFramePr/>
          <p:nvPr>
            <p:extLst>
              <p:ext uri="{D42A27DB-BD31-4B8C-83A1-F6EECF244321}">
                <p14:modId xmlns:p14="http://schemas.microsoft.com/office/powerpoint/2010/main" val="1244426990"/>
              </p:ext>
            </p:extLst>
          </p:nvPr>
        </p:nvGraphicFramePr>
        <p:xfrm>
          <a:off x="4427984" y="757696"/>
          <a:ext cx="4392488" cy="3326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1291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1800" b="1" i="1" dirty="0">
                <a:solidFill>
                  <a:srgbClr val="C00000"/>
                </a:solidFill>
              </a:rPr>
              <a:t>Recommended pharmaceutical PPE varies considerably, but generally includes:</a:t>
            </a:r>
            <a:endParaRPr lang="uk-UA" sz="1800" b="1" dirty="0">
              <a:solidFill>
                <a:srgbClr val="C00000"/>
              </a:solidFill>
            </a:endParaRPr>
          </a:p>
        </p:txBody>
      </p:sp>
      <p:sp>
        <p:nvSpPr>
          <p:cNvPr id="4" name="Down Arrow 3"/>
          <p:cNvSpPr/>
          <p:nvPr/>
        </p:nvSpPr>
        <p:spPr>
          <a:xfrm>
            <a:off x="3361463" y="680080"/>
            <a:ext cx="2119223" cy="2021623"/>
          </a:xfrm>
          <a:prstGeom prst="downArrow">
            <a:avLst>
              <a:gd name="adj1" fmla="val 61467"/>
              <a:gd name="adj2" fmla="val 50000"/>
            </a:avLst>
          </a:prstGeom>
          <a:ln/>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9" name="TextBox 8"/>
          <p:cNvSpPr txBox="1"/>
          <p:nvPr/>
        </p:nvSpPr>
        <p:spPr>
          <a:xfrm>
            <a:off x="5756126" y="1282396"/>
            <a:ext cx="3208362" cy="1477328"/>
          </a:xfrm>
          <a:prstGeom prst="rect">
            <a:avLst/>
          </a:prstGeom>
          <a:noFill/>
        </p:spPr>
        <p:txBody>
          <a:bodyPr wrap="square" rtlCol="0">
            <a:spAutoFit/>
          </a:bodyPr>
          <a:lstStyle>
            <a:defPPr>
              <a:defRPr lang="ko-KR"/>
            </a:defPPr>
            <a:lvl1pPr lvl="0">
              <a:defRPr>
                <a:solidFill>
                  <a:schemeClr val="bg1"/>
                </a:solidFill>
              </a:defRPr>
            </a:lvl1pPr>
          </a:lstStyle>
          <a:p>
            <a:r>
              <a:rPr lang="ru-RU" dirty="0"/>
              <a:t>5. </a:t>
            </a:r>
            <a:r>
              <a:rPr lang="en-US" dirty="0"/>
              <a:t>Respiratory</a:t>
            </a:r>
            <a:endParaRPr lang="ru-RU" dirty="0"/>
          </a:p>
          <a:p>
            <a:r>
              <a:rPr lang="en-US" dirty="0"/>
              <a:t>protection, which </a:t>
            </a:r>
            <a:r>
              <a:rPr lang="en-US" dirty="0" smtClean="0"/>
              <a:t>includes</a:t>
            </a:r>
            <a:endParaRPr lang="ru-RU" dirty="0" smtClean="0"/>
          </a:p>
          <a:p>
            <a:r>
              <a:rPr lang="en-US" dirty="0" smtClean="0"/>
              <a:t> </a:t>
            </a:r>
            <a:r>
              <a:rPr lang="en-US" dirty="0"/>
              <a:t>N95 respirators and powered</a:t>
            </a:r>
            <a:endParaRPr lang="ru-RU" dirty="0"/>
          </a:p>
          <a:p>
            <a:r>
              <a:rPr lang="en-US" dirty="0"/>
              <a:t> air-purifying</a:t>
            </a:r>
            <a:endParaRPr lang="ru-RU" dirty="0"/>
          </a:p>
          <a:p>
            <a:r>
              <a:rPr lang="en-US" dirty="0"/>
              <a:t> respirators (PAPR)</a:t>
            </a:r>
            <a:endParaRPr lang="uk-UA" dirty="0"/>
          </a:p>
        </p:txBody>
      </p:sp>
      <p:grpSp>
        <p:nvGrpSpPr>
          <p:cNvPr id="10" name="Group 9"/>
          <p:cNvGrpSpPr/>
          <p:nvPr/>
        </p:nvGrpSpPr>
        <p:grpSpPr>
          <a:xfrm>
            <a:off x="174223" y="1016684"/>
            <a:ext cx="4385285" cy="1423340"/>
            <a:chOff x="3102056" y="4968307"/>
            <a:chExt cx="2768827" cy="1423340"/>
          </a:xfrm>
        </p:grpSpPr>
        <p:sp>
          <p:nvSpPr>
            <p:cNvPr id="11" name="TextBox 10"/>
            <p:cNvSpPr txBox="1"/>
            <p:nvPr/>
          </p:nvSpPr>
          <p:spPr>
            <a:xfrm>
              <a:off x="4216319" y="6022315"/>
              <a:ext cx="1654564" cy="369332"/>
            </a:xfrm>
            <a:prstGeom prst="rect">
              <a:avLst/>
            </a:prstGeom>
            <a:noFill/>
            <a:ln>
              <a:noFill/>
            </a:ln>
          </p:spPr>
          <p:txBody>
            <a:bodyPr wrap="square" rtlCol="0">
              <a:spAutoFit/>
            </a:bodyPr>
            <a:lstStyle/>
            <a:p>
              <a:pPr lvl="0"/>
              <a:endParaRPr lang="uk-UA" dirty="0"/>
            </a:p>
          </p:txBody>
        </p:sp>
        <p:sp>
          <p:nvSpPr>
            <p:cNvPr id="12" name="TextBox 11"/>
            <p:cNvSpPr txBox="1"/>
            <p:nvPr/>
          </p:nvSpPr>
          <p:spPr>
            <a:xfrm>
              <a:off x="3102056" y="4968307"/>
              <a:ext cx="2072783" cy="646331"/>
            </a:xfrm>
            <a:prstGeom prst="rect">
              <a:avLst/>
            </a:prstGeom>
            <a:noFill/>
          </p:spPr>
          <p:txBody>
            <a:bodyPr wrap="square" rtlCol="0">
              <a:spAutoFit/>
            </a:bodyPr>
            <a:lstStyle/>
            <a:p>
              <a:pPr lvl="0"/>
              <a:r>
                <a:rPr lang="ru-RU" dirty="0" smtClean="0">
                  <a:solidFill>
                    <a:schemeClr val="bg1"/>
                  </a:solidFill>
                </a:rPr>
                <a:t>1. </a:t>
              </a:r>
              <a:r>
                <a:rPr lang="en-US" dirty="0" smtClean="0">
                  <a:solidFill>
                    <a:schemeClr val="bg1"/>
                  </a:solidFill>
                </a:rPr>
                <a:t>Protective apparel,</a:t>
              </a:r>
              <a:r>
                <a:rPr lang="ru-RU" dirty="0">
                  <a:solidFill>
                    <a:schemeClr val="bg1"/>
                  </a:solidFill>
                </a:rPr>
                <a:t> </a:t>
              </a:r>
              <a:endParaRPr lang="ru-RU" dirty="0" smtClean="0">
                <a:solidFill>
                  <a:schemeClr val="bg1"/>
                </a:solidFill>
              </a:endParaRPr>
            </a:p>
            <a:p>
              <a:pPr lvl="0"/>
              <a:r>
                <a:rPr lang="en-US" dirty="0" smtClean="0">
                  <a:solidFill>
                    <a:schemeClr val="bg1"/>
                  </a:solidFill>
                </a:rPr>
                <a:t>including </a:t>
              </a:r>
              <a:r>
                <a:rPr lang="en-US" dirty="0">
                  <a:solidFill>
                    <a:schemeClr val="bg1"/>
                  </a:solidFill>
                </a:rPr>
                <a:t>gowns and coveralls</a:t>
              </a:r>
              <a:endParaRPr lang="uk-UA" dirty="0">
                <a:solidFill>
                  <a:schemeClr val="bg1"/>
                </a:solidFill>
              </a:endParaRPr>
            </a:p>
          </p:txBody>
        </p:sp>
      </p:grpSp>
      <p:sp>
        <p:nvSpPr>
          <p:cNvPr id="15" name="TextBox 14"/>
          <p:cNvSpPr txBox="1"/>
          <p:nvPr/>
        </p:nvSpPr>
        <p:spPr>
          <a:xfrm>
            <a:off x="222642" y="2040498"/>
            <a:ext cx="2871268" cy="369332"/>
          </a:xfrm>
          <a:prstGeom prst="rect">
            <a:avLst/>
          </a:prstGeom>
          <a:noFill/>
        </p:spPr>
        <p:txBody>
          <a:bodyPr wrap="square" rtlCol="0">
            <a:spAutoFit/>
          </a:bodyPr>
          <a:lstStyle>
            <a:defPPr>
              <a:defRPr lang="ko-KR"/>
            </a:defPPr>
            <a:lvl1pPr lvl="0">
              <a:defRPr>
                <a:solidFill>
                  <a:schemeClr val="bg1"/>
                </a:solidFill>
              </a:defRPr>
            </a:lvl1pPr>
          </a:lstStyle>
          <a:p>
            <a:r>
              <a:rPr lang="en-US" altLang="ko-KR" dirty="0" smtClean="0"/>
              <a:t>3</a:t>
            </a:r>
            <a:r>
              <a:rPr lang="ru-RU" altLang="ko-KR" dirty="0" smtClean="0"/>
              <a:t>. </a:t>
            </a:r>
            <a:r>
              <a:rPr lang="en-US" dirty="0" smtClean="0"/>
              <a:t>Shoe </a:t>
            </a:r>
            <a:r>
              <a:rPr lang="en-US" dirty="0"/>
              <a:t>covers</a:t>
            </a:r>
            <a:endParaRPr lang="uk-UA" dirty="0"/>
          </a:p>
        </p:txBody>
      </p:sp>
      <p:sp>
        <p:nvSpPr>
          <p:cNvPr id="18" name="TextBox 17"/>
          <p:cNvSpPr txBox="1"/>
          <p:nvPr/>
        </p:nvSpPr>
        <p:spPr>
          <a:xfrm>
            <a:off x="222642" y="1654123"/>
            <a:ext cx="2871268" cy="369332"/>
          </a:xfrm>
          <a:prstGeom prst="rect">
            <a:avLst/>
          </a:prstGeom>
          <a:noFill/>
        </p:spPr>
        <p:txBody>
          <a:bodyPr wrap="square" rtlCol="0">
            <a:spAutoFit/>
          </a:bodyPr>
          <a:lstStyle>
            <a:defPPr>
              <a:defRPr lang="ko-KR"/>
            </a:defPPr>
            <a:lvl1pPr lvl="0">
              <a:defRPr>
                <a:solidFill>
                  <a:schemeClr val="bg1"/>
                </a:solidFill>
              </a:defRPr>
            </a:lvl1pPr>
          </a:lstStyle>
          <a:p>
            <a:r>
              <a:rPr lang="en-US" altLang="ko-KR" dirty="0"/>
              <a:t>2. </a:t>
            </a:r>
            <a:r>
              <a:rPr lang="en-US" dirty="0"/>
              <a:t>Gloves</a:t>
            </a:r>
            <a:endParaRPr lang="uk-UA" dirty="0"/>
          </a:p>
        </p:txBody>
      </p:sp>
      <p:sp>
        <p:nvSpPr>
          <p:cNvPr id="21" name="TextBox 20"/>
          <p:cNvSpPr txBox="1"/>
          <p:nvPr/>
        </p:nvSpPr>
        <p:spPr>
          <a:xfrm>
            <a:off x="5652120" y="629275"/>
            <a:ext cx="2931014" cy="646331"/>
          </a:xfrm>
          <a:prstGeom prst="rect">
            <a:avLst/>
          </a:prstGeom>
          <a:noFill/>
        </p:spPr>
        <p:txBody>
          <a:bodyPr wrap="square" rtlCol="0">
            <a:spAutoFit/>
          </a:bodyPr>
          <a:lstStyle>
            <a:defPPr>
              <a:defRPr lang="ko-KR"/>
            </a:defPPr>
            <a:lvl1pPr lvl="0">
              <a:defRPr>
                <a:solidFill>
                  <a:schemeClr val="bg1"/>
                </a:solidFill>
              </a:defRPr>
            </a:lvl1pPr>
          </a:lstStyle>
          <a:p>
            <a:r>
              <a:rPr lang="en-US" altLang="ko-KR" dirty="0"/>
              <a:t>4. </a:t>
            </a:r>
            <a:r>
              <a:rPr lang="en-US" dirty="0"/>
              <a:t>Eye protection, including face masks and goggles</a:t>
            </a:r>
            <a:endParaRPr lang="uk-UA" dirty="0"/>
          </a:p>
        </p:txBody>
      </p:sp>
      <p:graphicFrame>
        <p:nvGraphicFramePr>
          <p:cNvPr id="22" name="Схема 21"/>
          <p:cNvGraphicFramePr/>
          <p:nvPr>
            <p:extLst>
              <p:ext uri="{D42A27DB-BD31-4B8C-83A1-F6EECF244321}">
                <p14:modId xmlns:p14="http://schemas.microsoft.com/office/powerpoint/2010/main" val="2467943703"/>
              </p:ext>
            </p:extLst>
          </p:nvPr>
        </p:nvGraphicFramePr>
        <p:xfrm>
          <a:off x="784670" y="2865698"/>
          <a:ext cx="7798463" cy="2031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 name="Рисунок 22"/>
          <p:cNvPicPr>
            <a:picLocks noChangeAspect="1"/>
          </p:cNvPicPr>
          <p:nvPr/>
        </p:nvPicPr>
        <p:blipFill>
          <a:blip r:embed="rId7"/>
          <a:stretch>
            <a:fillRect/>
          </a:stretch>
        </p:blipFill>
        <p:spPr>
          <a:xfrm>
            <a:off x="3851920" y="760881"/>
            <a:ext cx="1239334" cy="137882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054209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000" b="1" dirty="0">
                <a:solidFill>
                  <a:srgbClr val="C00000"/>
                </a:solidFill>
              </a:rPr>
              <a:t>Personal Protective Equipment </a:t>
            </a:r>
            <a:r>
              <a:rPr lang="ru-RU" sz="2000" b="1" dirty="0">
                <a:solidFill>
                  <a:srgbClr val="C00000"/>
                </a:solidFill>
              </a:rPr>
              <a:t>(</a:t>
            </a:r>
            <a:r>
              <a:rPr lang="en-US" sz="2000" b="1" dirty="0">
                <a:solidFill>
                  <a:srgbClr val="C00000"/>
                </a:solidFill>
              </a:rPr>
              <a:t>PPE</a:t>
            </a:r>
            <a:r>
              <a:rPr lang="ru-RU" sz="2000" b="1" dirty="0">
                <a:solidFill>
                  <a:srgbClr val="C00000"/>
                </a:solidFill>
              </a:rPr>
              <a:t>) </a:t>
            </a:r>
            <a:r>
              <a:rPr lang="en-US" sz="2000" b="1" dirty="0">
                <a:solidFill>
                  <a:srgbClr val="C00000"/>
                </a:solidFill>
              </a:rPr>
              <a:t>in the Pharmaceutical Industry</a:t>
            </a:r>
            <a:endParaRPr lang="uk-UA" sz="2000" b="1" dirty="0">
              <a:solidFill>
                <a:srgbClr val="C00000"/>
              </a:solidFill>
            </a:endParaRPr>
          </a:p>
        </p:txBody>
      </p:sp>
      <p:graphicFrame>
        <p:nvGraphicFramePr>
          <p:cNvPr id="8" name="Схема 7"/>
          <p:cNvGraphicFramePr/>
          <p:nvPr>
            <p:extLst>
              <p:ext uri="{D42A27DB-BD31-4B8C-83A1-F6EECF244321}">
                <p14:modId xmlns:p14="http://schemas.microsoft.com/office/powerpoint/2010/main" val="79701083"/>
              </p:ext>
            </p:extLst>
          </p:nvPr>
        </p:nvGraphicFramePr>
        <p:xfrm>
          <a:off x="4427984" y="757696"/>
          <a:ext cx="4392488" cy="3326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Grp="1" noChangeAspect="1"/>
          </p:cNvPicPr>
          <p:nvPr>
            <p:ph type="pic" idx="12"/>
          </p:nvPr>
        </p:nvPicPr>
        <p:blipFill>
          <a:blip r:embed="rId7"/>
          <a:srcRect t="3391" b="3391"/>
          <a:stretch>
            <a:fillRect/>
          </a:stretch>
        </p:blipFill>
        <p:spPr>
          <a:prstGeom prst="rect">
            <a:avLst/>
          </a:prstGeom>
        </p:spPr>
      </p:pic>
    </p:spTree>
    <p:extLst>
      <p:ext uri="{BB962C8B-B14F-4D97-AF65-F5344CB8AC3E}">
        <p14:creationId xmlns:p14="http://schemas.microsoft.com/office/powerpoint/2010/main" val="3781704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хема 7"/>
          <p:cNvGraphicFramePr/>
          <p:nvPr>
            <p:extLst>
              <p:ext uri="{D42A27DB-BD31-4B8C-83A1-F6EECF244321}">
                <p14:modId xmlns:p14="http://schemas.microsoft.com/office/powerpoint/2010/main" val="4184604224"/>
              </p:ext>
            </p:extLst>
          </p:nvPr>
        </p:nvGraphicFramePr>
        <p:xfrm>
          <a:off x="4570818" y="1059582"/>
          <a:ext cx="4392488" cy="3326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a:picLocks noGrp="1" noChangeAspect="1"/>
          </p:cNvPicPr>
          <p:nvPr>
            <p:ph type="pic" idx="12"/>
          </p:nvPr>
        </p:nvPicPr>
        <p:blipFill>
          <a:blip r:embed="rId7"/>
          <a:srcRect t="6417" b="6417"/>
          <a:stretch>
            <a:fillRect/>
          </a:stretch>
        </p:blipFill>
        <p:spPr>
          <a:prstGeom prst="rect">
            <a:avLst/>
          </a:prstGeom>
        </p:spPr>
      </p:pic>
      <p:sp>
        <p:nvSpPr>
          <p:cNvPr id="7" name="Текст 1"/>
          <p:cNvSpPr>
            <a:spLocks noGrp="1"/>
          </p:cNvSpPr>
          <p:nvPr>
            <p:ph type="body" sz="quarter" idx="10"/>
          </p:nvPr>
        </p:nvSpPr>
        <p:spPr>
          <a:xfrm>
            <a:off x="0" y="123478"/>
            <a:ext cx="9144000" cy="576064"/>
          </a:xfrm>
        </p:spPr>
        <p:txBody>
          <a:bodyPr/>
          <a:lstStyle/>
          <a:p>
            <a:r>
              <a:rPr lang="en-US" sz="2400" b="1" i="1" dirty="0">
                <a:solidFill>
                  <a:srgbClr val="C00000"/>
                </a:solidFill>
              </a:rPr>
              <a:t>Potential Hazards and Recommended Controls</a:t>
            </a:r>
            <a:endParaRPr lang="uk-UA" sz="2400" dirty="0">
              <a:solidFill>
                <a:srgbClr val="C00000"/>
              </a:solidFill>
            </a:endParaRPr>
          </a:p>
        </p:txBody>
      </p:sp>
      <p:sp>
        <p:nvSpPr>
          <p:cNvPr id="9" name="Текст 2"/>
          <p:cNvSpPr>
            <a:spLocks noGrp="1"/>
          </p:cNvSpPr>
          <p:nvPr>
            <p:ph type="body" sz="quarter" idx="11"/>
          </p:nvPr>
        </p:nvSpPr>
        <p:spPr>
          <a:xfrm>
            <a:off x="0" y="699542"/>
            <a:ext cx="9144000" cy="288032"/>
          </a:xfrm>
        </p:spPr>
        <p:txBody>
          <a:bodyPr/>
          <a:lstStyle/>
          <a:p>
            <a:r>
              <a:rPr lang="en-US" sz="2000" b="1" dirty="0">
                <a:solidFill>
                  <a:srgbClr val="002060"/>
                </a:solidFill>
              </a:rPr>
              <a:t>Biological Hazards and Controls</a:t>
            </a:r>
            <a:endParaRPr lang="uk-UA" sz="2000" dirty="0">
              <a:solidFill>
                <a:srgbClr val="002060"/>
              </a:solidFill>
            </a:endParaRPr>
          </a:p>
        </p:txBody>
      </p:sp>
    </p:spTree>
    <p:extLst>
      <p:ext uri="{BB962C8B-B14F-4D97-AF65-F5344CB8AC3E}">
        <p14:creationId xmlns:p14="http://schemas.microsoft.com/office/powerpoint/2010/main" val="1578308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2"/>
          <p:cNvSpPr>
            <a:spLocks noGrp="1"/>
          </p:cNvSpPr>
          <p:nvPr>
            <p:ph type="body" sz="quarter" idx="10"/>
          </p:nvPr>
        </p:nvSpPr>
        <p:spPr>
          <a:xfrm>
            <a:off x="1403648" y="123478"/>
            <a:ext cx="6192688" cy="463113"/>
          </a:xfrm>
        </p:spPr>
        <p:txBody>
          <a:bodyPr/>
          <a:lstStyle/>
          <a:p>
            <a:r>
              <a:rPr lang="en-US" sz="2000" b="1" dirty="0">
                <a:solidFill>
                  <a:srgbClr val="C00000"/>
                </a:solidFill>
              </a:rPr>
              <a:t>Biological Hazards and Controls</a:t>
            </a:r>
            <a:endParaRPr lang="uk-UA" sz="2000" dirty="0">
              <a:solidFill>
                <a:srgbClr val="C00000"/>
              </a:solidFill>
            </a:endParaRPr>
          </a:p>
        </p:txBody>
      </p:sp>
      <p:graphicFrame>
        <p:nvGraphicFramePr>
          <p:cNvPr id="9" name="Схема 8"/>
          <p:cNvGraphicFramePr/>
          <p:nvPr>
            <p:extLst>
              <p:ext uri="{D42A27DB-BD31-4B8C-83A1-F6EECF244321}">
                <p14:modId xmlns:p14="http://schemas.microsoft.com/office/powerpoint/2010/main" val="1341815074"/>
              </p:ext>
            </p:extLst>
          </p:nvPr>
        </p:nvGraphicFramePr>
        <p:xfrm>
          <a:off x="395536" y="586591"/>
          <a:ext cx="7776864" cy="3929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4411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79512" y="594142"/>
            <a:ext cx="6407696" cy="576064"/>
          </a:xfrm>
        </p:spPr>
        <p:txBody>
          <a:bodyPr/>
          <a:lstStyle/>
          <a:p>
            <a:pPr lvl="0"/>
            <a:r>
              <a:rPr lang="en-US" sz="2000" dirty="0"/>
              <a:t>In the workplace, exposure to biological agents can be:</a:t>
            </a:r>
            <a:endParaRPr lang="uk-UA" sz="2000" dirty="0"/>
          </a:p>
        </p:txBody>
      </p:sp>
      <p:graphicFrame>
        <p:nvGraphicFramePr>
          <p:cNvPr id="8" name="Схема 7"/>
          <p:cNvGraphicFramePr/>
          <p:nvPr>
            <p:extLst>
              <p:ext uri="{D42A27DB-BD31-4B8C-83A1-F6EECF244321}">
                <p14:modId xmlns:p14="http://schemas.microsoft.com/office/powerpoint/2010/main" val="1917935823"/>
              </p:ext>
            </p:extLst>
          </p:nvPr>
        </p:nvGraphicFramePr>
        <p:xfrm>
          <a:off x="395536" y="1203598"/>
          <a:ext cx="5454352" cy="2862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Прямоугольник 8"/>
          <p:cNvSpPr/>
          <p:nvPr/>
        </p:nvSpPr>
        <p:spPr>
          <a:xfrm>
            <a:off x="2987824" y="224810"/>
            <a:ext cx="2095510" cy="369332"/>
          </a:xfrm>
          <a:prstGeom prst="rect">
            <a:avLst/>
          </a:prstGeom>
        </p:spPr>
        <p:txBody>
          <a:bodyPr wrap="none">
            <a:spAutoFit/>
          </a:bodyPr>
          <a:lstStyle/>
          <a:p>
            <a:r>
              <a:rPr lang="pl-PL" dirty="0">
                <a:solidFill>
                  <a:srgbClr val="C00000"/>
                </a:solidFill>
              </a:rPr>
              <a:t>Types of Exposure</a:t>
            </a:r>
            <a:endParaRPr lang="uk-UA" dirty="0">
              <a:solidFill>
                <a:srgbClr val="C00000"/>
              </a:solidFill>
            </a:endParaRPr>
          </a:p>
        </p:txBody>
      </p:sp>
      <p:pic>
        <p:nvPicPr>
          <p:cNvPr id="10" name="Рисунок 9"/>
          <p:cNvPicPr>
            <a:picLocks noChangeAspect="1"/>
          </p:cNvPicPr>
          <p:nvPr/>
        </p:nvPicPr>
        <p:blipFill>
          <a:blip r:embed="rId7"/>
          <a:stretch>
            <a:fillRect/>
          </a:stretch>
        </p:blipFill>
        <p:spPr>
          <a:xfrm>
            <a:off x="6300192" y="1347614"/>
            <a:ext cx="2066925" cy="252028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599557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29409777"/>
              </p:ext>
            </p:extLst>
          </p:nvPr>
        </p:nvGraphicFramePr>
        <p:xfrm>
          <a:off x="566834" y="1592094"/>
          <a:ext cx="1934024" cy="3047443"/>
        </p:xfrm>
        <a:graphic>
          <a:graphicData uri="http://schemas.openxmlformats.org/drawingml/2006/table">
            <a:tbl>
              <a:tblPr firstRow="1" bandRow="1">
                <a:tableStyleId>{5940675A-B579-460E-94D1-54222C63F5DA}</a:tableStyleId>
              </a:tblPr>
              <a:tblGrid>
                <a:gridCol w="1934024">
                  <a:extLst>
                    <a:ext uri="{9D8B030D-6E8A-4147-A177-3AD203B41FA5}">
                      <a16:colId xmlns:a16="http://schemas.microsoft.com/office/drawing/2014/main" val="2048238184"/>
                    </a:ext>
                  </a:extLst>
                </a:gridCol>
              </a:tblGrid>
              <a:tr h="486775">
                <a:tc>
                  <a:txBody>
                    <a:bodyPr/>
                    <a:lstStyle/>
                    <a:p>
                      <a:pPr marL="0" lvl="0" indent="0" algn="ctr" defTabSz="914400" rtl="0" eaLnBrk="1" latinLnBrk="1" hangingPunct="1">
                        <a:lnSpc>
                          <a:spcPct val="107000"/>
                        </a:lnSpc>
                        <a:spcAft>
                          <a:spcPts val="800"/>
                        </a:spcAft>
                        <a:buSzPts val="1000"/>
                        <a:buFont typeface="Symbol" panose="05050102010706020507" pitchFamily="18" charset="2"/>
                        <a:buNone/>
                        <a:tabLst>
                          <a:tab pos="457200" algn="l"/>
                        </a:tabLst>
                      </a:pPr>
                      <a:r>
                        <a:rPr lang="uk-UA" sz="1400" b="1" kern="1200" dirty="0" smtClean="0">
                          <a:solidFill>
                            <a:schemeClr val="accent3"/>
                          </a:solidFill>
                          <a:latin typeface="+mn-lt"/>
                          <a:ea typeface="+mn-ea"/>
                          <a:cs typeface="Arial" pitchFamily="34" charset="0"/>
                        </a:rPr>
                        <a:t>A </a:t>
                      </a:r>
                      <a:r>
                        <a:rPr lang="en-US" sz="1400" b="1" kern="1200" noProof="0" dirty="0" smtClean="0">
                          <a:solidFill>
                            <a:schemeClr val="accent3"/>
                          </a:solidFill>
                          <a:latin typeface="+mn-lt"/>
                          <a:ea typeface="+mn-ea"/>
                          <a:cs typeface="Arial" pitchFamily="34" charset="0"/>
                        </a:rPr>
                        <a:t>"group 1</a:t>
                      </a:r>
                      <a:endParaRPr lang="en-US" sz="1400" b="1" kern="1200" noProof="0" dirty="0">
                        <a:solidFill>
                          <a:schemeClr val="accent3"/>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70000"/>
                      </a:schemeClr>
                    </a:solidFill>
                  </a:tcPr>
                </a:tc>
                <a:extLst>
                  <a:ext uri="{0D108BD9-81ED-4DB2-BD59-A6C34878D82A}">
                    <a16:rowId xmlns:a16="http://schemas.microsoft.com/office/drawing/2014/main" val="2579962013"/>
                  </a:ext>
                </a:extLst>
              </a:tr>
              <a:tr h="277191">
                <a:tc>
                  <a:txBody>
                    <a:bodyPr/>
                    <a:lstStyle/>
                    <a:p>
                      <a:pPr marL="342900" lvl="0" indent="-342900">
                        <a:lnSpc>
                          <a:spcPct val="107000"/>
                        </a:lnSpc>
                        <a:spcAft>
                          <a:spcPts val="800"/>
                        </a:spcAft>
                        <a:buSzPts val="1000"/>
                        <a:buFont typeface="Symbol" panose="05050102010706020507" pitchFamily="18" charset="2"/>
                        <a:buChar char=""/>
                        <a:tabLst>
                          <a:tab pos="457200" algn="l"/>
                        </a:tabLst>
                      </a:pPr>
                      <a:endParaRPr lang="uk-UA" sz="1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49985591"/>
                  </a:ext>
                </a:extLst>
              </a:tr>
              <a:tr h="1487724">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sz="1200" b="0" kern="1200" noProof="0" dirty="0" smtClean="0">
                          <a:solidFill>
                            <a:schemeClr val="bg1"/>
                          </a:solidFill>
                          <a:latin typeface="+mn-lt"/>
                          <a:ea typeface="+mn-ea"/>
                          <a:cs typeface="Arial" pitchFamily="34" charset="0"/>
                        </a:rPr>
                        <a:t>biological agent", means one that is unlikely to</a:t>
                      </a:r>
                    </a:p>
                    <a:p>
                      <a:pPr marL="0" marR="0" lvl="0" indent="0" algn="ctr" defTabSz="914400" rtl="0" eaLnBrk="1" fontAlgn="auto" latinLnBrk="1" hangingPunct="1">
                        <a:lnSpc>
                          <a:spcPct val="100000"/>
                        </a:lnSpc>
                        <a:spcBef>
                          <a:spcPts val="0"/>
                        </a:spcBef>
                        <a:spcAft>
                          <a:spcPts val="0"/>
                        </a:spcAft>
                        <a:buClrTx/>
                        <a:buSzTx/>
                        <a:buFontTx/>
                        <a:buNone/>
                        <a:tabLst/>
                        <a:defRPr/>
                      </a:pPr>
                      <a:r>
                        <a:rPr lang="en-US" sz="1200" b="0" kern="1200" noProof="0" dirty="0" smtClean="0">
                          <a:solidFill>
                            <a:schemeClr val="bg1"/>
                          </a:solidFill>
                          <a:latin typeface="+mn-lt"/>
                          <a:ea typeface="+mn-ea"/>
                          <a:cs typeface="Arial" pitchFamily="34" charset="0"/>
                        </a:rPr>
                        <a:t> cause human disease to</a:t>
                      </a:r>
                    </a:p>
                    <a:p>
                      <a:pPr marL="0" marR="0" lvl="0" indent="0" algn="ctr" defTabSz="914400" rtl="0" eaLnBrk="1" fontAlgn="auto" latinLnBrk="1" hangingPunct="1">
                        <a:lnSpc>
                          <a:spcPct val="100000"/>
                        </a:lnSpc>
                        <a:spcBef>
                          <a:spcPts val="0"/>
                        </a:spcBef>
                        <a:spcAft>
                          <a:spcPts val="0"/>
                        </a:spcAft>
                        <a:buClrTx/>
                        <a:buSzTx/>
                        <a:buFontTx/>
                        <a:buNone/>
                        <a:tabLst/>
                        <a:defRPr/>
                      </a:pPr>
                      <a:r>
                        <a:rPr lang="en-US" sz="1200" b="0" kern="1200" noProof="0" dirty="0" smtClean="0">
                          <a:solidFill>
                            <a:schemeClr val="bg1"/>
                          </a:solidFill>
                          <a:latin typeface="+mn-lt"/>
                          <a:ea typeface="+mn-ea"/>
                          <a:cs typeface="Arial" pitchFamily="34" charset="0"/>
                        </a:rPr>
                        <a:t> employees.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1642704"/>
                  </a:ext>
                </a:extLst>
              </a:tr>
              <a:tr h="795753">
                <a:tc>
                  <a:txBody>
                    <a:bodyPr/>
                    <a:lstStyle/>
                    <a:p>
                      <a:pPr marL="342900" lvl="0" indent="-342900">
                        <a:lnSpc>
                          <a:spcPct val="107000"/>
                        </a:lnSpc>
                        <a:spcAft>
                          <a:spcPts val="800"/>
                        </a:spcAft>
                        <a:buSzPts val="1000"/>
                        <a:buFont typeface="Symbol" panose="05050102010706020507" pitchFamily="18" charset="2"/>
                        <a:buChar char=""/>
                        <a:tabLst>
                          <a:tab pos="457200" algn="l"/>
                        </a:tabLst>
                      </a:pPr>
                      <a:endParaRPr lang="uk-UA" sz="1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70000"/>
                      </a:schemeClr>
                    </a:solidFill>
                  </a:tcPr>
                </a:tc>
                <a:extLst>
                  <a:ext uri="{0D108BD9-81ED-4DB2-BD59-A6C34878D82A}">
                    <a16:rowId xmlns:a16="http://schemas.microsoft.com/office/drawing/2014/main" val="370320760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260806639"/>
              </p:ext>
            </p:extLst>
          </p:nvPr>
        </p:nvGraphicFramePr>
        <p:xfrm>
          <a:off x="2661878" y="1581777"/>
          <a:ext cx="1953512" cy="3057759"/>
        </p:xfrm>
        <a:graphic>
          <a:graphicData uri="http://schemas.openxmlformats.org/drawingml/2006/table">
            <a:tbl>
              <a:tblPr firstRow="1" bandRow="1">
                <a:tableStyleId>{5940675A-B579-460E-94D1-54222C63F5DA}</a:tableStyleId>
              </a:tblPr>
              <a:tblGrid>
                <a:gridCol w="1953512">
                  <a:extLst>
                    <a:ext uri="{9D8B030D-6E8A-4147-A177-3AD203B41FA5}">
                      <a16:colId xmlns:a16="http://schemas.microsoft.com/office/drawing/2014/main" val="2048238184"/>
                    </a:ext>
                  </a:extLst>
                </a:gridCol>
              </a:tblGrid>
              <a:tr h="516716">
                <a:tc>
                  <a:txBody>
                    <a:bodyPr/>
                    <a:lstStyle/>
                    <a:p>
                      <a:pPr marL="0" lvl="0" indent="0" algn="ctr" defTabSz="914400" rtl="0" eaLnBrk="1" latinLnBrk="1" hangingPunct="1">
                        <a:lnSpc>
                          <a:spcPct val="107000"/>
                        </a:lnSpc>
                        <a:spcAft>
                          <a:spcPts val="800"/>
                        </a:spcAft>
                        <a:buSzPts val="1000"/>
                        <a:buFont typeface="Symbol" panose="05050102010706020507" pitchFamily="18" charset="2"/>
                        <a:buNone/>
                        <a:tabLst>
                          <a:tab pos="457200" algn="l"/>
                        </a:tabLst>
                      </a:pPr>
                      <a:r>
                        <a:rPr lang="en-US" sz="1400" b="1" kern="1200" dirty="0" smtClean="0">
                          <a:solidFill>
                            <a:schemeClr val="accent3"/>
                          </a:solidFill>
                          <a:latin typeface="+mn-lt"/>
                          <a:ea typeface="+mn-ea"/>
                          <a:cs typeface="Arial" pitchFamily="34" charset="0"/>
                        </a:rPr>
                        <a:t>B</a:t>
                      </a:r>
                      <a:r>
                        <a:rPr lang="uk-UA" sz="1400" b="1" kern="1200" dirty="0" smtClean="0">
                          <a:solidFill>
                            <a:schemeClr val="accent3"/>
                          </a:solidFill>
                          <a:latin typeface="+mn-lt"/>
                          <a:ea typeface="+mn-ea"/>
                          <a:cs typeface="Arial" pitchFamily="34" charset="0"/>
                        </a:rPr>
                        <a:t> </a:t>
                      </a:r>
                      <a:r>
                        <a:rPr lang="en-US" sz="1400" b="1" kern="1200" noProof="0" dirty="0" smtClean="0">
                          <a:solidFill>
                            <a:schemeClr val="accent3"/>
                          </a:solidFill>
                          <a:latin typeface="+mn-lt"/>
                          <a:ea typeface="+mn-ea"/>
                          <a:cs typeface="Arial" pitchFamily="34" charset="0"/>
                        </a:rPr>
                        <a:t>"group 2</a:t>
                      </a:r>
                      <a:endParaRPr lang="en-US" sz="1400" b="1" kern="1200" noProof="0" dirty="0">
                        <a:solidFill>
                          <a:schemeClr val="accent3"/>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70000"/>
                      </a:schemeClr>
                    </a:solidFill>
                  </a:tcPr>
                </a:tc>
                <a:extLst>
                  <a:ext uri="{0D108BD9-81ED-4DB2-BD59-A6C34878D82A}">
                    <a16:rowId xmlns:a16="http://schemas.microsoft.com/office/drawing/2014/main" val="2579962013"/>
                  </a:ext>
                </a:extLst>
              </a:tr>
              <a:tr h="1948904">
                <a:tc>
                  <a:txBody>
                    <a:bodyPr/>
                    <a:lstStyle/>
                    <a:p>
                      <a:pPr marL="0" lvl="0" indent="0">
                        <a:lnSpc>
                          <a:spcPct val="107000"/>
                        </a:lnSpc>
                        <a:spcAft>
                          <a:spcPts val="800"/>
                        </a:spcAft>
                        <a:buSzPts val="1000"/>
                        <a:buFont typeface="Symbol" panose="05050102010706020507" pitchFamily="18" charset="2"/>
                        <a:buNone/>
                        <a:tabLst>
                          <a:tab pos="457200" algn="l"/>
                        </a:tabLst>
                      </a:pPr>
                      <a:r>
                        <a:rPr lang="en-US" sz="1200" b="0" kern="1200" noProof="0" dirty="0" smtClean="0">
                          <a:solidFill>
                            <a:schemeClr val="bg1"/>
                          </a:solidFill>
                          <a:latin typeface="+mn-lt"/>
                          <a:ea typeface="+mn-ea"/>
                          <a:cs typeface="Arial" pitchFamily="34" charset="0"/>
                        </a:rPr>
                        <a:t>biological agent", means one that can cause human disease and might be a hazard to employees, although it is unlikely to spread to the community and in respect of which, there is usually effective prophylaxis or treatment available.</a:t>
                      </a:r>
                      <a:endParaRPr lang="en-US" sz="1200" b="0" kern="1200" noProof="0" dirty="0">
                        <a:solidFill>
                          <a:schemeClr val="bg1"/>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9985591"/>
                  </a:ext>
                </a:extLst>
              </a:tr>
              <a:tr h="284876">
                <a:tc>
                  <a:txBody>
                    <a:bodyPr/>
                    <a:lstStyle/>
                    <a:p>
                      <a:pPr marL="342900" lvl="0" indent="-342900">
                        <a:lnSpc>
                          <a:spcPct val="107000"/>
                        </a:lnSpc>
                        <a:spcAft>
                          <a:spcPts val="800"/>
                        </a:spcAft>
                        <a:buSzPts val="1000"/>
                        <a:buFont typeface="Symbol" panose="05050102010706020507" pitchFamily="18" charset="2"/>
                        <a:buChar char=""/>
                        <a:tabLst>
                          <a:tab pos="457200" algn="l"/>
                        </a:tabLst>
                      </a:pPr>
                      <a:endParaRPr lang="uk-UA" sz="1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31642704"/>
                  </a:ext>
                </a:extLst>
              </a:tr>
              <a:tr h="307263">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dirty="0">
                        <a:solidFill>
                          <a:schemeClr val="accent3"/>
                        </a:solidFill>
                        <a:latin typeface="+mn-lt"/>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70000"/>
                      </a:schemeClr>
                    </a:solidFill>
                  </a:tcPr>
                </a:tc>
                <a:extLst>
                  <a:ext uri="{0D108BD9-81ED-4DB2-BD59-A6C34878D82A}">
                    <a16:rowId xmlns:a16="http://schemas.microsoft.com/office/drawing/2014/main" val="370320760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381463336"/>
              </p:ext>
            </p:extLst>
          </p:nvPr>
        </p:nvGraphicFramePr>
        <p:xfrm>
          <a:off x="4762450" y="1563641"/>
          <a:ext cx="1897782" cy="3098757"/>
        </p:xfrm>
        <a:graphic>
          <a:graphicData uri="http://schemas.openxmlformats.org/drawingml/2006/table">
            <a:tbl>
              <a:tblPr firstRow="1" bandRow="1">
                <a:tableStyleId>{5940675A-B579-460E-94D1-54222C63F5DA}</a:tableStyleId>
              </a:tblPr>
              <a:tblGrid>
                <a:gridCol w="1897782">
                  <a:extLst>
                    <a:ext uri="{9D8B030D-6E8A-4147-A177-3AD203B41FA5}">
                      <a16:colId xmlns:a16="http://schemas.microsoft.com/office/drawing/2014/main" val="2048238184"/>
                    </a:ext>
                  </a:extLst>
                </a:gridCol>
              </a:tblGrid>
              <a:tr h="488780">
                <a:tc>
                  <a:txBody>
                    <a:bodyPr/>
                    <a:lstStyle/>
                    <a:p>
                      <a:pPr marL="0" lvl="0" indent="0" algn="ctr" defTabSz="914400" rtl="0" eaLnBrk="1" latinLnBrk="1" hangingPunct="1">
                        <a:lnSpc>
                          <a:spcPct val="107000"/>
                        </a:lnSpc>
                        <a:spcAft>
                          <a:spcPts val="800"/>
                        </a:spcAft>
                        <a:buSzPts val="1000"/>
                        <a:buFont typeface="Symbol" panose="05050102010706020507" pitchFamily="18" charset="2"/>
                        <a:buNone/>
                        <a:tabLst>
                          <a:tab pos="457200" algn="l"/>
                        </a:tabLst>
                      </a:pPr>
                      <a:r>
                        <a:rPr lang="en-US" sz="1400" b="1" kern="1200" noProof="0" dirty="0" smtClean="0">
                          <a:solidFill>
                            <a:schemeClr val="accent3"/>
                          </a:solidFill>
                          <a:latin typeface="+mn-lt"/>
                          <a:ea typeface="+mn-ea"/>
                          <a:cs typeface="Arial" pitchFamily="34" charset="0"/>
                        </a:rPr>
                        <a:t>C "group 3</a:t>
                      </a:r>
                      <a:endParaRPr lang="en-US" sz="1400" b="1" kern="1200" noProof="0" dirty="0">
                        <a:solidFill>
                          <a:schemeClr val="accent3"/>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70000"/>
                      </a:schemeClr>
                    </a:solidFill>
                  </a:tcPr>
                </a:tc>
                <a:extLst>
                  <a:ext uri="{0D108BD9-81ED-4DB2-BD59-A6C34878D82A}">
                    <a16:rowId xmlns:a16="http://schemas.microsoft.com/office/drawing/2014/main" val="2579962013"/>
                  </a:ext>
                </a:extLst>
              </a:tr>
              <a:tr h="1972705">
                <a:tc>
                  <a:txBody>
                    <a:bodyPr/>
                    <a:lstStyle/>
                    <a:p>
                      <a:pPr marL="0" lvl="0" indent="0">
                        <a:lnSpc>
                          <a:spcPct val="107000"/>
                        </a:lnSpc>
                        <a:spcAft>
                          <a:spcPts val="800"/>
                        </a:spcAft>
                        <a:buSzPts val="1000"/>
                        <a:buFont typeface="Symbol" panose="05050102010706020507" pitchFamily="18" charset="2"/>
                        <a:buNone/>
                        <a:tabLst>
                          <a:tab pos="457200" algn="l"/>
                        </a:tabLst>
                      </a:pPr>
                      <a:r>
                        <a:rPr lang="en-US" sz="1200" b="0" kern="1200" noProof="0" dirty="0" smtClean="0">
                          <a:solidFill>
                            <a:schemeClr val="bg1"/>
                          </a:solidFill>
                          <a:latin typeface="+mn-lt"/>
                          <a:ea typeface="+mn-ea"/>
                          <a:cs typeface="Arial" pitchFamily="34" charset="0"/>
                        </a:rPr>
                        <a:t>biological agent" means one that can cause severe human disease and presents a serious hazard to employees and which may present a risk of spreading to the community, although there is usually effective prophylaxis or treatment available.</a:t>
                      </a:r>
                      <a:endParaRPr lang="en-US" sz="1200" b="0" kern="1200" noProof="0" dirty="0">
                        <a:solidFill>
                          <a:schemeClr val="bg1"/>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alpha val="50000"/>
                      </a:schemeClr>
                    </a:solidFill>
                  </a:tcPr>
                </a:tc>
                <a:extLst>
                  <a:ext uri="{0D108BD9-81ED-4DB2-BD59-A6C34878D82A}">
                    <a16:rowId xmlns:a16="http://schemas.microsoft.com/office/drawing/2014/main" val="249985591"/>
                  </a:ext>
                </a:extLst>
              </a:tr>
              <a:tr h="278446">
                <a:tc>
                  <a:txBody>
                    <a:bodyPr/>
                    <a:lstStyle/>
                    <a:p>
                      <a:pPr marL="0" lvl="0" indent="0">
                        <a:lnSpc>
                          <a:spcPct val="107000"/>
                        </a:lnSpc>
                        <a:spcAft>
                          <a:spcPts val="800"/>
                        </a:spcAft>
                        <a:buSzPts val="1000"/>
                        <a:buFont typeface="Symbol" panose="05050102010706020507" pitchFamily="18" charset="2"/>
                        <a:buNone/>
                        <a:tabLst>
                          <a:tab pos="457200" algn="l"/>
                        </a:tabLst>
                      </a:pPr>
                      <a:endParaRPr lang="en-US" sz="1200" b="0" kern="1200" noProof="0" dirty="0">
                        <a:solidFill>
                          <a:schemeClr val="bg1"/>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alpha val="50000"/>
                      </a:schemeClr>
                    </a:solidFill>
                  </a:tcPr>
                </a:tc>
                <a:extLst>
                  <a:ext uri="{0D108BD9-81ED-4DB2-BD59-A6C34878D82A}">
                    <a16:rowId xmlns:a16="http://schemas.microsoft.com/office/drawing/2014/main" val="1331642704"/>
                  </a:ext>
                </a:extLst>
              </a:tr>
              <a:tr h="26600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dirty="0">
                        <a:solidFill>
                          <a:schemeClr val="accent4"/>
                        </a:solidFill>
                        <a:latin typeface="+mn-lt"/>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70000"/>
                      </a:schemeClr>
                    </a:solidFill>
                  </a:tcPr>
                </a:tc>
                <a:extLst>
                  <a:ext uri="{0D108BD9-81ED-4DB2-BD59-A6C34878D82A}">
                    <a16:rowId xmlns:a16="http://schemas.microsoft.com/office/drawing/2014/main" val="3703207608"/>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740505942"/>
              </p:ext>
            </p:extLst>
          </p:nvPr>
        </p:nvGraphicFramePr>
        <p:xfrm>
          <a:off x="6867158" y="1563641"/>
          <a:ext cx="1953314" cy="3141263"/>
        </p:xfrm>
        <a:graphic>
          <a:graphicData uri="http://schemas.openxmlformats.org/drawingml/2006/table">
            <a:tbl>
              <a:tblPr firstRow="1" bandRow="1">
                <a:tableStyleId>{5940675A-B579-460E-94D1-54222C63F5DA}</a:tableStyleId>
              </a:tblPr>
              <a:tblGrid>
                <a:gridCol w="1953314">
                  <a:extLst>
                    <a:ext uri="{9D8B030D-6E8A-4147-A177-3AD203B41FA5}">
                      <a16:colId xmlns:a16="http://schemas.microsoft.com/office/drawing/2014/main" val="2048238184"/>
                    </a:ext>
                  </a:extLst>
                </a:gridCol>
              </a:tblGrid>
              <a:tr h="425861">
                <a:tc>
                  <a:txBody>
                    <a:bodyPr/>
                    <a:lstStyle/>
                    <a:p>
                      <a:pPr marL="0" lvl="0" indent="0" algn="ctr" defTabSz="914400" rtl="0" eaLnBrk="1" latinLnBrk="1" hangingPunct="1">
                        <a:lnSpc>
                          <a:spcPct val="107000"/>
                        </a:lnSpc>
                        <a:spcAft>
                          <a:spcPts val="800"/>
                        </a:spcAft>
                        <a:buSzPts val="1000"/>
                        <a:buFont typeface="Symbol" panose="05050102010706020507" pitchFamily="18" charset="2"/>
                        <a:buNone/>
                        <a:tabLst>
                          <a:tab pos="457200" algn="l"/>
                        </a:tabLst>
                      </a:pPr>
                      <a:r>
                        <a:rPr lang="en-US" sz="1400" b="1" kern="1200" noProof="0" dirty="0" smtClean="0">
                          <a:solidFill>
                            <a:schemeClr val="accent3"/>
                          </a:solidFill>
                          <a:latin typeface="+mn-lt"/>
                          <a:ea typeface="+mn-ea"/>
                          <a:cs typeface="Arial" pitchFamily="34" charset="0"/>
                        </a:rPr>
                        <a:t>D "group 4</a:t>
                      </a:r>
                      <a:endParaRPr lang="en-US" sz="1400" b="1" kern="1200" noProof="0" dirty="0">
                        <a:solidFill>
                          <a:schemeClr val="accent3"/>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70000"/>
                      </a:schemeClr>
                    </a:solidFill>
                  </a:tcPr>
                </a:tc>
                <a:extLst>
                  <a:ext uri="{0D108BD9-81ED-4DB2-BD59-A6C34878D82A}">
                    <a16:rowId xmlns:a16="http://schemas.microsoft.com/office/drawing/2014/main" val="2579962013"/>
                  </a:ext>
                </a:extLst>
              </a:tr>
              <a:tr h="1989475">
                <a:tc>
                  <a:txBody>
                    <a:bodyPr/>
                    <a:lstStyle/>
                    <a:p>
                      <a:pPr marL="0" lvl="0" indent="0">
                        <a:lnSpc>
                          <a:spcPct val="107000"/>
                        </a:lnSpc>
                        <a:spcAft>
                          <a:spcPts val="800"/>
                        </a:spcAft>
                        <a:buSzPts val="1000"/>
                        <a:buFont typeface="Symbol" panose="05050102010706020507" pitchFamily="18" charset="2"/>
                        <a:buNone/>
                        <a:tabLst>
                          <a:tab pos="457200" algn="l"/>
                        </a:tabLst>
                      </a:pPr>
                      <a:r>
                        <a:rPr lang="en-US" sz="1200" b="0" kern="1200" noProof="0" dirty="0" smtClean="0">
                          <a:solidFill>
                            <a:schemeClr val="bg1"/>
                          </a:solidFill>
                          <a:latin typeface="+mn-lt"/>
                          <a:ea typeface="+mn-ea"/>
                          <a:cs typeface="Arial" pitchFamily="34" charset="0"/>
                        </a:rPr>
                        <a:t>biological agent" means one that causes severe human disease and is a serious hazard to employees and which may present a high risk of spreading to the community and in respect of which there is usually no effective prophylaxis or treatment available.</a:t>
                      </a:r>
                      <a:endParaRPr lang="en-US" sz="1200" b="0" kern="1200" noProof="0" dirty="0">
                        <a:solidFill>
                          <a:schemeClr val="bg1"/>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9985591"/>
                  </a:ext>
                </a:extLst>
              </a:tr>
              <a:tr h="280813">
                <a:tc>
                  <a:txBody>
                    <a:bodyPr/>
                    <a:lstStyle/>
                    <a:p>
                      <a:pPr marL="342900" lvl="0" indent="-342900">
                        <a:lnSpc>
                          <a:spcPct val="107000"/>
                        </a:lnSpc>
                        <a:spcAft>
                          <a:spcPts val="800"/>
                        </a:spcAft>
                        <a:buSzPts val="1000"/>
                        <a:buFont typeface="Symbol" panose="05050102010706020507" pitchFamily="18" charset="2"/>
                        <a:buChar char=""/>
                        <a:tabLst>
                          <a:tab pos="457200" algn="l"/>
                        </a:tabLst>
                      </a:pPr>
                      <a:endParaRPr lang="uk-UA" sz="1200" b="0" kern="1200" dirty="0">
                        <a:solidFill>
                          <a:schemeClr val="bg1"/>
                        </a:solidFill>
                        <a:latin typeface="+mn-lt"/>
                        <a:ea typeface="+mn-ea"/>
                        <a:cs typeface="Arial"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31642704"/>
                  </a:ext>
                </a:extLst>
              </a:tr>
              <a:tr h="379745">
                <a:tc>
                  <a:txBody>
                    <a:bodyPr/>
                    <a:lstStyle/>
                    <a:p>
                      <a:pPr marL="0" lvl="0" indent="0">
                        <a:lnSpc>
                          <a:spcPct val="107000"/>
                        </a:lnSpc>
                        <a:spcAft>
                          <a:spcPts val="800"/>
                        </a:spcAft>
                        <a:buSzPts val="1000"/>
                        <a:buFont typeface="Symbol" panose="05050102010706020507" pitchFamily="18" charset="2"/>
                        <a:buNone/>
                        <a:tabLst>
                          <a:tab pos="457200" algn="l"/>
                        </a:tabLst>
                      </a:pPr>
                      <a:endParaRPr lang="uk-UA" sz="1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70000"/>
                      </a:schemeClr>
                    </a:solidFill>
                  </a:tcPr>
                </a:tc>
                <a:extLst>
                  <a:ext uri="{0D108BD9-81ED-4DB2-BD59-A6C34878D82A}">
                    <a16:rowId xmlns:a16="http://schemas.microsoft.com/office/drawing/2014/main" val="3703207608"/>
                  </a:ext>
                </a:extLst>
              </a:tr>
            </a:tbl>
          </a:graphicData>
        </a:graphic>
      </p:graphicFrame>
      <p:sp>
        <p:nvSpPr>
          <p:cNvPr id="10" name="TextBox 9"/>
          <p:cNvSpPr txBox="1"/>
          <p:nvPr/>
        </p:nvSpPr>
        <p:spPr>
          <a:xfrm>
            <a:off x="251520" y="699542"/>
            <a:ext cx="7992887" cy="892552"/>
          </a:xfrm>
          <a:prstGeom prst="rect">
            <a:avLst/>
          </a:prstGeom>
          <a:noFill/>
        </p:spPr>
        <p:txBody>
          <a:bodyPr wrap="square" rtlCol="0">
            <a:spAutoFit/>
          </a:bodyPr>
          <a:lstStyle/>
          <a:p>
            <a:r>
              <a:rPr lang="en-US" sz="1600" dirty="0" smtClean="0">
                <a:solidFill>
                  <a:schemeClr val="bg1"/>
                </a:solidFill>
              </a:rPr>
              <a:t>Biological Agents are classified in the </a:t>
            </a:r>
            <a:r>
              <a:rPr lang="en-US" sz="1600" dirty="0">
                <a:solidFill>
                  <a:schemeClr val="bg1"/>
                </a:solidFill>
                <a:hlinkClick r:id="rId2"/>
              </a:rPr>
              <a:t>Code of Practice to the Safety, Health and Welfare at Work (Biological Agents) Regulations 2013 and 2020</a:t>
            </a:r>
            <a:r>
              <a:rPr lang="en-US" dirty="0">
                <a:solidFill>
                  <a:schemeClr val="bg1"/>
                </a:solidFill>
              </a:rPr>
              <a:t>, into four risk </a:t>
            </a:r>
            <a:r>
              <a:rPr lang="en-US" dirty="0" smtClean="0">
                <a:solidFill>
                  <a:schemeClr val="bg1"/>
                </a:solidFill>
              </a:rPr>
              <a:t>groups</a:t>
            </a:r>
          </a:p>
          <a:p>
            <a:r>
              <a:rPr lang="en-US" dirty="0" smtClean="0">
                <a:solidFill>
                  <a:schemeClr val="bg1"/>
                </a:solidFill>
              </a:rPr>
              <a:t> </a:t>
            </a:r>
            <a:r>
              <a:rPr lang="en-US" dirty="0">
                <a:solidFill>
                  <a:schemeClr val="bg1"/>
                </a:solidFill>
              </a:rPr>
              <a:t>– groups </a:t>
            </a:r>
            <a:r>
              <a:rPr lang="en-US" dirty="0" smtClean="0">
                <a:solidFill>
                  <a:schemeClr val="bg1"/>
                </a:solidFill>
              </a:rPr>
              <a:t>1</a:t>
            </a:r>
            <a:r>
              <a:rPr lang="en-US" dirty="0">
                <a:solidFill>
                  <a:schemeClr val="bg1"/>
                </a:solidFill>
              </a:rPr>
              <a:t>, 2, 3 and 4</a:t>
            </a:r>
            <a:r>
              <a:rPr lang="en-US" dirty="0" smtClean="0">
                <a:solidFill>
                  <a:schemeClr val="bg1"/>
                </a:solidFill>
              </a:rPr>
              <a:t>.</a:t>
            </a:r>
            <a:endParaRPr lang="en-US" dirty="0">
              <a:solidFill>
                <a:schemeClr val="bg1"/>
              </a:solidFill>
            </a:endParaRPr>
          </a:p>
        </p:txBody>
      </p:sp>
      <p:sp>
        <p:nvSpPr>
          <p:cNvPr id="11" name="Прямоугольник 10"/>
          <p:cNvSpPr/>
          <p:nvPr/>
        </p:nvSpPr>
        <p:spPr>
          <a:xfrm>
            <a:off x="1979712" y="195486"/>
            <a:ext cx="3971985" cy="369332"/>
          </a:xfrm>
          <a:prstGeom prst="rect">
            <a:avLst/>
          </a:prstGeom>
        </p:spPr>
        <p:txBody>
          <a:bodyPr wrap="none">
            <a:spAutoFit/>
          </a:bodyPr>
          <a:lstStyle/>
          <a:p>
            <a:r>
              <a:rPr lang="en-US" b="1" dirty="0" smtClean="0">
                <a:solidFill>
                  <a:srgbClr val="002060"/>
                </a:solidFill>
                <a:latin typeface="Arial" panose="020B0604020202020204" pitchFamily="34" charset="0"/>
                <a:ea typeface="Times New Roman" panose="02020603050405020304" pitchFamily="18" charset="0"/>
              </a:rPr>
              <a:t>Classification of Biological Agents</a:t>
            </a:r>
            <a:endParaRPr lang="en-US" b="1" dirty="0">
              <a:solidFill>
                <a:srgbClr val="002060"/>
              </a:solidFill>
              <a:latin typeface="Times New Roman" panose="02020603050405020304" pitchFamily="18" charset="0"/>
              <a:ea typeface="Times New Roman" panose="02020603050405020304" pitchFamily="18" charset="0"/>
            </a:endParaRPr>
          </a:p>
        </p:txBody>
      </p:sp>
      <p:pic>
        <p:nvPicPr>
          <p:cNvPr id="12" name="Рисунок 11"/>
          <p:cNvPicPr>
            <a:picLocks noChangeAspect="1"/>
          </p:cNvPicPr>
          <p:nvPr/>
        </p:nvPicPr>
        <p:blipFill>
          <a:blip r:embed="rId3"/>
          <a:stretch>
            <a:fillRect/>
          </a:stretch>
        </p:blipFill>
        <p:spPr>
          <a:xfrm>
            <a:off x="566834" y="3563712"/>
            <a:ext cx="1934024" cy="1080120"/>
          </a:xfrm>
          <a:prstGeom prst="rect">
            <a:avLst/>
          </a:prstGeom>
        </p:spPr>
      </p:pic>
    </p:spTree>
    <p:extLst>
      <p:ext uri="{BB962C8B-B14F-4D97-AF65-F5344CB8AC3E}">
        <p14:creationId xmlns:p14="http://schemas.microsoft.com/office/powerpoint/2010/main" val="1777298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0" y="123478"/>
            <a:ext cx="9144000" cy="720080"/>
          </a:xfrm>
        </p:spPr>
        <p:txBody>
          <a:bodyPr/>
          <a:lstStyle/>
          <a:p>
            <a:r>
              <a:rPr lang="en-US" sz="1600" b="1" dirty="0"/>
              <a:t>What hygiene and individual protection measures should be taken </a:t>
            </a:r>
            <a:r>
              <a:rPr lang="en-US" sz="1600" b="1" dirty="0" smtClean="0"/>
              <a:t>when</a:t>
            </a:r>
          </a:p>
          <a:p>
            <a:r>
              <a:rPr lang="en-US" sz="1600" b="1" dirty="0" smtClean="0"/>
              <a:t> </a:t>
            </a:r>
            <a:r>
              <a:rPr lang="en-US" sz="1600" b="1" dirty="0"/>
              <a:t>working with biological agents?</a:t>
            </a:r>
          </a:p>
        </p:txBody>
      </p:sp>
      <p:graphicFrame>
        <p:nvGraphicFramePr>
          <p:cNvPr id="6" name="Схема 5"/>
          <p:cNvGraphicFramePr/>
          <p:nvPr>
            <p:extLst>
              <p:ext uri="{D42A27DB-BD31-4B8C-83A1-F6EECF244321}">
                <p14:modId xmlns:p14="http://schemas.microsoft.com/office/powerpoint/2010/main" val="2967311264"/>
              </p:ext>
            </p:extLst>
          </p:nvPr>
        </p:nvGraphicFramePr>
        <p:xfrm>
          <a:off x="395536" y="787074"/>
          <a:ext cx="7920880" cy="8260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Прямоугольник 8"/>
          <p:cNvSpPr/>
          <p:nvPr/>
        </p:nvSpPr>
        <p:spPr>
          <a:xfrm>
            <a:off x="395536" y="1779662"/>
            <a:ext cx="8208912" cy="2769989"/>
          </a:xfrm>
          <a:prstGeom prst="rect">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marL="171450" indent="-171450">
              <a:buFont typeface="Wingdings" panose="05000000000000000000" pitchFamily="2" charset="2"/>
              <a:buChar char="q"/>
            </a:pPr>
            <a:r>
              <a:rPr lang="en-US" sz="1200" dirty="0" smtClean="0">
                <a:solidFill>
                  <a:schemeClr val="bg1"/>
                </a:solidFill>
              </a:rPr>
              <a:t>Employees </a:t>
            </a:r>
            <a:r>
              <a:rPr lang="en-US" sz="1200" dirty="0">
                <a:solidFill>
                  <a:schemeClr val="bg1"/>
                </a:solidFill>
              </a:rPr>
              <a:t>do not eat or drink in any location within a place of work where there is a risk of contamination by a biological agent</a:t>
            </a:r>
          </a:p>
          <a:p>
            <a:pPr marL="171450" indent="-171450">
              <a:buFont typeface="Wingdings" panose="05000000000000000000" pitchFamily="2" charset="2"/>
              <a:buChar char="q"/>
            </a:pPr>
            <a:r>
              <a:rPr lang="en-US" sz="1200" dirty="0" smtClean="0">
                <a:solidFill>
                  <a:schemeClr val="bg1"/>
                </a:solidFill>
              </a:rPr>
              <a:t>•Employees </a:t>
            </a:r>
            <a:r>
              <a:rPr lang="en-US" sz="1200" dirty="0">
                <a:solidFill>
                  <a:schemeClr val="bg1"/>
                </a:solidFill>
              </a:rPr>
              <a:t>are provided with suitable washing and toilet facilities, which may include eye washes and skin antiseptics (or both)</a:t>
            </a:r>
          </a:p>
          <a:p>
            <a:pPr marL="171450" indent="-171450">
              <a:buFont typeface="Wingdings" panose="05000000000000000000" pitchFamily="2" charset="2"/>
              <a:buChar char="q"/>
            </a:pPr>
            <a:r>
              <a:rPr lang="en-US" sz="1200" dirty="0" smtClean="0">
                <a:solidFill>
                  <a:schemeClr val="bg1"/>
                </a:solidFill>
              </a:rPr>
              <a:t>Employees </a:t>
            </a:r>
            <a:r>
              <a:rPr lang="en-US" sz="1200" dirty="0">
                <a:solidFill>
                  <a:schemeClr val="bg1"/>
                </a:solidFill>
              </a:rPr>
              <a:t>are provided with suitable personal protective equipment (PPE)</a:t>
            </a:r>
          </a:p>
          <a:p>
            <a:r>
              <a:rPr lang="en-US" sz="1200" dirty="0">
                <a:solidFill>
                  <a:schemeClr val="bg1"/>
                </a:solidFill>
              </a:rPr>
              <a:t>•	</a:t>
            </a:r>
            <a:r>
              <a:rPr lang="en-US" sz="1200" dirty="0"/>
              <a:t>Any necessary PPE is:</a:t>
            </a:r>
          </a:p>
          <a:p>
            <a:r>
              <a:rPr lang="en-US" sz="1200" dirty="0">
                <a:solidFill>
                  <a:schemeClr val="bg1"/>
                </a:solidFill>
              </a:rPr>
              <a:t>i. properly stored in a designated place</a:t>
            </a:r>
          </a:p>
          <a:p>
            <a:r>
              <a:rPr lang="en-US" sz="1200" dirty="0">
                <a:solidFill>
                  <a:schemeClr val="bg1"/>
                </a:solidFill>
              </a:rPr>
              <a:t>ii. checked and cleaned if possible, before, and in any case after each use</a:t>
            </a:r>
          </a:p>
          <a:p>
            <a:r>
              <a:rPr lang="en-US" sz="1200" dirty="0">
                <a:solidFill>
                  <a:schemeClr val="bg1"/>
                </a:solidFill>
              </a:rPr>
              <a:t>iii. repaired, where defective, or replaced, before further </a:t>
            </a:r>
            <a:r>
              <a:rPr lang="en-US" sz="1200" dirty="0" smtClean="0">
                <a:solidFill>
                  <a:schemeClr val="bg1"/>
                </a:solidFill>
              </a:rPr>
              <a:t>use </a:t>
            </a:r>
          </a:p>
          <a:p>
            <a:r>
              <a:rPr lang="en-US" sz="1200" dirty="0" smtClean="0">
                <a:solidFill>
                  <a:schemeClr val="bg1"/>
                </a:solidFill>
              </a:rPr>
              <a:t>Procedures </a:t>
            </a:r>
            <a:r>
              <a:rPr lang="en-US" sz="1200" dirty="0">
                <a:solidFill>
                  <a:schemeClr val="bg1"/>
                </a:solidFill>
              </a:rPr>
              <a:t>are specified for taking, handling and processing samples of human or animal origin</a:t>
            </a:r>
          </a:p>
          <a:p>
            <a:r>
              <a:rPr lang="en-US" sz="1200" dirty="0">
                <a:solidFill>
                  <a:schemeClr val="bg1"/>
                </a:solidFill>
              </a:rPr>
              <a:t>•	Working clothes and PPE, which may be contaminated by a biological agent, are removed on leaving the working areas and, before taking measures for cleaning/decontaminating/destroying, kept separately from other clothing</a:t>
            </a:r>
          </a:p>
          <a:p>
            <a:r>
              <a:rPr lang="en-US" sz="1200" dirty="0">
                <a:solidFill>
                  <a:schemeClr val="bg1"/>
                </a:solidFill>
              </a:rPr>
              <a:t>•	The working clothes and PPE are decontaminated and cleaned or, if necessary, destroyed.</a:t>
            </a:r>
          </a:p>
        </p:txBody>
      </p:sp>
    </p:spTree>
    <p:extLst>
      <p:ext uri="{BB962C8B-B14F-4D97-AF65-F5344CB8AC3E}">
        <p14:creationId xmlns:p14="http://schemas.microsoft.com/office/powerpoint/2010/main" val="4118341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619672" y="91186"/>
            <a:ext cx="4824536" cy="576064"/>
          </a:xfrm>
        </p:spPr>
        <p:txBody>
          <a:bodyPr/>
          <a:lstStyle/>
          <a:p>
            <a:r>
              <a:rPr lang="en-US" sz="2400" b="1" dirty="0"/>
              <a:t>Biological Hazards </a:t>
            </a:r>
            <a:endParaRPr lang="uk-UA" sz="2400" dirty="0"/>
          </a:p>
        </p:txBody>
      </p:sp>
      <p:pic>
        <p:nvPicPr>
          <p:cNvPr id="4" name="Рисунок 3"/>
          <p:cNvPicPr>
            <a:picLocks noChangeAspect="1"/>
          </p:cNvPicPr>
          <p:nvPr/>
        </p:nvPicPr>
        <p:blipFill>
          <a:blip r:embed="rId2"/>
          <a:stretch>
            <a:fillRect/>
          </a:stretch>
        </p:blipFill>
        <p:spPr>
          <a:xfrm>
            <a:off x="971600" y="699542"/>
            <a:ext cx="7272808" cy="360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rthographicFront"/>
            <a:lightRig rig="threePt" dir="t"/>
          </a:scene3d>
          <a:sp3d>
            <a:bevelT w="139700" prst="cross"/>
          </a:sp3d>
        </p:spPr>
      </p:pic>
    </p:spTree>
    <p:extLst>
      <p:ext uri="{BB962C8B-B14F-4D97-AF65-F5344CB8AC3E}">
        <p14:creationId xmlns:p14="http://schemas.microsoft.com/office/powerpoint/2010/main" val="250583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619672" y="-92546"/>
            <a:ext cx="4896544" cy="732874"/>
          </a:xfrm>
          <a:prstGeom prst="rect">
            <a:avLst/>
          </a:prstGeom>
        </p:spPr>
      </p:pic>
      <p:graphicFrame>
        <p:nvGraphicFramePr>
          <p:cNvPr id="7" name="Схема 6"/>
          <p:cNvGraphicFramePr/>
          <p:nvPr>
            <p:extLst>
              <p:ext uri="{D42A27DB-BD31-4B8C-83A1-F6EECF244321}">
                <p14:modId xmlns:p14="http://schemas.microsoft.com/office/powerpoint/2010/main" val="808368987"/>
              </p:ext>
            </p:extLst>
          </p:nvPr>
        </p:nvGraphicFramePr>
        <p:xfrm>
          <a:off x="323528" y="411510"/>
          <a:ext cx="8424936" cy="13234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p:cNvGraphicFramePr/>
          <p:nvPr>
            <p:extLst>
              <p:ext uri="{D42A27DB-BD31-4B8C-83A1-F6EECF244321}">
                <p14:modId xmlns:p14="http://schemas.microsoft.com/office/powerpoint/2010/main" val="2588385872"/>
              </p:ext>
            </p:extLst>
          </p:nvPr>
        </p:nvGraphicFramePr>
        <p:xfrm>
          <a:off x="355140" y="1851670"/>
          <a:ext cx="8424936" cy="25853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27048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1"/>
          <p:cNvSpPr>
            <a:spLocks noGrp="1"/>
          </p:cNvSpPr>
          <p:nvPr>
            <p:ph type="body" sz="quarter" idx="10"/>
          </p:nvPr>
        </p:nvSpPr>
        <p:spPr>
          <a:xfrm>
            <a:off x="1979712" y="-92546"/>
            <a:ext cx="4608512" cy="576064"/>
          </a:xfrm>
        </p:spPr>
        <p:txBody>
          <a:bodyPr/>
          <a:lstStyle/>
          <a:p>
            <a:r>
              <a:rPr lang="en-US" sz="2400" b="1" dirty="0"/>
              <a:t>Biological Hazards </a:t>
            </a:r>
            <a:endParaRPr lang="uk-UA" sz="2400" dirty="0"/>
          </a:p>
        </p:txBody>
      </p:sp>
      <p:graphicFrame>
        <p:nvGraphicFramePr>
          <p:cNvPr id="6" name="Схема 5"/>
          <p:cNvGraphicFramePr/>
          <p:nvPr>
            <p:extLst>
              <p:ext uri="{D42A27DB-BD31-4B8C-83A1-F6EECF244321}">
                <p14:modId xmlns:p14="http://schemas.microsoft.com/office/powerpoint/2010/main" val="3069098549"/>
              </p:ext>
            </p:extLst>
          </p:nvPr>
        </p:nvGraphicFramePr>
        <p:xfrm>
          <a:off x="143000" y="411510"/>
          <a:ext cx="8748972" cy="2808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Схема 7"/>
          <p:cNvGraphicFramePr/>
          <p:nvPr>
            <p:extLst>
              <p:ext uri="{D42A27DB-BD31-4B8C-83A1-F6EECF244321}">
                <p14:modId xmlns:p14="http://schemas.microsoft.com/office/powerpoint/2010/main" val="3776310417"/>
              </p:ext>
            </p:extLst>
          </p:nvPr>
        </p:nvGraphicFramePr>
        <p:xfrm>
          <a:off x="143000" y="2569716"/>
          <a:ext cx="8748464" cy="23083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06493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3"/>
          <p:cNvSpPr txBox="1">
            <a:spLocks/>
          </p:cNvSpPr>
          <p:nvPr/>
        </p:nvSpPr>
        <p:spPr>
          <a:xfrm>
            <a:off x="449808" y="308873"/>
            <a:ext cx="2592288" cy="953544"/>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solidFill>
                  <a:srgbClr val="002060"/>
                </a:solidFill>
              </a:rPr>
              <a:t>Personal Protective Equipment (PPE)</a:t>
            </a:r>
            <a:endParaRPr lang="uk-UA" sz="2000" dirty="0">
              <a:solidFill>
                <a:srgbClr val="002060"/>
              </a:solidFill>
            </a:endParaRPr>
          </a:p>
        </p:txBody>
      </p:sp>
      <p:sp>
        <p:nvSpPr>
          <p:cNvPr id="6" name="TextBox 5"/>
          <p:cNvSpPr txBox="1"/>
          <p:nvPr/>
        </p:nvSpPr>
        <p:spPr>
          <a:xfrm>
            <a:off x="449808" y="1155140"/>
            <a:ext cx="2556816" cy="1015663"/>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Personal protective equipment such as gloves, respiratory protection and eye protection should be used based on the risk assessment.</a:t>
            </a:r>
            <a:endParaRPr lang="ko-KR" altLang="en-US" sz="1200" b="1" dirty="0">
              <a:solidFill>
                <a:schemeClr val="tx1">
                  <a:lumMod val="75000"/>
                  <a:lumOff val="25000"/>
                </a:schemeClr>
              </a:solidFill>
              <a:cs typeface="Arial" pitchFamily="34" charset="0"/>
            </a:endParaRPr>
          </a:p>
        </p:txBody>
      </p:sp>
      <p:sp>
        <p:nvSpPr>
          <p:cNvPr id="8" name="Oval 7"/>
          <p:cNvSpPr/>
          <p:nvPr/>
        </p:nvSpPr>
        <p:spPr>
          <a:xfrm>
            <a:off x="6084169" y="867108"/>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9" name="Oval 8"/>
          <p:cNvSpPr/>
          <p:nvPr/>
        </p:nvSpPr>
        <p:spPr>
          <a:xfrm>
            <a:off x="6084169" y="2266465"/>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0" name="Oval 9"/>
          <p:cNvSpPr/>
          <p:nvPr/>
        </p:nvSpPr>
        <p:spPr>
          <a:xfrm>
            <a:off x="6084169" y="3665821"/>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0" name="Oval 21"/>
          <p:cNvSpPr>
            <a:spLocks noChangeAspect="1"/>
          </p:cNvSpPr>
          <p:nvPr/>
        </p:nvSpPr>
        <p:spPr>
          <a:xfrm>
            <a:off x="6204972" y="3785227"/>
            <a:ext cx="334457" cy="337251"/>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1" name="Rectangle 9"/>
          <p:cNvSpPr/>
          <p:nvPr/>
        </p:nvSpPr>
        <p:spPr>
          <a:xfrm>
            <a:off x="6221926" y="2413826"/>
            <a:ext cx="300550" cy="281341"/>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Rounded Rectangle 7"/>
          <p:cNvSpPr/>
          <p:nvPr/>
        </p:nvSpPr>
        <p:spPr>
          <a:xfrm>
            <a:off x="6214463" y="1019015"/>
            <a:ext cx="315474" cy="272250"/>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4" name="TextBox 23">
            <a:extLst>
              <a:ext uri="{FF2B5EF4-FFF2-40B4-BE49-F238E27FC236}">
                <a16:creationId xmlns:a16="http://schemas.microsoft.com/office/drawing/2014/main" id="{BE8AFFF2-1829-4B05-83F0-8FE8A7715BE1}"/>
              </a:ext>
            </a:extLst>
          </p:cNvPr>
          <p:cNvSpPr txBox="1"/>
          <p:nvPr/>
        </p:nvSpPr>
        <p:spPr>
          <a:xfrm>
            <a:off x="432071" y="2179755"/>
            <a:ext cx="2610025" cy="2308324"/>
          </a:xfrm>
          <a:prstGeom prst="rect">
            <a:avLst/>
          </a:prstGeom>
          <a:noFill/>
        </p:spPr>
        <p:txBody>
          <a:bodyPr wrap="square" rtlCol="0">
            <a:spAutoFit/>
          </a:bodyPr>
          <a:lstStyle/>
          <a:p>
            <a:r>
              <a:rPr lang="en-US" sz="1200" dirty="0"/>
              <a:t>PPE is often used in conjunction with other controls (engineering </a:t>
            </a:r>
            <a:r>
              <a:rPr lang="en-US" sz="1200" dirty="0" smtClean="0"/>
              <a:t>and</a:t>
            </a:r>
          </a:p>
          <a:p>
            <a:r>
              <a:rPr lang="en-US" sz="1200" dirty="0" smtClean="0"/>
              <a:t>administrative</a:t>
            </a:r>
            <a:r>
              <a:rPr lang="en-US" sz="1200" dirty="0"/>
              <a:t>) to provide additional protection to workers. The </a:t>
            </a:r>
            <a:r>
              <a:rPr lang="en-US" sz="1200" dirty="0" smtClean="0"/>
              <a:t>primary</a:t>
            </a:r>
          </a:p>
          <a:p>
            <a:r>
              <a:rPr lang="en-US" sz="1200" dirty="0" smtClean="0"/>
              <a:t>types </a:t>
            </a:r>
            <a:r>
              <a:rPr lang="en-US" sz="1200" dirty="0"/>
              <a:t>of PPE are designed to protect the worker from infectious disease by breaking the chain of infection at the “portal of entry or exit” of the microorganisms. This means that all PPE is designed to </a:t>
            </a:r>
            <a:r>
              <a:rPr lang="en-US" sz="1200" dirty="0" smtClean="0"/>
              <a:t>reduce</a:t>
            </a:r>
          </a:p>
          <a:p>
            <a:r>
              <a:rPr lang="en-US" sz="1200" dirty="0" smtClean="0"/>
              <a:t>exposure </a:t>
            </a:r>
            <a:r>
              <a:rPr lang="en-US" sz="1200" dirty="0"/>
              <a:t>via specific routes of transmission.</a:t>
            </a:r>
            <a:endParaRPr lang="en-US" altLang="ko-KR" sz="1200" dirty="0">
              <a:solidFill>
                <a:schemeClr val="tx1">
                  <a:lumMod val="75000"/>
                  <a:lumOff val="25000"/>
                </a:schemeClr>
              </a:solidFill>
              <a:cs typeface="Arial" pitchFamily="34" charset="0"/>
            </a:endParaRPr>
          </a:p>
        </p:txBody>
      </p:sp>
      <p:sp>
        <p:nvSpPr>
          <p:cNvPr id="7" name="Прямоугольник 6"/>
          <p:cNvSpPr/>
          <p:nvPr/>
        </p:nvSpPr>
        <p:spPr>
          <a:xfrm>
            <a:off x="6732240" y="784781"/>
            <a:ext cx="2304256" cy="3539430"/>
          </a:xfrm>
          <a:prstGeom prst="rect">
            <a:avLst/>
          </a:prstGeom>
        </p:spPr>
        <p:txBody>
          <a:bodyPr wrap="square">
            <a:spAutoFit/>
          </a:bodyPr>
          <a:lstStyle/>
          <a:p>
            <a:r>
              <a:rPr lang="en-US" sz="1400" dirty="0"/>
              <a:t>Gloves, gowns and other protective clothing reduce exposure through the dermal (skin) contact route and help contain the microorganisms to the work environment. Eye and face protection reduce exposure through mucous membrane contact. Masks worn by patients reduce exposure through droplet containment at the source, and respirators worn by health care workers reduce exposure to the respiratory system.</a:t>
            </a:r>
            <a:endParaRPr lang="uk-UA" sz="1400" dirty="0"/>
          </a:p>
        </p:txBody>
      </p:sp>
      <p:pic>
        <p:nvPicPr>
          <p:cNvPr id="27" name="Рисунок 26"/>
          <p:cNvPicPr>
            <a:picLocks noGrp="1" noChangeAspect="1"/>
          </p:cNvPicPr>
          <p:nvPr>
            <p:ph type="pic" idx="12"/>
          </p:nvPr>
        </p:nvPicPr>
        <p:blipFill>
          <a:blip r:embed="rId2"/>
          <a:srcRect l="19760" r="19760"/>
          <a:stretch>
            <a:fillRect/>
          </a:stretch>
        </p:blipFill>
        <p:spPr>
          <a:prstGeom prst="rect">
            <a:avLst/>
          </a:prstGeom>
        </p:spPr>
      </p:pic>
    </p:spTree>
    <p:extLst>
      <p:ext uri="{BB962C8B-B14F-4D97-AF65-F5344CB8AC3E}">
        <p14:creationId xmlns:p14="http://schemas.microsoft.com/office/powerpoint/2010/main" val="1207463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483518"/>
            <a:ext cx="6120680" cy="3352328"/>
          </a:xfrm>
          <a:prstGeom prst="rect">
            <a:avLst/>
          </a:prstGeom>
        </p:spPr>
        <p:txBody>
          <a:bodyPr wrap="square">
            <a:spAutoFit/>
          </a:bodyPr>
          <a:lstStyle/>
          <a:p>
            <a:pPr algn="just">
              <a:lnSpc>
                <a:spcPct val="107000"/>
              </a:lnSpc>
              <a:spcAft>
                <a:spcPts val="0"/>
              </a:spcAft>
            </a:pPr>
            <a:r>
              <a:rPr lang="en-US" dirty="0">
                <a:solidFill>
                  <a:schemeClr val="bg1"/>
                </a:solidFill>
                <a:ea typeface="Times New Roman" panose="02020603050405020304" pitchFamily="18" charset="0"/>
                <a:cs typeface="Times New Roman" panose="02020603050405020304" pitchFamily="18" charset="0"/>
              </a:rPr>
              <a:t>N</a:t>
            </a:r>
            <a:r>
              <a:rPr lang="en-US" dirty="0" smtClean="0">
                <a:solidFill>
                  <a:schemeClr val="bg1"/>
                </a:solidFill>
                <a:ea typeface="Times New Roman" panose="02020603050405020304" pitchFamily="18" charset="0"/>
                <a:cs typeface="Times New Roman" panose="02020603050405020304" pitchFamily="18" charset="0"/>
              </a:rPr>
              <a:t>ecessary </a:t>
            </a:r>
            <a:r>
              <a:rPr lang="en-US" dirty="0">
                <a:solidFill>
                  <a:schemeClr val="bg1"/>
                </a:solidFill>
                <a:ea typeface="Times New Roman" panose="02020603050405020304" pitchFamily="18" charset="0"/>
                <a:cs typeface="Times New Roman" panose="02020603050405020304" pitchFamily="18" charset="0"/>
              </a:rPr>
              <a:t>for working with all harmful substances and </a:t>
            </a:r>
            <a:endParaRPr lang="en-US" dirty="0" smtClean="0">
              <a:solidFill>
                <a:schemeClr val="bg1"/>
              </a:solidFill>
              <a:ea typeface="Times New Roman" panose="02020603050405020304" pitchFamily="18" charset="0"/>
              <a:cs typeface="Times New Roman" panose="02020603050405020304" pitchFamily="18" charset="0"/>
            </a:endParaRPr>
          </a:p>
          <a:p>
            <a:pPr algn="just">
              <a:lnSpc>
                <a:spcPct val="107000"/>
              </a:lnSpc>
              <a:spcAft>
                <a:spcPts val="0"/>
              </a:spcAft>
            </a:pPr>
            <a:r>
              <a:rPr lang="en-US" dirty="0" smtClean="0">
                <a:solidFill>
                  <a:schemeClr val="bg1"/>
                </a:solidFill>
                <a:ea typeface="Times New Roman" panose="02020603050405020304" pitchFamily="18" charset="0"/>
                <a:cs typeface="Times New Roman" panose="02020603050405020304" pitchFamily="18" charset="0"/>
              </a:rPr>
              <a:t>educating </a:t>
            </a:r>
            <a:r>
              <a:rPr lang="en-US" dirty="0">
                <a:solidFill>
                  <a:schemeClr val="bg1"/>
                </a:solidFill>
                <a:ea typeface="Times New Roman" panose="02020603050405020304" pitchFamily="18" charset="0"/>
                <a:cs typeface="Times New Roman" panose="02020603050405020304" pitchFamily="18" charset="0"/>
              </a:rPr>
              <a:t>workers in the practices is vital. </a:t>
            </a:r>
            <a:endParaRPr lang="en-US" dirty="0" smtClean="0">
              <a:solidFill>
                <a:schemeClr val="bg1"/>
              </a:solidFill>
              <a:ea typeface="Times New Roman" panose="02020603050405020304" pitchFamily="18" charset="0"/>
              <a:cs typeface="Times New Roman" panose="02020603050405020304" pitchFamily="18" charset="0"/>
            </a:endParaRPr>
          </a:p>
          <a:p>
            <a:pPr algn="just">
              <a:lnSpc>
                <a:spcPct val="107000"/>
              </a:lnSpc>
              <a:spcAft>
                <a:spcPts val="0"/>
              </a:spcAft>
            </a:pPr>
            <a:r>
              <a:rPr lang="en-US" i="1" dirty="0" smtClean="0">
                <a:solidFill>
                  <a:schemeClr val="bg1"/>
                </a:solidFill>
                <a:ea typeface="Times New Roman" panose="02020603050405020304" pitchFamily="18" charset="0"/>
                <a:cs typeface="Times New Roman" panose="02020603050405020304" pitchFamily="18" charset="0"/>
              </a:rPr>
              <a:t>Safe </a:t>
            </a:r>
            <a:r>
              <a:rPr lang="en-US" i="1" dirty="0">
                <a:solidFill>
                  <a:schemeClr val="bg1"/>
                </a:solidFill>
                <a:ea typeface="Times New Roman" panose="02020603050405020304" pitchFamily="18" charset="0"/>
                <a:cs typeface="Times New Roman" panose="02020603050405020304" pitchFamily="18" charset="0"/>
              </a:rPr>
              <a:t>work procedures should be designed to:</a:t>
            </a:r>
            <a:endParaRPr lang="uk-UA" sz="1600" dirty="0">
              <a:solidFill>
                <a:schemeClr val="bg1"/>
              </a:solidFill>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Wingdings" panose="05000000000000000000" pitchFamily="2" charset="2"/>
              <a:buChar char="Ø"/>
            </a:pPr>
            <a:r>
              <a:rPr lang="en-US" dirty="0" smtClean="0">
                <a:solidFill>
                  <a:schemeClr val="bg1"/>
                </a:solidFill>
                <a:ea typeface="Times New Roman" panose="02020603050405020304" pitchFamily="18" charset="0"/>
                <a:cs typeface="Times New Roman" panose="02020603050405020304" pitchFamily="18" charset="0"/>
              </a:rPr>
              <a:t> </a:t>
            </a:r>
            <a:r>
              <a:rPr lang="en-US" dirty="0">
                <a:ea typeface="Times New Roman" panose="02020603050405020304" pitchFamily="18" charset="0"/>
                <a:cs typeface="Times New Roman" panose="02020603050405020304" pitchFamily="18" charset="0"/>
              </a:rPr>
              <a:t>Limit the worker’s exposure time</a:t>
            </a:r>
            <a:endParaRPr lang="uk-UA" sz="1600" dirty="0">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Wingdings" panose="05000000000000000000" pitchFamily="2" charset="2"/>
              <a:buChar char="Ø"/>
            </a:pPr>
            <a:r>
              <a:rPr lang="en-US" dirty="0" smtClean="0">
                <a:ea typeface="Times New Roman" panose="02020603050405020304" pitchFamily="18" charset="0"/>
                <a:cs typeface="Times New Roman" panose="02020603050405020304" pitchFamily="18" charset="0"/>
              </a:rPr>
              <a:t>Reduce </a:t>
            </a:r>
            <a:r>
              <a:rPr lang="en-US" dirty="0">
                <a:ea typeface="Times New Roman" panose="02020603050405020304" pitchFamily="18" charset="0"/>
                <a:cs typeface="Times New Roman" panose="02020603050405020304" pitchFamily="18" charset="0"/>
              </a:rPr>
              <a:t>contact with the substance through any route of exposure to the worker</a:t>
            </a:r>
            <a:endParaRPr lang="uk-UA" sz="1600" dirty="0">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Wingdings" panose="05000000000000000000" pitchFamily="2" charset="2"/>
              <a:buChar char="Ø"/>
            </a:pPr>
            <a:r>
              <a:rPr lang="en-US" dirty="0" smtClean="0">
                <a:ea typeface="Times New Roman" panose="02020603050405020304" pitchFamily="18" charset="0"/>
                <a:cs typeface="Times New Roman" panose="02020603050405020304" pitchFamily="18" charset="0"/>
              </a:rPr>
              <a:t>Ensure </a:t>
            </a:r>
            <a:r>
              <a:rPr lang="en-US" dirty="0">
                <a:ea typeface="Times New Roman" panose="02020603050405020304" pitchFamily="18" charset="0"/>
                <a:cs typeface="Times New Roman" panose="02020603050405020304" pitchFamily="18" charset="0"/>
              </a:rPr>
              <a:t>safe disposal of substances and disposable equipment that comes into contact with harmful substances</a:t>
            </a:r>
            <a:endParaRPr lang="uk-UA" sz="1600" dirty="0">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Wingdings" panose="05000000000000000000" pitchFamily="2" charset="2"/>
              <a:buChar char="Ø"/>
            </a:pPr>
            <a:r>
              <a:rPr lang="en-US" dirty="0" smtClean="0">
                <a:ea typeface="Times New Roman" panose="02020603050405020304" pitchFamily="18" charset="0"/>
                <a:cs typeface="Times New Roman" panose="02020603050405020304" pitchFamily="18" charset="0"/>
              </a:rPr>
              <a:t> </a:t>
            </a:r>
            <a:r>
              <a:rPr lang="en-US" dirty="0">
                <a:ea typeface="Times New Roman" panose="02020603050405020304" pitchFamily="18" charset="0"/>
                <a:cs typeface="Times New Roman" panose="02020603050405020304" pitchFamily="18" charset="0"/>
              </a:rPr>
              <a:t>Ensure safe handling and decontamination of reusable equipment</a:t>
            </a:r>
            <a:endParaRPr lang="uk-UA" sz="1600" dirty="0">
              <a:ea typeface="Calibri" panose="020F0502020204030204" pitchFamily="34" charset="0"/>
              <a:cs typeface="Times New Roman" panose="02020603050405020304" pitchFamily="18" charset="0"/>
            </a:endParaRPr>
          </a:p>
          <a:p>
            <a:pPr marL="285750" indent="-285750" algn="just">
              <a:lnSpc>
                <a:spcPct val="107000"/>
              </a:lnSpc>
              <a:spcAft>
                <a:spcPts val="0"/>
              </a:spcAft>
              <a:buFont typeface="Wingdings" panose="05000000000000000000" pitchFamily="2" charset="2"/>
              <a:buChar char="Ø"/>
            </a:pPr>
            <a:r>
              <a:rPr lang="en-US" dirty="0" smtClean="0">
                <a:ea typeface="Times New Roman" panose="02020603050405020304" pitchFamily="18" charset="0"/>
                <a:cs typeface="Times New Roman" panose="02020603050405020304" pitchFamily="18" charset="0"/>
              </a:rPr>
              <a:t> </a:t>
            </a:r>
            <a:r>
              <a:rPr lang="en-US" dirty="0">
                <a:ea typeface="Times New Roman" panose="02020603050405020304" pitchFamily="18" charset="0"/>
                <a:cs typeface="Times New Roman" panose="02020603050405020304" pitchFamily="18" charset="0"/>
              </a:rPr>
              <a:t>Require the use of all designated controls </a:t>
            </a:r>
          </a:p>
        </p:txBody>
      </p:sp>
      <p:sp>
        <p:nvSpPr>
          <p:cNvPr id="5" name="Прямоугольник 4"/>
          <p:cNvSpPr/>
          <p:nvPr/>
        </p:nvSpPr>
        <p:spPr>
          <a:xfrm>
            <a:off x="2483768" y="94822"/>
            <a:ext cx="3659976" cy="373757"/>
          </a:xfrm>
          <a:prstGeom prst="rect">
            <a:avLst/>
          </a:prstGeom>
        </p:spPr>
        <p:txBody>
          <a:bodyPr wrap="none">
            <a:spAutoFit/>
          </a:bodyPr>
          <a:lstStyle/>
          <a:p>
            <a:pPr algn="just">
              <a:lnSpc>
                <a:spcPct val="107000"/>
              </a:lnSpc>
              <a:spcAft>
                <a:spcPts val="0"/>
              </a:spcAft>
            </a:pPr>
            <a:r>
              <a:rPr lang="en-US" b="1" dirty="0">
                <a:solidFill>
                  <a:srgbClr val="002060"/>
                </a:solidFill>
                <a:latin typeface="Arial" panose="020B0604020202020204" pitchFamily="34" charset="0"/>
                <a:ea typeface="Times New Roman" panose="02020603050405020304" pitchFamily="18" charset="0"/>
                <a:cs typeface="Times New Roman" panose="02020603050405020304" pitchFamily="18" charset="0"/>
              </a:rPr>
              <a:t>Chemical Hazards and Controls</a:t>
            </a:r>
            <a:endParaRPr lang="uk-UA" sz="1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611560" y="3931578"/>
            <a:ext cx="7560840" cy="367216"/>
          </a:xfrm>
          <a:prstGeom prst="rect">
            <a:avLst/>
          </a:prstGeom>
        </p:spPr>
        <p:txBody>
          <a:bodyPr wrap="square">
            <a:spAutoFit/>
          </a:bodyPr>
          <a:lstStyle/>
          <a:p>
            <a:pPr algn="just">
              <a:lnSpc>
                <a:spcPct val="107000"/>
              </a:lnSpc>
              <a:spcAft>
                <a:spcPts val="0"/>
              </a:spcAft>
            </a:pPr>
            <a:r>
              <a:rPr lang="en-US" dirty="0">
                <a:solidFill>
                  <a:srgbClr val="C00000"/>
                </a:solidFill>
                <a:ea typeface="Times New Roman" panose="02020603050405020304" pitchFamily="18" charset="0"/>
                <a:cs typeface="Times New Roman" panose="02020603050405020304" pitchFamily="18" charset="0"/>
              </a:rPr>
              <a:t>Worker education is critical for safely handling harmful substances</a:t>
            </a:r>
            <a:endParaRPr lang="uk-UA" sz="1600" dirty="0">
              <a:solidFill>
                <a:srgbClr val="C00000"/>
              </a:solidFill>
              <a:ea typeface="Calibri" panose="020F0502020204030204" pitchFamily="34" charset="0"/>
              <a:cs typeface="Times New Roman" panose="02020603050405020304" pitchFamily="18" charset="0"/>
            </a:endParaRPr>
          </a:p>
        </p:txBody>
      </p:sp>
      <p:pic>
        <p:nvPicPr>
          <p:cNvPr id="8" name="Рисунок 7"/>
          <p:cNvPicPr>
            <a:picLocks noChangeAspect="1"/>
          </p:cNvPicPr>
          <p:nvPr/>
        </p:nvPicPr>
        <p:blipFill>
          <a:blip r:embed="rId2"/>
          <a:stretch>
            <a:fillRect/>
          </a:stretch>
        </p:blipFill>
        <p:spPr>
          <a:xfrm>
            <a:off x="6696239" y="281700"/>
            <a:ext cx="2330252" cy="265009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179740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6078305" y="247278"/>
            <a:ext cx="2619375" cy="17430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Прямоугольник 5"/>
          <p:cNvSpPr/>
          <p:nvPr/>
        </p:nvSpPr>
        <p:spPr>
          <a:xfrm>
            <a:off x="467544" y="195486"/>
            <a:ext cx="4572000" cy="923330"/>
          </a:xfrm>
          <a:prstGeom prst="rect">
            <a:avLst/>
          </a:prstGeom>
        </p:spPr>
        <p:txBody>
          <a:bodyPr>
            <a:spAutoFit/>
          </a:bodyPr>
          <a:lstStyle/>
          <a:p>
            <a:r>
              <a:rPr lang="en-US" dirty="0">
                <a:solidFill>
                  <a:schemeClr val="bg1"/>
                </a:solidFill>
              </a:rPr>
              <a:t>The use of chemicals is widespread in healthcare and includes chemicals such as:</a:t>
            </a:r>
          </a:p>
          <a:p>
            <a:r>
              <a:rPr lang="en-US" dirty="0"/>
              <a:t>•	</a:t>
            </a:r>
          </a:p>
        </p:txBody>
      </p:sp>
      <p:graphicFrame>
        <p:nvGraphicFramePr>
          <p:cNvPr id="8" name="Схема 7"/>
          <p:cNvGraphicFramePr/>
          <p:nvPr>
            <p:extLst>
              <p:ext uri="{D42A27DB-BD31-4B8C-83A1-F6EECF244321}">
                <p14:modId xmlns:p14="http://schemas.microsoft.com/office/powerpoint/2010/main" val="2267294240"/>
              </p:ext>
            </p:extLst>
          </p:nvPr>
        </p:nvGraphicFramePr>
        <p:xfrm>
          <a:off x="72434" y="915566"/>
          <a:ext cx="6299765"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Рисунок 8"/>
          <p:cNvPicPr>
            <a:picLocks noChangeAspect="1"/>
          </p:cNvPicPr>
          <p:nvPr/>
        </p:nvPicPr>
        <p:blipFill>
          <a:blip r:embed="rId8"/>
          <a:stretch>
            <a:fillRect/>
          </a:stretch>
        </p:blipFill>
        <p:spPr>
          <a:xfrm>
            <a:off x="5724128" y="2571750"/>
            <a:ext cx="2619375" cy="174307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021881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24648" y="45446"/>
            <a:ext cx="4572000" cy="576064"/>
          </a:xfrm>
        </p:spPr>
        <p:txBody>
          <a:bodyPr/>
          <a:lstStyle/>
          <a:p>
            <a:r>
              <a:rPr lang="en-US" sz="2000" b="1" dirty="0" smtClean="0">
                <a:solidFill>
                  <a:srgbClr val="C00000"/>
                </a:solidFill>
              </a:rPr>
              <a:t>Effects of Chemicals</a:t>
            </a:r>
            <a:endParaRPr lang="en-US" sz="2000" b="1" dirty="0">
              <a:solidFill>
                <a:srgbClr val="C00000"/>
              </a:solidFill>
            </a:endParaRPr>
          </a:p>
        </p:txBody>
      </p:sp>
      <p:graphicFrame>
        <p:nvGraphicFramePr>
          <p:cNvPr id="6" name="Схема 5"/>
          <p:cNvGraphicFramePr/>
          <p:nvPr>
            <p:extLst>
              <p:ext uri="{D42A27DB-BD31-4B8C-83A1-F6EECF244321}">
                <p14:modId xmlns:p14="http://schemas.microsoft.com/office/powerpoint/2010/main" val="3411810471"/>
              </p:ext>
            </p:extLst>
          </p:nvPr>
        </p:nvGraphicFramePr>
        <p:xfrm>
          <a:off x="387624" y="1631583"/>
          <a:ext cx="4112368" cy="3449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179512" y="627534"/>
            <a:ext cx="3600400" cy="1077218"/>
          </a:xfrm>
          <a:prstGeom prst="rect">
            <a:avLst/>
          </a:prstGeo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sz="1600" dirty="0">
                <a:solidFill>
                  <a:schemeClr val="bg1"/>
                </a:solidFill>
              </a:rPr>
              <a:t>Any chemical that has the potential </a:t>
            </a:r>
            <a:r>
              <a:rPr lang="en-US" sz="1600" dirty="0" smtClean="0">
                <a:solidFill>
                  <a:schemeClr val="bg1"/>
                </a:solidFill>
              </a:rPr>
              <a:t>to</a:t>
            </a:r>
          </a:p>
          <a:p>
            <a:r>
              <a:rPr lang="en-US" sz="1600" dirty="0" smtClean="0">
                <a:solidFill>
                  <a:schemeClr val="bg1"/>
                </a:solidFill>
              </a:rPr>
              <a:t>cause </a:t>
            </a:r>
            <a:r>
              <a:rPr lang="en-US" sz="1600" dirty="0">
                <a:solidFill>
                  <a:schemeClr val="bg1"/>
                </a:solidFill>
              </a:rPr>
              <a:t>harm is called a hazardous or dangerous chemical. Such chemicals may:</a:t>
            </a:r>
          </a:p>
        </p:txBody>
      </p:sp>
      <p:sp>
        <p:nvSpPr>
          <p:cNvPr id="7" name="Прямоугольник 6"/>
          <p:cNvSpPr/>
          <p:nvPr/>
        </p:nvSpPr>
        <p:spPr>
          <a:xfrm>
            <a:off x="4427984" y="621510"/>
            <a:ext cx="4572000" cy="1077218"/>
          </a:xfrm>
          <a:prstGeom prst="rect">
            <a:avLst/>
          </a:prstGeo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sz="1600" dirty="0" smtClean="0">
                <a:solidFill>
                  <a:schemeClr val="bg1"/>
                </a:solidFill>
              </a:rPr>
              <a:t>Healthcare </a:t>
            </a:r>
            <a:r>
              <a:rPr lang="en-US" sz="1600" dirty="0">
                <a:solidFill>
                  <a:schemeClr val="bg1"/>
                </a:solidFill>
              </a:rPr>
              <a:t>workers (and in certain cases, the unborn child) may suffer health effects when dangerous chemicals enter the body. The main routes of exposure are:</a:t>
            </a:r>
          </a:p>
        </p:txBody>
      </p:sp>
      <p:graphicFrame>
        <p:nvGraphicFramePr>
          <p:cNvPr id="9" name="Схема 8"/>
          <p:cNvGraphicFramePr/>
          <p:nvPr>
            <p:extLst>
              <p:ext uri="{D42A27DB-BD31-4B8C-83A1-F6EECF244321}">
                <p14:modId xmlns:p14="http://schemas.microsoft.com/office/powerpoint/2010/main" val="1843578910"/>
              </p:ext>
            </p:extLst>
          </p:nvPr>
        </p:nvGraphicFramePr>
        <p:xfrm>
          <a:off x="4355976" y="1995686"/>
          <a:ext cx="4572000" cy="22322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Прямоугольник 9"/>
          <p:cNvSpPr/>
          <p:nvPr/>
        </p:nvSpPr>
        <p:spPr>
          <a:xfrm>
            <a:off x="5148064" y="148812"/>
            <a:ext cx="2608406" cy="400110"/>
          </a:xfrm>
          <a:prstGeom prst="rect">
            <a:avLst/>
          </a:prstGeom>
        </p:spPr>
        <p:txBody>
          <a:bodyPr wrap="none">
            <a:spAutoFit/>
          </a:bodyPr>
          <a:lstStyle/>
          <a:p>
            <a:r>
              <a:rPr lang="en-US" sz="2000" b="1" dirty="0">
                <a:solidFill>
                  <a:srgbClr val="C00000"/>
                </a:solidFill>
                <a:latin typeface="+mj-lt"/>
                <a:cs typeface="Arial" pitchFamily="34" charset="0"/>
              </a:rPr>
              <a:t>Routes of Exposure</a:t>
            </a:r>
          </a:p>
        </p:txBody>
      </p:sp>
    </p:spTree>
    <p:extLst>
      <p:ext uri="{BB962C8B-B14F-4D97-AF65-F5344CB8AC3E}">
        <p14:creationId xmlns:p14="http://schemas.microsoft.com/office/powerpoint/2010/main" val="2624642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08520" y="-10531"/>
            <a:ext cx="8091983" cy="576064"/>
          </a:xfrm>
        </p:spPr>
        <p:txBody>
          <a:bodyPr/>
          <a:lstStyle/>
          <a:p>
            <a:r>
              <a:rPr lang="en-US" sz="2000" dirty="0">
                <a:solidFill>
                  <a:srgbClr val="002060"/>
                </a:solidFill>
              </a:rPr>
              <a:t>Chemical safety: Key duties of employers and employees</a:t>
            </a:r>
          </a:p>
        </p:txBody>
      </p:sp>
      <p:sp>
        <p:nvSpPr>
          <p:cNvPr id="3" name="Текст 2"/>
          <p:cNvSpPr>
            <a:spLocks noGrp="1"/>
          </p:cNvSpPr>
          <p:nvPr>
            <p:ph type="body" sz="quarter" idx="11"/>
          </p:nvPr>
        </p:nvSpPr>
        <p:spPr>
          <a:xfrm>
            <a:off x="971600" y="656038"/>
            <a:ext cx="4469407" cy="652918"/>
          </a:xfrm>
        </p:spPr>
        <p:txBody>
          <a:bodyPr/>
          <a:lstStyle/>
          <a:p>
            <a:r>
              <a:rPr lang="en-US" b="1" dirty="0"/>
              <a:t>There are key duties for employers and employees </a:t>
            </a:r>
            <a:r>
              <a:rPr lang="en-US" b="1" dirty="0" smtClean="0"/>
              <a:t>under</a:t>
            </a:r>
          </a:p>
          <a:p>
            <a:r>
              <a:rPr lang="en-US" b="1" dirty="0" smtClean="0"/>
              <a:t> </a:t>
            </a:r>
            <a:r>
              <a:rPr lang="en-US" b="1" dirty="0"/>
              <a:t>the relevant health and </a:t>
            </a:r>
            <a:r>
              <a:rPr lang="en-US" b="1" dirty="0" smtClean="0"/>
              <a:t>safety</a:t>
            </a:r>
          </a:p>
          <a:p>
            <a:r>
              <a:rPr lang="en-US" b="1" dirty="0">
                <a:solidFill>
                  <a:srgbClr val="C00000"/>
                </a:solidFill>
              </a:rPr>
              <a:t>Employers are required to:</a:t>
            </a:r>
          </a:p>
          <a:p>
            <a:r>
              <a:rPr lang="en-US" b="1" dirty="0" smtClean="0"/>
              <a:t> </a:t>
            </a:r>
            <a:endParaRPr lang="en-US" b="1" dirty="0"/>
          </a:p>
        </p:txBody>
      </p:sp>
      <p:graphicFrame>
        <p:nvGraphicFramePr>
          <p:cNvPr id="5" name="Схема 4"/>
          <p:cNvGraphicFramePr/>
          <p:nvPr>
            <p:extLst>
              <p:ext uri="{D42A27DB-BD31-4B8C-83A1-F6EECF244321}">
                <p14:modId xmlns:p14="http://schemas.microsoft.com/office/powerpoint/2010/main" val="2385332078"/>
              </p:ext>
            </p:extLst>
          </p:nvPr>
        </p:nvGraphicFramePr>
        <p:xfrm>
          <a:off x="303254" y="1234755"/>
          <a:ext cx="5495338" cy="36684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6156176" y="1059582"/>
            <a:ext cx="2619375" cy="1743075"/>
          </a:xfrm>
          <a:prstGeom prst="rect">
            <a:avLst/>
          </a:prstGeom>
          <a:ln>
            <a:noFill/>
          </a:ln>
          <a:effectLst>
            <a:softEdge rad="112500"/>
          </a:effectLst>
        </p:spPr>
      </p:pic>
      <p:pic>
        <p:nvPicPr>
          <p:cNvPr id="8" name="Рисунок 7"/>
          <p:cNvPicPr>
            <a:picLocks noChangeAspect="1"/>
          </p:cNvPicPr>
          <p:nvPr/>
        </p:nvPicPr>
        <p:blipFill>
          <a:blip r:embed="rId8"/>
          <a:stretch>
            <a:fillRect/>
          </a:stretch>
        </p:blipFill>
        <p:spPr>
          <a:xfrm>
            <a:off x="6228185" y="2851229"/>
            <a:ext cx="2547366" cy="1736745"/>
          </a:xfrm>
          <a:prstGeom prst="rect">
            <a:avLst/>
          </a:prstGeom>
          <a:ln>
            <a:noFill/>
          </a:ln>
          <a:effectLst>
            <a:softEdge rad="112500"/>
          </a:effectLst>
        </p:spPr>
      </p:pic>
    </p:spTree>
    <p:extLst>
      <p:ext uri="{BB962C8B-B14F-4D97-AF65-F5344CB8AC3E}">
        <p14:creationId xmlns:p14="http://schemas.microsoft.com/office/powerpoint/2010/main" val="2115431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47864" y="123478"/>
            <a:ext cx="1826141" cy="369332"/>
          </a:xfrm>
          <a:prstGeom prst="rect">
            <a:avLst/>
          </a:prstGeom>
        </p:spPr>
        <p:txBody>
          <a:bodyPr wrap="none">
            <a:spAutoFit/>
          </a:bodyPr>
          <a:lstStyle/>
          <a:p>
            <a:r>
              <a:rPr lang="en-US" dirty="0">
                <a:solidFill>
                  <a:srgbClr val="002060"/>
                </a:solidFill>
              </a:rPr>
              <a:t>Chemical safety</a:t>
            </a:r>
            <a:endParaRPr lang="uk-UA" dirty="0"/>
          </a:p>
        </p:txBody>
      </p:sp>
      <p:graphicFrame>
        <p:nvGraphicFramePr>
          <p:cNvPr id="7" name="Схема 6"/>
          <p:cNvGraphicFramePr/>
          <p:nvPr>
            <p:extLst>
              <p:ext uri="{D42A27DB-BD31-4B8C-83A1-F6EECF244321}">
                <p14:modId xmlns:p14="http://schemas.microsoft.com/office/powerpoint/2010/main" val="38166918"/>
              </p:ext>
            </p:extLst>
          </p:nvPr>
        </p:nvGraphicFramePr>
        <p:xfrm>
          <a:off x="159070" y="915566"/>
          <a:ext cx="5688632"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179512" y="492810"/>
            <a:ext cx="4572000" cy="646331"/>
          </a:xfrm>
          <a:prstGeom prst="rect">
            <a:avLst/>
          </a:prstGeom>
        </p:spPr>
        <p:txBody>
          <a:bodyPr>
            <a:spAutoFit/>
          </a:bodyPr>
          <a:lstStyle/>
          <a:p>
            <a:r>
              <a:rPr lang="en-US" dirty="0">
                <a:solidFill>
                  <a:srgbClr val="C00000"/>
                </a:solidFill>
              </a:rPr>
              <a:t>Employees also have duties.</a:t>
            </a:r>
          </a:p>
          <a:p>
            <a:r>
              <a:rPr lang="en-US" dirty="0" smtClean="0">
                <a:solidFill>
                  <a:srgbClr val="C00000"/>
                </a:solidFill>
              </a:rPr>
              <a:t>They </a:t>
            </a:r>
            <a:r>
              <a:rPr lang="en-US" dirty="0">
                <a:solidFill>
                  <a:srgbClr val="C00000"/>
                </a:solidFill>
              </a:rPr>
              <a:t>must:</a:t>
            </a:r>
            <a:endParaRPr lang="uk-UA" dirty="0">
              <a:solidFill>
                <a:srgbClr val="C00000"/>
              </a:solidFill>
            </a:endParaRPr>
          </a:p>
        </p:txBody>
      </p:sp>
      <p:pic>
        <p:nvPicPr>
          <p:cNvPr id="8" name="Рисунок 7"/>
          <p:cNvPicPr>
            <a:picLocks noChangeAspect="1"/>
          </p:cNvPicPr>
          <p:nvPr/>
        </p:nvPicPr>
        <p:blipFill>
          <a:blip r:embed="rId7"/>
          <a:stretch>
            <a:fillRect/>
          </a:stretch>
        </p:blipFill>
        <p:spPr>
          <a:xfrm>
            <a:off x="6156176" y="555526"/>
            <a:ext cx="2594181" cy="146685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9" name="Рисунок 8"/>
          <p:cNvPicPr>
            <a:picLocks noChangeAspect="1"/>
          </p:cNvPicPr>
          <p:nvPr/>
        </p:nvPicPr>
        <p:blipFill>
          <a:blip r:embed="rId8"/>
          <a:stretch>
            <a:fillRect/>
          </a:stretch>
        </p:blipFill>
        <p:spPr>
          <a:xfrm>
            <a:off x="6246001" y="2643758"/>
            <a:ext cx="2515473" cy="139923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0162428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076057" y="921730"/>
            <a:ext cx="4248473" cy="704624"/>
            <a:chOff x="5004048" y="930419"/>
            <a:chExt cx="3776420" cy="704624"/>
          </a:xfrm>
        </p:grpSpPr>
        <p:sp>
          <p:nvSpPr>
            <p:cNvPr id="9" name="Text Placeholder 17"/>
            <p:cNvSpPr txBox="1">
              <a:spLocks/>
            </p:cNvSpPr>
            <p:nvPr/>
          </p:nvSpPr>
          <p:spPr>
            <a:xfrm>
              <a:off x="5324084" y="930419"/>
              <a:ext cx="3456384" cy="246087"/>
            </a:xfrm>
            <a:prstGeom prst="rect">
              <a:avLst/>
            </a:prstGeom>
            <a:noFill/>
            <a:ln w="19050">
              <a:noFill/>
            </a:ln>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sz="1400" b="1" dirty="0">
                  <a:solidFill>
                    <a:schemeClr val="tx2">
                      <a:lumMod val="50000"/>
                    </a:schemeClr>
                  </a:solidFill>
                  <a:cs typeface="Arial" pitchFamily="34" charset="0"/>
                </a:rPr>
                <a:t>Identify the hazard: </a:t>
              </a:r>
            </a:p>
          </p:txBody>
        </p:sp>
        <p:sp>
          <p:nvSpPr>
            <p:cNvPr id="10" name="TextBox 9"/>
            <p:cNvSpPr txBox="1"/>
            <p:nvPr/>
          </p:nvSpPr>
          <p:spPr>
            <a:xfrm>
              <a:off x="5004048" y="1173378"/>
              <a:ext cx="3456384" cy="461665"/>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sz="1200" dirty="0">
                  <a:solidFill>
                    <a:schemeClr val="bg1"/>
                  </a:solidFill>
                </a:rPr>
                <a:t>This involves identifying the chemicals you have </a:t>
              </a:r>
              <a:r>
                <a:rPr lang="en-US" sz="1200" dirty="0" smtClean="0">
                  <a:solidFill>
                    <a:schemeClr val="bg1"/>
                  </a:solidFill>
                </a:rPr>
                <a:t>in</a:t>
              </a:r>
            </a:p>
            <a:p>
              <a:r>
                <a:rPr lang="en-US" sz="1200" dirty="0" smtClean="0">
                  <a:solidFill>
                    <a:schemeClr val="bg1"/>
                  </a:solidFill>
                </a:rPr>
                <a:t> </a:t>
              </a:r>
              <a:r>
                <a:rPr lang="en-US" sz="1200" dirty="0">
                  <a:solidFill>
                    <a:schemeClr val="bg1"/>
                  </a:solidFill>
                </a:rPr>
                <a:t>your workplace and the hazards associated with them.</a:t>
              </a:r>
              <a:endParaRPr lang="ko-KR" altLang="en-US" sz="1200" dirty="0">
                <a:solidFill>
                  <a:schemeClr val="bg1"/>
                </a:solidFill>
                <a:cs typeface="Arial" pitchFamily="34" charset="0"/>
              </a:endParaRPr>
            </a:p>
          </p:txBody>
        </p:sp>
      </p:grpSp>
      <p:grpSp>
        <p:nvGrpSpPr>
          <p:cNvPr id="12" name="Group 11"/>
          <p:cNvGrpSpPr/>
          <p:nvPr/>
        </p:nvGrpSpPr>
        <p:grpSpPr>
          <a:xfrm>
            <a:off x="5184069" y="2329014"/>
            <a:ext cx="3672408" cy="701496"/>
            <a:chOff x="5004048" y="933547"/>
            <a:chExt cx="3456384" cy="701496"/>
          </a:xfrm>
        </p:grpSpPr>
        <p:sp>
          <p:nvSpPr>
            <p:cNvPr id="13" name="Text Placeholder 17"/>
            <p:cNvSpPr txBox="1">
              <a:spLocks/>
            </p:cNvSpPr>
            <p:nvPr/>
          </p:nvSpPr>
          <p:spPr>
            <a:xfrm>
              <a:off x="5004048" y="933547"/>
              <a:ext cx="3456384" cy="246087"/>
            </a:xfrm>
            <a:prstGeom prst="rect">
              <a:avLst/>
            </a:prstGeom>
            <a:noFill/>
            <a:ln w="19050">
              <a:noFill/>
            </a:ln>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sz="1400" b="1" dirty="0">
                  <a:solidFill>
                    <a:schemeClr val="tx2">
                      <a:lumMod val="50000"/>
                    </a:schemeClr>
                  </a:solidFill>
                  <a:cs typeface="Arial" pitchFamily="34" charset="0"/>
                </a:rPr>
                <a:t>Assess the risk:</a:t>
              </a:r>
            </a:p>
          </p:txBody>
        </p:sp>
        <p:sp>
          <p:nvSpPr>
            <p:cNvPr id="14" name="TextBox 13"/>
            <p:cNvSpPr txBox="1"/>
            <p:nvPr/>
          </p:nvSpPr>
          <p:spPr>
            <a:xfrm>
              <a:off x="5004048" y="1173378"/>
              <a:ext cx="3456384" cy="461665"/>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200" dirty="0">
                  <a:solidFill>
                    <a:schemeClr val="bg1"/>
                  </a:solidFill>
                  <a:cs typeface="Arial" pitchFamily="34" charset="0"/>
                </a:rPr>
                <a:t>This involves assessing the risk from chemicals or processes in your workplace.</a:t>
              </a:r>
            </a:p>
          </p:txBody>
        </p:sp>
      </p:grpSp>
      <p:grpSp>
        <p:nvGrpSpPr>
          <p:cNvPr id="15" name="Group 14"/>
          <p:cNvGrpSpPr/>
          <p:nvPr/>
        </p:nvGrpSpPr>
        <p:grpSpPr>
          <a:xfrm>
            <a:off x="5076056" y="3733170"/>
            <a:ext cx="3672408" cy="701496"/>
            <a:chOff x="5004048" y="933547"/>
            <a:chExt cx="3456384" cy="701496"/>
          </a:xfrm>
        </p:grpSpPr>
        <p:sp>
          <p:nvSpPr>
            <p:cNvPr id="16" name="Text Placeholder 17"/>
            <p:cNvSpPr txBox="1">
              <a:spLocks/>
            </p:cNvSpPr>
            <p:nvPr/>
          </p:nvSpPr>
          <p:spPr>
            <a:xfrm>
              <a:off x="5004048" y="933547"/>
              <a:ext cx="3456384" cy="246087"/>
            </a:xfrm>
            <a:prstGeom prst="rect">
              <a:avLst/>
            </a:prstGeom>
            <a:noFill/>
            <a:ln w="19050">
              <a:noFill/>
            </a:ln>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sz="1400" b="1" dirty="0">
                  <a:solidFill>
                    <a:schemeClr val="tx2">
                      <a:lumMod val="50000"/>
                    </a:schemeClr>
                  </a:solidFill>
                </a:rPr>
                <a:t>Control the exposure: </a:t>
              </a:r>
            </a:p>
          </p:txBody>
        </p:sp>
        <p:sp>
          <p:nvSpPr>
            <p:cNvPr id="17" name="TextBox 16"/>
            <p:cNvSpPr txBox="1"/>
            <p:nvPr/>
          </p:nvSpPr>
          <p:spPr>
            <a:xfrm>
              <a:off x="5004048" y="1173378"/>
              <a:ext cx="3456384" cy="461665"/>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sz="1200" dirty="0">
                  <a:solidFill>
                    <a:schemeClr val="bg1"/>
                  </a:solidFill>
                </a:rPr>
                <a:t>This involves considering the various </a:t>
              </a:r>
              <a:r>
                <a:rPr lang="en-US" sz="1200" dirty="0" smtClean="0">
                  <a:solidFill>
                    <a:schemeClr val="bg1"/>
                  </a:solidFill>
                </a:rPr>
                <a:t>recognized</a:t>
              </a:r>
            </a:p>
            <a:p>
              <a:r>
                <a:rPr lang="en-US" sz="1200" dirty="0" smtClean="0">
                  <a:solidFill>
                    <a:schemeClr val="bg1"/>
                  </a:solidFill>
                </a:rPr>
                <a:t> </a:t>
              </a:r>
              <a:r>
                <a:rPr lang="en-US" sz="1200" dirty="0">
                  <a:solidFill>
                    <a:schemeClr val="bg1"/>
                  </a:solidFill>
                </a:rPr>
                <a:t>control measures to eliminate or reduce the risk</a:t>
              </a:r>
            </a:p>
          </p:txBody>
        </p:sp>
      </p:grpSp>
      <p:sp>
        <p:nvSpPr>
          <p:cNvPr id="22" name="Text Placeholder 1"/>
          <p:cNvSpPr txBox="1">
            <a:spLocks/>
          </p:cNvSpPr>
          <p:nvPr/>
        </p:nvSpPr>
        <p:spPr>
          <a:xfrm>
            <a:off x="1523189" y="1646804"/>
            <a:ext cx="1896683" cy="1849893"/>
          </a:xfrm>
          <a:prstGeom prst="rect">
            <a:avLst/>
          </a:prstGeom>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indent="0">
              <a:buNone/>
            </a:pPr>
            <a:endParaRPr lang="ko-KR" altLang="en-US" sz="3600" b="1" dirty="0">
              <a:solidFill>
                <a:schemeClr val="bg1"/>
              </a:solidFill>
              <a:latin typeface="+mj-lt"/>
              <a:cs typeface="Arial" pitchFamily="34" charset="0"/>
            </a:endParaRPr>
          </a:p>
        </p:txBody>
      </p:sp>
      <p:pic>
        <p:nvPicPr>
          <p:cNvPr id="6" name="Рисунок 5"/>
          <p:cNvPicPr>
            <a:picLocks noGrp="1" noChangeAspect="1"/>
          </p:cNvPicPr>
          <p:nvPr>
            <p:ph type="pic" idx="1"/>
          </p:nvPr>
        </p:nvPicPr>
        <p:blipFill>
          <a:blip r:embed="rId2"/>
          <a:srcRect l="12594" r="12594"/>
          <a:stretch>
            <a:fillRect/>
          </a:stretch>
        </p:blipFill>
        <p:spPr>
          <a:xfrm>
            <a:off x="3563888" y="627534"/>
            <a:ext cx="1224136" cy="12241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Рисунок 7"/>
          <p:cNvPicPr>
            <a:picLocks noGrp="1" noChangeAspect="1"/>
          </p:cNvPicPr>
          <p:nvPr>
            <p:ph type="pic" idx="10"/>
          </p:nvPr>
        </p:nvPicPr>
        <p:blipFill>
          <a:blip r:embed="rId3"/>
          <a:srcRect/>
          <a:stretch>
            <a:fillRect/>
          </a:stretch>
        </p:blipFill>
        <p:spPr>
          <a:prstGeom prst="rect">
            <a:avLst/>
          </a:prstGeom>
        </p:spPr>
      </p:pic>
      <p:pic>
        <p:nvPicPr>
          <p:cNvPr id="18" name="Рисунок 17"/>
          <p:cNvPicPr>
            <a:picLocks noGrp="1" noChangeAspect="1"/>
          </p:cNvPicPr>
          <p:nvPr>
            <p:ph type="pic" idx="11"/>
          </p:nvPr>
        </p:nvPicPr>
        <p:blipFill>
          <a:blip r:embed="rId4"/>
          <a:srcRect l="61" r="61"/>
          <a:stretch>
            <a:fillRect/>
          </a:stretch>
        </p:blipFill>
        <p:spPr>
          <a:prstGeom prst="rect">
            <a:avLst/>
          </a:prstGeom>
        </p:spPr>
      </p:pic>
      <p:sp>
        <p:nvSpPr>
          <p:cNvPr id="2" name="Прямоугольник 1"/>
          <p:cNvSpPr/>
          <p:nvPr/>
        </p:nvSpPr>
        <p:spPr>
          <a:xfrm>
            <a:off x="251520" y="169352"/>
            <a:ext cx="3096343" cy="1477328"/>
          </a:xfrm>
          <a:prstGeom prst="rect">
            <a:avLst/>
          </a:prstGeom>
        </p:spPr>
        <p:txBody>
          <a:bodyPr wrap="square">
            <a:spAutoFit/>
          </a:bodyPr>
          <a:lstStyle/>
          <a:p>
            <a:r>
              <a:rPr lang="en-US" dirty="0"/>
              <a:t>A chemical risk assessment follows </a:t>
            </a:r>
            <a:r>
              <a:rPr lang="en-US" dirty="0" smtClean="0"/>
              <a:t>the same </a:t>
            </a:r>
            <a:r>
              <a:rPr lang="en-US" dirty="0"/>
              <a:t>steps as a risk assessment for </a:t>
            </a:r>
            <a:r>
              <a:rPr lang="en-US" dirty="0" smtClean="0"/>
              <a:t>any</a:t>
            </a:r>
          </a:p>
          <a:p>
            <a:r>
              <a:rPr lang="en-US" dirty="0" smtClean="0"/>
              <a:t> </a:t>
            </a:r>
            <a:r>
              <a:rPr lang="en-US" dirty="0"/>
              <a:t>other hazards in </a:t>
            </a:r>
            <a:r>
              <a:rPr lang="en-US" dirty="0" smtClean="0"/>
              <a:t>your</a:t>
            </a:r>
          </a:p>
          <a:p>
            <a:r>
              <a:rPr lang="en-US" dirty="0" smtClean="0"/>
              <a:t> </a:t>
            </a:r>
            <a:r>
              <a:rPr lang="en-US" dirty="0"/>
              <a:t>workplace. </a:t>
            </a:r>
          </a:p>
        </p:txBody>
      </p:sp>
      <p:sp>
        <p:nvSpPr>
          <p:cNvPr id="4" name="Прямоугольник 3"/>
          <p:cNvSpPr/>
          <p:nvPr/>
        </p:nvSpPr>
        <p:spPr>
          <a:xfrm>
            <a:off x="5094063" y="126544"/>
            <a:ext cx="3057247" cy="369332"/>
          </a:xfrm>
          <a:prstGeom prst="rect">
            <a:avLst/>
          </a:prstGeom>
        </p:spPr>
        <p:txBody>
          <a:bodyPr wrap="none">
            <a:spAutoFit/>
          </a:bodyPr>
          <a:lstStyle/>
          <a:p>
            <a:r>
              <a:rPr lang="en-US" dirty="0"/>
              <a:t>There are three basic steps:</a:t>
            </a:r>
          </a:p>
        </p:txBody>
      </p:sp>
      <p:pic>
        <p:nvPicPr>
          <p:cNvPr id="19" name="Рисунок 18"/>
          <p:cNvPicPr>
            <a:picLocks noChangeAspect="1"/>
          </p:cNvPicPr>
          <p:nvPr/>
        </p:nvPicPr>
        <p:blipFill>
          <a:blip r:embed="rId5"/>
          <a:stretch>
            <a:fillRect/>
          </a:stretch>
        </p:blipFill>
        <p:spPr>
          <a:xfrm>
            <a:off x="323528" y="2067694"/>
            <a:ext cx="2808312" cy="2520280"/>
          </a:xfrm>
          <a:prstGeom prst="rect">
            <a:avLst/>
          </a:prstGeom>
          <a:ln>
            <a:noFill/>
          </a:ln>
          <a:effectLst>
            <a:softEdge rad="112500"/>
          </a:effectLst>
        </p:spPr>
      </p:pic>
    </p:spTree>
    <p:extLst>
      <p:ext uri="{BB962C8B-B14F-4D97-AF65-F5344CB8AC3E}">
        <p14:creationId xmlns:p14="http://schemas.microsoft.com/office/powerpoint/2010/main" val="32281068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01 Chemical Hazards and Biological Hazard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87624" y="92075"/>
            <a:ext cx="7776863" cy="4007457"/>
          </a:xfrm>
          <a:prstGeom prst="rect">
            <a:avLst/>
          </a:prstGeom>
        </p:spPr>
      </p:pic>
      <p:sp>
        <p:nvSpPr>
          <p:cNvPr id="6" name="Прямоугольник 5"/>
          <p:cNvSpPr/>
          <p:nvPr/>
        </p:nvSpPr>
        <p:spPr>
          <a:xfrm>
            <a:off x="1187624" y="4227934"/>
            <a:ext cx="6696744" cy="369332"/>
          </a:xfrm>
          <a:prstGeom prst="rect">
            <a:avLst/>
          </a:prstGeom>
        </p:spPr>
        <p:txBody>
          <a:bodyPr wrap="square">
            <a:spAutoFit/>
          </a:bodyPr>
          <a:lstStyle/>
          <a:p>
            <a:r>
              <a:rPr lang="en-US" u="sng" dirty="0">
                <a:solidFill>
                  <a:srgbClr val="0563C1"/>
                </a:solidFill>
                <a:latin typeface="Arial" panose="020B0604020202020204" pitchFamily="34" charset="0"/>
                <a:ea typeface="Times New Roman" panose="02020603050405020304" pitchFamily="18" charset="0"/>
                <a:cs typeface="Times New Roman" panose="02020603050405020304" pitchFamily="18" charset="0"/>
                <a:hlinkClick r:id="rId5"/>
              </a:rPr>
              <a:t>https://www.youtube.com/watch?v=0cbg_eYKjsc&amp;t=112s</a:t>
            </a:r>
            <a:endParaRPr lang="uk-UA" dirty="0"/>
          </a:p>
        </p:txBody>
      </p:sp>
    </p:spTree>
    <p:extLst>
      <p:ext uri="{BB962C8B-B14F-4D97-AF65-F5344CB8AC3E}">
        <p14:creationId xmlns:p14="http://schemas.microsoft.com/office/powerpoint/2010/main" val="39876111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p:txBody>
          <a:bodyPr/>
          <a:lstStyle/>
          <a:p>
            <a:r>
              <a:rPr lang="en-US" sz="2400" dirty="0">
                <a:solidFill>
                  <a:srgbClr val="C00000"/>
                </a:solidFill>
              </a:rPr>
              <a:t>Chemical Storage</a:t>
            </a:r>
            <a:endParaRPr lang="uk-UA" sz="2400" dirty="0">
              <a:solidFill>
                <a:srgbClr val="C00000"/>
              </a:solidFill>
            </a:endParaRPr>
          </a:p>
        </p:txBody>
      </p:sp>
      <p:graphicFrame>
        <p:nvGraphicFramePr>
          <p:cNvPr id="5" name="Схема 4"/>
          <p:cNvGraphicFramePr/>
          <p:nvPr>
            <p:extLst>
              <p:ext uri="{D42A27DB-BD31-4B8C-83A1-F6EECF244321}">
                <p14:modId xmlns:p14="http://schemas.microsoft.com/office/powerpoint/2010/main" val="1896794471"/>
              </p:ext>
            </p:extLst>
          </p:nvPr>
        </p:nvGraphicFramePr>
        <p:xfrm>
          <a:off x="121853" y="555526"/>
          <a:ext cx="6372200" cy="42818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6675389" y="771550"/>
            <a:ext cx="2230159" cy="174307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896744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1392875591"/>
              </p:ext>
            </p:extLst>
          </p:nvPr>
        </p:nvGraphicFramePr>
        <p:xfrm>
          <a:off x="45266" y="621210"/>
          <a:ext cx="9098734" cy="4068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539552" y="483518"/>
            <a:ext cx="7757324" cy="369332"/>
          </a:xfrm>
          <a:prstGeom prst="rect">
            <a:avLst/>
          </a:prstGeom>
        </p:spPr>
        <p:txBody>
          <a:bodyPr wrap="square">
            <a:spAutoFit/>
          </a:bodyPr>
          <a:lstStyle/>
          <a:p>
            <a:r>
              <a:rPr lang="en-US" dirty="0">
                <a:solidFill>
                  <a:schemeClr val="bg1"/>
                </a:solidFill>
              </a:rPr>
              <a:t>Some major reasons why chemicals </a:t>
            </a:r>
            <a:r>
              <a:rPr lang="en-US" dirty="0" smtClean="0">
                <a:solidFill>
                  <a:schemeClr val="bg1"/>
                </a:solidFill>
              </a:rPr>
              <a:t>are stored improperly include: </a:t>
            </a:r>
            <a:endParaRPr lang="uk-UA" dirty="0">
              <a:solidFill>
                <a:schemeClr val="bg1"/>
              </a:solidFill>
            </a:endParaRPr>
          </a:p>
        </p:txBody>
      </p:sp>
    </p:spTree>
    <p:extLst>
      <p:ext uri="{BB962C8B-B14F-4D97-AF65-F5344CB8AC3E}">
        <p14:creationId xmlns:p14="http://schemas.microsoft.com/office/powerpoint/2010/main" val="14943226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quarter" idx="10"/>
          </p:nvPr>
        </p:nvSpPr>
        <p:spPr/>
        <p:txBody>
          <a:bodyPr/>
          <a:lstStyle/>
          <a:p>
            <a:r>
              <a:rPr lang="en-US" sz="2000" b="1" dirty="0" smtClean="0"/>
              <a:t>How can chemicals be hazardous to health?</a:t>
            </a:r>
            <a:endParaRPr lang="en-US" sz="2000" dirty="0"/>
          </a:p>
        </p:txBody>
      </p:sp>
      <p:sp>
        <p:nvSpPr>
          <p:cNvPr id="7" name="Прямоугольник 6"/>
          <p:cNvSpPr/>
          <p:nvPr/>
        </p:nvSpPr>
        <p:spPr>
          <a:xfrm>
            <a:off x="3419872" y="627534"/>
            <a:ext cx="5400600" cy="923330"/>
          </a:xfrm>
          <a:prstGeom prst="rect">
            <a:avLst/>
          </a:prstGeom>
        </p:spPr>
        <p:txBody>
          <a:bodyPr wrap="square">
            <a:spAutoFit/>
          </a:bodyPr>
          <a:lstStyle/>
          <a:p>
            <a:r>
              <a:rPr lang="en-US" dirty="0">
                <a:solidFill>
                  <a:srgbClr val="0070C0"/>
                </a:solidFill>
              </a:rPr>
              <a:t>Chemicals can cause many different types of </a:t>
            </a:r>
            <a:r>
              <a:rPr lang="en-US" dirty="0" smtClean="0">
                <a:solidFill>
                  <a:srgbClr val="0070C0"/>
                </a:solidFill>
              </a:rPr>
              <a:t>harm, </a:t>
            </a:r>
            <a:r>
              <a:rPr lang="en-US" dirty="0">
                <a:solidFill>
                  <a:srgbClr val="0070C0"/>
                </a:solidFill>
              </a:rPr>
              <a:t>ranging from mild skin irritation to cancer.</a:t>
            </a:r>
          </a:p>
          <a:p>
            <a:r>
              <a:rPr lang="en-US" dirty="0" smtClean="0">
                <a:solidFill>
                  <a:srgbClr val="0070C0"/>
                </a:solidFill>
              </a:rPr>
              <a:t>The  </a:t>
            </a:r>
            <a:r>
              <a:rPr lang="en-US" dirty="0">
                <a:solidFill>
                  <a:srgbClr val="0070C0"/>
                </a:solidFill>
              </a:rPr>
              <a:t>effects of hazardous chemicals may be seen:</a:t>
            </a:r>
          </a:p>
        </p:txBody>
      </p:sp>
      <p:graphicFrame>
        <p:nvGraphicFramePr>
          <p:cNvPr id="9" name="Схема 8"/>
          <p:cNvGraphicFramePr/>
          <p:nvPr>
            <p:extLst>
              <p:ext uri="{D42A27DB-BD31-4B8C-83A1-F6EECF244321}">
                <p14:modId xmlns:p14="http://schemas.microsoft.com/office/powerpoint/2010/main" val="994596418"/>
              </p:ext>
            </p:extLst>
          </p:nvPr>
        </p:nvGraphicFramePr>
        <p:xfrm>
          <a:off x="3491880" y="1707654"/>
          <a:ext cx="5328592" cy="2800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Рисунок 9"/>
          <p:cNvPicPr>
            <a:picLocks noChangeAspect="1"/>
          </p:cNvPicPr>
          <p:nvPr/>
        </p:nvPicPr>
        <p:blipFill>
          <a:blip r:embed="rId7"/>
          <a:stretch>
            <a:fillRect/>
          </a:stretch>
        </p:blipFill>
        <p:spPr>
          <a:xfrm>
            <a:off x="683568" y="1275606"/>
            <a:ext cx="2412776" cy="3384376"/>
          </a:xfrm>
          <a:prstGeom prst="rect">
            <a:avLst/>
          </a:prstGeom>
        </p:spPr>
      </p:pic>
    </p:spTree>
    <p:extLst>
      <p:ext uri="{BB962C8B-B14F-4D97-AF65-F5344CB8AC3E}">
        <p14:creationId xmlns:p14="http://schemas.microsoft.com/office/powerpoint/2010/main" val="3918489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307249614"/>
              </p:ext>
            </p:extLst>
          </p:nvPr>
        </p:nvGraphicFramePr>
        <p:xfrm>
          <a:off x="179512" y="411510"/>
          <a:ext cx="837016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stretch>
            <a:fillRect/>
          </a:stretch>
        </p:blipFill>
        <p:spPr>
          <a:xfrm>
            <a:off x="2555776" y="0"/>
            <a:ext cx="2487155" cy="493819"/>
          </a:xfrm>
          <a:prstGeom prst="rect">
            <a:avLst/>
          </a:prstGeom>
        </p:spPr>
      </p:pic>
      <p:pic>
        <p:nvPicPr>
          <p:cNvPr id="7" name="Рисунок 6"/>
          <p:cNvPicPr>
            <a:picLocks noChangeAspect="1"/>
          </p:cNvPicPr>
          <p:nvPr/>
        </p:nvPicPr>
        <p:blipFill>
          <a:blip r:embed="rId8"/>
          <a:stretch>
            <a:fillRect/>
          </a:stretch>
        </p:blipFill>
        <p:spPr>
          <a:xfrm>
            <a:off x="6084168" y="1995686"/>
            <a:ext cx="2003769" cy="28083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726574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57A7BD"/>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80528" y="3651870"/>
            <a:ext cx="9144000" cy="1080119"/>
          </a:xfrm>
        </p:spPr>
        <p:txBody>
          <a:bodyPr/>
          <a:lstStyle/>
          <a:p>
            <a:r>
              <a:rPr lang="en-US" altLang="ko-KR" dirty="0" smtClean="0">
                <a:solidFill>
                  <a:schemeClr val="bg1"/>
                </a:solidFill>
              </a:rPr>
              <a:t>Thanks.</a:t>
            </a:r>
          </a:p>
          <a:p>
            <a:r>
              <a:rPr lang="en-US" altLang="ko-KR" dirty="0" smtClean="0">
                <a:solidFill>
                  <a:schemeClr val="bg1"/>
                </a:solidFill>
              </a:rPr>
              <a:t> </a:t>
            </a:r>
            <a:r>
              <a:rPr lang="pl-PL" altLang="ko-KR" dirty="0" smtClean="0"/>
              <a:t>Your </a:t>
            </a:r>
            <a:r>
              <a:rPr lang="pl-PL" altLang="ko-KR" dirty="0"/>
              <a:t>attention is </a:t>
            </a:r>
            <a:r>
              <a:rPr lang="pl-PL" altLang="ko-KR" dirty="0" smtClean="0"/>
              <a:t>appreciated</a:t>
            </a:r>
            <a:r>
              <a:rPr lang="en-US" altLang="ko-KR" dirty="0" smtClean="0"/>
              <a:t>!</a:t>
            </a:r>
            <a:endParaRPr lang="ko-KR" altLang="en-US" dirty="0">
              <a:solidFill>
                <a:schemeClr val="bg1"/>
              </a:solidFill>
            </a:endParaRPr>
          </a:p>
        </p:txBody>
      </p:sp>
      <p:pic>
        <p:nvPicPr>
          <p:cNvPr id="5" name="Рисунок 4"/>
          <p:cNvPicPr>
            <a:picLocks noChangeAspect="1"/>
          </p:cNvPicPr>
          <p:nvPr/>
        </p:nvPicPr>
        <p:blipFill>
          <a:blip r:embed="rId2"/>
          <a:stretch>
            <a:fillRect/>
          </a:stretch>
        </p:blipFill>
        <p:spPr>
          <a:xfrm>
            <a:off x="3203848" y="699542"/>
            <a:ext cx="2837999" cy="278067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61455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2757</TotalTime>
  <Words>3674</Words>
  <Application>Microsoft Office PowerPoint</Application>
  <PresentationFormat>Экран (16:9)</PresentationFormat>
  <Paragraphs>239</Paragraphs>
  <Slides>37</Slides>
  <Notes>1</Notes>
  <HiddenSlides>0</HiddenSlides>
  <MMClips>1</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37</vt:i4>
      </vt:variant>
    </vt:vector>
  </HeadingPairs>
  <TitlesOfParts>
    <vt:vector size="47" baseType="lpstr">
      <vt:lpstr>맑은 고딕</vt:lpstr>
      <vt:lpstr>Arial</vt:lpstr>
      <vt:lpstr>Arial Unicode MS</vt:lpstr>
      <vt:lpstr>Calibri</vt:lpstr>
      <vt:lpstr>Symbol</vt:lpstr>
      <vt:lpstr>Times New Roman</vt:lpstr>
      <vt:lpstr>Wingdings</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RePack by Diakov</cp:lastModifiedBy>
  <cp:revision>317</cp:revision>
  <dcterms:created xsi:type="dcterms:W3CDTF">2016-12-05T23:26:54Z</dcterms:created>
  <dcterms:modified xsi:type="dcterms:W3CDTF">2024-01-28T16:31:35Z</dcterms:modified>
</cp:coreProperties>
</file>