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53" r:id="rId3"/>
  </p:sldMasterIdLst>
  <p:notesMasterIdLst>
    <p:notesMasterId r:id="rId30"/>
  </p:notesMasterIdLst>
  <p:sldIdLst>
    <p:sldId id="256" r:id="rId4"/>
    <p:sldId id="266" r:id="rId5"/>
    <p:sldId id="273" r:id="rId6"/>
    <p:sldId id="264" r:id="rId7"/>
    <p:sldId id="296" r:id="rId8"/>
    <p:sldId id="297" r:id="rId9"/>
    <p:sldId id="298" r:id="rId10"/>
    <p:sldId id="299" r:id="rId11"/>
    <p:sldId id="300" r:id="rId12"/>
    <p:sldId id="301" r:id="rId13"/>
    <p:sldId id="302" r:id="rId14"/>
    <p:sldId id="303" r:id="rId15"/>
    <p:sldId id="304" r:id="rId16"/>
    <p:sldId id="305" r:id="rId17"/>
    <p:sldId id="306" r:id="rId18"/>
    <p:sldId id="307" r:id="rId19"/>
    <p:sldId id="308" r:id="rId20"/>
    <p:sldId id="309" r:id="rId21"/>
    <p:sldId id="312" r:id="rId22"/>
    <p:sldId id="310" r:id="rId23"/>
    <p:sldId id="311" r:id="rId24"/>
    <p:sldId id="313" r:id="rId25"/>
    <p:sldId id="314" r:id="rId26"/>
    <p:sldId id="315" r:id="rId27"/>
    <p:sldId id="316" r:id="rId28"/>
    <p:sldId id="262" r:id="rId29"/>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9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7696"/>
    <a:srgbClr val="4BACC6"/>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720" y="60"/>
      </p:cViewPr>
      <p:guideLst>
        <p:guide orient="horz" pos="1892"/>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8"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5698B9-D07B-4D76-BE76-E1175F321B36}" type="doc">
      <dgm:prSet loTypeId="urn:microsoft.com/office/officeart/2005/8/layout/vList2" loCatId="list" qsTypeId="urn:microsoft.com/office/officeart/2005/8/quickstyle/simple4" qsCatId="simple" csTypeId="urn:microsoft.com/office/officeart/2005/8/colors/accent1_2" csCatId="accent1"/>
      <dgm:spPr/>
      <dgm:t>
        <a:bodyPr/>
        <a:lstStyle/>
        <a:p>
          <a:endParaRPr lang="ru-RU"/>
        </a:p>
      </dgm:t>
    </dgm:pt>
    <dgm:pt modelId="{BEF1CE37-28CB-4499-B295-80B87E6674E7}">
      <dgm:prSet/>
      <dgm:spPr/>
      <dgm:t>
        <a:bodyPr/>
        <a:lstStyle/>
        <a:p>
          <a:pPr rtl="0"/>
          <a:r>
            <a:rPr lang="en-US" smtClean="0"/>
            <a:t>According to the degree of toxicity, the following are classified:</a:t>
          </a:r>
          <a:endParaRPr lang="uk-UA"/>
        </a:p>
      </dgm:t>
    </dgm:pt>
    <dgm:pt modelId="{1FE8EF08-4D4E-4C36-A48D-AC2CF6A654EC}" type="parTrans" cxnId="{4F2FC9E3-85B9-4A56-A71F-92DF35A85E84}">
      <dgm:prSet/>
      <dgm:spPr/>
      <dgm:t>
        <a:bodyPr/>
        <a:lstStyle/>
        <a:p>
          <a:endParaRPr lang="ru-RU"/>
        </a:p>
      </dgm:t>
    </dgm:pt>
    <dgm:pt modelId="{B69EE479-DBE0-4F23-BEA6-E28D3285A15E}" type="sibTrans" cxnId="{4F2FC9E3-85B9-4A56-A71F-92DF35A85E84}">
      <dgm:prSet/>
      <dgm:spPr/>
      <dgm:t>
        <a:bodyPr/>
        <a:lstStyle/>
        <a:p>
          <a:endParaRPr lang="ru-RU"/>
        </a:p>
      </dgm:t>
    </dgm:pt>
    <dgm:pt modelId="{5A77D00A-3FF3-4B95-BDC7-20F9FA6FCCCF}">
      <dgm:prSet/>
      <dgm:spPr/>
      <dgm:t>
        <a:bodyPr/>
        <a:lstStyle/>
        <a:p>
          <a:pPr rtl="0"/>
          <a:r>
            <a:rPr lang="en-US" smtClean="0"/>
            <a:t>extremely toxic,</a:t>
          </a:r>
          <a:endParaRPr lang="uk-UA"/>
        </a:p>
      </dgm:t>
    </dgm:pt>
    <dgm:pt modelId="{2020FA05-1033-4D01-A9D3-7BB40825FC5C}" type="parTrans" cxnId="{363C9ECE-4FA7-47FE-B8B4-FC3C5C3D2D1B}">
      <dgm:prSet/>
      <dgm:spPr/>
      <dgm:t>
        <a:bodyPr/>
        <a:lstStyle/>
        <a:p>
          <a:endParaRPr lang="ru-RU"/>
        </a:p>
      </dgm:t>
    </dgm:pt>
    <dgm:pt modelId="{1B15A258-E98D-4A60-8444-FCEA9DAC326B}" type="sibTrans" cxnId="{363C9ECE-4FA7-47FE-B8B4-FC3C5C3D2D1B}">
      <dgm:prSet/>
      <dgm:spPr/>
      <dgm:t>
        <a:bodyPr/>
        <a:lstStyle/>
        <a:p>
          <a:endParaRPr lang="ru-RU"/>
        </a:p>
      </dgm:t>
    </dgm:pt>
    <dgm:pt modelId="{A4BEF91D-122E-4402-B1B5-90C022B43117}">
      <dgm:prSet/>
      <dgm:spPr/>
      <dgm:t>
        <a:bodyPr/>
        <a:lstStyle/>
        <a:p>
          <a:pPr rtl="0"/>
          <a:r>
            <a:rPr lang="en-US" smtClean="0"/>
            <a:t>highly toxic,</a:t>
          </a:r>
          <a:endParaRPr lang="uk-UA"/>
        </a:p>
      </dgm:t>
    </dgm:pt>
    <dgm:pt modelId="{332CB493-C023-43A4-B6E9-5664CDE1D036}" type="parTrans" cxnId="{43C80192-DA00-43B0-A0DA-5C5144349296}">
      <dgm:prSet/>
      <dgm:spPr/>
      <dgm:t>
        <a:bodyPr/>
        <a:lstStyle/>
        <a:p>
          <a:endParaRPr lang="ru-RU"/>
        </a:p>
      </dgm:t>
    </dgm:pt>
    <dgm:pt modelId="{53B94442-628C-4765-BA40-7EC8D6950D6D}" type="sibTrans" cxnId="{43C80192-DA00-43B0-A0DA-5C5144349296}">
      <dgm:prSet/>
      <dgm:spPr/>
      <dgm:t>
        <a:bodyPr/>
        <a:lstStyle/>
        <a:p>
          <a:endParaRPr lang="ru-RU"/>
        </a:p>
      </dgm:t>
    </dgm:pt>
    <dgm:pt modelId="{55DDFEE7-FEC3-4A51-800C-C7696AF5863F}">
      <dgm:prSet/>
      <dgm:spPr/>
      <dgm:t>
        <a:bodyPr/>
        <a:lstStyle/>
        <a:p>
          <a:pPr rtl="0"/>
          <a:r>
            <a:rPr lang="en-US" smtClean="0"/>
            <a:t>highly toxic,</a:t>
          </a:r>
          <a:endParaRPr lang="uk-UA"/>
        </a:p>
      </dgm:t>
    </dgm:pt>
    <dgm:pt modelId="{5E8704F0-C715-4AA4-8E56-175D4D67B7A5}" type="parTrans" cxnId="{B9E5B61B-CCF8-4E71-88D9-0756F7C924F4}">
      <dgm:prSet/>
      <dgm:spPr/>
      <dgm:t>
        <a:bodyPr/>
        <a:lstStyle/>
        <a:p>
          <a:endParaRPr lang="ru-RU"/>
        </a:p>
      </dgm:t>
    </dgm:pt>
    <dgm:pt modelId="{1367958D-DD6B-4106-8B5B-8121244B1835}" type="sibTrans" cxnId="{B9E5B61B-CCF8-4E71-88D9-0756F7C924F4}">
      <dgm:prSet/>
      <dgm:spPr/>
      <dgm:t>
        <a:bodyPr/>
        <a:lstStyle/>
        <a:p>
          <a:endParaRPr lang="ru-RU"/>
        </a:p>
      </dgm:t>
    </dgm:pt>
    <dgm:pt modelId="{5A8A6CA2-9C14-405D-8DD2-04A6C0A7FDA5}">
      <dgm:prSet/>
      <dgm:spPr/>
      <dgm:t>
        <a:bodyPr/>
        <a:lstStyle/>
        <a:p>
          <a:pPr rtl="0"/>
          <a:r>
            <a:rPr lang="en-US" smtClean="0"/>
            <a:t>moderately toxic,</a:t>
          </a:r>
          <a:endParaRPr lang="uk-UA"/>
        </a:p>
      </dgm:t>
    </dgm:pt>
    <dgm:pt modelId="{3F05CC51-EEC6-4755-BAAA-D2253D6BD01C}" type="parTrans" cxnId="{C92B22FE-EC41-414F-AB05-52C8776C9301}">
      <dgm:prSet/>
      <dgm:spPr/>
      <dgm:t>
        <a:bodyPr/>
        <a:lstStyle/>
        <a:p>
          <a:endParaRPr lang="ru-RU"/>
        </a:p>
      </dgm:t>
    </dgm:pt>
    <dgm:pt modelId="{1E4008ED-F6CB-4D66-8674-9EA35537859C}" type="sibTrans" cxnId="{C92B22FE-EC41-414F-AB05-52C8776C9301}">
      <dgm:prSet/>
      <dgm:spPr/>
      <dgm:t>
        <a:bodyPr/>
        <a:lstStyle/>
        <a:p>
          <a:endParaRPr lang="ru-RU"/>
        </a:p>
      </dgm:t>
    </dgm:pt>
    <dgm:pt modelId="{76A0D3B6-75E0-4E00-B8F4-B0795ECCD543}">
      <dgm:prSet/>
      <dgm:spPr/>
      <dgm:t>
        <a:bodyPr/>
        <a:lstStyle/>
        <a:p>
          <a:pPr rtl="0"/>
          <a:r>
            <a:rPr lang="en-US" smtClean="0"/>
            <a:t>slightly toxic</a:t>
          </a:r>
          <a:endParaRPr lang="uk-UA"/>
        </a:p>
      </dgm:t>
    </dgm:pt>
    <dgm:pt modelId="{0549F109-756A-4A71-A74C-FD36B0F81F15}" type="parTrans" cxnId="{2DFA1AFE-B3B5-439E-B353-26E076981F09}">
      <dgm:prSet/>
      <dgm:spPr/>
      <dgm:t>
        <a:bodyPr/>
        <a:lstStyle/>
        <a:p>
          <a:endParaRPr lang="ru-RU"/>
        </a:p>
      </dgm:t>
    </dgm:pt>
    <dgm:pt modelId="{D6788610-A583-4218-BC70-C4B716F95E84}" type="sibTrans" cxnId="{2DFA1AFE-B3B5-439E-B353-26E076981F09}">
      <dgm:prSet/>
      <dgm:spPr/>
      <dgm:t>
        <a:bodyPr/>
        <a:lstStyle/>
        <a:p>
          <a:endParaRPr lang="ru-RU"/>
        </a:p>
      </dgm:t>
    </dgm:pt>
    <dgm:pt modelId="{14B538E3-ED1E-4FE6-B183-80D69D397D3E}">
      <dgm:prSet/>
      <dgm:spPr/>
      <dgm:t>
        <a:bodyPr/>
        <a:lstStyle/>
        <a:p>
          <a:pPr rtl="0"/>
          <a:r>
            <a:rPr lang="en-US" smtClean="0"/>
            <a:t>practically non-toxic substances.</a:t>
          </a:r>
          <a:endParaRPr lang="uk-UA"/>
        </a:p>
      </dgm:t>
    </dgm:pt>
    <dgm:pt modelId="{71602CAF-B162-4475-B8CF-FF58DA797F80}" type="parTrans" cxnId="{55C257EF-B6BE-4DEF-AD59-FF4AC6614C43}">
      <dgm:prSet/>
      <dgm:spPr/>
      <dgm:t>
        <a:bodyPr/>
        <a:lstStyle/>
        <a:p>
          <a:endParaRPr lang="ru-RU"/>
        </a:p>
      </dgm:t>
    </dgm:pt>
    <dgm:pt modelId="{1EA5C259-B5FA-413C-BB4C-28A0AF6E37EE}" type="sibTrans" cxnId="{55C257EF-B6BE-4DEF-AD59-FF4AC6614C43}">
      <dgm:prSet/>
      <dgm:spPr/>
      <dgm:t>
        <a:bodyPr/>
        <a:lstStyle/>
        <a:p>
          <a:endParaRPr lang="ru-RU"/>
        </a:p>
      </dgm:t>
    </dgm:pt>
    <dgm:pt modelId="{65E69585-D697-4F2D-87EA-9AFE1521239F}" type="pres">
      <dgm:prSet presAssocID="{FA5698B9-D07B-4D76-BE76-E1175F321B36}" presName="linear" presStyleCnt="0">
        <dgm:presLayoutVars>
          <dgm:animLvl val="lvl"/>
          <dgm:resizeHandles val="exact"/>
        </dgm:presLayoutVars>
      </dgm:prSet>
      <dgm:spPr/>
      <dgm:t>
        <a:bodyPr/>
        <a:lstStyle/>
        <a:p>
          <a:endParaRPr lang="ru-RU"/>
        </a:p>
      </dgm:t>
    </dgm:pt>
    <dgm:pt modelId="{26D3DD16-DE50-466A-A9A9-142FC3290274}" type="pres">
      <dgm:prSet presAssocID="{BEF1CE37-28CB-4499-B295-80B87E6674E7}" presName="parentText" presStyleLbl="node1" presStyleIdx="0" presStyleCnt="7">
        <dgm:presLayoutVars>
          <dgm:chMax val="0"/>
          <dgm:bulletEnabled val="1"/>
        </dgm:presLayoutVars>
      </dgm:prSet>
      <dgm:spPr/>
      <dgm:t>
        <a:bodyPr/>
        <a:lstStyle/>
        <a:p>
          <a:endParaRPr lang="ru-RU"/>
        </a:p>
      </dgm:t>
    </dgm:pt>
    <dgm:pt modelId="{8BAFF238-ECA6-4773-ACA7-AF0EBCB3E9F6}" type="pres">
      <dgm:prSet presAssocID="{B69EE479-DBE0-4F23-BEA6-E28D3285A15E}" presName="spacer" presStyleCnt="0"/>
      <dgm:spPr/>
    </dgm:pt>
    <dgm:pt modelId="{0ABDF328-4BEB-4642-BB1D-EDCBD83CBFE2}" type="pres">
      <dgm:prSet presAssocID="{5A77D00A-3FF3-4B95-BDC7-20F9FA6FCCCF}" presName="parentText" presStyleLbl="node1" presStyleIdx="1" presStyleCnt="7">
        <dgm:presLayoutVars>
          <dgm:chMax val="0"/>
          <dgm:bulletEnabled val="1"/>
        </dgm:presLayoutVars>
      </dgm:prSet>
      <dgm:spPr/>
      <dgm:t>
        <a:bodyPr/>
        <a:lstStyle/>
        <a:p>
          <a:endParaRPr lang="ru-RU"/>
        </a:p>
      </dgm:t>
    </dgm:pt>
    <dgm:pt modelId="{CCE6B698-B80E-4017-AAE1-A4517065838B}" type="pres">
      <dgm:prSet presAssocID="{1B15A258-E98D-4A60-8444-FCEA9DAC326B}" presName="spacer" presStyleCnt="0"/>
      <dgm:spPr/>
    </dgm:pt>
    <dgm:pt modelId="{DB158D19-EC4A-47B0-AAC9-9B8D596EC1B1}" type="pres">
      <dgm:prSet presAssocID="{A4BEF91D-122E-4402-B1B5-90C022B43117}" presName="parentText" presStyleLbl="node1" presStyleIdx="2" presStyleCnt="7">
        <dgm:presLayoutVars>
          <dgm:chMax val="0"/>
          <dgm:bulletEnabled val="1"/>
        </dgm:presLayoutVars>
      </dgm:prSet>
      <dgm:spPr/>
      <dgm:t>
        <a:bodyPr/>
        <a:lstStyle/>
        <a:p>
          <a:endParaRPr lang="ru-RU"/>
        </a:p>
      </dgm:t>
    </dgm:pt>
    <dgm:pt modelId="{31458523-E561-45A5-8B03-044A34C9AF0A}" type="pres">
      <dgm:prSet presAssocID="{53B94442-628C-4765-BA40-7EC8D6950D6D}" presName="spacer" presStyleCnt="0"/>
      <dgm:spPr/>
    </dgm:pt>
    <dgm:pt modelId="{FB979157-F4A3-4A69-9D3E-1DF53F6F1993}" type="pres">
      <dgm:prSet presAssocID="{55DDFEE7-FEC3-4A51-800C-C7696AF5863F}" presName="parentText" presStyleLbl="node1" presStyleIdx="3" presStyleCnt="7">
        <dgm:presLayoutVars>
          <dgm:chMax val="0"/>
          <dgm:bulletEnabled val="1"/>
        </dgm:presLayoutVars>
      </dgm:prSet>
      <dgm:spPr/>
      <dgm:t>
        <a:bodyPr/>
        <a:lstStyle/>
        <a:p>
          <a:endParaRPr lang="ru-RU"/>
        </a:p>
      </dgm:t>
    </dgm:pt>
    <dgm:pt modelId="{5D8E7FCF-02B2-4824-995D-7904588E005D}" type="pres">
      <dgm:prSet presAssocID="{1367958D-DD6B-4106-8B5B-8121244B1835}" presName="spacer" presStyleCnt="0"/>
      <dgm:spPr/>
    </dgm:pt>
    <dgm:pt modelId="{06F9E6AC-73D0-4FE7-A90A-7BDC01A0CB8F}" type="pres">
      <dgm:prSet presAssocID="{5A8A6CA2-9C14-405D-8DD2-04A6C0A7FDA5}" presName="parentText" presStyleLbl="node1" presStyleIdx="4" presStyleCnt="7">
        <dgm:presLayoutVars>
          <dgm:chMax val="0"/>
          <dgm:bulletEnabled val="1"/>
        </dgm:presLayoutVars>
      </dgm:prSet>
      <dgm:spPr/>
      <dgm:t>
        <a:bodyPr/>
        <a:lstStyle/>
        <a:p>
          <a:endParaRPr lang="ru-RU"/>
        </a:p>
      </dgm:t>
    </dgm:pt>
    <dgm:pt modelId="{67E0432C-4A9D-4961-B895-A1C33D237316}" type="pres">
      <dgm:prSet presAssocID="{1E4008ED-F6CB-4D66-8674-9EA35537859C}" presName="spacer" presStyleCnt="0"/>
      <dgm:spPr/>
    </dgm:pt>
    <dgm:pt modelId="{F8FB3F3E-2244-448B-BB93-BBCCD2FA599E}" type="pres">
      <dgm:prSet presAssocID="{76A0D3B6-75E0-4E00-B8F4-B0795ECCD543}" presName="parentText" presStyleLbl="node1" presStyleIdx="5" presStyleCnt="7">
        <dgm:presLayoutVars>
          <dgm:chMax val="0"/>
          <dgm:bulletEnabled val="1"/>
        </dgm:presLayoutVars>
      </dgm:prSet>
      <dgm:spPr/>
      <dgm:t>
        <a:bodyPr/>
        <a:lstStyle/>
        <a:p>
          <a:endParaRPr lang="ru-RU"/>
        </a:p>
      </dgm:t>
    </dgm:pt>
    <dgm:pt modelId="{17486D34-D78B-41CB-8037-F272FDDC39C0}" type="pres">
      <dgm:prSet presAssocID="{D6788610-A583-4218-BC70-C4B716F95E84}" presName="spacer" presStyleCnt="0"/>
      <dgm:spPr/>
    </dgm:pt>
    <dgm:pt modelId="{56026D39-5007-4CCE-BBC3-FA391EEABD3A}" type="pres">
      <dgm:prSet presAssocID="{14B538E3-ED1E-4FE6-B183-80D69D397D3E}" presName="parentText" presStyleLbl="node1" presStyleIdx="6" presStyleCnt="7">
        <dgm:presLayoutVars>
          <dgm:chMax val="0"/>
          <dgm:bulletEnabled val="1"/>
        </dgm:presLayoutVars>
      </dgm:prSet>
      <dgm:spPr/>
      <dgm:t>
        <a:bodyPr/>
        <a:lstStyle/>
        <a:p>
          <a:endParaRPr lang="ru-RU"/>
        </a:p>
      </dgm:t>
    </dgm:pt>
  </dgm:ptLst>
  <dgm:cxnLst>
    <dgm:cxn modelId="{014ADBC1-75AD-4362-B8CC-7319C30B5727}" type="presOf" srcId="{14B538E3-ED1E-4FE6-B183-80D69D397D3E}" destId="{56026D39-5007-4CCE-BBC3-FA391EEABD3A}" srcOrd="0" destOrd="0" presId="urn:microsoft.com/office/officeart/2005/8/layout/vList2"/>
    <dgm:cxn modelId="{B9E5B61B-CCF8-4E71-88D9-0756F7C924F4}" srcId="{FA5698B9-D07B-4D76-BE76-E1175F321B36}" destId="{55DDFEE7-FEC3-4A51-800C-C7696AF5863F}" srcOrd="3" destOrd="0" parTransId="{5E8704F0-C715-4AA4-8E56-175D4D67B7A5}" sibTransId="{1367958D-DD6B-4106-8B5B-8121244B1835}"/>
    <dgm:cxn modelId="{BBF74E70-9A52-4549-A8AC-1F59346DEC21}" type="presOf" srcId="{76A0D3B6-75E0-4E00-B8F4-B0795ECCD543}" destId="{F8FB3F3E-2244-448B-BB93-BBCCD2FA599E}" srcOrd="0" destOrd="0" presId="urn:microsoft.com/office/officeart/2005/8/layout/vList2"/>
    <dgm:cxn modelId="{43C80192-DA00-43B0-A0DA-5C5144349296}" srcId="{FA5698B9-D07B-4D76-BE76-E1175F321B36}" destId="{A4BEF91D-122E-4402-B1B5-90C022B43117}" srcOrd="2" destOrd="0" parTransId="{332CB493-C023-43A4-B6E9-5664CDE1D036}" sibTransId="{53B94442-628C-4765-BA40-7EC8D6950D6D}"/>
    <dgm:cxn modelId="{E75ADEEA-24B1-41EF-A765-45EC9FF2A010}" type="presOf" srcId="{A4BEF91D-122E-4402-B1B5-90C022B43117}" destId="{DB158D19-EC4A-47B0-AAC9-9B8D596EC1B1}" srcOrd="0" destOrd="0" presId="urn:microsoft.com/office/officeart/2005/8/layout/vList2"/>
    <dgm:cxn modelId="{FC806892-D8B4-4419-A5D1-B7D916C3FD89}" type="presOf" srcId="{FA5698B9-D07B-4D76-BE76-E1175F321B36}" destId="{65E69585-D697-4F2D-87EA-9AFE1521239F}" srcOrd="0" destOrd="0" presId="urn:microsoft.com/office/officeart/2005/8/layout/vList2"/>
    <dgm:cxn modelId="{2DFA1AFE-B3B5-439E-B353-26E076981F09}" srcId="{FA5698B9-D07B-4D76-BE76-E1175F321B36}" destId="{76A0D3B6-75E0-4E00-B8F4-B0795ECCD543}" srcOrd="5" destOrd="0" parTransId="{0549F109-756A-4A71-A74C-FD36B0F81F15}" sibTransId="{D6788610-A583-4218-BC70-C4B716F95E84}"/>
    <dgm:cxn modelId="{4F2FC9E3-85B9-4A56-A71F-92DF35A85E84}" srcId="{FA5698B9-D07B-4D76-BE76-E1175F321B36}" destId="{BEF1CE37-28CB-4499-B295-80B87E6674E7}" srcOrd="0" destOrd="0" parTransId="{1FE8EF08-4D4E-4C36-A48D-AC2CF6A654EC}" sibTransId="{B69EE479-DBE0-4F23-BEA6-E28D3285A15E}"/>
    <dgm:cxn modelId="{55C257EF-B6BE-4DEF-AD59-FF4AC6614C43}" srcId="{FA5698B9-D07B-4D76-BE76-E1175F321B36}" destId="{14B538E3-ED1E-4FE6-B183-80D69D397D3E}" srcOrd="6" destOrd="0" parTransId="{71602CAF-B162-4475-B8CF-FF58DA797F80}" sibTransId="{1EA5C259-B5FA-413C-BB4C-28A0AF6E37EE}"/>
    <dgm:cxn modelId="{7844A23E-9EFD-4BE1-B726-EEB7E00D7976}" type="presOf" srcId="{5A8A6CA2-9C14-405D-8DD2-04A6C0A7FDA5}" destId="{06F9E6AC-73D0-4FE7-A90A-7BDC01A0CB8F}" srcOrd="0" destOrd="0" presId="urn:microsoft.com/office/officeart/2005/8/layout/vList2"/>
    <dgm:cxn modelId="{F75D703E-AFE8-4CD3-A1D4-34E004592C91}" type="presOf" srcId="{55DDFEE7-FEC3-4A51-800C-C7696AF5863F}" destId="{FB979157-F4A3-4A69-9D3E-1DF53F6F1993}" srcOrd="0" destOrd="0" presId="urn:microsoft.com/office/officeart/2005/8/layout/vList2"/>
    <dgm:cxn modelId="{E2819F91-9CB1-47E5-A351-73CED2837934}" type="presOf" srcId="{BEF1CE37-28CB-4499-B295-80B87E6674E7}" destId="{26D3DD16-DE50-466A-A9A9-142FC3290274}" srcOrd="0" destOrd="0" presId="urn:microsoft.com/office/officeart/2005/8/layout/vList2"/>
    <dgm:cxn modelId="{C92B22FE-EC41-414F-AB05-52C8776C9301}" srcId="{FA5698B9-D07B-4D76-BE76-E1175F321B36}" destId="{5A8A6CA2-9C14-405D-8DD2-04A6C0A7FDA5}" srcOrd="4" destOrd="0" parTransId="{3F05CC51-EEC6-4755-BAAA-D2253D6BD01C}" sibTransId="{1E4008ED-F6CB-4D66-8674-9EA35537859C}"/>
    <dgm:cxn modelId="{59D79136-BB17-464D-996F-F3E31FE4B748}" type="presOf" srcId="{5A77D00A-3FF3-4B95-BDC7-20F9FA6FCCCF}" destId="{0ABDF328-4BEB-4642-BB1D-EDCBD83CBFE2}" srcOrd="0" destOrd="0" presId="urn:microsoft.com/office/officeart/2005/8/layout/vList2"/>
    <dgm:cxn modelId="{363C9ECE-4FA7-47FE-B8B4-FC3C5C3D2D1B}" srcId="{FA5698B9-D07B-4D76-BE76-E1175F321B36}" destId="{5A77D00A-3FF3-4B95-BDC7-20F9FA6FCCCF}" srcOrd="1" destOrd="0" parTransId="{2020FA05-1033-4D01-A9D3-7BB40825FC5C}" sibTransId="{1B15A258-E98D-4A60-8444-FCEA9DAC326B}"/>
    <dgm:cxn modelId="{0A5287B9-CC0E-4E72-A307-8096045BF54B}" type="presParOf" srcId="{65E69585-D697-4F2D-87EA-9AFE1521239F}" destId="{26D3DD16-DE50-466A-A9A9-142FC3290274}" srcOrd="0" destOrd="0" presId="urn:microsoft.com/office/officeart/2005/8/layout/vList2"/>
    <dgm:cxn modelId="{2965BD71-E192-496B-840A-F3B36E91F95B}" type="presParOf" srcId="{65E69585-D697-4F2D-87EA-9AFE1521239F}" destId="{8BAFF238-ECA6-4773-ACA7-AF0EBCB3E9F6}" srcOrd="1" destOrd="0" presId="urn:microsoft.com/office/officeart/2005/8/layout/vList2"/>
    <dgm:cxn modelId="{4C0E31DA-95CE-4D54-9583-5A7E545F95F4}" type="presParOf" srcId="{65E69585-D697-4F2D-87EA-9AFE1521239F}" destId="{0ABDF328-4BEB-4642-BB1D-EDCBD83CBFE2}" srcOrd="2" destOrd="0" presId="urn:microsoft.com/office/officeart/2005/8/layout/vList2"/>
    <dgm:cxn modelId="{11C9431F-1866-4F51-8A02-A9917B4D24D1}" type="presParOf" srcId="{65E69585-D697-4F2D-87EA-9AFE1521239F}" destId="{CCE6B698-B80E-4017-AAE1-A4517065838B}" srcOrd="3" destOrd="0" presId="urn:microsoft.com/office/officeart/2005/8/layout/vList2"/>
    <dgm:cxn modelId="{E33E0E31-68B1-4397-B75E-5AA11457C847}" type="presParOf" srcId="{65E69585-D697-4F2D-87EA-9AFE1521239F}" destId="{DB158D19-EC4A-47B0-AAC9-9B8D596EC1B1}" srcOrd="4" destOrd="0" presId="urn:microsoft.com/office/officeart/2005/8/layout/vList2"/>
    <dgm:cxn modelId="{918E6B3A-C1EC-4FE6-BBA0-6C8E36CC0C76}" type="presParOf" srcId="{65E69585-D697-4F2D-87EA-9AFE1521239F}" destId="{31458523-E561-45A5-8B03-044A34C9AF0A}" srcOrd="5" destOrd="0" presId="urn:microsoft.com/office/officeart/2005/8/layout/vList2"/>
    <dgm:cxn modelId="{FB303709-0D97-486A-818E-159CE4E92EC5}" type="presParOf" srcId="{65E69585-D697-4F2D-87EA-9AFE1521239F}" destId="{FB979157-F4A3-4A69-9D3E-1DF53F6F1993}" srcOrd="6" destOrd="0" presId="urn:microsoft.com/office/officeart/2005/8/layout/vList2"/>
    <dgm:cxn modelId="{B0F32A76-5436-4BD6-BA7F-50C05B0EBF40}" type="presParOf" srcId="{65E69585-D697-4F2D-87EA-9AFE1521239F}" destId="{5D8E7FCF-02B2-4824-995D-7904588E005D}" srcOrd="7" destOrd="0" presId="urn:microsoft.com/office/officeart/2005/8/layout/vList2"/>
    <dgm:cxn modelId="{625BC113-DFA0-4091-8DD3-E431F52ECA87}" type="presParOf" srcId="{65E69585-D697-4F2D-87EA-9AFE1521239F}" destId="{06F9E6AC-73D0-4FE7-A90A-7BDC01A0CB8F}" srcOrd="8" destOrd="0" presId="urn:microsoft.com/office/officeart/2005/8/layout/vList2"/>
    <dgm:cxn modelId="{5C34EFE6-5E69-44BE-A20B-2DE9AC6816C0}" type="presParOf" srcId="{65E69585-D697-4F2D-87EA-9AFE1521239F}" destId="{67E0432C-4A9D-4961-B895-A1C33D237316}" srcOrd="9" destOrd="0" presId="urn:microsoft.com/office/officeart/2005/8/layout/vList2"/>
    <dgm:cxn modelId="{265A9B47-960B-4AD0-9170-F52F4F234E9D}" type="presParOf" srcId="{65E69585-D697-4F2D-87EA-9AFE1521239F}" destId="{F8FB3F3E-2244-448B-BB93-BBCCD2FA599E}" srcOrd="10" destOrd="0" presId="urn:microsoft.com/office/officeart/2005/8/layout/vList2"/>
    <dgm:cxn modelId="{8DB1D711-3538-49AD-9393-EAED1E4FB1A2}" type="presParOf" srcId="{65E69585-D697-4F2D-87EA-9AFE1521239F}" destId="{17486D34-D78B-41CB-8037-F272FDDC39C0}" srcOrd="11" destOrd="0" presId="urn:microsoft.com/office/officeart/2005/8/layout/vList2"/>
    <dgm:cxn modelId="{D2D1A11D-9542-4965-BE48-840B837037D3}" type="presParOf" srcId="{65E69585-D697-4F2D-87EA-9AFE1521239F}" destId="{56026D39-5007-4CCE-BBC3-FA391EEABD3A}"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6F932A-630A-4512-A583-8ECEF2357D46}" type="doc">
      <dgm:prSet loTypeId="urn:microsoft.com/office/officeart/2005/8/layout/list1" loCatId="list" qsTypeId="urn:microsoft.com/office/officeart/2005/8/quickstyle/3d3" qsCatId="3D" csTypeId="urn:microsoft.com/office/officeart/2005/8/colors/accent3_2" csCatId="accent3"/>
      <dgm:spPr/>
      <dgm:t>
        <a:bodyPr/>
        <a:lstStyle/>
        <a:p>
          <a:endParaRPr lang="ru-RU"/>
        </a:p>
      </dgm:t>
    </dgm:pt>
    <dgm:pt modelId="{C9828675-2D81-470E-86B8-57986DB7103F}">
      <dgm:prSet/>
      <dgm:spPr/>
      <dgm:t>
        <a:bodyPr/>
        <a:lstStyle/>
        <a:p>
          <a:pPr rtl="0"/>
          <a:r>
            <a:rPr lang="pl-PL" smtClean="0"/>
            <a:t>Substances with a predominantly asphyxiating effect (chlorine, phosphorus 3-chloride, phosphorus oxychloride, methyl isocyanate).</a:t>
          </a:r>
          <a:endParaRPr lang="uk-UA"/>
        </a:p>
      </dgm:t>
    </dgm:pt>
    <dgm:pt modelId="{440901C1-99ED-4F10-9230-96AFD2017471}" type="parTrans" cxnId="{09F6EE0F-9FB0-433A-BC7B-8CDCC3716C64}">
      <dgm:prSet/>
      <dgm:spPr/>
      <dgm:t>
        <a:bodyPr/>
        <a:lstStyle/>
        <a:p>
          <a:endParaRPr lang="ru-RU"/>
        </a:p>
      </dgm:t>
    </dgm:pt>
    <dgm:pt modelId="{10342BE4-829D-4A2C-9413-29D94896D8A0}" type="sibTrans" cxnId="{09F6EE0F-9FB0-433A-BC7B-8CDCC3716C64}">
      <dgm:prSet/>
      <dgm:spPr/>
      <dgm:t>
        <a:bodyPr/>
        <a:lstStyle/>
        <a:p>
          <a:endParaRPr lang="ru-RU"/>
        </a:p>
      </dgm:t>
    </dgm:pt>
    <dgm:pt modelId="{ED01A517-FBC2-4FDD-BDB1-C7E9EB14C844}">
      <dgm:prSet/>
      <dgm:spPr/>
      <dgm:t>
        <a:bodyPr/>
        <a:lstStyle/>
        <a:p>
          <a:pPr rtl="0"/>
          <a:r>
            <a:rPr lang="pl-PL" smtClean="0"/>
            <a:t>2. Substances with a predominantly generalised toxic effect (sulphur chloride, phosgene, chloropicrin).</a:t>
          </a:r>
          <a:endParaRPr lang="uk-UA"/>
        </a:p>
      </dgm:t>
    </dgm:pt>
    <dgm:pt modelId="{5D4FE728-4C57-48D1-8B14-B7403C20713A}" type="parTrans" cxnId="{EC714BB2-1AB3-4229-8804-63C05A7537A3}">
      <dgm:prSet/>
      <dgm:spPr/>
      <dgm:t>
        <a:bodyPr/>
        <a:lstStyle/>
        <a:p>
          <a:endParaRPr lang="ru-RU"/>
        </a:p>
      </dgm:t>
    </dgm:pt>
    <dgm:pt modelId="{A7F30B4D-2C9E-4600-8C72-8F47A411F303}" type="sibTrans" cxnId="{EC714BB2-1AB3-4229-8804-63C05A7537A3}">
      <dgm:prSet/>
      <dgm:spPr/>
      <dgm:t>
        <a:bodyPr/>
        <a:lstStyle/>
        <a:p>
          <a:endParaRPr lang="ru-RU"/>
        </a:p>
      </dgm:t>
    </dgm:pt>
    <dgm:pt modelId="{88B4A926-EC69-4BE5-9C1B-AB3F91AA66E2}">
      <dgm:prSet/>
      <dgm:spPr/>
      <dgm:t>
        <a:bodyPr/>
        <a:lstStyle/>
        <a:p>
          <a:pPr rtl="0"/>
          <a:r>
            <a:rPr lang="pl-PL" smtClean="0"/>
            <a:t>3. Substances with suffocating and general toxic effects:</a:t>
          </a:r>
          <a:endParaRPr lang="uk-UA"/>
        </a:p>
      </dgm:t>
    </dgm:pt>
    <dgm:pt modelId="{D2F5179A-1BCC-4A6F-97A8-83D23CB3B5F1}" type="parTrans" cxnId="{19938B43-B260-4B83-ADB7-5CBB75FEAC30}">
      <dgm:prSet/>
      <dgm:spPr/>
      <dgm:t>
        <a:bodyPr/>
        <a:lstStyle/>
        <a:p>
          <a:endParaRPr lang="ru-RU"/>
        </a:p>
      </dgm:t>
    </dgm:pt>
    <dgm:pt modelId="{18DD842D-C696-4252-B493-3D6EEFA84F2F}" type="sibTrans" cxnId="{19938B43-B260-4B83-ADB7-5CBB75FEAC30}">
      <dgm:prSet/>
      <dgm:spPr/>
      <dgm:t>
        <a:bodyPr/>
        <a:lstStyle/>
        <a:p>
          <a:endParaRPr lang="ru-RU"/>
        </a:p>
      </dgm:t>
    </dgm:pt>
    <dgm:pt modelId="{4C63553C-ABC7-4226-A766-C56B3266B8AE}">
      <dgm:prSet/>
      <dgm:spPr/>
      <dgm:t>
        <a:bodyPr/>
        <a:lstStyle/>
        <a:p>
          <a:pPr rtl="0"/>
          <a:r>
            <a:rPr lang="pl-PL" smtClean="0"/>
            <a:t>Ø a) with a pronounced cauterising effect (acrylonitrile, nitric acid);</a:t>
          </a:r>
          <a:endParaRPr lang="uk-UA"/>
        </a:p>
      </dgm:t>
    </dgm:pt>
    <dgm:pt modelId="{12804657-001F-42CC-A459-4D7B6318B8D8}" type="parTrans" cxnId="{F69411F5-BC71-4C99-BD27-948F43E9FCEA}">
      <dgm:prSet/>
      <dgm:spPr/>
      <dgm:t>
        <a:bodyPr/>
        <a:lstStyle/>
        <a:p>
          <a:endParaRPr lang="ru-RU"/>
        </a:p>
      </dgm:t>
    </dgm:pt>
    <dgm:pt modelId="{2824A55D-71DB-4B55-8903-E74B988C3BB8}" type="sibTrans" cxnId="{F69411F5-BC71-4C99-BD27-948F43E9FCEA}">
      <dgm:prSet/>
      <dgm:spPr/>
      <dgm:t>
        <a:bodyPr/>
        <a:lstStyle/>
        <a:p>
          <a:endParaRPr lang="ru-RU"/>
        </a:p>
      </dgm:t>
    </dgm:pt>
    <dgm:pt modelId="{7730CF22-0875-4E0D-8104-4E0804F5D102}">
      <dgm:prSet/>
      <dgm:spPr/>
      <dgm:t>
        <a:bodyPr/>
        <a:lstStyle/>
        <a:p>
          <a:pPr rtl="0"/>
          <a:r>
            <a:rPr lang="pl-PL" smtClean="0"/>
            <a:t>Ø b) with a mild cauterising effect (sulphur dioxide, hydrogen sulphide, nitrogen oxides, hydrogen fluoride).</a:t>
          </a:r>
          <a:endParaRPr lang="uk-UA"/>
        </a:p>
      </dgm:t>
    </dgm:pt>
    <dgm:pt modelId="{E1C96248-0B4C-4C0F-AF13-5041D3E2C204}" type="parTrans" cxnId="{DD303DF3-DE45-4FBB-9FB6-A4EE16F92578}">
      <dgm:prSet/>
      <dgm:spPr/>
      <dgm:t>
        <a:bodyPr/>
        <a:lstStyle/>
        <a:p>
          <a:endParaRPr lang="ru-RU"/>
        </a:p>
      </dgm:t>
    </dgm:pt>
    <dgm:pt modelId="{2B14A95E-0F7A-4AF7-AC53-A2B19DB1CD47}" type="sibTrans" cxnId="{DD303DF3-DE45-4FBB-9FB6-A4EE16F92578}">
      <dgm:prSet/>
      <dgm:spPr/>
      <dgm:t>
        <a:bodyPr/>
        <a:lstStyle/>
        <a:p>
          <a:endParaRPr lang="ru-RU"/>
        </a:p>
      </dgm:t>
    </dgm:pt>
    <dgm:pt modelId="{BC27F93A-0839-48D2-BB2A-216DBBB2CB98}">
      <dgm:prSet/>
      <dgm:spPr/>
      <dgm:t>
        <a:bodyPr/>
        <a:lstStyle/>
        <a:p>
          <a:pPr rtl="0"/>
          <a:r>
            <a:rPr lang="pl-PL" smtClean="0"/>
            <a:t>4. Substances that disrupt the generation, conduction and transmission of nerve impulses (carbon disulfide, organophosphorus compounds (OPC).</a:t>
          </a:r>
          <a:endParaRPr lang="uk-UA"/>
        </a:p>
      </dgm:t>
    </dgm:pt>
    <dgm:pt modelId="{D11A1F5F-D1B6-4E5C-B523-9CF429E0AA72}" type="parTrans" cxnId="{C94DA1AE-979A-468E-AA30-40A575FC562D}">
      <dgm:prSet/>
      <dgm:spPr/>
      <dgm:t>
        <a:bodyPr/>
        <a:lstStyle/>
        <a:p>
          <a:endParaRPr lang="ru-RU"/>
        </a:p>
      </dgm:t>
    </dgm:pt>
    <dgm:pt modelId="{0CCE9BE2-5D0E-47AD-9FE1-2858F9347727}" type="sibTrans" cxnId="{C94DA1AE-979A-468E-AA30-40A575FC562D}">
      <dgm:prSet/>
      <dgm:spPr/>
      <dgm:t>
        <a:bodyPr/>
        <a:lstStyle/>
        <a:p>
          <a:endParaRPr lang="ru-RU"/>
        </a:p>
      </dgm:t>
    </dgm:pt>
    <dgm:pt modelId="{8EF635B4-715B-4162-B25C-9AEAA60DCADC}">
      <dgm:prSet/>
      <dgm:spPr/>
      <dgm:t>
        <a:bodyPr/>
        <a:lstStyle/>
        <a:p>
          <a:pPr rtl="0"/>
          <a:r>
            <a:rPr lang="pl-PL" smtClean="0"/>
            <a:t>5. Substances with suffocating and neurotropic effects (ammonia).</a:t>
          </a:r>
          <a:endParaRPr lang="uk-UA"/>
        </a:p>
      </dgm:t>
    </dgm:pt>
    <dgm:pt modelId="{6BC5F34A-D464-48DE-AFF6-EAF01B17BF5C}" type="parTrans" cxnId="{6C6B12C1-813A-435B-9688-4D5527108994}">
      <dgm:prSet/>
      <dgm:spPr/>
      <dgm:t>
        <a:bodyPr/>
        <a:lstStyle/>
        <a:p>
          <a:endParaRPr lang="ru-RU"/>
        </a:p>
      </dgm:t>
    </dgm:pt>
    <dgm:pt modelId="{92DD221B-49EF-4821-8DA9-BC7ED325E3A7}" type="sibTrans" cxnId="{6C6B12C1-813A-435B-9688-4D5527108994}">
      <dgm:prSet/>
      <dgm:spPr/>
      <dgm:t>
        <a:bodyPr/>
        <a:lstStyle/>
        <a:p>
          <a:endParaRPr lang="ru-RU"/>
        </a:p>
      </dgm:t>
    </dgm:pt>
    <dgm:pt modelId="{06A0E982-492F-47E7-9C91-50E140B37462}">
      <dgm:prSet/>
      <dgm:spPr/>
      <dgm:t>
        <a:bodyPr/>
        <a:lstStyle/>
        <a:p>
          <a:pPr rtl="0"/>
          <a:r>
            <a:rPr lang="pl-PL" smtClean="0"/>
            <a:t>6. Cytotoxic poisons (ethylene oxide, methyl bromide, dichloromethyl bromide, methyl chlorohydrin, ethane, dimethyl sulfate, dioxin, halogenated hydrocarbons).</a:t>
          </a:r>
          <a:endParaRPr lang="uk-UA"/>
        </a:p>
      </dgm:t>
    </dgm:pt>
    <dgm:pt modelId="{2F080023-ADB6-444D-A21F-21CD38A59B04}" type="parTrans" cxnId="{7EBA48FE-6353-461E-8420-053DBC42E9B7}">
      <dgm:prSet/>
      <dgm:spPr/>
      <dgm:t>
        <a:bodyPr/>
        <a:lstStyle/>
        <a:p>
          <a:endParaRPr lang="ru-RU"/>
        </a:p>
      </dgm:t>
    </dgm:pt>
    <dgm:pt modelId="{640DCFF8-03CB-4611-8FF6-E2C35A435009}" type="sibTrans" cxnId="{7EBA48FE-6353-461E-8420-053DBC42E9B7}">
      <dgm:prSet/>
      <dgm:spPr/>
      <dgm:t>
        <a:bodyPr/>
        <a:lstStyle/>
        <a:p>
          <a:endParaRPr lang="ru-RU"/>
        </a:p>
      </dgm:t>
    </dgm:pt>
    <dgm:pt modelId="{9A61C04D-8F88-4499-BB78-0BB4A839D1BE}" type="pres">
      <dgm:prSet presAssocID="{196F932A-630A-4512-A583-8ECEF2357D46}" presName="linear" presStyleCnt="0">
        <dgm:presLayoutVars>
          <dgm:dir/>
          <dgm:animLvl val="lvl"/>
          <dgm:resizeHandles val="exact"/>
        </dgm:presLayoutVars>
      </dgm:prSet>
      <dgm:spPr/>
      <dgm:t>
        <a:bodyPr/>
        <a:lstStyle/>
        <a:p>
          <a:endParaRPr lang="ru-RU"/>
        </a:p>
      </dgm:t>
    </dgm:pt>
    <dgm:pt modelId="{6DA8C550-BB99-44D5-87D0-7E7F0F01BCD7}" type="pres">
      <dgm:prSet presAssocID="{C9828675-2D81-470E-86B8-57986DB7103F}" presName="parentLin" presStyleCnt="0"/>
      <dgm:spPr/>
    </dgm:pt>
    <dgm:pt modelId="{BBBA6498-A92F-4250-97F6-9D1612FFB705}" type="pres">
      <dgm:prSet presAssocID="{C9828675-2D81-470E-86B8-57986DB7103F}" presName="parentLeftMargin" presStyleLbl="node1" presStyleIdx="0" presStyleCnt="8"/>
      <dgm:spPr/>
      <dgm:t>
        <a:bodyPr/>
        <a:lstStyle/>
        <a:p>
          <a:endParaRPr lang="ru-RU"/>
        </a:p>
      </dgm:t>
    </dgm:pt>
    <dgm:pt modelId="{FCA0C29B-DE15-42EC-B97D-E551D0A7D3F6}" type="pres">
      <dgm:prSet presAssocID="{C9828675-2D81-470E-86B8-57986DB7103F}" presName="parentText" presStyleLbl="node1" presStyleIdx="0" presStyleCnt="8">
        <dgm:presLayoutVars>
          <dgm:chMax val="0"/>
          <dgm:bulletEnabled val="1"/>
        </dgm:presLayoutVars>
      </dgm:prSet>
      <dgm:spPr/>
      <dgm:t>
        <a:bodyPr/>
        <a:lstStyle/>
        <a:p>
          <a:endParaRPr lang="ru-RU"/>
        </a:p>
      </dgm:t>
    </dgm:pt>
    <dgm:pt modelId="{425E60CC-D7FC-47EF-9978-03BC142E2A2D}" type="pres">
      <dgm:prSet presAssocID="{C9828675-2D81-470E-86B8-57986DB7103F}" presName="negativeSpace" presStyleCnt="0"/>
      <dgm:spPr/>
    </dgm:pt>
    <dgm:pt modelId="{99CC07DB-AA40-4CCE-BD93-16183AC54E6B}" type="pres">
      <dgm:prSet presAssocID="{C9828675-2D81-470E-86B8-57986DB7103F}" presName="childText" presStyleLbl="conFgAcc1" presStyleIdx="0" presStyleCnt="8">
        <dgm:presLayoutVars>
          <dgm:bulletEnabled val="1"/>
        </dgm:presLayoutVars>
      </dgm:prSet>
      <dgm:spPr/>
    </dgm:pt>
    <dgm:pt modelId="{92C5326D-281B-456C-B16A-F818E9EA889A}" type="pres">
      <dgm:prSet presAssocID="{10342BE4-829D-4A2C-9413-29D94896D8A0}" presName="spaceBetweenRectangles" presStyleCnt="0"/>
      <dgm:spPr/>
    </dgm:pt>
    <dgm:pt modelId="{FF28999F-410D-4904-BEF8-9AA28AE8AC6C}" type="pres">
      <dgm:prSet presAssocID="{ED01A517-FBC2-4FDD-BDB1-C7E9EB14C844}" presName="parentLin" presStyleCnt="0"/>
      <dgm:spPr/>
    </dgm:pt>
    <dgm:pt modelId="{3D28A5E9-FE08-47C2-B812-8B755B76CE4A}" type="pres">
      <dgm:prSet presAssocID="{ED01A517-FBC2-4FDD-BDB1-C7E9EB14C844}" presName="parentLeftMargin" presStyleLbl="node1" presStyleIdx="0" presStyleCnt="8"/>
      <dgm:spPr/>
      <dgm:t>
        <a:bodyPr/>
        <a:lstStyle/>
        <a:p>
          <a:endParaRPr lang="ru-RU"/>
        </a:p>
      </dgm:t>
    </dgm:pt>
    <dgm:pt modelId="{B633BD89-4E71-4676-959F-C4CF0D9514AE}" type="pres">
      <dgm:prSet presAssocID="{ED01A517-FBC2-4FDD-BDB1-C7E9EB14C844}" presName="parentText" presStyleLbl="node1" presStyleIdx="1" presStyleCnt="8">
        <dgm:presLayoutVars>
          <dgm:chMax val="0"/>
          <dgm:bulletEnabled val="1"/>
        </dgm:presLayoutVars>
      </dgm:prSet>
      <dgm:spPr/>
      <dgm:t>
        <a:bodyPr/>
        <a:lstStyle/>
        <a:p>
          <a:endParaRPr lang="ru-RU"/>
        </a:p>
      </dgm:t>
    </dgm:pt>
    <dgm:pt modelId="{EC72CC56-8D4B-4F40-8886-DA2782BD4E47}" type="pres">
      <dgm:prSet presAssocID="{ED01A517-FBC2-4FDD-BDB1-C7E9EB14C844}" presName="negativeSpace" presStyleCnt="0"/>
      <dgm:spPr/>
    </dgm:pt>
    <dgm:pt modelId="{9FF54CFA-2963-4B5A-810A-945D25F28123}" type="pres">
      <dgm:prSet presAssocID="{ED01A517-FBC2-4FDD-BDB1-C7E9EB14C844}" presName="childText" presStyleLbl="conFgAcc1" presStyleIdx="1" presStyleCnt="8">
        <dgm:presLayoutVars>
          <dgm:bulletEnabled val="1"/>
        </dgm:presLayoutVars>
      </dgm:prSet>
      <dgm:spPr/>
    </dgm:pt>
    <dgm:pt modelId="{D2B08111-3B8A-47BA-870F-8F5A7C46EF6F}" type="pres">
      <dgm:prSet presAssocID="{A7F30B4D-2C9E-4600-8C72-8F47A411F303}" presName="spaceBetweenRectangles" presStyleCnt="0"/>
      <dgm:spPr/>
    </dgm:pt>
    <dgm:pt modelId="{B366F425-1F90-4C18-9C68-93DA2D134D74}" type="pres">
      <dgm:prSet presAssocID="{88B4A926-EC69-4BE5-9C1B-AB3F91AA66E2}" presName="parentLin" presStyleCnt="0"/>
      <dgm:spPr/>
    </dgm:pt>
    <dgm:pt modelId="{85793258-512B-4580-8761-7B8655C7414A}" type="pres">
      <dgm:prSet presAssocID="{88B4A926-EC69-4BE5-9C1B-AB3F91AA66E2}" presName="parentLeftMargin" presStyleLbl="node1" presStyleIdx="1" presStyleCnt="8"/>
      <dgm:spPr/>
      <dgm:t>
        <a:bodyPr/>
        <a:lstStyle/>
        <a:p>
          <a:endParaRPr lang="ru-RU"/>
        </a:p>
      </dgm:t>
    </dgm:pt>
    <dgm:pt modelId="{B25E93CE-72FE-427A-A6E9-4C5DE5A7B9EE}" type="pres">
      <dgm:prSet presAssocID="{88B4A926-EC69-4BE5-9C1B-AB3F91AA66E2}" presName="parentText" presStyleLbl="node1" presStyleIdx="2" presStyleCnt="8">
        <dgm:presLayoutVars>
          <dgm:chMax val="0"/>
          <dgm:bulletEnabled val="1"/>
        </dgm:presLayoutVars>
      </dgm:prSet>
      <dgm:spPr/>
      <dgm:t>
        <a:bodyPr/>
        <a:lstStyle/>
        <a:p>
          <a:endParaRPr lang="ru-RU"/>
        </a:p>
      </dgm:t>
    </dgm:pt>
    <dgm:pt modelId="{74B3BD75-AB2B-419F-B2F1-B2012BBCE815}" type="pres">
      <dgm:prSet presAssocID="{88B4A926-EC69-4BE5-9C1B-AB3F91AA66E2}" presName="negativeSpace" presStyleCnt="0"/>
      <dgm:spPr/>
    </dgm:pt>
    <dgm:pt modelId="{A8C878CB-443A-4072-971B-956F8E147F26}" type="pres">
      <dgm:prSet presAssocID="{88B4A926-EC69-4BE5-9C1B-AB3F91AA66E2}" presName="childText" presStyleLbl="conFgAcc1" presStyleIdx="2" presStyleCnt="8">
        <dgm:presLayoutVars>
          <dgm:bulletEnabled val="1"/>
        </dgm:presLayoutVars>
      </dgm:prSet>
      <dgm:spPr/>
    </dgm:pt>
    <dgm:pt modelId="{37AD7F31-C825-4AE0-B194-73DA10583B57}" type="pres">
      <dgm:prSet presAssocID="{18DD842D-C696-4252-B493-3D6EEFA84F2F}" presName="spaceBetweenRectangles" presStyleCnt="0"/>
      <dgm:spPr/>
    </dgm:pt>
    <dgm:pt modelId="{92F743F4-2AA5-4D20-932E-C051936A43A1}" type="pres">
      <dgm:prSet presAssocID="{4C63553C-ABC7-4226-A766-C56B3266B8AE}" presName="parentLin" presStyleCnt="0"/>
      <dgm:spPr/>
    </dgm:pt>
    <dgm:pt modelId="{EA52A800-C7C0-47FD-8231-EED5EF0FCCF7}" type="pres">
      <dgm:prSet presAssocID="{4C63553C-ABC7-4226-A766-C56B3266B8AE}" presName="parentLeftMargin" presStyleLbl="node1" presStyleIdx="2" presStyleCnt="8"/>
      <dgm:spPr/>
      <dgm:t>
        <a:bodyPr/>
        <a:lstStyle/>
        <a:p>
          <a:endParaRPr lang="ru-RU"/>
        </a:p>
      </dgm:t>
    </dgm:pt>
    <dgm:pt modelId="{016594BE-8992-4FF1-BD9C-0BAEAABD0959}" type="pres">
      <dgm:prSet presAssocID="{4C63553C-ABC7-4226-A766-C56B3266B8AE}" presName="parentText" presStyleLbl="node1" presStyleIdx="3" presStyleCnt="8">
        <dgm:presLayoutVars>
          <dgm:chMax val="0"/>
          <dgm:bulletEnabled val="1"/>
        </dgm:presLayoutVars>
      </dgm:prSet>
      <dgm:spPr/>
      <dgm:t>
        <a:bodyPr/>
        <a:lstStyle/>
        <a:p>
          <a:endParaRPr lang="ru-RU"/>
        </a:p>
      </dgm:t>
    </dgm:pt>
    <dgm:pt modelId="{AB8B4D3D-450B-4D1A-9A14-7BBBAED490C6}" type="pres">
      <dgm:prSet presAssocID="{4C63553C-ABC7-4226-A766-C56B3266B8AE}" presName="negativeSpace" presStyleCnt="0"/>
      <dgm:spPr/>
    </dgm:pt>
    <dgm:pt modelId="{C32813C6-54DC-4516-BEAA-5713736CCCBC}" type="pres">
      <dgm:prSet presAssocID="{4C63553C-ABC7-4226-A766-C56B3266B8AE}" presName="childText" presStyleLbl="conFgAcc1" presStyleIdx="3" presStyleCnt="8">
        <dgm:presLayoutVars>
          <dgm:bulletEnabled val="1"/>
        </dgm:presLayoutVars>
      </dgm:prSet>
      <dgm:spPr/>
    </dgm:pt>
    <dgm:pt modelId="{4E161780-0EEB-47FF-ABCB-78B643981156}" type="pres">
      <dgm:prSet presAssocID="{2824A55D-71DB-4B55-8903-E74B988C3BB8}" presName="spaceBetweenRectangles" presStyleCnt="0"/>
      <dgm:spPr/>
    </dgm:pt>
    <dgm:pt modelId="{47FCE6DD-483F-4D95-965C-FDB68E5C680C}" type="pres">
      <dgm:prSet presAssocID="{7730CF22-0875-4E0D-8104-4E0804F5D102}" presName="parentLin" presStyleCnt="0"/>
      <dgm:spPr/>
    </dgm:pt>
    <dgm:pt modelId="{BC4CFCDA-D1BF-4240-AE8F-1E25E45CF28E}" type="pres">
      <dgm:prSet presAssocID="{7730CF22-0875-4E0D-8104-4E0804F5D102}" presName="parentLeftMargin" presStyleLbl="node1" presStyleIdx="3" presStyleCnt="8"/>
      <dgm:spPr/>
      <dgm:t>
        <a:bodyPr/>
        <a:lstStyle/>
        <a:p>
          <a:endParaRPr lang="ru-RU"/>
        </a:p>
      </dgm:t>
    </dgm:pt>
    <dgm:pt modelId="{2CDDE9C8-95C0-4350-812A-F397FEC1DD5E}" type="pres">
      <dgm:prSet presAssocID="{7730CF22-0875-4E0D-8104-4E0804F5D102}" presName="parentText" presStyleLbl="node1" presStyleIdx="4" presStyleCnt="8">
        <dgm:presLayoutVars>
          <dgm:chMax val="0"/>
          <dgm:bulletEnabled val="1"/>
        </dgm:presLayoutVars>
      </dgm:prSet>
      <dgm:spPr/>
      <dgm:t>
        <a:bodyPr/>
        <a:lstStyle/>
        <a:p>
          <a:endParaRPr lang="ru-RU"/>
        </a:p>
      </dgm:t>
    </dgm:pt>
    <dgm:pt modelId="{63ACAB68-F2F2-4DCB-AA1E-A941E08AB8EA}" type="pres">
      <dgm:prSet presAssocID="{7730CF22-0875-4E0D-8104-4E0804F5D102}" presName="negativeSpace" presStyleCnt="0"/>
      <dgm:spPr/>
    </dgm:pt>
    <dgm:pt modelId="{5893F38B-B4C1-4660-BC38-98140B801828}" type="pres">
      <dgm:prSet presAssocID="{7730CF22-0875-4E0D-8104-4E0804F5D102}" presName="childText" presStyleLbl="conFgAcc1" presStyleIdx="4" presStyleCnt="8">
        <dgm:presLayoutVars>
          <dgm:bulletEnabled val="1"/>
        </dgm:presLayoutVars>
      </dgm:prSet>
      <dgm:spPr/>
    </dgm:pt>
    <dgm:pt modelId="{8F94D4F4-CAF5-4827-AEDA-9F12244CC07E}" type="pres">
      <dgm:prSet presAssocID="{2B14A95E-0F7A-4AF7-AC53-A2B19DB1CD47}" presName="spaceBetweenRectangles" presStyleCnt="0"/>
      <dgm:spPr/>
    </dgm:pt>
    <dgm:pt modelId="{EA0C39EA-38F8-4C44-9521-5FDB76602FD7}" type="pres">
      <dgm:prSet presAssocID="{BC27F93A-0839-48D2-BB2A-216DBBB2CB98}" presName="parentLin" presStyleCnt="0"/>
      <dgm:spPr/>
    </dgm:pt>
    <dgm:pt modelId="{5709148B-EC85-4EED-8DD4-C547B6D5A5FE}" type="pres">
      <dgm:prSet presAssocID="{BC27F93A-0839-48D2-BB2A-216DBBB2CB98}" presName="parentLeftMargin" presStyleLbl="node1" presStyleIdx="4" presStyleCnt="8"/>
      <dgm:spPr/>
      <dgm:t>
        <a:bodyPr/>
        <a:lstStyle/>
        <a:p>
          <a:endParaRPr lang="ru-RU"/>
        </a:p>
      </dgm:t>
    </dgm:pt>
    <dgm:pt modelId="{18B9A698-8477-4D02-9FB4-C15C13DA41CA}" type="pres">
      <dgm:prSet presAssocID="{BC27F93A-0839-48D2-BB2A-216DBBB2CB98}" presName="parentText" presStyleLbl="node1" presStyleIdx="5" presStyleCnt="8">
        <dgm:presLayoutVars>
          <dgm:chMax val="0"/>
          <dgm:bulletEnabled val="1"/>
        </dgm:presLayoutVars>
      </dgm:prSet>
      <dgm:spPr/>
      <dgm:t>
        <a:bodyPr/>
        <a:lstStyle/>
        <a:p>
          <a:endParaRPr lang="ru-RU"/>
        </a:p>
      </dgm:t>
    </dgm:pt>
    <dgm:pt modelId="{0D12B3A3-79B2-4F17-8F79-E5AEE0D4B3DD}" type="pres">
      <dgm:prSet presAssocID="{BC27F93A-0839-48D2-BB2A-216DBBB2CB98}" presName="negativeSpace" presStyleCnt="0"/>
      <dgm:spPr/>
    </dgm:pt>
    <dgm:pt modelId="{A770F747-F19F-4704-8D51-163D5D868CD7}" type="pres">
      <dgm:prSet presAssocID="{BC27F93A-0839-48D2-BB2A-216DBBB2CB98}" presName="childText" presStyleLbl="conFgAcc1" presStyleIdx="5" presStyleCnt="8">
        <dgm:presLayoutVars>
          <dgm:bulletEnabled val="1"/>
        </dgm:presLayoutVars>
      </dgm:prSet>
      <dgm:spPr/>
    </dgm:pt>
    <dgm:pt modelId="{E87D0E73-BAE1-4BD5-9391-C456159D6030}" type="pres">
      <dgm:prSet presAssocID="{0CCE9BE2-5D0E-47AD-9FE1-2858F9347727}" presName="spaceBetweenRectangles" presStyleCnt="0"/>
      <dgm:spPr/>
    </dgm:pt>
    <dgm:pt modelId="{7BB5B79F-DB78-4AF2-A95D-B2CD6798FCE5}" type="pres">
      <dgm:prSet presAssocID="{8EF635B4-715B-4162-B25C-9AEAA60DCADC}" presName="parentLin" presStyleCnt="0"/>
      <dgm:spPr/>
    </dgm:pt>
    <dgm:pt modelId="{BA1590C0-0AC7-49EE-9F7C-CAE498B89CD7}" type="pres">
      <dgm:prSet presAssocID="{8EF635B4-715B-4162-B25C-9AEAA60DCADC}" presName="parentLeftMargin" presStyleLbl="node1" presStyleIdx="5" presStyleCnt="8"/>
      <dgm:spPr/>
      <dgm:t>
        <a:bodyPr/>
        <a:lstStyle/>
        <a:p>
          <a:endParaRPr lang="ru-RU"/>
        </a:p>
      </dgm:t>
    </dgm:pt>
    <dgm:pt modelId="{BC96582F-7E90-456C-8244-9AB85CCF5919}" type="pres">
      <dgm:prSet presAssocID="{8EF635B4-715B-4162-B25C-9AEAA60DCADC}" presName="parentText" presStyleLbl="node1" presStyleIdx="6" presStyleCnt="8">
        <dgm:presLayoutVars>
          <dgm:chMax val="0"/>
          <dgm:bulletEnabled val="1"/>
        </dgm:presLayoutVars>
      </dgm:prSet>
      <dgm:spPr/>
      <dgm:t>
        <a:bodyPr/>
        <a:lstStyle/>
        <a:p>
          <a:endParaRPr lang="ru-RU"/>
        </a:p>
      </dgm:t>
    </dgm:pt>
    <dgm:pt modelId="{D0C12AF3-B578-41CD-81B8-125B309A809C}" type="pres">
      <dgm:prSet presAssocID="{8EF635B4-715B-4162-B25C-9AEAA60DCADC}" presName="negativeSpace" presStyleCnt="0"/>
      <dgm:spPr/>
    </dgm:pt>
    <dgm:pt modelId="{6D9049F7-4054-4DE3-B5C5-EE36D1512B61}" type="pres">
      <dgm:prSet presAssocID="{8EF635B4-715B-4162-B25C-9AEAA60DCADC}" presName="childText" presStyleLbl="conFgAcc1" presStyleIdx="6" presStyleCnt="8">
        <dgm:presLayoutVars>
          <dgm:bulletEnabled val="1"/>
        </dgm:presLayoutVars>
      </dgm:prSet>
      <dgm:spPr/>
    </dgm:pt>
    <dgm:pt modelId="{15E87D27-DA49-4B62-82AC-D48DDE2AA967}" type="pres">
      <dgm:prSet presAssocID="{92DD221B-49EF-4821-8DA9-BC7ED325E3A7}" presName="spaceBetweenRectangles" presStyleCnt="0"/>
      <dgm:spPr/>
    </dgm:pt>
    <dgm:pt modelId="{9970C186-2C03-4572-8480-2A05C1AF4045}" type="pres">
      <dgm:prSet presAssocID="{06A0E982-492F-47E7-9C91-50E140B37462}" presName="parentLin" presStyleCnt="0"/>
      <dgm:spPr/>
    </dgm:pt>
    <dgm:pt modelId="{F52CF079-CAEA-4EE4-AD04-4036668DF886}" type="pres">
      <dgm:prSet presAssocID="{06A0E982-492F-47E7-9C91-50E140B37462}" presName="parentLeftMargin" presStyleLbl="node1" presStyleIdx="6" presStyleCnt="8"/>
      <dgm:spPr/>
      <dgm:t>
        <a:bodyPr/>
        <a:lstStyle/>
        <a:p>
          <a:endParaRPr lang="ru-RU"/>
        </a:p>
      </dgm:t>
    </dgm:pt>
    <dgm:pt modelId="{7FF2A092-1FCA-4A46-B92D-6CB35BB2C8B8}" type="pres">
      <dgm:prSet presAssocID="{06A0E982-492F-47E7-9C91-50E140B37462}" presName="parentText" presStyleLbl="node1" presStyleIdx="7" presStyleCnt="8">
        <dgm:presLayoutVars>
          <dgm:chMax val="0"/>
          <dgm:bulletEnabled val="1"/>
        </dgm:presLayoutVars>
      </dgm:prSet>
      <dgm:spPr/>
      <dgm:t>
        <a:bodyPr/>
        <a:lstStyle/>
        <a:p>
          <a:endParaRPr lang="ru-RU"/>
        </a:p>
      </dgm:t>
    </dgm:pt>
    <dgm:pt modelId="{E66F9FB3-AB84-449C-8A66-B8DFB8390F01}" type="pres">
      <dgm:prSet presAssocID="{06A0E982-492F-47E7-9C91-50E140B37462}" presName="negativeSpace" presStyleCnt="0"/>
      <dgm:spPr/>
    </dgm:pt>
    <dgm:pt modelId="{12CD2847-B56F-4E11-8473-19435DEE3A57}" type="pres">
      <dgm:prSet presAssocID="{06A0E982-492F-47E7-9C91-50E140B37462}" presName="childText" presStyleLbl="conFgAcc1" presStyleIdx="7" presStyleCnt="8">
        <dgm:presLayoutVars>
          <dgm:bulletEnabled val="1"/>
        </dgm:presLayoutVars>
      </dgm:prSet>
      <dgm:spPr/>
    </dgm:pt>
  </dgm:ptLst>
  <dgm:cxnLst>
    <dgm:cxn modelId="{6C6B12C1-813A-435B-9688-4D5527108994}" srcId="{196F932A-630A-4512-A583-8ECEF2357D46}" destId="{8EF635B4-715B-4162-B25C-9AEAA60DCADC}" srcOrd="6" destOrd="0" parTransId="{6BC5F34A-D464-48DE-AFF6-EAF01B17BF5C}" sibTransId="{92DD221B-49EF-4821-8DA9-BC7ED325E3A7}"/>
    <dgm:cxn modelId="{05E6082A-890E-4E09-A444-B7924791EDF9}" type="presOf" srcId="{196F932A-630A-4512-A583-8ECEF2357D46}" destId="{9A61C04D-8F88-4499-BB78-0BB4A839D1BE}" srcOrd="0" destOrd="0" presId="urn:microsoft.com/office/officeart/2005/8/layout/list1"/>
    <dgm:cxn modelId="{09F6EE0F-9FB0-433A-BC7B-8CDCC3716C64}" srcId="{196F932A-630A-4512-A583-8ECEF2357D46}" destId="{C9828675-2D81-470E-86B8-57986DB7103F}" srcOrd="0" destOrd="0" parTransId="{440901C1-99ED-4F10-9230-96AFD2017471}" sibTransId="{10342BE4-829D-4A2C-9413-29D94896D8A0}"/>
    <dgm:cxn modelId="{7BA3187E-8149-4471-84E4-728D4F1B41D1}" type="presOf" srcId="{BC27F93A-0839-48D2-BB2A-216DBBB2CB98}" destId="{5709148B-EC85-4EED-8DD4-C547B6D5A5FE}" srcOrd="0" destOrd="0" presId="urn:microsoft.com/office/officeart/2005/8/layout/list1"/>
    <dgm:cxn modelId="{C94DA1AE-979A-468E-AA30-40A575FC562D}" srcId="{196F932A-630A-4512-A583-8ECEF2357D46}" destId="{BC27F93A-0839-48D2-BB2A-216DBBB2CB98}" srcOrd="5" destOrd="0" parTransId="{D11A1F5F-D1B6-4E5C-B523-9CF429E0AA72}" sibTransId="{0CCE9BE2-5D0E-47AD-9FE1-2858F9347727}"/>
    <dgm:cxn modelId="{6D3AD847-7023-4D9E-9C1A-AE0B2770BF26}" type="presOf" srcId="{C9828675-2D81-470E-86B8-57986DB7103F}" destId="{FCA0C29B-DE15-42EC-B97D-E551D0A7D3F6}" srcOrd="1" destOrd="0" presId="urn:microsoft.com/office/officeart/2005/8/layout/list1"/>
    <dgm:cxn modelId="{6D1BEBAC-4110-4417-BD3E-8BC5E795DCED}" type="presOf" srcId="{ED01A517-FBC2-4FDD-BDB1-C7E9EB14C844}" destId="{B633BD89-4E71-4676-959F-C4CF0D9514AE}" srcOrd="1" destOrd="0" presId="urn:microsoft.com/office/officeart/2005/8/layout/list1"/>
    <dgm:cxn modelId="{F69411F5-BC71-4C99-BD27-948F43E9FCEA}" srcId="{196F932A-630A-4512-A583-8ECEF2357D46}" destId="{4C63553C-ABC7-4226-A766-C56B3266B8AE}" srcOrd="3" destOrd="0" parTransId="{12804657-001F-42CC-A459-4D7B6318B8D8}" sibTransId="{2824A55D-71DB-4B55-8903-E74B988C3BB8}"/>
    <dgm:cxn modelId="{B144EE2F-FAC7-4A85-A0B7-DE76CBCA5E1D}" type="presOf" srcId="{ED01A517-FBC2-4FDD-BDB1-C7E9EB14C844}" destId="{3D28A5E9-FE08-47C2-B812-8B755B76CE4A}" srcOrd="0" destOrd="0" presId="urn:microsoft.com/office/officeart/2005/8/layout/list1"/>
    <dgm:cxn modelId="{DD845C1B-5316-40A0-AC91-255D1A5F6747}" type="presOf" srcId="{7730CF22-0875-4E0D-8104-4E0804F5D102}" destId="{2CDDE9C8-95C0-4350-812A-F397FEC1DD5E}" srcOrd="1" destOrd="0" presId="urn:microsoft.com/office/officeart/2005/8/layout/list1"/>
    <dgm:cxn modelId="{06FD4444-9EEA-42F6-A0A1-E81A37040250}" type="presOf" srcId="{88B4A926-EC69-4BE5-9C1B-AB3F91AA66E2}" destId="{85793258-512B-4580-8761-7B8655C7414A}" srcOrd="0" destOrd="0" presId="urn:microsoft.com/office/officeart/2005/8/layout/list1"/>
    <dgm:cxn modelId="{469A432B-A764-4B9A-A4D2-6CD54E194B76}" type="presOf" srcId="{06A0E982-492F-47E7-9C91-50E140B37462}" destId="{F52CF079-CAEA-4EE4-AD04-4036668DF886}" srcOrd="0" destOrd="0" presId="urn:microsoft.com/office/officeart/2005/8/layout/list1"/>
    <dgm:cxn modelId="{41BCE590-B541-4302-835F-E399BBB1C183}" type="presOf" srcId="{4C63553C-ABC7-4226-A766-C56B3266B8AE}" destId="{EA52A800-C7C0-47FD-8231-EED5EF0FCCF7}" srcOrd="0" destOrd="0" presId="urn:microsoft.com/office/officeart/2005/8/layout/list1"/>
    <dgm:cxn modelId="{7B55364E-F414-4D28-9B8B-6889140C7A21}" type="presOf" srcId="{BC27F93A-0839-48D2-BB2A-216DBBB2CB98}" destId="{18B9A698-8477-4D02-9FB4-C15C13DA41CA}" srcOrd="1" destOrd="0" presId="urn:microsoft.com/office/officeart/2005/8/layout/list1"/>
    <dgm:cxn modelId="{E0A619AC-7E21-40D7-BF2F-60AEA2656B75}" type="presOf" srcId="{7730CF22-0875-4E0D-8104-4E0804F5D102}" destId="{BC4CFCDA-D1BF-4240-AE8F-1E25E45CF28E}" srcOrd="0" destOrd="0" presId="urn:microsoft.com/office/officeart/2005/8/layout/list1"/>
    <dgm:cxn modelId="{B1D465EB-1D9C-4C40-AD5B-5179698393EF}" type="presOf" srcId="{8EF635B4-715B-4162-B25C-9AEAA60DCADC}" destId="{BC96582F-7E90-456C-8244-9AB85CCF5919}" srcOrd="1" destOrd="0" presId="urn:microsoft.com/office/officeart/2005/8/layout/list1"/>
    <dgm:cxn modelId="{BAD6F76C-222C-4BEC-89B6-767F0229E638}" type="presOf" srcId="{06A0E982-492F-47E7-9C91-50E140B37462}" destId="{7FF2A092-1FCA-4A46-B92D-6CB35BB2C8B8}" srcOrd="1" destOrd="0" presId="urn:microsoft.com/office/officeart/2005/8/layout/list1"/>
    <dgm:cxn modelId="{3C596BF0-4B20-486D-AFE2-C8F63C02863E}" type="presOf" srcId="{4C63553C-ABC7-4226-A766-C56B3266B8AE}" destId="{016594BE-8992-4FF1-BD9C-0BAEAABD0959}" srcOrd="1" destOrd="0" presId="urn:microsoft.com/office/officeart/2005/8/layout/list1"/>
    <dgm:cxn modelId="{F7602DA1-FA37-44B8-8AD0-990C87A58520}" type="presOf" srcId="{88B4A926-EC69-4BE5-9C1B-AB3F91AA66E2}" destId="{B25E93CE-72FE-427A-A6E9-4C5DE5A7B9EE}" srcOrd="1" destOrd="0" presId="urn:microsoft.com/office/officeart/2005/8/layout/list1"/>
    <dgm:cxn modelId="{19938B43-B260-4B83-ADB7-5CBB75FEAC30}" srcId="{196F932A-630A-4512-A583-8ECEF2357D46}" destId="{88B4A926-EC69-4BE5-9C1B-AB3F91AA66E2}" srcOrd="2" destOrd="0" parTransId="{D2F5179A-1BCC-4A6F-97A8-83D23CB3B5F1}" sibTransId="{18DD842D-C696-4252-B493-3D6EEFA84F2F}"/>
    <dgm:cxn modelId="{EC714BB2-1AB3-4229-8804-63C05A7537A3}" srcId="{196F932A-630A-4512-A583-8ECEF2357D46}" destId="{ED01A517-FBC2-4FDD-BDB1-C7E9EB14C844}" srcOrd="1" destOrd="0" parTransId="{5D4FE728-4C57-48D1-8B14-B7403C20713A}" sibTransId="{A7F30B4D-2C9E-4600-8C72-8F47A411F303}"/>
    <dgm:cxn modelId="{6312F9B0-CFA1-4B7C-BE4A-0298AB789A03}" type="presOf" srcId="{C9828675-2D81-470E-86B8-57986DB7103F}" destId="{BBBA6498-A92F-4250-97F6-9D1612FFB705}" srcOrd="0" destOrd="0" presId="urn:microsoft.com/office/officeart/2005/8/layout/list1"/>
    <dgm:cxn modelId="{77F3C8CD-E298-4172-B3EE-181F45818DF3}" type="presOf" srcId="{8EF635B4-715B-4162-B25C-9AEAA60DCADC}" destId="{BA1590C0-0AC7-49EE-9F7C-CAE498B89CD7}" srcOrd="0" destOrd="0" presId="urn:microsoft.com/office/officeart/2005/8/layout/list1"/>
    <dgm:cxn modelId="{DD303DF3-DE45-4FBB-9FB6-A4EE16F92578}" srcId="{196F932A-630A-4512-A583-8ECEF2357D46}" destId="{7730CF22-0875-4E0D-8104-4E0804F5D102}" srcOrd="4" destOrd="0" parTransId="{E1C96248-0B4C-4C0F-AF13-5041D3E2C204}" sibTransId="{2B14A95E-0F7A-4AF7-AC53-A2B19DB1CD47}"/>
    <dgm:cxn modelId="{7EBA48FE-6353-461E-8420-053DBC42E9B7}" srcId="{196F932A-630A-4512-A583-8ECEF2357D46}" destId="{06A0E982-492F-47E7-9C91-50E140B37462}" srcOrd="7" destOrd="0" parTransId="{2F080023-ADB6-444D-A21F-21CD38A59B04}" sibTransId="{640DCFF8-03CB-4611-8FF6-E2C35A435009}"/>
    <dgm:cxn modelId="{84A55DCE-A264-41A0-94E0-6763E25EEED9}" type="presParOf" srcId="{9A61C04D-8F88-4499-BB78-0BB4A839D1BE}" destId="{6DA8C550-BB99-44D5-87D0-7E7F0F01BCD7}" srcOrd="0" destOrd="0" presId="urn:microsoft.com/office/officeart/2005/8/layout/list1"/>
    <dgm:cxn modelId="{A3C49734-5577-4009-9888-F792B0D60710}" type="presParOf" srcId="{6DA8C550-BB99-44D5-87D0-7E7F0F01BCD7}" destId="{BBBA6498-A92F-4250-97F6-9D1612FFB705}" srcOrd="0" destOrd="0" presId="urn:microsoft.com/office/officeart/2005/8/layout/list1"/>
    <dgm:cxn modelId="{0A8BFF74-B6AF-48D2-8FDC-ABD5A6FC1078}" type="presParOf" srcId="{6DA8C550-BB99-44D5-87D0-7E7F0F01BCD7}" destId="{FCA0C29B-DE15-42EC-B97D-E551D0A7D3F6}" srcOrd="1" destOrd="0" presId="urn:microsoft.com/office/officeart/2005/8/layout/list1"/>
    <dgm:cxn modelId="{1B22A6A1-B41B-4948-A8D6-C61925A5BD50}" type="presParOf" srcId="{9A61C04D-8F88-4499-BB78-0BB4A839D1BE}" destId="{425E60CC-D7FC-47EF-9978-03BC142E2A2D}" srcOrd="1" destOrd="0" presId="urn:microsoft.com/office/officeart/2005/8/layout/list1"/>
    <dgm:cxn modelId="{589E8C42-7FBC-47EA-8F87-E8ED58D70022}" type="presParOf" srcId="{9A61C04D-8F88-4499-BB78-0BB4A839D1BE}" destId="{99CC07DB-AA40-4CCE-BD93-16183AC54E6B}" srcOrd="2" destOrd="0" presId="urn:microsoft.com/office/officeart/2005/8/layout/list1"/>
    <dgm:cxn modelId="{1DBCCEBB-C2E8-43FB-B85D-A92384331303}" type="presParOf" srcId="{9A61C04D-8F88-4499-BB78-0BB4A839D1BE}" destId="{92C5326D-281B-456C-B16A-F818E9EA889A}" srcOrd="3" destOrd="0" presId="urn:microsoft.com/office/officeart/2005/8/layout/list1"/>
    <dgm:cxn modelId="{9418760B-2677-432B-B5AE-4C4F4BC8C74C}" type="presParOf" srcId="{9A61C04D-8F88-4499-BB78-0BB4A839D1BE}" destId="{FF28999F-410D-4904-BEF8-9AA28AE8AC6C}" srcOrd="4" destOrd="0" presId="urn:microsoft.com/office/officeart/2005/8/layout/list1"/>
    <dgm:cxn modelId="{367A9AE3-D20A-476B-B005-45BA64EE58D6}" type="presParOf" srcId="{FF28999F-410D-4904-BEF8-9AA28AE8AC6C}" destId="{3D28A5E9-FE08-47C2-B812-8B755B76CE4A}" srcOrd="0" destOrd="0" presId="urn:microsoft.com/office/officeart/2005/8/layout/list1"/>
    <dgm:cxn modelId="{E3C98440-B957-4D2D-A6D4-BC94860C0B19}" type="presParOf" srcId="{FF28999F-410D-4904-BEF8-9AA28AE8AC6C}" destId="{B633BD89-4E71-4676-959F-C4CF0D9514AE}" srcOrd="1" destOrd="0" presId="urn:microsoft.com/office/officeart/2005/8/layout/list1"/>
    <dgm:cxn modelId="{DD2EDD9C-6B1D-4D3D-A829-B78555120960}" type="presParOf" srcId="{9A61C04D-8F88-4499-BB78-0BB4A839D1BE}" destId="{EC72CC56-8D4B-4F40-8886-DA2782BD4E47}" srcOrd="5" destOrd="0" presId="urn:microsoft.com/office/officeart/2005/8/layout/list1"/>
    <dgm:cxn modelId="{B76F03FB-0B09-4931-BF8B-834318C1663B}" type="presParOf" srcId="{9A61C04D-8F88-4499-BB78-0BB4A839D1BE}" destId="{9FF54CFA-2963-4B5A-810A-945D25F28123}" srcOrd="6" destOrd="0" presId="urn:microsoft.com/office/officeart/2005/8/layout/list1"/>
    <dgm:cxn modelId="{2157BC49-1B41-4298-A5B3-E3C63DD1E79A}" type="presParOf" srcId="{9A61C04D-8F88-4499-BB78-0BB4A839D1BE}" destId="{D2B08111-3B8A-47BA-870F-8F5A7C46EF6F}" srcOrd="7" destOrd="0" presId="urn:microsoft.com/office/officeart/2005/8/layout/list1"/>
    <dgm:cxn modelId="{07706095-BA4A-406A-A3F8-46A926D76468}" type="presParOf" srcId="{9A61C04D-8F88-4499-BB78-0BB4A839D1BE}" destId="{B366F425-1F90-4C18-9C68-93DA2D134D74}" srcOrd="8" destOrd="0" presId="urn:microsoft.com/office/officeart/2005/8/layout/list1"/>
    <dgm:cxn modelId="{C3BBF039-9592-4AF6-8F2D-D7953D687E95}" type="presParOf" srcId="{B366F425-1F90-4C18-9C68-93DA2D134D74}" destId="{85793258-512B-4580-8761-7B8655C7414A}" srcOrd="0" destOrd="0" presId="urn:microsoft.com/office/officeart/2005/8/layout/list1"/>
    <dgm:cxn modelId="{3E4D0691-E3B9-4E4D-86A9-BDD22389579E}" type="presParOf" srcId="{B366F425-1F90-4C18-9C68-93DA2D134D74}" destId="{B25E93CE-72FE-427A-A6E9-4C5DE5A7B9EE}" srcOrd="1" destOrd="0" presId="urn:microsoft.com/office/officeart/2005/8/layout/list1"/>
    <dgm:cxn modelId="{F31DB23A-1E8D-4369-AF7F-1926EEA0F239}" type="presParOf" srcId="{9A61C04D-8F88-4499-BB78-0BB4A839D1BE}" destId="{74B3BD75-AB2B-419F-B2F1-B2012BBCE815}" srcOrd="9" destOrd="0" presId="urn:microsoft.com/office/officeart/2005/8/layout/list1"/>
    <dgm:cxn modelId="{5DEF7B2E-E94F-4F61-B5B6-E8484A323368}" type="presParOf" srcId="{9A61C04D-8F88-4499-BB78-0BB4A839D1BE}" destId="{A8C878CB-443A-4072-971B-956F8E147F26}" srcOrd="10" destOrd="0" presId="urn:microsoft.com/office/officeart/2005/8/layout/list1"/>
    <dgm:cxn modelId="{102C100F-F5FC-425E-B452-37EB76590C4B}" type="presParOf" srcId="{9A61C04D-8F88-4499-BB78-0BB4A839D1BE}" destId="{37AD7F31-C825-4AE0-B194-73DA10583B57}" srcOrd="11" destOrd="0" presId="urn:microsoft.com/office/officeart/2005/8/layout/list1"/>
    <dgm:cxn modelId="{E4F939C4-47E7-4530-83E5-2CE6BA9FCD25}" type="presParOf" srcId="{9A61C04D-8F88-4499-BB78-0BB4A839D1BE}" destId="{92F743F4-2AA5-4D20-932E-C051936A43A1}" srcOrd="12" destOrd="0" presId="urn:microsoft.com/office/officeart/2005/8/layout/list1"/>
    <dgm:cxn modelId="{75D4FB1E-443D-4BB7-9950-C0E2F780991E}" type="presParOf" srcId="{92F743F4-2AA5-4D20-932E-C051936A43A1}" destId="{EA52A800-C7C0-47FD-8231-EED5EF0FCCF7}" srcOrd="0" destOrd="0" presId="urn:microsoft.com/office/officeart/2005/8/layout/list1"/>
    <dgm:cxn modelId="{F0DFEFFD-6D06-4316-92BF-E3B5CD1C73F0}" type="presParOf" srcId="{92F743F4-2AA5-4D20-932E-C051936A43A1}" destId="{016594BE-8992-4FF1-BD9C-0BAEAABD0959}" srcOrd="1" destOrd="0" presId="urn:microsoft.com/office/officeart/2005/8/layout/list1"/>
    <dgm:cxn modelId="{697B36B3-D674-4653-8B6F-E1C5A458347F}" type="presParOf" srcId="{9A61C04D-8F88-4499-BB78-0BB4A839D1BE}" destId="{AB8B4D3D-450B-4D1A-9A14-7BBBAED490C6}" srcOrd="13" destOrd="0" presId="urn:microsoft.com/office/officeart/2005/8/layout/list1"/>
    <dgm:cxn modelId="{0524E798-ED56-44D7-B3F0-D7B1CD4600B4}" type="presParOf" srcId="{9A61C04D-8F88-4499-BB78-0BB4A839D1BE}" destId="{C32813C6-54DC-4516-BEAA-5713736CCCBC}" srcOrd="14" destOrd="0" presId="urn:microsoft.com/office/officeart/2005/8/layout/list1"/>
    <dgm:cxn modelId="{C7D5D2DD-B719-458B-B04E-C31204D32F7D}" type="presParOf" srcId="{9A61C04D-8F88-4499-BB78-0BB4A839D1BE}" destId="{4E161780-0EEB-47FF-ABCB-78B643981156}" srcOrd="15" destOrd="0" presId="urn:microsoft.com/office/officeart/2005/8/layout/list1"/>
    <dgm:cxn modelId="{BBBD92D1-22C9-4233-8BEB-2399FF7CA0DE}" type="presParOf" srcId="{9A61C04D-8F88-4499-BB78-0BB4A839D1BE}" destId="{47FCE6DD-483F-4D95-965C-FDB68E5C680C}" srcOrd="16" destOrd="0" presId="urn:microsoft.com/office/officeart/2005/8/layout/list1"/>
    <dgm:cxn modelId="{9C2F7C9F-3430-464D-9C84-E7ACC023967A}" type="presParOf" srcId="{47FCE6DD-483F-4D95-965C-FDB68E5C680C}" destId="{BC4CFCDA-D1BF-4240-AE8F-1E25E45CF28E}" srcOrd="0" destOrd="0" presId="urn:microsoft.com/office/officeart/2005/8/layout/list1"/>
    <dgm:cxn modelId="{12B233DB-788E-4BF1-BD0F-4D5038848174}" type="presParOf" srcId="{47FCE6DD-483F-4D95-965C-FDB68E5C680C}" destId="{2CDDE9C8-95C0-4350-812A-F397FEC1DD5E}" srcOrd="1" destOrd="0" presId="urn:microsoft.com/office/officeart/2005/8/layout/list1"/>
    <dgm:cxn modelId="{408D887B-B946-4BA6-B169-813A6BE9EDBF}" type="presParOf" srcId="{9A61C04D-8F88-4499-BB78-0BB4A839D1BE}" destId="{63ACAB68-F2F2-4DCB-AA1E-A941E08AB8EA}" srcOrd="17" destOrd="0" presId="urn:microsoft.com/office/officeart/2005/8/layout/list1"/>
    <dgm:cxn modelId="{2F742328-F5F1-4685-8A56-BC9781308BDB}" type="presParOf" srcId="{9A61C04D-8F88-4499-BB78-0BB4A839D1BE}" destId="{5893F38B-B4C1-4660-BC38-98140B801828}" srcOrd="18" destOrd="0" presId="urn:microsoft.com/office/officeart/2005/8/layout/list1"/>
    <dgm:cxn modelId="{40906F91-6CC2-401B-A735-CE28DBF988C4}" type="presParOf" srcId="{9A61C04D-8F88-4499-BB78-0BB4A839D1BE}" destId="{8F94D4F4-CAF5-4827-AEDA-9F12244CC07E}" srcOrd="19" destOrd="0" presId="urn:microsoft.com/office/officeart/2005/8/layout/list1"/>
    <dgm:cxn modelId="{78B9DC61-E178-492E-B1E0-426056EA1919}" type="presParOf" srcId="{9A61C04D-8F88-4499-BB78-0BB4A839D1BE}" destId="{EA0C39EA-38F8-4C44-9521-5FDB76602FD7}" srcOrd="20" destOrd="0" presId="urn:microsoft.com/office/officeart/2005/8/layout/list1"/>
    <dgm:cxn modelId="{BF999B25-1B9D-4375-85EA-3ACBC66C2FD3}" type="presParOf" srcId="{EA0C39EA-38F8-4C44-9521-5FDB76602FD7}" destId="{5709148B-EC85-4EED-8DD4-C547B6D5A5FE}" srcOrd="0" destOrd="0" presId="urn:microsoft.com/office/officeart/2005/8/layout/list1"/>
    <dgm:cxn modelId="{702710DC-6C6D-4CEF-9FD9-29739328561E}" type="presParOf" srcId="{EA0C39EA-38F8-4C44-9521-5FDB76602FD7}" destId="{18B9A698-8477-4D02-9FB4-C15C13DA41CA}" srcOrd="1" destOrd="0" presId="urn:microsoft.com/office/officeart/2005/8/layout/list1"/>
    <dgm:cxn modelId="{CB606F73-34A3-4A87-82C8-0FE24C356495}" type="presParOf" srcId="{9A61C04D-8F88-4499-BB78-0BB4A839D1BE}" destId="{0D12B3A3-79B2-4F17-8F79-E5AEE0D4B3DD}" srcOrd="21" destOrd="0" presId="urn:microsoft.com/office/officeart/2005/8/layout/list1"/>
    <dgm:cxn modelId="{08AF5986-2BB3-4F8B-81FF-F0F6168B6F79}" type="presParOf" srcId="{9A61C04D-8F88-4499-BB78-0BB4A839D1BE}" destId="{A770F747-F19F-4704-8D51-163D5D868CD7}" srcOrd="22" destOrd="0" presId="urn:microsoft.com/office/officeart/2005/8/layout/list1"/>
    <dgm:cxn modelId="{9A62872E-FD0E-4120-810A-5F57A678890A}" type="presParOf" srcId="{9A61C04D-8F88-4499-BB78-0BB4A839D1BE}" destId="{E87D0E73-BAE1-4BD5-9391-C456159D6030}" srcOrd="23" destOrd="0" presId="urn:microsoft.com/office/officeart/2005/8/layout/list1"/>
    <dgm:cxn modelId="{FAF7F8FB-5764-49F1-BC37-8E09C3D5EE8B}" type="presParOf" srcId="{9A61C04D-8F88-4499-BB78-0BB4A839D1BE}" destId="{7BB5B79F-DB78-4AF2-A95D-B2CD6798FCE5}" srcOrd="24" destOrd="0" presId="urn:microsoft.com/office/officeart/2005/8/layout/list1"/>
    <dgm:cxn modelId="{F89E4158-DA4E-4A9C-A00D-B9430A16DF9A}" type="presParOf" srcId="{7BB5B79F-DB78-4AF2-A95D-B2CD6798FCE5}" destId="{BA1590C0-0AC7-49EE-9F7C-CAE498B89CD7}" srcOrd="0" destOrd="0" presId="urn:microsoft.com/office/officeart/2005/8/layout/list1"/>
    <dgm:cxn modelId="{AB6ED8E1-000D-4AFA-9BB8-C48CF15C9EBB}" type="presParOf" srcId="{7BB5B79F-DB78-4AF2-A95D-B2CD6798FCE5}" destId="{BC96582F-7E90-456C-8244-9AB85CCF5919}" srcOrd="1" destOrd="0" presId="urn:microsoft.com/office/officeart/2005/8/layout/list1"/>
    <dgm:cxn modelId="{1A4DEB56-7E1E-4FA9-BCB1-FFEF89DC3166}" type="presParOf" srcId="{9A61C04D-8F88-4499-BB78-0BB4A839D1BE}" destId="{D0C12AF3-B578-41CD-81B8-125B309A809C}" srcOrd="25" destOrd="0" presId="urn:microsoft.com/office/officeart/2005/8/layout/list1"/>
    <dgm:cxn modelId="{D01609A1-7A61-4492-8ADB-62C2DB4F8C7F}" type="presParOf" srcId="{9A61C04D-8F88-4499-BB78-0BB4A839D1BE}" destId="{6D9049F7-4054-4DE3-B5C5-EE36D1512B61}" srcOrd="26" destOrd="0" presId="urn:microsoft.com/office/officeart/2005/8/layout/list1"/>
    <dgm:cxn modelId="{DD1C2F0B-ABE3-49F7-A235-560ADFA1D6F3}" type="presParOf" srcId="{9A61C04D-8F88-4499-BB78-0BB4A839D1BE}" destId="{15E87D27-DA49-4B62-82AC-D48DDE2AA967}" srcOrd="27" destOrd="0" presId="urn:microsoft.com/office/officeart/2005/8/layout/list1"/>
    <dgm:cxn modelId="{74AF4989-BE39-4CA2-868C-B4B23D615429}" type="presParOf" srcId="{9A61C04D-8F88-4499-BB78-0BB4A839D1BE}" destId="{9970C186-2C03-4572-8480-2A05C1AF4045}" srcOrd="28" destOrd="0" presId="urn:microsoft.com/office/officeart/2005/8/layout/list1"/>
    <dgm:cxn modelId="{8C856E1E-7E19-4FF7-B9DB-6E19C50734C0}" type="presParOf" srcId="{9970C186-2C03-4572-8480-2A05C1AF4045}" destId="{F52CF079-CAEA-4EE4-AD04-4036668DF886}" srcOrd="0" destOrd="0" presId="urn:microsoft.com/office/officeart/2005/8/layout/list1"/>
    <dgm:cxn modelId="{50E5A472-3D28-40C0-9129-2DC2760BC49B}" type="presParOf" srcId="{9970C186-2C03-4572-8480-2A05C1AF4045}" destId="{7FF2A092-1FCA-4A46-B92D-6CB35BB2C8B8}" srcOrd="1" destOrd="0" presId="urn:microsoft.com/office/officeart/2005/8/layout/list1"/>
    <dgm:cxn modelId="{5D431037-8A00-4E69-9D8C-EDFD048DB8F5}" type="presParOf" srcId="{9A61C04D-8F88-4499-BB78-0BB4A839D1BE}" destId="{E66F9FB3-AB84-449C-8A66-B8DFB8390F01}" srcOrd="29" destOrd="0" presId="urn:microsoft.com/office/officeart/2005/8/layout/list1"/>
    <dgm:cxn modelId="{6E4E8094-32FF-4458-9E9C-37B78A461365}" type="presParOf" srcId="{9A61C04D-8F88-4499-BB78-0BB4A839D1BE}" destId="{12CD2847-B56F-4E11-8473-19435DEE3A57}" srcOrd="3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2967286-B3FC-4BF8-832C-5A2576501DC6}"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ru-RU"/>
        </a:p>
      </dgm:t>
    </dgm:pt>
    <dgm:pt modelId="{50E61843-5866-4EDF-B338-9EFB4C40AA52}">
      <dgm:prSet/>
      <dgm:spPr/>
      <dgm:t>
        <a:bodyPr/>
        <a:lstStyle/>
        <a:p>
          <a:pPr rtl="0"/>
          <a:r>
            <a:rPr lang="en-AU" smtClean="0"/>
            <a:t>Substances</a:t>
          </a:r>
          <a:r>
            <a:rPr lang="uk-UA" smtClean="0"/>
            <a:t> with a pronounced irritating and burning effect on the mucous membranes of the eyes, respiratory tract and skin (acrylonitrile, ammonia, hexamethyldiisocyanate, hydrazine, dimethyl sulfate, nitric acid, methyl bromide, methyl chloride, methyl vinyl ketone, methyl isocyanate, nitrogen oxides, phosphorus oxychloride).</a:t>
          </a:r>
          <a:endParaRPr lang="uk-UA"/>
        </a:p>
      </dgm:t>
    </dgm:pt>
    <dgm:pt modelId="{86BA4953-2168-45C8-8721-D04CA44075E0}" type="parTrans" cxnId="{ACE98504-77FA-493C-A82B-61CC07F1593B}">
      <dgm:prSet/>
      <dgm:spPr/>
      <dgm:t>
        <a:bodyPr/>
        <a:lstStyle/>
        <a:p>
          <a:endParaRPr lang="ru-RU"/>
        </a:p>
      </dgm:t>
    </dgm:pt>
    <dgm:pt modelId="{AB6D0503-D6F6-44E8-A0B8-0826353756EA}" type="sibTrans" cxnId="{ACE98504-77FA-493C-A82B-61CC07F1593B}">
      <dgm:prSet/>
      <dgm:spPr/>
      <dgm:t>
        <a:bodyPr/>
        <a:lstStyle/>
        <a:p>
          <a:endParaRPr lang="ru-RU"/>
        </a:p>
      </dgm:t>
    </dgm:pt>
    <dgm:pt modelId="{94B69429-E31F-4239-BA23-B99204689284}">
      <dgm:prSet/>
      <dgm:spPr/>
      <dgm:t>
        <a:bodyPr/>
        <a:lstStyle/>
        <a:p>
          <a:pPr rtl="0"/>
          <a:r>
            <a:rPr lang="uk-UA" dirty="0" err="1" smtClean="0"/>
            <a:t>Substances</a:t>
          </a:r>
          <a:r>
            <a:rPr lang="uk-UA" dirty="0" smtClean="0"/>
            <a:t> </a:t>
          </a:r>
          <a:r>
            <a:rPr lang="uk-UA" dirty="0" err="1" smtClean="0"/>
            <a:t>with</a:t>
          </a:r>
          <a:r>
            <a:rPr lang="uk-UA" dirty="0" smtClean="0"/>
            <a:t> a </a:t>
          </a:r>
          <a:r>
            <a:rPr lang="uk-UA" dirty="0" err="1" smtClean="0"/>
            <a:t>predominantly</a:t>
          </a:r>
          <a:r>
            <a:rPr lang="uk-UA" dirty="0" smtClean="0"/>
            <a:t> resorptive </a:t>
          </a:r>
          <a:endParaRPr lang="uk-UA" dirty="0"/>
        </a:p>
      </dgm:t>
    </dgm:pt>
    <dgm:pt modelId="{F2A04053-2A4A-4465-80DE-695E8A9CB1FF}" type="parTrans" cxnId="{1C57CC50-333C-4C59-A143-53961331FAB3}">
      <dgm:prSet/>
      <dgm:spPr/>
      <dgm:t>
        <a:bodyPr/>
        <a:lstStyle/>
        <a:p>
          <a:endParaRPr lang="ru-RU"/>
        </a:p>
      </dgm:t>
    </dgm:pt>
    <dgm:pt modelId="{4D431A1B-8493-433E-B1CD-A53B3A259086}" type="sibTrans" cxnId="{1C57CC50-333C-4C59-A143-53961331FAB3}">
      <dgm:prSet/>
      <dgm:spPr/>
      <dgm:t>
        <a:bodyPr/>
        <a:lstStyle/>
        <a:p>
          <a:endParaRPr lang="ru-RU"/>
        </a:p>
      </dgm:t>
    </dgm:pt>
    <dgm:pt modelId="{F1A37960-8854-40A0-B9DF-1AFFFC545548}" type="pres">
      <dgm:prSet presAssocID="{62967286-B3FC-4BF8-832C-5A2576501DC6}" presName="diagram" presStyleCnt="0">
        <dgm:presLayoutVars>
          <dgm:chPref val="1"/>
          <dgm:dir/>
          <dgm:animOne val="branch"/>
          <dgm:animLvl val="lvl"/>
          <dgm:resizeHandles/>
        </dgm:presLayoutVars>
      </dgm:prSet>
      <dgm:spPr/>
      <dgm:t>
        <a:bodyPr/>
        <a:lstStyle/>
        <a:p>
          <a:endParaRPr lang="ru-RU"/>
        </a:p>
      </dgm:t>
    </dgm:pt>
    <dgm:pt modelId="{9567E772-B018-4C57-8259-E4AE76CD9EC6}" type="pres">
      <dgm:prSet presAssocID="{50E61843-5866-4EDF-B338-9EFB4C40AA52}" presName="root" presStyleCnt="0"/>
      <dgm:spPr/>
    </dgm:pt>
    <dgm:pt modelId="{B5429EA2-59D0-4E08-BBE7-2EABAFD6D9B5}" type="pres">
      <dgm:prSet presAssocID="{50E61843-5866-4EDF-B338-9EFB4C40AA52}" presName="rootComposite" presStyleCnt="0"/>
      <dgm:spPr/>
    </dgm:pt>
    <dgm:pt modelId="{34C69756-FCBA-4EEF-B7CF-3F2C0D7B3F7E}" type="pres">
      <dgm:prSet presAssocID="{50E61843-5866-4EDF-B338-9EFB4C40AA52}" presName="rootText" presStyleLbl="node1" presStyleIdx="0" presStyleCnt="2"/>
      <dgm:spPr/>
      <dgm:t>
        <a:bodyPr/>
        <a:lstStyle/>
        <a:p>
          <a:endParaRPr lang="ru-RU"/>
        </a:p>
      </dgm:t>
    </dgm:pt>
    <dgm:pt modelId="{BEA99E5B-55F3-4FC7-BCDE-722AAC82EDEC}" type="pres">
      <dgm:prSet presAssocID="{50E61843-5866-4EDF-B338-9EFB4C40AA52}" presName="rootConnector" presStyleLbl="node1" presStyleIdx="0" presStyleCnt="2"/>
      <dgm:spPr/>
      <dgm:t>
        <a:bodyPr/>
        <a:lstStyle/>
        <a:p>
          <a:endParaRPr lang="ru-RU"/>
        </a:p>
      </dgm:t>
    </dgm:pt>
    <dgm:pt modelId="{C9A57EEE-0C25-4571-AF3D-1539B2CF9BA4}" type="pres">
      <dgm:prSet presAssocID="{50E61843-5866-4EDF-B338-9EFB4C40AA52}" presName="childShape" presStyleCnt="0"/>
      <dgm:spPr/>
    </dgm:pt>
    <dgm:pt modelId="{73DE954A-0DB3-4B82-9B9B-767FF67ED902}" type="pres">
      <dgm:prSet presAssocID="{94B69429-E31F-4239-BA23-B99204689284}" presName="root" presStyleCnt="0"/>
      <dgm:spPr/>
    </dgm:pt>
    <dgm:pt modelId="{13580905-CE0F-4B5A-A20B-25B6EF08F656}" type="pres">
      <dgm:prSet presAssocID="{94B69429-E31F-4239-BA23-B99204689284}" presName="rootComposite" presStyleCnt="0"/>
      <dgm:spPr/>
    </dgm:pt>
    <dgm:pt modelId="{E6AFC35C-6EA4-47E5-98C0-F8EA09CFB851}" type="pres">
      <dgm:prSet presAssocID="{94B69429-E31F-4239-BA23-B99204689284}" presName="rootText" presStyleLbl="node1" presStyleIdx="1" presStyleCnt="2"/>
      <dgm:spPr/>
      <dgm:t>
        <a:bodyPr/>
        <a:lstStyle/>
        <a:p>
          <a:endParaRPr lang="ru-RU"/>
        </a:p>
      </dgm:t>
    </dgm:pt>
    <dgm:pt modelId="{6CA13B17-5C0C-471F-9818-286A1E826764}" type="pres">
      <dgm:prSet presAssocID="{94B69429-E31F-4239-BA23-B99204689284}" presName="rootConnector" presStyleLbl="node1" presStyleIdx="1" presStyleCnt="2"/>
      <dgm:spPr/>
      <dgm:t>
        <a:bodyPr/>
        <a:lstStyle/>
        <a:p>
          <a:endParaRPr lang="ru-RU"/>
        </a:p>
      </dgm:t>
    </dgm:pt>
    <dgm:pt modelId="{71726065-2E4A-4EF3-BF81-EBDBF41718CA}" type="pres">
      <dgm:prSet presAssocID="{94B69429-E31F-4239-BA23-B99204689284}" presName="childShape" presStyleCnt="0"/>
      <dgm:spPr/>
    </dgm:pt>
  </dgm:ptLst>
  <dgm:cxnLst>
    <dgm:cxn modelId="{B9789C20-A491-4FBB-B813-D4D49B422BF1}" type="presOf" srcId="{50E61843-5866-4EDF-B338-9EFB4C40AA52}" destId="{34C69756-FCBA-4EEF-B7CF-3F2C0D7B3F7E}" srcOrd="0" destOrd="0" presId="urn:microsoft.com/office/officeart/2005/8/layout/hierarchy3"/>
    <dgm:cxn modelId="{7E7893B6-830E-4674-8A33-21C0E2296446}" type="presOf" srcId="{94B69429-E31F-4239-BA23-B99204689284}" destId="{E6AFC35C-6EA4-47E5-98C0-F8EA09CFB851}" srcOrd="0" destOrd="0" presId="urn:microsoft.com/office/officeart/2005/8/layout/hierarchy3"/>
    <dgm:cxn modelId="{ACE98504-77FA-493C-A82B-61CC07F1593B}" srcId="{62967286-B3FC-4BF8-832C-5A2576501DC6}" destId="{50E61843-5866-4EDF-B338-9EFB4C40AA52}" srcOrd="0" destOrd="0" parTransId="{86BA4953-2168-45C8-8721-D04CA44075E0}" sibTransId="{AB6D0503-D6F6-44E8-A0B8-0826353756EA}"/>
    <dgm:cxn modelId="{8EA5A0B4-2279-4482-89E2-6353A897B1E4}" type="presOf" srcId="{50E61843-5866-4EDF-B338-9EFB4C40AA52}" destId="{BEA99E5B-55F3-4FC7-BCDE-722AAC82EDEC}" srcOrd="1" destOrd="0" presId="urn:microsoft.com/office/officeart/2005/8/layout/hierarchy3"/>
    <dgm:cxn modelId="{82EA4BF5-9A2B-4876-B6F5-66FD98B020C1}" type="presOf" srcId="{62967286-B3FC-4BF8-832C-5A2576501DC6}" destId="{F1A37960-8854-40A0-B9DF-1AFFFC545548}" srcOrd="0" destOrd="0" presId="urn:microsoft.com/office/officeart/2005/8/layout/hierarchy3"/>
    <dgm:cxn modelId="{1C57CC50-333C-4C59-A143-53961331FAB3}" srcId="{62967286-B3FC-4BF8-832C-5A2576501DC6}" destId="{94B69429-E31F-4239-BA23-B99204689284}" srcOrd="1" destOrd="0" parTransId="{F2A04053-2A4A-4465-80DE-695E8A9CB1FF}" sibTransId="{4D431A1B-8493-433E-B1CD-A53B3A259086}"/>
    <dgm:cxn modelId="{8EA9E037-EED9-432E-A81E-A056C3E7D460}" type="presOf" srcId="{94B69429-E31F-4239-BA23-B99204689284}" destId="{6CA13B17-5C0C-471F-9818-286A1E826764}" srcOrd="1" destOrd="0" presId="urn:microsoft.com/office/officeart/2005/8/layout/hierarchy3"/>
    <dgm:cxn modelId="{6361EE98-12B3-4F5D-AC7E-1E2CC5859EBB}" type="presParOf" srcId="{F1A37960-8854-40A0-B9DF-1AFFFC545548}" destId="{9567E772-B018-4C57-8259-E4AE76CD9EC6}" srcOrd="0" destOrd="0" presId="urn:microsoft.com/office/officeart/2005/8/layout/hierarchy3"/>
    <dgm:cxn modelId="{14F15351-8687-4E25-BE23-28F06274B5D6}" type="presParOf" srcId="{9567E772-B018-4C57-8259-E4AE76CD9EC6}" destId="{B5429EA2-59D0-4E08-BBE7-2EABAFD6D9B5}" srcOrd="0" destOrd="0" presId="urn:microsoft.com/office/officeart/2005/8/layout/hierarchy3"/>
    <dgm:cxn modelId="{CCA76867-AFB6-47D4-8C07-9A72E7322718}" type="presParOf" srcId="{B5429EA2-59D0-4E08-BBE7-2EABAFD6D9B5}" destId="{34C69756-FCBA-4EEF-B7CF-3F2C0D7B3F7E}" srcOrd="0" destOrd="0" presId="urn:microsoft.com/office/officeart/2005/8/layout/hierarchy3"/>
    <dgm:cxn modelId="{CA2F4A83-A014-4F4C-94DB-E144148F3E98}" type="presParOf" srcId="{B5429EA2-59D0-4E08-BBE7-2EABAFD6D9B5}" destId="{BEA99E5B-55F3-4FC7-BCDE-722AAC82EDEC}" srcOrd="1" destOrd="0" presId="urn:microsoft.com/office/officeart/2005/8/layout/hierarchy3"/>
    <dgm:cxn modelId="{FE45A63C-D5C8-4943-9E21-6AF2FE6D48C0}" type="presParOf" srcId="{9567E772-B018-4C57-8259-E4AE76CD9EC6}" destId="{C9A57EEE-0C25-4571-AF3D-1539B2CF9BA4}" srcOrd="1" destOrd="0" presId="urn:microsoft.com/office/officeart/2005/8/layout/hierarchy3"/>
    <dgm:cxn modelId="{BDA28C86-8B42-4900-B81C-9CAE9264D16D}" type="presParOf" srcId="{F1A37960-8854-40A0-B9DF-1AFFFC545548}" destId="{73DE954A-0DB3-4B82-9B9B-767FF67ED902}" srcOrd="1" destOrd="0" presId="urn:microsoft.com/office/officeart/2005/8/layout/hierarchy3"/>
    <dgm:cxn modelId="{AC009251-6E75-4D49-831C-6258D0F1637D}" type="presParOf" srcId="{73DE954A-0DB3-4B82-9B9B-767FF67ED902}" destId="{13580905-CE0F-4B5A-A20B-25B6EF08F656}" srcOrd="0" destOrd="0" presId="urn:microsoft.com/office/officeart/2005/8/layout/hierarchy3"/>
    <dgm:cxn modelId="{47D027F2-7460-4B34-BE6B-232328084A62}" type="presParOf" srcId="{13580905-CE0F-4B5A-A20B-25B6EF08F656}" destId="{E6AFC35C-6EA4-47E5-98C0-F8EA09CFB851}" srcOrd="0" destOrd="0" presId="urn:microsoft.com/office/officeart/2005/8/layout/hierarchy3"/>
    <dgm:cxn modelId="{2C4D9C39-7ECC-45BA-80C9-FFAED17F1DDC}" type="presParOf" srcId="{13580905-CE0F-4B5A-A20B-25B6EF08F656}" destId="{6CA13B17-5C0C-471F-9818-286A1E826764}" srcOrd="1" destOrd="0" presId="urn:microsoft.com/office/officeart/2005/8/layout/hierarchy3"/>
    <dgm:cxn modelId="{43B38D64-2C6D-4A6B-8577-B855A1C10BC9}" type="presParOf" srcId="{73DE954A-0DB3-4B82-9B9B-767FF67ED902}" destId="{71726065-2E4A-4EF3-BF81-EBDBF41718CA}"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6155645-D484-4BFB-9E2F-9FFF399834CE}" type="doc">
      <dgm:prSet loTypeId="urn:microsoft.com/office/officeart/2005/8/layout/hProcess9" loCatId="process" qsTypeId="urn:microsoft.com/office/officeart/2005/8/quickstyle/simple1" qsCatId="simple" csTypeId="urn:microsoft.com/office/officeart/2005/8/colors/accent1_2" csCatId="accent1"/>
      <dgm:spPr/>
      <dgm:t>
        <a:bodyPr/>
        <a:lstStyle/>
        <a:p>
          <a:endParaRPr lang="ru-RU"/>
        </a:p>
      </dgm:t>
    </dgm:pt>
    <dgm:pt modelId="{1B40A85C-4DD4-423F-97ED-DAD76A21FDAE}">
      <dgm:prSet/>
      <dgm:spPr/>
      <dgm:t>
        <a:bodyPr/>
        <a:lstStyle/>
        <a:p>
          <a:pPr rtl="0"/>
          <a:r>
            <a:rPr lang="uk-UA" smtClean="0"/>
            <a:t>Generally toxic - substances that mainly disrupt energy metabolism (compounds that disrupt oxygen transport in the blood: nitric acid, nitric acid, nitrogen oxides, carbon monoxide; inhibitors of the chain of respiratory enzymes and the tricarboxylic acid cycle)</a:t>
          </a:r>
          <a:endParaRPr lang="uk-UA"/>
        </a:p>
      </dgm:t>
    </dgm:pt>
    <dgm:pt modelId="{54902289-5A06-43CB-95BD-8CA04F00713E}" type="parTrans" cxnId="{431699EE-D4E1-48B1-8C5E-015017B4026A}">
      <dgm:prSet/>
      <dgm:spPr/>
      <dgm:t>
        <a:bodyPr/>
        <a:lstStyle/>
        <a:p>
          <a:endParaRPr lang="ru-RU"/>
        </a:p>
      </dgm:t>
    </dgm:pt>
    <dgm:pt modelId="{5D3CC9EA-4686-4A59-9C58-A225D8D1A4E1}" type="sibTrans" cxnId="{431699EE-D4E1-48B1-8C5E-015017B4026A}">
      <dgm:prSet/>
      <dgm:spPr/>
      <dgm:t>
        <a:bodyPr/>
        <a:lstStyle/>
        <a:p>
          <a:endParaRPr lang="ru-RU"/>
        </a:p>
      </dgm:t>
    </dgm:pt>
    <dgm:pt modelId="{ADB69224-BD24-4470-90D3-BC8A8944D9CE}">
      <dgm:prSet/>
      <dgm:spPr/>
      <dgm:t>
        <a:bodyPr/>
        <a:lstStyle/>
        <a:p>
          <a:pPr rtl="0"/>
          <a:r>
            <a:rPr lang="uk-UA" smtClean="0"/>
            <a:t>2) neurotropic - substances that mainly disrupt the processes of generation, conduction and transmission of nerve impulses (organophosphate insecticides: dichlorvos, mercaptophos, thiophos; </a:t>
          </a:r>
          <a:endParaRPr lang="uk-UA"/>
        </a:p>
      </dgm:t>
    </dgm:pt>
    <dgm:pt modelId="{C030145F-FCDD-4A9E-9DDC-0D86C0922FF2}" type="parTrans" cxnId="{10F281A0-B44E-444A-B925-1CA9A96524D8}">
      <dgm:prSet/>
      <dgm:spPr/>
      <dgm:t>
        <a:bodyPr/>
        <a:lstStyle/>
        <a:p>
          <a:endParaRPr lang="ru-RU"/>
        </a:p>
      </dgm:t>
    </dgm:pt>
    <dgm:pt modelId="{D68DD151-BA82-4222-8E67-ED517B85250C}" type="sibTrans" cxnId="{10F281A0-B44E-444A-B925-1CA9A96524D8}">
      <dgm:prSet/>
      <dgm:spPr/>
      <dgm:t>
        <a:bodyPr/>
        <a:lstStyle/>
        <a:p>
          <a:endParaRPr lang="ru-RU"/>
        </a:p>
      </dgm:t>
    </dgm:pt>
    <dgm:pt modelId="{D8CC998C-F1C3-4616-BEB1-BDAB5B649060}">
      <dgm:prSet/>
      <dgm:spPr/>
      <dgm:t>
        <a:bodyPr/>
        <a:lstStyle/>
        <a:p>
          <a:pPr rtl="0"/>
          <a:r>
            <a:rPr lang="uk-UA" smtClean="0"/>
            <a:t>3) cytotoxic - substances that mainly disrupt metabolic processes in cells (dimethyl sulphate, dioxin, methyl bromide, methyl chloride, ethylene oxide, </a:t>
          </a:r>
          <a:endParaRPr lang="uk-UA"/>
        </a:p>
      </dgm:t>
    </dgm:pt>
    <dgm:pt modelId="{163210EC-AADD-40F4-B2DA-1E55F324A0DA}" type="parTrans" cxnId="{603C7A77-FA37-4CFE-9EBE-1C8FDA73450D}">
      <dgm:prSet/>
      <dgm:spPr/>
      <dgm:t>
        <a:bodyPr/>
        <a:lstStyle/>
        <a:p>
          <a:endParaRPr lang="ru-RU"/>
        </a:p>
      </dgm:t>
    </dgm:pt>
    <dgm:pt modelId="{B3662FB5-25E3-4028-BF6A-23B65FDD0F85}" type="sibTrans" cxnId="{603C7A77-FA37-4CFE-9EBE-1C8FDA73450D}">
      <dgm:prSet/>
      <dgm:spPr/>
      <dgm:t>
        <a:bodyPr/>
        <a:lstStyle/>
        <a:p>
          <a:endParaRPr lang="ru-RU"/>
        </a:p>
      </dgm:t>
    </dgm:pt>
    <dgm:pt modelId="{87383285-40D9-4D7C-9394-F47E6F24B491}" type="pres">
      <dgm:prSet presAssocID="{C6155645-D484-4BFB-9E2F-9FFF399834CE}" presName="CompostProcess" presStyleCnt="0">
        <dgm:presLayoutVars>
          <dgm:dir/>
          <dgm:resizeHandles val="exact"/>
        </dgm:presLayoutVars>
      </dgm:prSet>
      <dgm:spPr/>
      <dgm:t>
        <a:bodyPr/>
        <a:lstStyle/>
        <a:p>
          <a:endParaRPr lang="ru-RU"/>
        </a:p>
      </dgm:t>
    </dgm:pt>
    <dgm:pt modelId="{51FCA47C-C450-422F-9A36-1953A699A0C3}" type="pres">
      <dgm:prSet presAssocID="{C6155645-D484-4BFB-9E2F-9FFF399834CE}" presName="arrow" presStyleLbl="bgShp" presStyleIdx="0" presStyleCnt="1"/>
      <dgm:spPr/>
    </dgm:pt>
    <dgm:pt modelId="{509BF3FF-A5E2-4D9D-8CA5-A216E8B3B6ED}" type="pres">
      <dgm:prSet presAssocID="{C6155645-D484-4BFB-9E2F-9FFF399834CE}" presName="linearProcess" presStyleCnt="0"/>
      <dgm:spPr/>
    </dgm:pt>
    <dgm:pt modelId="{7A7D61FB-CF56-4E38-8C8E-0FAE19E80880}" type="pres">
      <dgm:prSet presAssocID="{1B40A85C-4DD4-423F-97ED-DAD76A21FDAE}" presName="textNode" presStyleLbl="node1" presStyleIdx="0" presStyleCnt="3">
        <dgm:presLayoutVars>
          <dgm:bulletEnabled val="1"/>
        </dgm:presLayoutVars>
      </dgm:prSet>
      <dgm:spPr/>
      <dgm:t>
        <a:bodyPr/>
        <a:lstStyle/>
        <a:p>
          <a:endParaRPr lang="ru-RU"/>
        </a:p>
      </dgm:t>
    </dgm:pt>
    <dgm:pt modelId="{640AD821-AEBE-41EB-A2DF-33973319DCBD}" type="pres">
      <dgm:prSet presAssocID="{5D3CC9EA-4686-4A59-9C58-A225D8D1A4E1}" presName="sibTrans" presStyleCnt="0"/>
      <dgm:spPr/>
    </dgm:pt>
    <dgm:pt modelId="{FF4E208C-AEE2-42D4-A2BE-CA788C09B12B}" type="pres">
      <dgm:prSet presAssocID="{ADB69224-BD24-4470-90D3-BC8A8944D9CE}" presName="textNode" presStyleLbl="node1" presStyleIdx="1" presStyleCnt="3">
        <dgm:presLayoutVars>
          <dgm:bulletEnabled val="1"/>
        </dgm:presLayoutVars>
      </dgm:prSet>
      <dgm:spPr/>
      <dgm:t>
        <a:bodyPr/>
        <a:lstStyle/>
        <a:p>
          <a:endParaRPr lang="ru-RU"/>
        </a:p>
      </dgm:t>
    </dgm:pt>
    <dgm:pt modelId="{33A6FDC3-88F6-4D8A-8F5E-9851EB236D3B}" type="pres">
      <dgm:prSet presAssocID="{D68DD151-BA82-4222-8E67-ED517B85250C}" presName="sibTrans" presStyleCnt="0"/>
      <dgm:spPr/>
    </dgm:pt>
    <dgm:pt modelId="{EF06681A-51D7-486C-AFA2-04250D3516A5}" type="pres">
      <dgm:prSet presAssocID="{D8CC998C-F1C3-4616-BEB1-BDAB5B649060}" presName="textNode" presStyleLbl="node1" presStyleIdx="2" presStyleCnt="3">
        <dgm:presLayoutVars>
          <dgm:bulletEnabled val="1"/>
        </dgm:presLayoutVars>
      </dgm:prSet>
      <dgm:spPr/>
      <dgm:t>
        <a:bodyPr/>
        <a:lstStyle/>
        <a:p>
          <a:endParaRPr lang="ru-RU"/>
        </a:p>
      </dgm:t>
    </dgm:pt>
  </dgm:ptLst>
  <dgm:cxnLst>
    <dgm:cxn modelId="{431699EE-D4E1-48B1-8C5E-015017B4026A}" srcId="{C6155645-D484-4BFB-9E2F-9FFF399834CE}" destId="{1B40A85C-4DD4-423F-97ED-DAD76A21FDAE}" srcOrd="0" destOrd="0" parTransId="{54902289-5A06-43CB-95BD-8CA04F00713E}" sibTransId="{5D3CC9EA-4686-4A59-9C58-A225D8D1A4E1}"/>
    <dgm:cxn modelId="{603C7A77-FA37-4CFE-9EBE-1C8FDA73450D}" srcId="{C6155645-D484-4BFB-9E2F-9FFF399834CE}" destId="{D8CC998C-F1C3-4616-BEB1-BDAB5B649060}" srcOrd="2" destOrd="0" parTransId="{163210EC-AADD-40F4-B2DA-1E55F324A0DA}" sibTransId="{B3662FB5-25E3-4028-BF6A-23B65FDD0F85}"/>
    <dgm:cxn modelId="{CC379361-B3E4-49E7-945E-BC94926233F5}" type="presOf" srcId="{ADB69224-BD24-4470-90D3-BC8A8944D9CE}" destId="{FF4E208C-AEE2-42D4-A2BE-CA788C09B12B}" srcOrd="0" destOrd="0" presId="urn:microsoft.com/office/officeart/2005/8/layout/hProcess9"/>
    <dgm:cxn modelId="{B24BC537-4CA9-4577-81F5-1276E33C9FC7}" type="presOf" srcId="{C6155645-D484-4BFB-9E2F-9FFF399834CE}" destId="{87383285-40D9-4D7C-9394-F47E6F24B491}" srcOrd="0" destOrd="0" presId="urn:microsoft.com/office/officeart/2005/8/layout/hProcess9"/>
    <dgm:cxn modelId="{DDE54DCD-C5C2-43B1-8B27-BCF1ED04727A}" type="presOf" srcId="{D8CC998C-F1C3-4616-BEB1-BDAB5B649060}" destId="{EF06681A-51D7-486C-AFA2-04250D3516A5}" srcOrd="0" destOrd="0" presId="urn:microsoft.com/office/officeart/2005/8/layout/hProcess9"/>
    <dgm:cxn modelId="{E3DCB487-2E48-454A-8423-EA21D93D514E}" type="presOf" srcId="{1B40A85C-4DD4-423F-97ED-DAD76A21FDAE}" destId="{7A7D61FB-CF56-4E38-8C8E-0FAE19E80880}" srcOrd="0" destOrd="0" presId="urn:microsoft.com/office/officeart/2005/8/layout/hProcess9"/>
    <dgm:cxn modelId="{10F281A0-B44E-444A-B925-1CA9A96524D8}" srcId="{C6155645-D484-4BFB-9E2F-9FFF399834CE}" destId="{ADB69224-BD24-4470-90D3-BC8A8944D9CE}" srcOrd="1" destOrd="0" parTransId="{C030145F-FCDD-4A9E-9DDC-0D86C0922FF2}" sibTransId="{D68DD151-BA82-4222-8E67-ED517B85250C}"/>
    <dgm:cxn modelId="{64038C1C-2CD3-439D-B439-7D00EE1ABB49}" type="presParOf" srcId="{87383285-40D9-4D7C-9394-F47E6F24B491}" destId="{51FCA47C-C450-422F-9A36-1953A699A0C3}" srcOrd="0" destOrd="0" presId="urn:microsoft.com/office/officeart/2005/8/layout/hProcess9"/>
    <dgm:cxn modelId="{06611817-2A4A-45C4-9BBC-1A54C054AD9B}" type="presParOf" srcId="{87383285-40D9-4D7C-9394-F47E6F24B491}" destId="{509BF3FF-A5E2-4D9D-8CA5-A216E8B3B6ED}" srcOrd="1" destOrd="0" presId="urn:microsoft.com/office/officeart/2005/8/layout/hProcess9"/>
    <dgm:cxn modelId="{FB32C8F4-8C1A-428A-B319-B1FE8B2BCF43}" type="presParOf" srcId="{509BF3FF-A5E2-4D9D-8CA5-A216E8B3B6ED}" destId="{7A7D61FB-CF56-4E38-8C8E-0FAE19E80880}" srcOrd="0" destOrd="0" presId="urn:microsoft.com/office/officeart/2005/8/layout/hProcess9"/>
    <dgm:cxn modelId="{AA62C68B-9D9A-4F20-B80E-E74FC50A6AE3}" type="presParOf" srcId="{509BF3FF-A5E2-4D9D-8CA5-A216E8B3B6ED}" destId="{640AD821-AEBE-41EB-A2DF-33973319DCBD}" srcOrd="1" destOrd="0" presId="urn:microsoft.com/office/officeart/2005/8/layout/hProcess9"/>
    <dgm:cxn modelId="{3E82EB0C-E520-489D-BFB4-310B83AFFAF8}" type="presParOf" srcId="{509BF3FF-A5E2-4D9D-8CA5-A216E8B3B6ED}" destId="{FF4E208C-AEE2-42D4-A2BE-CA788C09B12B}" srcOrd="2" destOrd="0" presId="urn:microsoft.com/office/officeart/2005/8/layout/hProcess9"/>
    <dgm:cxn modelId="{A35A0BEE-29DC-4ACE-AC1F-73887501C6DB}" type="presParOf" srcId="{509BF3FF-A5E2-4D9D-8CA5-A216E8B3B6ED}" destId="{33A6FDC3-88F6-4D8A-8F5E-9851EB236D3B}" srcOrd="3" destOrd="0" presId="urn:microsoft.com/office/officeart/2005/8/layout/hProcess9"/>
    <dgm:cxn modelId="{D196A625-204F-498B-B96B-51E688BAE0F4}" type="presParOf" srcId="{509BF3FF-A5E2-4D9D-8CA5-A216E8B3B6ED}" destId="{EF06681A-51D7-486C-AFA2-04250D3516A5}"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268B433-DBDA-4E6E-A8B6-2063FA8D4C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9928D1EC-807E-4D39-BC20-1E72B6073E6C}">
      <dgm:prSet/>
      <dgm:spPr/>
      <dgm:t>
        <a:bodyPr/>
        <a:lstStyle/>
        <a:p>
          <a:pPr rtl="0"/>
          <a:r>
            <a:rPr lang="en-US" dirty="0" smtClean="0"/>
            <a:t>Chlorine (Cl2) is a yellow-green gas with a pungent </a:t>
          </a:r>
          <a:r>
            <a:rPr lang="en-US" dirty="0" err="1" smtClean="0"/>
            <a:t>odour</a:t>
          </a:r>
          <a:r>
            <a:rPr lang="en-US" dirty="0" smtClean="0"/>
            <a:t>, 2.5 times heavier than air. It condenses into a liquid at a temperature of -34°C, its solidification point is -101.3°C. It is soluble in water and some organic solvents, and is well adsorbed by activated </a:t>
          </a:r>
          <a:r>
            <a:rPr lang="en-US" dirty="0" err="1" smtClean="0"/>
            <a:t>carbon.It</a:t>
          </a:r>
          <a:r>
            <a:rPr lang="en-US" dirty="0" smtClean="0"/>
            <a:t> is widely used due to its intense </a:t>
          </a:r>
          <a:r>
            <a:rPr lang="en-US" dirty="0" err="1" smtClean="0"/>
            <a:t>oxidising</a:t>
          </a:r>
          <a:r>
            <a:rPr lang="en-US" dirty="0" smtClean="0"/>
            <a:t> effect (bleach, disinfectant and disinfectant). It is transported in a liquid </a:t>
          </a:r>
          <a:r>
            <a:rPr lang="en-US" dirty="0" err="1" smtClean="0"/>
            <a:t>state.Accidents</a:t>
          </a:r>
          <a:r>
            <a:rPr lang="en-US" dirty="0" smtClean="0"/>
            <a:t> are most often associated with </a:t>
          </a:r>
          <a:r>
            <a:rPr lang="en-US" dirty="0" err="1" smtClean="0"/>
            <a:t>depressurisation</a:t>
          </a:r>
          <a:r>
            <a:rPr lang="en-US" dirty="0" smtClean="0"/>
            <a:t> of tanks or gas pipelines. May be freely released during the bleaching reaction.</a:t>
          </a:r>
          <a:r>
            <a:rPr lang="uk-UA" dirty="0" smtClean="0"/>
            <a:t> </a:t>
          </a:r>
          <a:r>
            <a:rPr lang="uk-UA" dirty="0" err="1" smtClean="0"/>
            <a:t>When</a:t>
          </a:r>
          <a:r>
            <a:rPr lang="uk-UA" dirty="0" smtClean="0"/>
            <a:t> </a:t>
          </a:r>
          <a:r>
            <a:rPr lang="uk-UA" dirty="0" err="1" smtClean="0"/>
            <a:t>it</a:t>
          </a:r>
          <a:r>
            <a:rPr lang="uk-UA" dirty="0" smtClean="0"/>
            <a:t> </a:t>
          </a:r>
          <a:r>
            <a:rPr lang="uk-UA" dirty="0" err="1" smtClean="0"/>
            <a:t>evaporates</a:t>
          </a:r>
          <a:r>
            <a:rPr lang="uk-UA" dirty="0" smtClean="0"/>
            <a:t> in the </a:t>
          </a:r>
          <a:r>
            <a:rPr lang="uk-UA" dirty="0" err="1" smtClean="0"/>
            <a:t>air</a:t>
          </a:r>
          <a:r>
            <a:rPr lang="uk-UA" dirty="0" smtClean="0"/>
            <a:t>, </a:t>
          </a:r>
          <a:r>
            <a:rPr lang="uk-UA" dirty="0" err="1" smtClean="0"/>
            <a:t>it</a:t>
          </a:r>
          <a:r>
            <a:rPr lang="uk-UA" dirty="0" smtClean="0"/>
            <a:t> </a:t>
          </a:r>
          <a:r>
            <a:rPr lang="uk-UA" dirty="0" err="1" smtClean="0"/>
            <a:t>creates</a:t>
          </a:r>
          <a:r>
            <a:rPr lang="uk-UA" dirty="0" smtClean="0"/>
            <a:t> a </a:t>
          </a:r>
          <a:r>
            <a:rPr lang="uk-UA" dirty="0" err="1" smtClean="0"/>
            <a:t>fog</a:t>
          </a:r>
          <a:r>
            <a:rPr lang="uk-UA" dirty="0" smtClean="0"/>
            <a:t> </a:t>
          </a:r>
          <a:r>
            <a:rPr lang="uk-UA" dirty="0" err="1" smtClean="0"/>
            <a:t>with</a:t>
          </a:r>
          <a:r>
            <a:rPr lang="uk-UA" dirty="0" smtClean="0"/>
            <a:t> </a:t>
          </a:r>
          <a:r>
            <a:rPr lang="uk-UA" dirty="0" err="1" smtClean="0"/>
            <a:t>water</a:t>
          </a:r>
          <a:r>
            <a:rPr lang="uk-UA" dirty="0" smtClean="0"/>
            <a:t> </a:t>
          </a:r>
          <a:r>
            <a:rPr lang="uk-UA" dirty="0" err="1" smtClean="0"/>
            <a:t>vapor</a:t>
          </a:r>
          <a:r>
            <a:rPr lang="uk-UA" dirty="0" smtClean="0"/>
            <a:t>, </a:t>
          </a:r>
          <a:r>
            <a:rPr lang="uk-UA" dirty="0" err="1" smtClean="0"/>
            <a:t>which</a:t>
          </a:r>
          <a:r>
            <a:rPr lang="uk-UA" dirty="0" smtClean="0"/>
            <a:t> </a:t>
          </a:r>
          <a:r>
            <a:rPr lang="uk-UA" dirty="0" err="1" smtClean="0"/>
            <a:t>consists</a:t>
          </a:r>
          <a:r>
            <a:rPr lang="uk-UA" dirty="0" smtClean="0"/>
            <a:t> of </a:t>
          </a:r>
          <a:r>
            <a:rPr lang="uk-UA" dirty="0" err="1" smtClean="0"/>
            <a:t>molecules</a:t>
          </a:r>
          <a:r>
            <a:rPr lang="uk-UA" dirty="0" smtClean="0"/>
            <a:t> of </a:t>
          </a:r>
          <a:r>
            <a:rPr lang="uk-UA" dirty="0" err="1" smtClean="0"/>
            <a:t>hydrochloric</a:t>
          </a:r>
          <a:r>
            <a:rPr lang="uk-UA" dirty="0" smtClean="0"/>
            <a:t> </a:t>
          </a:r>
          <a:r>
            <a:rPr lang="uk-UA" dirty="0" err="1" smtClean="0"/>
            <a:t>acid</a:t>
          </a:r>
          <a:r>
            <a:rPr lang="uk-UA" dirty="0" smtClean="0"/>
            <a:t> and </a:t>
          </a:r>
          <a:r>
            <a:rPr lang="uk-UA" dirty="0" err="1" smtClean="0"/>
            <a:t>chlorine</a:t>
          </a:r>
          <a:r>
            <a:rPr lang="uk-UA" dirty="0" smtClean="0"/>
            <a:t>. </a:t>
          </a:r>
          <a:r>
            <a:rPr lang="uk-UA" dirty="0" err="1" smtClean="0"/>
            <a:t>Chlorine</a:t>
          </a:r>
          <a:r>
            <a:rPr lang="uk-UA" dirty="0" smtClean="0"/>
            <a:t> </a:t>
          </a:r>
          <a:r>
            <a:rPr lang="uk-UA" dirty="0" err="1" smtClean="0"/>
            <a:t>interacts</a:t>
          </a:r>
          <a:r>
            <a:rPr lang="uk-UA" dirty="0" smtClean="0"/>
            <a:t> </a:t>
          </a:r>
          <a:r>
            <a:rPr lang="uk-UA" dirty="0" err="1" smtClean="0"/>
            <a:t>with</a:t>
          </a:r>
          <a:r>
            <a:rPr lang="uk-UA" dirty="0" smtClean="0"/>
            <a:t> </a:t>
          </a:r>
          <a:r>
            <a:rPr lang="uk-UA" dirty="0" err="1" smtClean="0"/>
            <a:t>oxygen</a:t>
          </a:r>
          <a:r>
            <a:rPr lang="uk-UA" dirty="0" smtClean="0"/>
            <a:t>, </a:t>
          </a:r>
          <a:r>
            <a:rPr lang="uk-UA" dirty="0" err="1" smtClean="0"/>
            <a:t>which</a:t>
          </a:r>
          <a:r>
            <a:rPr lang="uk-UA" dirty="0" smtClean="0"/>
            <a:t> </a:t>
          </a:r>
          <a:r>
            <a:rPr lang="uk-UA" dirty="0" err="1" smtClean="0"/>
            <a:t>can</a:t>
          </a:r>
          <a:r>
            <a:rPr lang="uk-UA" dirty="0" smtClean="0"/>
            <a:t> </a:t>
          </a:r>
          <a:r>
            <a:rPr lang="uk-UA" dirty="0" err="1" smtClean="0"/>
            <a:t>be</a:t>
          </a:r>
          <a:r>
            <a:rPr lang="uk-UA" dirty="0" smtClean="0"/>
            <a:t> </a:t>
          </a:r>
          <a:r>
            <a:rPr lang="uk-UA" dirty="0" err="1" smtClean="0"/>
            <a:t>accompanied</a:t>
          </a:r>
          <a:r>
            <a:rPr lang="uk-UA" dirty="0" smtClean="0"/>
            <a:t> by </a:t>
          </a:r>
          <a:r>
            <a:rPr lang="uk-UA" dirty="0" err="1" smtClean="0"/>
            <a:t>an</a:t>
          </a:r>
          <a:r>
            <a:rPr lang="uk-UA" dirty="0" smtClean="0"/>
            <a:t> </a:t>
          </a:r>
          <a:r>
            <a:rPr lang="uk-UA" dirty="0" err="1" smtClean="0"/>
            <a:t>explosion</a:t>
          </a:r>
          <a:r>
            <a:rPr lang="uk-UA" dirty="0" smtClean="0"/>
            <a:t> </a:t>
          </a:r>
          <a:r>
            <a:rPr lang="uk-UA" dirty="0" err="1" smtClean="0"/>
            <a:t>when</a:t>
          </a:r>
          <a:r>
            <a:rPr lang="uk-UA" dirty="0" smtClean="0"/>
            <a:t> </a:t>
          </a:r>
          <a:r>
            <a:rPr lang="uk-UA" dirty="0" err="1" smtClean="0"/>
            <a:t>heated</a:t>
          </a:r>
          <a:r>
            <a:rPr lang="uk-UA" dirty="0" smtClean="0"/>
            <a:t> and </a:t>
          </a:r>
          <a:r>
            <a:rPr lang="uk-UA" dirty="0" err="1" smtClean="0"/>
            <a:t>exposed</a:t>
          </a:r>
          <a:r>
            <a:rPr lang="uk-UA" dirty="0" smtClean="0"/>
            <a:t> </a:t>
          </a:r>
          <a:r>
            <a:rPr lang="uk-UA" dirty="0" err="1" smtClean="0"/>
            <a:t>to</a:t>
          </a:r>
          <a:r>
            <a:rPr lang="uk-UA" dirty="0" smtClean="0"/>
            <a:t> </a:t>
          </a:r>
          <a:r>
            <a:rPr lang="uk-UA" dirty="0" err="1" smtClean="0"/>
            <a:t>light</a:t>
          </a:r>
          <a:r>
            <a:rPr lang="uk-UA" dirty="0" smtClean="0"/>
            <a:t>; </a:t>
          </a:r>
          <a:r>
            <a:rPr lang="uk-UA" dirty="0" err="1" smtClean="0"/>
            <a:t>fires</a:t>
          </a:r>
          <a:r>
            <a:rPr lang="uk-UA" dirty="0" smtClean="0"/>
            <a:t> </a:t>
          </a:r>
          <a:r>
            <a:rPr lang="uk-UA" dirty="0" err="1" smtClean="0"/>
            <a:t>can</a:t>
          </a:r>
          <a:r>
            <a:rPr lang="uk-UA" dirty="0" smtClean="0"/>
            <a:t> </a:t>
          </a:r>
          <a:r>
            <a:rPr lang="uk-UA" dirty="0" err="1" smtClean="0"/>
            <a:t>occur</a:t>
          </a:r>
          <a:r>
            <a:rPr lang="uk-UA" dirty="0" smtClean="0"/>
            <a:t>, </a:t>
          </a:r>
          <a:r>
            <a:rPr lang="uk-UA" dirty="0" err="1" smtClean="0"/>
            <a:t>which</a:t>
          </a:r>
          <a:r>
            <a:rPr lang="uk-UA" dirty="0" smtClean="0"/>
            <a:t> </a:t>
          </a:r>
          <a:r>
            <a:rPr lang="uk-UA" dirty="0" err="1" smtClean="0"/>
            <a:t>will</a:t>
          </a:r>
          <a:r>
            <a:rPr lang="uk-UA" dirty="0" smtClean="0"/>
            <a:t> </a:t>
          </a:r>
          <a:r>
            <a:rPr lang="uk-UA" dirty="0" err="1" smtClean="0"/>
            <a:t>lead</a:t>
          </a:r>
          <a:r>
            <a:rPr lang="uk-UA" dirty="0" smtClean="0"/>
            <a:t> </a:t>
          </a:r>
          <a:r>
            <a:rPr lang="uk-UA" dirty="0" err="1" smtClean="0"/>
            <a:t>to</a:t>
          </a:r>
          <a:r>
            <a:rPr lang="uk-UA" dirty="0" smtClean="0"/>
            <a:t> the </a:t>
          </a:r>
          <a:r>
            <a:rPr lang="uk-UA" dirty="0" err="1" smtClean="0"/>
            <a:t>formation</a:t>
          </a:r>
          <a:r>
            <a:rPr lang="uk-UA" dirty="0" smtClean="0"/>
            <a:t> of </a:t>
          </a:r>
          <a:r>
            <a:rPr lang="uk-UA" dirty="0" err="1" smtClean="0"/>
            <a:t>phosgene</a:t>
          </a:r>
          <a:r>
            <a:rPr lang="uk-UA" dirty="0" smtClean="0"/>
            <a:t>.</a:t>
          </a:r>
          <a:endParaRPr lang="uk-UA" dirty="0"/>
        </a:p>
      </dgm:t>
    </dgm:pt>
    <dgm:pt modelId="{1C217062-A127-4A3B-9E41-4DAE6089F970}" type="parTrans" cxnId="{F33D98C6-2A89-48E2-9D99-5B2E09BD3B3A}">
      <dgm:prSet/>
      <dgm:spPr/>
      <dgm:t>
        <a:bodyPr/>
        <a:lstStyle/>
        <a:p>
          <a:endParaRPr lang="ru-RU"/>
        </a:p>
      </dgm:t>
    </dgm:pt>
    <dgm:pt modelId="{00B8ECF7-DA64-41E2-8F2E-089AB61A1669}" type="sibTrans" cxnId="{F33D98C6-2A89-48E2-9D99-5B2E09BD3B3A}">
      <dgm:prSet/>
      <dgm:spPr/>
      <dgm:t>
        <a:bodyPr/>
        <a:lstStyle/>
        <a:p>
          <a:endParaRPr lang="ru-RU"/>
        </a:p>
      </dgm:t>
    </dgm:pt>
    <dgm:pt modelId="{0D89B28A-D60B-46BB-84A3-373579DB2E21}" type="pres">
      <dgm:prSet presAssocID="{3268B433-DBDA-4E6E-A8B6-2063FA8D4CF0}" presName="linear" presStyleCnt="0">
        <dgm:presLayoutVars>
          <dgm:animLvl val="lvl"/>
          <dgm:resizeHandles val="exact"/>
        </dgm:presLayoutVars>
      </dgm:prSet>
      <dgm:spPr/>
      <dgm:t>
        <a:bodyPr/>
        <a:lstStyle/>
        <a:p>
          <a:endParaRPr lang="ru-RU"/>
        </a:p>
      </dgm:t>
    </dgm:pt>
    <dgm:pt modelId="{D8547BE2-BCFC-406F-9A6C-C4FE7E4A4F69}" type="pres">
      <dgm:prSet presAssocID="{9928D1EC-807E-4D39-BC20-1E72B6073E6C}" presName="parentText" presStyleLbl="node1" presStyleIdx="0" presStyleCnt="1">
        <dgm:presLayoutVars>
          <dgm:chMax val="0"/>
          <dgm:bulletEnabled val="1"/>
        </dgm:presLayoutVars>
      </dgm:prSet>
      <dgm:spPr/>
      <dgm:t>
        <a:bodyPr/>
        <a:lstStyle/>
        <a:p>
          <a:endParaRPr lang="ru-RU"/>
        </a:p>
      </dgm:t>
    </dgm:pt>
  </dgm:ptLst>
  <dgm:cxnLst>
    <dgm:cxn modelId="{F33D98C6-2A89-48E2-9D99-5B2E09BD3B3A}" srcId="{3268B433-DBDA-4E6E-A8B6-2063FA8D4CF0}" destId="{9928D1EC-807E-4D39-BC20-1E72B6073E6C}" srcOrd="0" destOrd="0" parTransId="{1C217062-A127-4A3B-9E41-4DAE6089F970}" sibTransId="{00B8ECF7-DA64-41E2-8F2E-089AB61A1669}"/>
    <dgm:cxn modelId="{058FA1A8-5DE5-45F5-A6FB-619E3EC4CDF2}" type="presOf" srcId="{9928D1EC-807E-4D39-BC20-1E72B6073E6C}" destId="{D8547BE2-BCFC-406F-9A6C-C4FE7E4A4F69}" srcOrd="0" destOrd="0" presId="urn:microsoft.com/office/officeart/2005/8/layout/vList2"/>
    <dgm:cxn modelId="{A4AF34CE-1C25-4B60-9E17-51AEC7D83540}" type="presOf" srcId="{3268B433-DBDA-4E6E-A8B6-2063FA8D4CF0}" destId="{0D89B28A-D60B-46BB-84A3-373579DB2E21}" srcOrd="0" destOrd="0" presId="urn:microsoft.com/office/officeart/2005/8/layout/vList2"/>
    <dgm:cxn modelId="{86C679C7-DE49-4B88-A323-1265642602F4}" type="presParOf" srcId="{0D89B28A-D60B-46BB-84A3-373579DB2E21}" destId="{D8547BE2-BCFC-406F-9A6C-C4FE7E4A4F69}"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8FBB171-6735-42FD-999D-780B046B60DB}" type="doc">
      <dgm:prSet loTypeId="urn:microsoft.com/office/officeart/2005/8/layout/vList2" loCatId="list" qsTypeId="urn:microsoft.com/office/officeart/2005/8/quickstyle/simple1" qsCatId="simple" csTypeId="urn:microsoft.com/office/officeart/2005/8/colors/accent3_3" csCatId="accent3"/>
      <dgm:spPr/>
      <dgm:t>
        <a:bodyPr/>
        <a:lstStyle/>
        <a:p>
          <a:endParaRPr lang="ru-RU"/>
        </a:p>
      </dgm:t>
    </dgm:pt>
    <dgm:pt modelId="{F43A78EE-A1B5-4F3D-9917-589D5E42618C}">
      <dgm:prSet/>
      <dgm:spPr/>
      <dgm:t>
        <a:bodyPr/>
        <a:lstStyle/>
        <a:p>
          <a:pPr rtl="0"/>
          <a:r>
            <a:rPr lang="en-US" smtClean="0"/>
            <a:t>There are 5 periods in the development of intoxication with a predominantly suffocating effect: </a:t>
          </a:r>
          <a:r>
            <a:rPr lang="en-US" i="1" smtClean="0"/>
            <a:t>initial, latent, toxic pulmonary edema, regression, and long-term consequences </a:t>
          </a:r>
          <a:r>
            <a:rPr lang="en-US" smtClean="0"/>
            <a:t>.</a:t>
          </a:r>
          <a:endParaRPr lang="uk-UA"/>
        </a:p>
      </dgm:t>
    </dgm:pt>
    <dgm:pt modelId="{CB277768-B1FE-4424-B0F5-16ECD56E9461}" type="parTrans" cxnId="{931D3831-804A-4A5C-94B6-4E5061B53E97}">
      <dgm:prSet/>
      <dgm:spPr/>
      <dgm:t>
        <a:bodyPr/>
        <a:lstStyle/>
        <a:p>
          <a:endParaRPr lang="ru-RU"/>
        </a:p>
      </dgm:t>
    </dgm:pt>
    <dgm:pt modelId="{B6A7999D-20C7-4567-AB26-B361A742CE6D}" type="sibTrans" cxnId="{931D3831-804A-4A5C-94B6-4E5061B53E97}">
      <dgm:prSet/>
      <dgm:spPr/>
      <dgm:t>
        <a:bodyPr/>
        <a:lstStyle/>
        <a:p>
          <a:endParaRPr lang="ru-RU"/>
        </a:p>
      </dgm:t>
    </dgm:pt>
    <dgm:pt modelId="{F57987C0-1740-4ED6-B263-9401AD2D2295}">
      <dgm:prSet/>
      <dgm:spPr/>
      <dgm:t>
        <a:bodyPr/>
        <a:lstStyle/>
        <a:p>
          <a:pPr rtl="0"/>
          <a:r>
            <a:rPr lang="en-US" i="1" smtClean="0"/>
            <a:t>The initial period </a:t>
          </a:r>
          <a:r>
            <a:rPr lang="en-US" smtClean="0"/>
            <a:t>is especially pronounced in case of poisoning with substances that have a caustic effect. </a:t>
          </a:r>
          <a:endParaRPr lang="uk-UA"/>
        </a:p>
      </dgm:t>
    </dgm:pt>
    <dgm:pt modelId="{025E6D40-62A7-486A-AFA5-B57DFC06755C}" type="parTrans" cxnId="{94689000-02E5-46FF-B8EE-8EC6076E1964}">
      <dgm:prSet/>
      <dgm:spPr/>
      <dgm:t>
        <a:bodyPr/>
        <a:lstStyle/>
        <a:p>
          <a:endParaRPr lang="ru-RU"/>
        </a:p>
      </dgm:t>
    </dgm:pt>
    <dgm:pt modelId="{F5CFA79C-3420-40C6-8435-27C91C3358B1}" type="sibTrans" cxnId="{94689000-02E5-46FF-B8EE-8EC6076E1964}">
      <dgm:prSet/>
      <dgm:spPr/>
      <dgm:t>
        <a:bodyPr/>
        <a:lstStyle/>
        <a:p>
          <a:endParaRPr lang="ru-RU"/>
        </a:p>
      </dgm:t>
    </dgm:pt>
    <dgm:pt modelId="{5FF76968-AEF6-48A5-B4C4-B1F70FA2642B}">
      <dgm:prSet/>
      <dgm:spPr/>
      <dgm:t>
        <a:bodyPr/>
        <a:lstStyle/>
        <a:p>
          <a:pPr rtl="0"/>
          <a:r>
            <a:rPr lang="en-US" smtClean="0"/>
            <a:t>With the effect of poisons in small concentrations, symptoms of intoxication develop after </a:t>
          </a:r>
          <a:r>
            <a:rPr lang="en-US" i="1" smtClean="0"/>
            <a:t>a latent period </a:t>
          </a:r>
          <a:r>
            <a:rPr lang="en-US" smtClean="0"/>
            <a:t>, the duration of which depends on many factors and can range from 1 to 24, and sometimes up to 48 hours.</a:t>
          </a:r>
          <a:endParaRPr lang="uk-UA"/>
        </a:p>
      </dgm:t>
    </dgm:pt>
    <dgm:pt modelId="{34D6F9E3-847B-4D3B-8228-FCCC5705D54C}" type="parTrans" cxnId="{CBC54531-FE26-4A1B-A435-8EDE7AF2B0E5}">
      <dgm:prSet/>
      <dgm:spPr/>
      <dgm:t>
        <a:bodyPr/>
        <a:lstStyle/>
        <a:p>
          <a:endParaRPr lang="ru-RU"/>
        </a:p>
      </dgm:t>
    </dgm:pt>
    <dgm:pt modelId="{2F74EA49-BEC1-4324-B542-6B71ED2B7DA1}" type="sibTrans" cxnId="{CBC54531-FE26-4A1B-A435-8EDE7AF2B0E5}">
      <dgm:prSet/>
      <dgm:spPr/>
      <dgm:t>
        <a:bodyPr/>
        <a:lstStyle/>
        <a:p>
          <a:endParaRPr lang="ru-RU"/>
        </a:p>
      </dgm:t>
    </dgm:pt>
    <dgm:pt modelId="{3DECAC5E-5312-4793-B742-D1B98C1A5F89}">
      <dgm:prSet/>
      <dgm:spPr/>
      <dgm:t>
        <a:bodyPr/>
        <a:lstStyle/>
        <a:p>
          <a:pPr rtl="0"/>
          <a:r>
            <a:rPr lang="en-US" i="1" dirty="0" smtClean="0"/>
            <a:t>The main manifestations of the third period </a:t>
          </a:r>
          <a:r>
            <a:rPr lang="en-US" dirty="0" smtClean="0"/>
            <a:t>are the development of toxic </a:t>
          </a:r>
          <a:r>
            <a:rPr lang="en-US" dirty="0" err="1" smtClean="0"/>
            <a:t>rhinopharyngitis</a:t>
          </a:r>
          <a:r>
            <a:rPr lang="en-US" dirty="0" smtClean="0"/>
            <a:t>, </a:t>
          </a:r>
          <a:r>
            <a:rPr lang="en-US" dirty="0" err="1" smtClean="0"/>
            <a:t>laryngotracheitis</a:t>
          </a:r>
          <a:r>
            <a:rPr lang="en-US" dirty="0" smtClean="0"/>
            <a:t>, and conjunctivitis. The development of toxic bronchitis is observed in mild poisonings, toxic pneumonias in moderate poisonings, and toxic pulmonary edema in severe poisonings. In addition, in the clinical picture of intoxication, there are neurological disorders in the form of post-intoxication asthenic syndrome with vegetative-vascular dystonia, signs of meningitis, and </a:t>
          </a:r>
          <a:r>
            <a:rPr lang="en-US" dirty="0" err="1" smtClean="0"/>
            <a:t>myasthenic</a:t>
          </a:r>
          <a:r>
            <a:rPr lang="en-US" dirty="0" smtClean="0"/>
            <a:t> syndrome.</a:t>
          </a:r>
          <a:endParaRPr lang="uk-UA" dirty="0"/>
        </a:p>
      </dgm:t>
    </dgm:pt>
    <dgm:pt modelId="{E328107B-213A-4B91-A43A-3C7F90128DF8}" type="parTrans" cxnId="{A7C397F8-B7DF-40D6-8B89-EA606105CDBC}">
      <dgm:prSet/>
      <dgm:spPr/>
      <dgm:t>
        <a:bodyPr/>
        <a:lstStyle/>
        <a:p>
          <a:endParaRPr lang="ru-RU"/>
        </a:p>
      </dgm:t>
    </dgm:pt>
    <dgm:pt modelId="{845A2721-08E9-4462-8F9A-BAD581266867}" type="sibTrans" cxnId="{A7C397F8-B7DF-40D6-8B89-EA606105CDBC}">
      <dgm:prSet/>
      <dgm:spPr/>
      <dgm:t>
        <a:bodyPr/>
        <a:lstStyle/>
        <a:p>
          <a:endParaRPr lang="ru-RU"/>
        </a:p>
      </dgm:t>
    </dgm:pt>
    <dgm:pt modelId="{C4A7D08D-8A15-402F-91CE-D89D806C00A6}" type="pres">
      <dgm:prSet presAssocID="{08FBB171-6735-42FD-999D-780B046B60DB}" presName="linear" presStyleCnt="0">
        <dgm:presLayoutVars>
          <dgm:animLvl val="lvl"/>
          <dgm:resizeHandles val="exact"/>
        </dgm:presLayoutVars>
      </dgm:prSet>
      <dgm:spPr/>
      <dgm:t>
        <a:bodyPr/>
        <a:lstStyle/>
        <a:p>
          <a:endParaRPr lang="ru-RU"/>
        </a:p>
      </dgm:t>
    </dgm:pt>
    <dgm:pt modelId="{BA045B55-D7AB-46D1-9827-8D9EB2AA886F}" type="pres">
      <dgm:prSet presAssocID="{F43A78EE-A1B5-4F3D-9917-589D5E42618C}" presName="parentText" presStyleLbl="node1" presStyleIdx="0" presStyleCnt="4">
        <dgm:presLayoutVars>
          <dgm:chMax val="0"/>
          <dgm:bulletEnabled val="1"/>
        </dgm:presLayoutVars>
      </dgm:prSet>
      <dgm:spPr/>
      <dgm:t>
        <a:bodyPr/>
        <a:lstStyle/>
        <a:p>
          <a:endParaRPr lang="ru-RU"/>
        </a:p>
      </dgm:t>
    </dgm:pt>
    <dgm:pt modelId="{2B2342FD-4D60-4DE7-9068-F71DED48DF7C}" type="pres">
      <dgm:prSet presAssocID="{B6A7999D-20C7-4567-AB26-B361A742CE6D}" presName="spacer" presStyleCnt="0"/>
      <dgm:spPr/>
    </dgm:pt>
    <dgm:pt modelId="{9CC2E3FA-E563-4384-B3C9-16D53C36FCFD}" type="pres">
      <dgm:prSet presAssocID="{F57987C0-1740-4ED6-B263-9401AD2D2295}" presName="parentText" presStyleLbl="node1" presStyleIdx="1" presStyleCnt="4">
        <dgm:presLayoutVars>
          <dgm:chMax val="0"/>
          <dgm:bulletEnabled val="1"/>
        </dgm:presLayoutVars>
      </dgm:prSet>
      <dgm:spPr/>
      <dgm:t>
        <a:bodyPr/>
        <a:lstStyle/>
        <a:p>
          <a:endParaRPr lang="ru-RU"/>
        </a:p>
      </dgm:t>
    </dgm:pt>
    <dgm:pt modelId="{64A43E9C-15B6-4CC3-8C70-9AE1B5861CAA}" type="pres">
      <dgm:prSet presAssocID="{F5CFA79C-3420-40C6-8435-27C91C3358B1}" presName="spacer" presStyleCnt="0"/>
      <dgm:spPr/>
    </dgm:pt>
    <dgm:pt modelId="{A928B140-35A7-4183-98C4-BF6FD3537D7D}" type="pres">
      <dgm:prSet presAssocID="{5FF76968-AEF6-48A5-B4C4-B1F70FA2642B}" presName="parentText" presStyleLbl="node1" presStyleIdx="2" presStyleCnt="4">
        <dgm:presLayoutVars>
          <dgm:chMax val="0"/>
          <dgm:bulletEnabled val="1"/>
        </dgm:presLayoutVars>
      </dgm:prSet>
      <dgm:spPr/>
      <dgm:t>
        <a:bodyPr/>
        <a:lstStyle/>
        <a:p>
          <a:endParaRPr lang="ru-RU"/>
        </a:p>
      </dgm:t>
    </dgm:pt>
    <dgm:pt modelId="{B6725C34-0E35-44CA-9657-205477DDC7D3}" type="pres">
      <dgm:prSet presAssocID="{2F74EA49-BEC1-4324-B542-6B71ED2B7DA1}" presName="spacer" presStyleCnt="0"/>
      <dgm:spPr/>
    </dgm:pt>
    <dgm:pt modelId="{AF3D33C2-A2CF-4987-BFEF-0202FDD7D187}" type="pres">
      <dgm:prSet presAssocID="{3DECAC5E-5312-4793-B742-D1B98C1A5F89}" presName="parentText" presStyleLbl="node1" presStyleIdx="3" presStyleCnt="4">
        <dgm:presLayoutVars>
          <dgm:chMax val="0"/>
          <dgm:bulletEnabled val="1"/>
        </dgm:presLayoutVars>
      </dgm:prSet>
      <dgm:spPr/>
      <dgm:t>
        <a:bodyPr/>
        <a:lstStyle/>
        <a:p>
          <a:endParaRPr lang="ru-RU"/>
        </a:p>
      </dgm:t>
    </dgm:pt>
  </dgm:ptLst>
  <dgm:cxnLst>
    <dgm:cxn modelId="{45E1E9C5-2187-4773-B009-FA6FBF6B58BD}" type="presOf" srcId="{5FF76968-AEF6-48A5-B4C4-B1F70FA2642B}" destId="{A928B140-35A7-4183-98C4-BF6FD3537D7D}" srcOrd="0" destOrd="0" presId="urn:microsoft.com/office/officeart/2005/8/layout/vList2"/>
    <dgm:cxn modelId="{79CAE4CA-3D76-414F-AD49-5B1C4C9CA614}" type="presOf" srcId="{F43A78EE-A1B5-4F3D-9917-589D5E42618C}" destId="{BA045B55-D7AB-46D1-9827-8D9EB2AA886F}" srcOrd="0" destOrd="0" presId="urn:microsoft.com/office/officeart/2005/8/layout/vList2"/>
    <dgm:cxn modelId="{931D3831-804A-4A5C-94B6-4E5061B53E97}" srcId="{08FBB171-6735-42FD-999D-780B046B60DB}" destId="{F43A78EE-A1B5-4F3D-9917-589D5E42618C}" srcOrd="0" destOrd="0" parTransId="{CB277768-B1FE-4424-B0F5-16ECD56E9461}" sibTransId="{B6A7999D-20C7-4567-AB26-B361A742CE6D}"/>
    <dgm:cxn modelId="{D8D0A4D8-4EAA-4870-804D-976347F4497E}" type="presOf" srcId="{3DECAC5E-5312-4793-B742-D1B98C1A5F89}" destId="{AF3D33C2-A2CF-4987-BFEF-0202FDD7D187}" srcOrd="0" destOrd="0" presId="urn:microsoft.com/office/officeart/2005/8/layout/vList2"/>
    <dgm:cxn modelId="{B11BD536-7853-40F4-9B72-C04AFFD04E99}" type="presOf" srcId="{08FBB171-6735-42FD-999D-780B046B60DB}" destId="{C4A7D08D-8A15-402F-91CE-D89D806C00A6}" srcOrd="0" destOrd="0" presId="urn:microsoft.com/office/officeart/2005/8/layout/vList2"/>
    <dgm:cxn modelId="{CBC54531-FE26-4A1B-A435-8EDE7AF2B0E5}" srcId="{08FBB171-6735-42FD-999D-780B046B60DB}" destId="{5FF76968-AEF6-48A5-B4C4-B1F70FA2642B}" srcOrd="2" destOrd="0" parTransId="{34D6F9E3-847B-4D3B-8228-FCCC5705D54C}" sibTransId="{2F74EA49-BEC1-4324-B542-6B71ED2B7DA1}"/>
    <dgm:cxn modelId="{19AF6EA0-A04F-4218-A2B1-6D57761E64E9}" type="presOf" srcId="{F57987C0-1740-4ED6-B263-9401AD2D2295}" destId="{9CC2E3FA-E563-4384-B3C9-16D53C36FCFD}" srcOrd="0" destOrd="0" presId="urn:microsoft.com/office/officeart/2005/8/layout/vList2"/>
    <dgm:cxn modelId="{A7C397F8-B7DF-40D6-8B89-EA606105CDBC}" srcId="{08FBB171-6735-42FD-999D-780B046B60DB}" destId="{3DECAC5E-5312-4793-B742-D1B98C1A5F89}" srcOrd="3" destOrd="0" parTransId="{E328107B-213A-4B91-A43A-3C7F90128DF8}" sibTransId="{845A2721-08E9-4462-8F9A-BAD581266867}"/>
    <dgm:cxn modelId="{94689000-02E5-46FF-B8EE-8EC6076E1964}" srcId="{08FBB171-6735-42FD-999D-780B046B60DB}" destId="{F57987C0-1740-4ED6-B263-9401AD2D2295}" srcOrd="1" destOrd="0" parTransId="{025E6D40-62A7-486A-AFA5-B57DFC06755C}" sibTransId="{F5CFA79C-3420-40C6-8435-27C91C3358B1}"/>
    <dgm:cxn modelId="{F62D984D-4F26-42FC-BEFA-9F752063AFF5}" type="presParOf" srcId="{C4A7D08D-8A15-402F-91CE-D89D806C00A6}" destId="{BA045B55-D7AB-46D1-9827-8D9EB2AA886F}" srcOrd="0" destOrd="0" presId="urn:microsoft.com/office/officeart/2005/8/layout/vList2"/>
    <dgm:cxn modelId="{C6C6675D-C492-49E0-94E5-FED8625B88BD}" type="presParOf" srcId="{C4A7D08D-8A15-402F-91CE-D89D806C00A6}" destId="{2B2342FD-4D60-4DE7-9068-F71DED48DF7C}" srcOrd="1" destOrd="0" presId="urn:microsoft.com/office/officeart/2005/8/layout/vList2"/>
    <dgm:cxn modelId="{991580DD-55C3-473B-8AD6-A462E2C647BE}" type="presParOf" srcId="{C4A7D08D-8A15-402F-91CE-D89D806C00A6}" destId="{9CC2E3FA-E563-4384-B3C9-16D53C36FCFD}" srcOrd="2" destOrd="0" presId="urn:microsoft.com/office/officeart/2005/8/layout/vList2"/>
    <dgm:cxn modelId="{2A90C39C-6B58-4A6F-8D6D-0FC6B25E241A}" type="presParOf" srcId="{C4A7D08D-8A15-402F-91CE-D89D806C00A6}" destId="{64A43E9C-15B6-4CC3-8C70-9AE1B5861CAA}" srcOrd="3" destOrd="0" presId="urn:microsoft.com/office/officeart/2005/8/layout/vList2"/>
    <dgm:cxn modelId="{2E248EBF-B18E-4DA8-BA07-3A14B396C1B0}" type="presParOf" srcId="{C4A7D08D-8A15-402F-91CE-D89D806C00A6}" destId="{A928B140-35A7-4183-98C4-BF6FD3537D7D}" srcOrd="4" destOrd="0" presId="urn:microsoft.com/office/officeart/2005/8/layout/vList2"/>
    <dgm:cxn modelId="{217EB7E0-F6B1-40CC-A835-359215C3EBC9}" type="presParOf" srcId="{C4A7D08D-8A15-402F-91CE-D89D806C00A6}" destId="{B6725C34-0E35-44CA-9657-205477DDC7D3}" srcOrd="5" destOrd="0" presId="urn:microsoft.com/office/officeart/2005/8/layout/vList2"/>
    <dgm:cxn modelId="{A660CADA-059F-4AD7-A872-93C820504275}" type="presParOf" srcId="{C4A7D08D-8A15-402F-91CE-D89D806C00A6}" destId="{AF3D33C2-A2CF-4987-BFEF-0202FDD7D18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A742EA3-210B-40E8-8068-C4751293DA88}" type="doc">
      <dgm:prSet loTypeId="urn:microsoft.com/office/officeart/2005/8/layout/vList2" loCatId="list" qsTypeId="urn:microsoft.com/office/officeart/2005/8/quickstyle/3d4" qsCatId="3D" csTypeId="urn:microsoft.com/office/officeart/2005/8/colors/accent1_2" csCatId="accent1"/>
      <dgm:spPr/>
      <dgm:t>
        <a:bodyPr/>
        <a:lstStyle/>
        <a:p>
          <a:endParaRPr lang="ru-RU"/>
        </a:p>
      </dgm:t>
    </dgm:pt>
    <dgm:pt modelId="{53EBF93C-4066-4B73-9A19-D42BAF08782E}">
      <dgm:prSet/>
      <dgm:spPr/>
      <dgm:t>
        <a:bodyPr/>
        <a:lstStyle/>
        <a:p>
          <a:pPr rtl="0"/>
          <a:r>
            <a:rPr lang="en-US" smtClean="0"/>
            <a:t>For the issuance of a license, a one-time fee in the amount of one subsistence minimum, based on the amount of the subsistence minimum for able-bodied persons, valid on the day of the decision on the issuance of a license by the licensing authority, unless another fee is established by law. Renewing the license is free of charge</a:t>
          </a:r>
          <a:endParaRPr lang="uk-UA"/>
        </a:p>
      </dgm:t>
    </dgm:pt>
    <dgm:pt modelId="{E37DDFB7-5E19-4A90-BF3E-F44B6B3B239D}" type="parTrans" cxnId="{72416D23-4084-4B82-9612-8822F57C7AED}">
      <dgm:prSet/>
      <dgm:spPr/>
      <dgm:t>
        <a:bodyPr/>
        <a:lstStyle/>
        <a:p>
          <a:endParaRPr lang="ru-RU"/>
        </a:p>
      </dgm:t>
    </dgm:pt>
    <dgm:pt modelId="{3D4932A7-3B94-43C1-9FC8-EC9EDBC683CF}" type="sibTrans" cxnId="{72416D23-4084-4B82-9612-8822F57C7AED}">
      <dgm:prSet/>
      <dgm:spPr/>
      <dgm:t>
        <a:bodyPr/>
        <a:lstStyle/>
        <a:p>
          <a:endParaRPr lang="ru-RU"/>
        </a:p>
      </dgm:t>
    </dgm:pt>
    <dgm:pt modelId="{FC678B02-E057-47F5-8AB5-5E2F6733C82B}">
      <dgm:prSet/>
      <dgm:spPr/>
      <dgm:t>
        <a:bodyPr/>
        <a:lstStyle/>
        <a:p>
          <a:pPr rtl="0"/>
          <a:r>
            <a:rPr lang="en-US" smtClean="0"/>
            <a:t>Persons of the management staff, who are entrusted with the responsibilities of monitoring the circulation of narcotic drugs, psychotropic substances and precursors, materially responsible persons and persons who will have access to the circulation of narcotic drugs, psychotropic substances and precursors based on their official duties, are determined by the order of the head of a legal entity (authorized person) or an individual entrepreneur who has a license to conduct medical or veterinary practice.</a:t>
          </a:r>
          <a:endParaRPr lang="uk-UA"/>
        </a:p>
      </dgm:t>
    </dgm:pt>
    <dgm:pt modelId="{7E3D7A43-F591-4F24-8336-268D75B86B28}" type="parTrans" cxnId="{FDD544B5-5A95-4807-A3DB-D53DAFD1022F}">
      <dgm:prSet/>
      <dgm:spPr/>
      <dgm:t>
        <a:bodyPr/>
        <a:lstStyle/>
        <a:p>
          <a:endParaRPr lang="ru-RU"/>
        </a:p>
      </dgm:t>
    </dgm:pt>
    <dgm:pt modelId="{610AB73F-6E5A-4AFE-8FC4-470B336984EA}" type="sibTrans" cxnId="{FDD544B5-5A95-4807-A3DB-D53DAFD1022F}">
      <dgm:prSet/>
      <dgm:spPr/>
      <dgm:t>
        <a:bodyPr/>
        <a:lstStyle/>
        <a:p>
          <a:endParaRPr lang="ru-RU"/>
        </a:p>
      </dgm:t>
    </dgm:pt>
    <dgm:pt modelId="{2BC6E357-1556-47A1-B4EB-B7B9232ECD38}">
      <dgm:prSet/>
      <dgm:spPr/>
      <dgm:t>
        <a:bodyPr/>
        <a:lstStyle/>
        <a:p>
          <a:pPr rtl="0"/>
          <a:r>
            <a:rPr lang="en-US" smtClean="0"/>
            <a:t>Access to the premises where narcotic drugs, psychotropic substances and precursors are stored is granted only to persons who are directly authorized to work related to the circulation of these drugs and substances.</a:t>
          </a:r>
          <a:endParaRPr lang="uk-UA"/>
        </a:p>
      </dgm:t>
    </dgm:pt>
    <dgm:pt modelId="{0A3AC54D-D608-4AFE-AAF8-2F4747623237}" type="parTrans" cxnId="{7F57D51F-DF25-4C93-8C0E-59922E23F230}">
      <dgm:prSet/>
      <dgm:spPr/>
      <dgm:t>
        <a:bodyPr/>
        <a:lstStyle/>
        <a:p>
          <a:endParaRPr lang="ru-RU"/>
        </a:p>
      </dgm:t>
    </dgm:pt>
    <dgm:pt modelId="{8A568F3A-E7D5-4444-88A7-5D972C0FB3DC}" type="sibTrans" cxnId="{7F57D51F-DF25-4C93-8C0E-59922E23F230}">
      <dgm:prSet/>
      <dgm:spPr/>
      <dgm:t>
        <a:bodyPr/>
        <a:lstStyle/>
        <a:p>
          <a:endParaRPr lang="ru-RU"/>
        </a:p>
      </dgm:t>
    </dgm:pt>
    <dgm:pt modelId="{C2CDF7C4-625C-4BB2-B71D-FE1C89CD2379}" type="pres">
      <dgm:prSet presAssocID="{9A742EA3-210B-40E8-8068-C4751293DA88}" presName="linear" presStyleCnt="0">
        <dgm:presLayoutVars>
          <dgm:animLvl val="lvl"/>
          <dgm:resizeHandles val="exact"/>
        </dgm:presLayoutVars>
      </dgm:prSet>
      <dgm:spPr/>
      <dgm:t>
        <a:bodyPr/>
        <a:lstStyle/>
        <a:p>
          <a:endParaRPr lang="ru-RU"/>
        </a:p>
      </dgm:t>
    </dgm:pt>
    <dgm:pt modelId="{16658EAD-C51A-4A63-95E9-18AA58815D6C}" type="pres">
      <dgm:prSet presAssocID="{53EBF93C-4066-4B73-9A19-D42BAF08782E}" presName="parentText" presStyleLbl="node1" presStyleIdx="0" presStyleCnt="3">
        <dgm:presLayoutVars>
          <dgm:chMax val="0"/>
          <dgm:bulletEnabled val="1"/>
        </dgm:presLayoutVars>
      </dgm:prSet>
      <dgm:spPr/>
      <dgm:t>
        <a:bodyPr/>
        <a:lstStyle/>
        <a:p>
          <a:endParaRPr lang="ru-RU"/>
        </a:p>
      </dgm:t>
    </dgm:pt>
    <dgm:pt modelId="{2DE99284-48FC-403B-B716-52072F4C059F}" type="pres">
      <dgm:prSet presAssocID="{3D4932A7-3B94-43C1-9FC8-EC9EDBC683CF}" presName="spacer" presStyleCnt="0"/>
      <dgm:spPr/>
    </dgm:pt>
    <dgm:pt modelId="{FCED62DC-35AB-4109-8BAD-882432D20DB4}" type="pres">
      <dgm:prSet presAssocID="{FC678B02-E057-47F5-8AB5-5E2F6733C82B}" presName="parentText" presStyleLbl="node1" presStyleIdx="1" presStyleCnt="3">
        <dgm:presLayoutVars>
          <dgm:chMax val="0"/>
          <dgm:bulletEnabled val="1"/>
        </dgm:presLayoutVars>
      </dgm:prSet>
      <dgm:spPr/>
      <dgm:t>
        <a:bodyPr/>
        <a:lstStyle/>
        <a:p>
          <a:endParaRPr lang="ru-RU"/>
        </a:p>
      </dgm:t>
    </dgm:pt>
    <dgm:pt modelId="{0124869E-1330-4C0C-B62C-FC0668B0A25E}" type="pres">
      <dgm:prSet presAssocID="{610AB73F-6E5A-4AFE-8FC4-470B336984EA}" presName="spacer" presStyleCnt="0"/>
      <dgm:spPr/>
    </dgm:pt>
    <dgm:pt modelId="{FEF10B2D-6655-4BEC-8745-C1DC290FB822}" type="pres">
      <dgm:prSet presAssocID="{2BC6E357-1556-47A1-B4EB-B7B9232ECD38}" presName="parentText" presStyleLbl="node1" presStyleIdx="2" presStyleCnt="3">
        <dgm:presLayoutVars>
          <dgm:chMax val="0"/>
          <dgm:bulletEnabled val="1"/>
        </dgm:presLayoutVars>
      </dgm:prSet>
      <dgm:spPr/>
      <dgm:t>
        <a:bodyPr/>
        <a:lstStyle/>
        <a:p>
          <a:endParaRPr lang="ru-RU"/>
        </a:p>
      </dgm:t>
    </dgm:pt>
  </dgm:ptLst>
  <dgm:cxnLst>
    <dgm:cxn modelId="{72416D23-4084-4B82-9612-8822F57C7AED}" srcId="{9A742EA3-210B-40E8-8068-C4751293DA88}" destId="{53EBF93C-4066-4B73-9A19-D42BAF08782E}" srcOrd="0" destOrd="0" parTransId="{E37DDFB7-5E19-4A90-BF3E-F44B6B3B239D}" sibTransId="{3D4932A7-3B94-43C1-9FC8-EC9EDBC683CF}"/>
    <dgm:cxn modelId="{1D3158B3-6FAF-4B2A-8B62-BB230E4005E0}" type="presOf" srcId="{2BC6E357-1556-47A1-B4EB-B7B9232ECD38}" destId="{FEF10B2D-6655-4BEC-8745-C1DC290FB822}" srcOrd="0" destOrd="0" presId="urn:microsoft.com/office/officeart/2005/8/layout/vList2"/>
    <dgm:cxn modelId="{4BE4A302-079F-420D-95C7-A7A9E14BC229}" type="presOf" srcId="{9A742EA3-210B-40E8-8068-C4751293DA88}" destId="{C2CDF7C4-625C-4BB2-B71D-FE1C89CD2379}" srcOrd="0" destOrd="0" presId="urn:microsoft.com/office/officeart/2005/8/layout/vList2"/>
    <dgm:cxn modelId="{4D3AE4BD-ABA0-49A5-895D-23B128E343B4}" type="presOf" srcId="{FC678B02-E057-47F5-8AB5-5E2F6733C82B}" destId="{FCED62DC-35AB-4109-8BAD-882432D20DB4}" srcOrd="0" destOrd="0" presId="urn:microsoft.com/office/officeart/2005/8/layout/vList2"/>
    <dgm:cxn modelId="{FDD544B5-5A95-4807-A3DB-D53DAFD1022F}" srcId="{9A742EA3-210B-40E8-8068-C4751293DA88}" destId="{FC678B02-E057-47F5-8AB5-5E2F6733C82B}" srcOrd="1" destOrd="0" parTransId="{7E3D7A43-F591-4F24-8336-268D75B86B28}" sibTransId="{610AB73F-6E5A-4AFE-8FC4-470B336984EA}"/>
    <dgm:cxn modelId="{7F57D51F-DF25-4C93-8C0E-59922E23F230}" srcId="{9A742EA3-210B-40E8-8068-C4751293DA88}" destId="{2BC6E357-1556-47A1-B4EB-B7B9232ECD38}" srcOrd="2" destOrd="0" parTransId="{0A3AC54D-D608-4AFE-AAF8-2F4747623237}" sibTransId="{8A568F3A-E7D5-4444-88A7-5D972C0FB3DC}"/>
    <dgm:cxn modelId="{3FF537A7-C6AA-459B-98A2-C5F6D7E43301}" type="presOf" srcId="{53EBF93C-4066-4B73-9A19-D42BAF08782E}" destId="{16658EAD-C51A-4A63-95E9-18AA58815D6C}" srcOrd="0" destOrd="0" presId="urn:microsoft.com/office/officeart/2005/8/layout/vList2"/>
    <dgm:cxn modelId="{C165BDC7-8C76-44CA-B743-F4C0692E8892}" type="presParOf" srcId="{C2CDF7C4-625C-4BB2-B71D-FE1C89CD2379}" destId="{16658EAD-C51A-4A63-95E9-18AA58815D6C}" srcOrd="0" destOrd="0" presId="urn:microsoft.com/office/officeart/2005/8/layout/vList2"/>
    <dgm:cxn modelId="{734EDD90-8454-4DAC-A4DC-CFFD67604EC0}" type="presParOf" srcId="{C2CDF7C4-625C-4BB2-B71D-FE1C89CD2379}" destId="{2DE99284-48FC-403B-B716-52072F4C059F}" srcOrd="1" destOrd="0" presId="urn:microsoft.com/office/officeart/2005/8/layout/vList2"/>
    <dgm:cxn modelId="{A084695B-0F56-4D24-9840-CD0771F11C5C}" type="presParOf" srcId="{C2CDF7C4-625C-4BB2-B71D-FE1C89CD2379}" destId="{FCED62DC-35AB-4109-8BAD-882432D20DB4}" srcOrd="2" destOrd="0" presId="urn:microsoft.com/office/officeart/2005/8/layout/vList2"/>
    <dgm:cxn modelId="{63A48ABD-07BA-4249-9960-C3F7CE943121}" type="presParOf" srcId="{C2CDF7C4-625C-4BB2-B71D-FE1C89CD2379}" destId="{0124869E-1330-4C0C-B62C-FC0668B0A25E}" srcOrd="3" destOrd="0" presId="urn:microsoft.com/office/officeart/2005/8/layout/vList2"/>
    <dgm:cxn modelId="{510B9223-3801-4D18-946D-AA844C6B104B}" type="presParOf" srcId="{C2CDF7C4-625C-4BB2-B71D-FE1C89CD2379}" destId="{FEF10B2D-6655-4BEC-8745-C1DC290FB82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D3DD16-DE50-466A-A9A9-142FC3290274}">
      <dsp:nvSpPr>
        <dsp:cNvPr id="0" name=""/>
        <dsp:cNvSpPr/>
      </dsp:nvSpPr>
      <dsp:spPr>
        <a:xfrm>
          <a:off x="0" y="83119"/>
          <a:ext cx="5256583" cy="3042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According to the degree of toxicity, the following are classified:</a:t>
          </a:r>
          <a:endParaRPr lang="uk-UA" sz="1300" kern="1200"/>
        </a:p>
      </dsp:txBody>
      <dsp:txXfrm>
        <a:off x="14850" y="97969"/>
        <a:ext cx="5226883" cy="274500"/>
      </dsp:txXfrm>
    </dsp:sp>
    <dsp:sp modelId="{0ABDF328-4BEB-4642-BB1D-EDCBD83CBFE2}">
      <dsp:nvSpPr>
        <dsp:cNvPr id="0" name=""/>
        <dsp:cNvSpPr/>
      </dsp:nvSpPr>
      <dsp:spPr>
        <a:xfrm>
          <a:off x="0" y="424759"/>
          <a:ext cx="5256583" cy="3042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extremely toxic,</a:t>
          </a:r>
          <a:endParaRPr lang="uk-UA" sz="1300" kern="1200"/>
        </a:p>
      </dsp:txBody>
      <dsp:txXfrm>
        <a:off x="14850" y="439609"/>
        <a:ext cx="5226883" cy="274500"/>
      </dsp:txXfrm>
    </dsp:sp>
    <dsp:sp modelId="{DB158D19-EC4A-47B0-AAC9-9B8D596EC1B1}">
      <dsp:nvSpPr>
        <dsp:cNvPr id="0" name=""/>
        <dsp:cNvSpPr/>
      </dsp:nvSpPr>
      <dsp:spPr>
        <a:xfrm>
          <a:off x="0" y="766399"/>
          <a:ext cx="5256583" cy="3042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highly toxic,</a:t>
          </a:r>
          <a:endParaRPr lang="uk-UA" sz="1300" kern="1200"/>
        </a:p>
      </dsp:txBody>
      <dsp:txXfrm>
        <a:off x="14850" y="781249"/>
        <a:ext cx="5226883" cy="274500"/>
      </dsp:txXfrm>
    </dsp:sp>
    <dsp:sp modelId="{FB979157-F4A3-4A69-9D3E-1DF53F6F1993}">
      <dsp:nvSpPr>
        <dsp:cNvPr id="0" name=""/>
        <dsp:cNvSpPr/>
      </dsp:nvSpPr>
      <dsp:spPr>
        <a:xfrm>
          <a:off x="0" y="1108039"/>
          <a:ext cx="5256583" cy="3042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highly toxic,</a:t>
          </a:r>
          <a:endParaRPr lang="uk-UA" sz="1300" kern="1200"/>
        </a:p>
      </dsp:txBody>
      <dsp:txXfrm>
        <a:off x="14850" y="1122889"/>
        <a:ext cx="5226883" cy="274500"/>
      </dsp:txXfrm>
    </dsp:sp>
    <dsp:sp modelId="{06F9E6AC-73D0-4FE7-A90A-7BDC01A0CB8F}">
      <dsp:nvSpPr>
        <dsp:cNvPr id="0" name=""/>
        <dsp:cNvSpPr/>
      </dsp:nvSpPr>
      <dsp:spPr>
        <a:xfrm>
          <a:off x="0" y="1449680"/>
          <a:ext cx="5256583" cy="3042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moderately toxic,</a:t>
          </a:r>
          <a:endParaRPr lang="uk-UA" sz="1300" kern="1200"/>
        </a:p>
      </dsp:txBody>
      <dsp:txXfrm>
        <a:off x="14850" y="1464530"/>
        <a:ext cx="5226883" cy="274500"/>
      </dsp:txXfrm>
    </dsp:sp>
    <dsp:sp modelId="{F8FB3F3E-2244-448B-BB93-BBCCD2FA599E}">
      <dsp:nvSpPr>
        <dsp:cNvPr id="0" name=""/>
        <dsp:cNvSpPr/>
      </dsp:nvSpPr>
      <dsp:spPr>
        <a:xfrm>
          <a:off x="0" y="1791320"/>
          <a:ext cx="5256583" cy="3042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slightly toxic</a:t>
          </a:r>
          <a:endParaRPr lang="uk-UA" sz="1300" kern="1200"/>
        </a:p>
      </dsp:txBody>
      <dsp:txXfrm>
        <a:off x="14850" y="1806170"/>
        <a:ext cx="5226883" cy="274500"/>
      </dsp:txXfrm>
    </dsp:sp>
    <dsp:sp modelId="{56026D39-5007-4CCE-BBC3-FA391EEABD3A}">
      <dsp:nvSpPr>
        <dsp:cNvPr id="0" name=""/>
        <dsp:cNvSpPr/>
      </dsp:nvSpPr>
      <dsp:spPr>
        <a:xfrm>
          <a:off x="0" y="2132960"/>
          <a:ext cx="5256583" cy="3042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practically non-toxic substances.</a:t>
          </a:r>
          <a:endParaRPr lang="uk-UA" sz="1300" kern="1200"/>
        </a:p>
      </dsp:txBody>
      <dsp:txXfrm>
        <a:off x="14850" y="2147810"/>
        <a:ext cx="5226883" cy="274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CC07DB-AA40-4CCE-BD93-16183AC54E6B}">
      <dsp:nvSpPr>
        <dsp:cNvPr id="0" name=""/>
        <dsp:cNvSpPr/>
      </dsp:nvSpPr>
      <dsp:spPr>
        <a:xfrm>
          <a:off x="0" y="181379"/>
          <a:ext cx="7920880" cy="27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FCA0C29B-DE15-42EC-B97D-E551D0A7D3F6}">
      <dsp:nvSpPr>
        <dsp:cNvPr id="0" name=""/>
        <dsp:cNvSpPr/>
      </dsp:nvSpPr>
      <dsp:spPr>
        <a:xfrm>
          <a:off x="396044" y="19018"/>
          <a:ext cx="5544616" cy="324720"/>
        </a:xfrm>
        <a:prstGeom prst="roundRect">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73" tIns="0" rIns="209573" bIns="0" numCol="1" spcCol="1270" anchor="ctr" anchorCtr="0">
          <a:noAutofit/>
        </a:bodyPr>
        <a:lstStyle/>
        <a:p>
          <a:pPr lvl="0" algn="l" defTabSz="488950" rtl="0">
            <a:lnSpc>
              <a:spcPct val="90000"/>
            </a:lnSpc>
            <a:spcBef>
              <a:spcPct val="0"/>
            </a:spcBef>
            <a:spcAft>
              <a:spcPct val="35000"/>
            </a:spcAft>
          </a:pPr>
          <a:r>
            <a:rPr lang="pl-PL" sz="1100" kern="1200" smtClean="0"/>
            <a:t>Substances with a predominantly asphyxiating effect (chlorine, phosphorus 3-chloride, phosphorus oxychloride, methyl isocyanate).</a:t>
          </a:r>
          <a:endParaRPr lang="uk-UA" sz="1100" kern="1200"/>
        </a:p>
      </dsp:txBody>
      <dsp:txXfrm>
        <a:off x="411896" y="34870"/>
        <a:ext cx="5512912" cy="293016"/>
      </dsp:txXfrm>
    </dsp:sp>
    <dsp:sp modelId="{9FF54CFA-2963-4B5A-810A-945D25F28123}">
      <dsp:nvSpPr>
        <dsp:cNvPr id="0" name=""/>
        <dsp:cNvSpPr/>
      </dsp:nvSpPr>
      <dsp:spPr>
        <a:xfrm>
          <a:off x="0" y="680339"/>
          <a:ext cx="7920880" cy="27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B633BD89-4E71-4676-959F-C4CF0D9514AE}">
      <dsp:nvSpPr>
        <dsp:cNvPr id="0" name=""/>
        <dsp:cNvSpPr/>
      </dsp:nvSpPr>
      <dsp:spPr>
        <a:xfrm>
          <a:off x="396044" y="517979"/>
          <a:ext cx="5544616" cy="324720"/>
        </a:xfrm>
        <a:prstGeom prst="roundRect">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73" tIns="0" rIns="209573" bIns="0" numCol="1" spcCol="1270" anchor="ctr" anchorCtr="0">
          <a:noAutofit/>
        </a:bodyPr>
        <a:lstStyle/>
        <a:p>
          <a:pPr lvl="0" algn="l" defTabSz="488950" rtl="0">
            <a:lnSpc>
              <a:spcPct val="90000"/>
            </a:lnSpc>
            <a:spcBef>
              <a:spcPct val="0"/>
            </a:spcBef>
            <a:spcAft>
              <a:spcPct val="35000"/>
            </a:spcAft>
          </a:pPr>
          <a:r>
            <a:rPr lang="pl-PL" sz="1100" kern="1200" smtClean="0"/>
            <a:t>2. Substances with a predominantly generalised toxic effect (sulphur chloride, phosgene, chloropicrin).</a:t>
          </a:r>
          <a:endParaRPr lang="uk-UA" sz="1100" kern="1200"/>
        </a:p>
      </dsp:txBody>
      <dsp:txXfrm>
        <a:off x="411896" y="533831"/>
        <a:ext cx="5512912" cy="293016"/>
      </dsp:txXfrm>
    </dsp:sp>
    <dsp:sp modelId="{A8C878CB-443A-4072-971B-956F8E147F26}">
      <dsp:nvSpPr>
        <dsp:cNvPr id="0" name=""/>
        <dsp:cNvSpPr/>
      </dsp:nvSpPr>
      <dsp:spPr>
        <a:xfrm>
          <a:off x="0" y="1179299"/>
          <a:ext cx="7920880" cy="27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B25E93CE-72FE-427A-A6E9-4C5DE5A7B9EE}">
      <dsp:nvSpPr>
        <dsp:cNvPr id="0" name=""/>
        <dsp:cNvSpPr/>
      </dsp:nvSpPr>
      <dsp:spPr>
        <a:xfrm>
          <a:off x="396044" y="1016939"/>
          <a:ext cx="5544616" cy="324720"/>
        </a:xfrm>
        <a:prstGeom prst="roundRect">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73" tIns="0" rIns="209573" bIns="0" numCol="1" spcCol="1270" anchor="ctr" anchorCtr="0">
          <a:noAutofit/>
        </a:bodyPr>
        <a:lstStyle/>
        <a:p>
          <a:pPr lvl="0" algn="l" defTabSz="488950" rtl="0">
            <a:lnSpc>
              <a:spcPct val="90000"/>
            </a:lnSpc>
            <a:spcBef>
              <a:spcPct val="0"/>
            </a:spcBef>
            <a:spcAft>
              <a:spcPct val="35000"/>
            </a:spcAft>
          </a:pPr>
          <a:r>
            <a:rPr lang="pl-PL" sz="1100" kern="1200" smtClean="0"/>
            <a:t>3. Substances with suffocating and general toxic effects:</a:t>
          </a:r>
          <a:endParaRPr lang="uk-UA" sz="1100" kern="1200"/>
        </a:p>
      </dsp:txBody>
      <dsp:txXfrm>
        <a:off x="411896" y="1032791"/>
        <a:ext cx="5512912" cy="293016"/>
      </dsp:txXfrm>
    </dsp:sp>
    <dsp:sp modelId="{C32813C6-54DC-4516-BEAA-5713736CCCBC}">
      <dsp:nvSpPr>
        <dsp:cNvPr id="0" name=""/>
        <dsp:cNvSpPr/>
      </dsp:nvSpPr>
      <dsp:spPr>
        <a:xfrm>
          <a:off x="0" y="1678259"/>
          <a:ext cx="7920880" cy="27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016594BE-8992-4FF1-BD9C-0BAEAABD0959}">
      <dsp:nvSpPr>
        <dsp:cNvPr id="0" name=""/>
        <dsp:cNvSpPr/>
      </dsp:nvSpPr>
      <dsp:spPr>
        <a:xfrm>
          <a:off x="396044" y="1515899"/>
          <a:ext cx="5544616" cy="324720"/>
        </a:xfrm>
        <a:prstGeom prst="roundRect">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73" tIns="0" rIns="209573" bIns="0" numCol="1" spcCol="1270" anchor="ctr" anchorCtr="0">
          <a:noAutofit/>
        </a:bodyPr>
        <a:lstStyle/>
        <a:p>
          <a:pPr lvl="0" algn="l" defTabSz="488950" rtl="0">
            <a:lnSpc>
              <a:spcPct val="90000"/>
            </a:lnSpc>
            <a:spcBef>
              <a:spcPct val="0"/>
            </a:spcBef>
            <a:spcAft>
              <a:spcPct val="35000"/>
            </a:spcAft>
          </a:pPr>
          <a:r>
            <a:rPr lang="pl-PL" sz="1100" kern="1200" smtClean="0"/>
            <a:t>Ø a) with a pronounced cauterising effect (acrylonitrile, nitric acid);</a:t>
          </a:r>
          <a:endParaRPr lang="uk-UA" sz="1100" kern="1200"/>
        </a:p>
      </dsp:txBody>
      <dsp:txXfrm>
        <a:off x="411896" y="1531751"/>
        <a:ext cx="5512912" cy="293016"/>
      </dsp:txXfrm>
    </dsp:sp>
    <dsp:sp modelId="{5893F38B-B4C1-4660-BC38-98140B801828}">
      <dsp:nvSpPr>
        <dsp:cNvPr id="0" name=""/>
        <dsp:cNvSpPr/>
      </dsp:nvSpPr>
      <dsp:spPr>
        <a:xfrm>
          <a:off x="0" y="2177219"/>
          <a:ext cx="7920880" cy="27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2CDDE9C8-95C0-4350-812A-F397FEC1DD5E}">
      <dsp:nvSpPr>
        <dsp:cNvPr id="0" name=""/>
        <dsp:cNvSpPr/>
      </dsp:nvSpPr>
      <dsp:spPr>
        <a:xfrm>
          <a:off x="396044" y="2014859"/>
          <a:ext cx="5544616" cy="324720"/>
        </a:xfrm>
        <a:prstGeom prst="roundRect">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73" tIns="0" rIns="209573" bIns="0" numCol="1" spcCol="1270" anchor="ctr" anchorCtr="0">
          <a:noAutofit/>
        </a:bodyPr>
        <a:lstStyle/>
        <a:p>
          <a:pPr lvl="0" algn="l" defTabSz="488950" rtl="0">
            <a:lnSpc>
              <a:spcPct val="90000"/>
            </a:lnSpc>
            <a:spcBef>
              <a:spcPct val="0"/>
            </a:spcBef>
            <a:spcAft>
              <a:spcPct val="35000"/>
            </a:spcAft>
          </a:pPr>
          <a:r>
            <a:rPr lang="pl-PL" sz="1100" kern="1200" smtClean="0"/>
            <a:t>Ø b) with a mild cauterising effect (sulphur dioxide, hydrogen sulphide, nitrogen oxides, hydrogen fluoride).</a:t>
          </a:r>
          <a:endParaRPr lang="uk-UA" sz="1100" kern="1200"/>
        </a:p>
      </dsp:txBody>
      <dsp:txXfrm>
        <a:off x="411896" y="2030711"/>
        <a:ext cx="5512912" cy="293016"/>
      </dsp:txXfrm>
    </dsp:sp>
    <dsp:sp modelId="{A770F747-F19F-4704-8D51-163D5D868CD7}">
      <dsp:nvSpPr>
        <dsp:cNvPr id="0" name=""/>
        <dsp:cNvSpPr/>
      </dsp:nvSpPr>
      <dsp:spPr>
        <a:xfrm>
          <a:off x="0" y="2676179"/>
          <a:ext cx="7920880" cy="27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18B9A698-8477-4D02-9FB4-C15C13DA41CA}">
      <dsp:nvSpPr>
        <dsp:cNvPr id="0" name=""/>
        <dsp:cNvSpPr/>
      </dsp:nvSpPr>
      <dsp:spPr>
        <a:xfrm>
          <a:off x="396044" y="2513819"/>
          <a:ext cx="5544616" cy="324720"/>
        </a:xfrm>
        <a:prstGeom prst="roundRect">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73" tIns="0" rIns="209573" bIns="0" numCol="1" spcCol="1270" anchor="ctr" anchorCtr="0">
          <a:noAutofit/>
        </a:bodyPr>
        <a:lstStyle/>
        <a:p>
          <a:pPr lvl="0" algn="l" defTabSz="488950" rtl="0">
            <a:lnSpc>
              <a:spcPct val="90000"/>
            </a:lnSpc>
            <a:spcBef>
              <a:spcPct val="0"/>
            </a:spcBef>
            <a:spcAft>
              <a:spcPct val="35000"/>
            </a:spcAft>
          </a:pPr>
          <a:r>
            <a:rPr lang="pl-PL" sz="1100" kern="1200" smtClean="0"/>
            <a:t>4. Substances that disrupt the generation, conduction and transmission of nerve impulses (carbon disulfide, organophosphorus compounds (OPC).</a:t>
          </a:r>
          <a:endParaRPr lang="uk-UA" sz="1100" kern="1200"/>
        </a:p>
      </dsp:txBody>
      <dsp:txXfrm>
        <a:off x="411896" y="2529671"/>
        <a:ext cx="5512912" cy="293016"/>
      </dsp:txXfrm>
    </dsp:sp>
    <dsp:sp modelId="{6D9049F7-4054-4DE3-B5C5-EE36D1512B61}">
      <dsp:nvSpPr>
        <dsp:cNvPr id="0" name=""/>
        <dsp:cNvSpPr/>
      </dsp:nvSpPr>
      <dsp:spPr>
        <a:xfrm>
          <a:off x="0" y="3175138"/>
          <a:ext cx="7920880" cy="27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BC96582F-7E90-456C-8244-9AB85CCF5919}">
      <dsp:nvSpPr>
        <dsp:cNvPr id="0" name=""/>
        <dsp:cNvSpPr/>
      </dsp:nvSpPr>
      <dsp:spPr>
        <a:xfrm>
          <a:off x="396044" y="3012779"/>
          <a:ext cx="5544616" cy="324720"/>
        </a:xfrm>
        <a:prstGeom prst="roundRect">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73" tIns="0" rIns="209573" bIns="0" numCol="1" spcCol="1270" anchor="ctr" anchorCtr="0">
          <a:noAutofit/>
        </a:bodyPr>
        <a:lstStyle/>
        <a:p>
          <a:pPr lvl="0" algn="l" defTabSz="488950" rtl="0">
            <a:lnSpc>
              <a:spcPct val="90000"/>
            </a:lnSpc>
            <a:spcBef>
              <a:spcPct val="0"/>
            </a:spcBef>
            <a:spcAft>
              <a:spcPct val="35000"/>
            </a:spcAft>
          </a:pPr>
          <a:r>
            <a:rPr lang="pl-PL" sz="1100" kern="1200" smtClean="0"/>
            <a:t>5. Substances with suffocating and neurotropic effects (ammonia).</a:t>
          </a:r>
          <a:endParaRPr lang="uk-UA" sz="1100" kern="1200"/>
        </a:p>
      </dsp:txBody>
      <dsp:txXfrm>
        <a:off x="411896" y="3028631"/>
        <a:ext cx="5512912" cy="293016"/>
      </dsp:txXfrm>
    </dsp:sp>
    <dsp:sp modelId="{12CD2847-B56F-4E11-8473-19435DEE3A57}">
      <dsp:nvSpPr>
        <dsp:cNvPr id="0" name=""/>
        <dsp:cNvSpPr/>
      </dsp:nvSpPr>
      <dsp:spPr>
        <a:xfrm>
          <a:off x="0" y="3674099"/>
          <a:ext cx="7920880" cy="2772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7FF2A092-1FCA-4A46-B92D-6CB35BB2C8B8}">
      <dsp:nvSpPr>
        <dsp:cNvPr id="0" name=""/>
        <dsp:cNvSpPr/>
      </dsp:nvSpPr>
      <dsp:spPr>
        <a:xfrm>
          <a:off x="396044" y="3511739"/>
          <a:ext cx="5544616" cy="324720"/>
        </a:xfrm>
        <a:prstGeom prst="roundRect">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9573" tIns="0" rIns="209573" bIns="0" numCol="1" spcCol="1270" anchor="ctr" anchorCtr="0">
          <a:noAutofit/>
        </a:bodyPr>
        <a:lstStyle/>
        <a:p>
          <a:pPr lvl="0" algn="l" defTabSz="488950" rtl="0">
            <a:lnSpc>
              <a:spcPct val="90000"/>
            </a:lnSpc>
            <a:spcBef>
              <a:spcPct val="0"/>
            </a:spcBef>
            <a:spcAft>
              <a:spcPct val="35000"/>
            </a:spcAft>
          </a:pPr>
          <a:r>
            <a:rPr lang="pl-PL" sz="1100" kern="1200" smtClean="0"/>
            <a:t>6. Cytotoxic poisons (ethylene oxide, methyl bromide, dichloromethyl bromide, methyl chlorohydrin, ethane, dimethyl sulfate, dioxin, halogenated hydrocarbons).</a:t>
          </a:r>
          <a:endParaRPr lang="uk-UA" sz="1100" kern="1200"/>
        </a:p>
      </dsp:txBody>
      <dsp:txXfrm>
        <a:off x="411896" y="3527591"/>
        <a:ext cx="5512912" cy="2930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69756-FCBA-4EEF-B7CF-3F2C0D7B3F7E}">
      <dsp:nvSpPr>
        <dsp:cNvPr id="0" name=""/>
        <dsp:cNvSpPr/>
      </dsp:nvSpPr>
      <dsp:spPr>
        <a:xfrm>
          <a:off x="230439" y="268"/>
          <a:ext cx="3507577" cy="17537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rtl="0">
            <a:lnSpc>
              <a:spcPct val="90000"/>
            </a:lnSpc>
            <a:spcBef>
              <a:spcPct val="0"/>
            </a:spcBef>
            <a:spcAft>
              <a:spcPct val="35000"/>
            </a:spcAft>
          </a:pPr>
          <a:r>
            <a:rPr lang="en-AU" sz="1300" kern="1200" smtClean="0"/>
            <a:t>Substances</a:t>
          </a:r>
          <a:r>
            <a:rPr lang="uk-UA" sz="1300" kern="1200" smtClean="0"/>
            <a:t> with a pronounced irritating and burning effect on the mucous membranes of the eyes, respiratory tract and skin (acrylonitrile, ammonia, hexamethyldiisocyanate, hydrazine, dimethyl sulfate, nitric acid, methyl bromide, methyl chloride, methyl vinyl ketone, methyl isocyanate, nitrogen oxides, phosphorus oxychloride).</a:t>
          </a:r>
          <a:endParaRPr lang="uk-UA" sz="1300" kern="1200"/>
        </a:p>
      </dsp:txBody>
      <dsp:txXfrm>
        <a:off x="281806" y="51635"/>
        <a:ext cx="3404843" cy="1651054"/>
      </dsp:txXfrm>
    </dsp:sp>
    <dsp:sp modelId="{E6AFC35C-6EA4-47E5-98C0-F8EA09CFB851}">
      <dsp:nvSpPr>
        <dsp:cNvPr id="0" name=""/>
        <dsp:cNvSpPr/>
      </dsp:nvSpPr>
      <dsp:spPr>
        <a:xfrm>
          <a:off x="4614911" y="268"/>
          <a:ext cx="3507577" cy="17537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rtl="0">
            <a:lnSpc>
              <a:spcPct val="90000"/>
            </a:lnSpc>
            <a:spcBef>
              <a:spcPct val="0"/>
            </a:spcBef>
            <a:spcAft>
              <a:spcPct val="35000"/>
            </a:spcAft>
          </a:pPr>
          <a:r>
            <a:rPr lang="uk-UA" sz="1300" kern="1200" dirty="0" err="1" smtClean="0"/>
            <a:t>Substances</a:t>
          </a:r>
          <a:r>
            <a:rPr lang="uk-UA" sz="1300" kern="1200" dirty="0" smtClean="0"/>
            <a:t> </a:t>
          </a:r>
          <a:r>
            <a:rPr lang="uk-UA" sz="1300" kern="1200" dirty="0" err="1" smtClean="0"/>
            <a:t>with</a:t>
          </a:r>
          <a:r>
            <a:rPr lang="uk-UA" sz="1300" kern="1200" dirty="0" smtClean="0"/>
            <a:t> a </a:t>
          </a:r>
          <a:r>
            <a:rPr lang="uk-UA" sz="1300" kern="1200" dirty="0" err="1" smtClean="0"/>
            <a:t>predominantly</a:t>
          </a:r>
          <a:r>
            <a:rPr lang="uk-UA" sz="1300" kern="1200" dirty="0" smtClean="0"/>
            <a:t> resorptive </a:t>
          </a:r>
          <a:endParaRPr lang="uk-UA" sz="1300" kern="1200" dirty="0"/>
        </a:p>
      </dsp:txBody>
      <dsp:txXfrm>
        <a:off x="4666278" y="51635"/>
        <a:ext cx="3404843" cy="16510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FCA47C-C450-422F-9A36-1953A699A0C3}">
      <dsp:nvSpPr>
        <dsp:cNvPr id="0" name=""/>
        <dsp:cNvSpPr/>
      </dsp:nvSpPr>
      <dsp:spPr>
        <a:xfrm>
          <a:off x="599466" y="0"/>
          <a:ext cx="6793954" cy="374441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7D61FB-CF56-4E38-8C8E-0FAE19E80880}">
      <dsp:nvSpPr>
        <dsp:cNvPr id="0" name=""/>
        <dsp:cNvSpPr/>
      </dsp:nvSpPr>
      <dsp:spPr>
        <a:xfrm>
          <a:off x="270852" y="1123324"/>
          <a:ext cx="2397866" cy="149776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uk-UA" sz="1100" kern="1200" smtClean="0"/>
            <a:t>Generally toxic - substances that mainly disrupt energy metabolism (compounds that disrupt oxygen transport in the blood: nitric acid, nitric acid, nitrogen oxides, carbon monoxide; inhibitors of the chain of respiratory enzymes and the tricarboxylic acid cycle)</a:t>
          </a:r>
          <a:endParaRPr lang="uk-UA" sz="1100" kern="1200"/>
        </a:p>
      </dsp:txBody>
      <dsp:txXfrm>
        <a:off x="343967" y="1196439"/>
        <a:ext cx="2251636" cy="1351536"/>
      </dsp:txXfrm>
    </dsp:sp>
    <dsp:sp modelId="{FF4E208C-AEE2-42D4-A2BE-CA788C09B12B}">
      <dsp:nvSpPr>
        <dsp:cNvPr id="0" name=""/>
        <dsp:cNvSpPr/>
      </dsp:nvSpPr>
      <dsp:spPr>
        <a:xfrm>
          <a:off x="2797510" y="1123324"/>
          <a:ext cx="2397866" cy="149776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uk-UA" sz="1100" kern="1200" smtClean="0"/>
            <a:t>2) neurotropic - substances that mainly disrupt the processes of generation, conduction and transmission of nerve impulses (organophosphate insecticides: dichlorvos, mercaptophos, thiophos; </a:t>
          </a:r>
          <a:endParaRPr lang="uk-UA" sz="1100" kern="1200"/>
        </a:p>
      </dsp:txBody>
      <dsp:txXfrm>
        <a:off x="2870625" y="1196439"/>
        <a:ext cx="2251636" cy="1351536"/>
      </dsp:txXfrm>
    </dsp:sp>
    <dsp:sp modelId="{EF06681A-51D7-486C-AFA2-04250D3516A5}">
      <dsp:nvSpPr>
        <dsp:cNvPr id="0" name=""/>
        <dsp:cNvSpPr/>
      </dsp:nvSpPr>
      <dsp:spPr>
        <a:xfrm>
          <a:off x="5324168" y="1123324"/>
          <a:ext cx="2397866" cy="149776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uk-UA" sz="1100" kern="1200" smtClean="0"/>
            <a:t>3) cytotoxic - substances that mainly disrupt metabolic processes in cells (dimethyl sulphate, dioxin, methyl bromide, methyl chloride, ethylene oxide, </a:t>
          </a:r>
          <a:endParaRPr lang="uk-UA" sz="1100" kern="1200"/>
        </a:p>
      </dsp:txBody>
      <dsp:txXfrm>
        <a:off x="5397283" y="1196439"/>
        <a:ext cx="2251636" cy="13515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547BE2-BCFC-406F-9A6C-C4FE7E4A4F69}">
      <dsp:nvSpPr>
        <dsp:cNvPr id="0" name=""/>
        <dsp:cNvSpPr/>
      </dsp:nvSpPr>
      <dsp:spPr>
        <a:xfrm>
          <a:off x="0" y="80299"/>
          <a:ext cx="5544616" cy="3439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dirty="0" smtClean="0"/>
            <a:t>Chlorine (Cl2) is a yellow-green gas with a pungent </a:t>
          </a:r>
          <a:r>
            <a:rPr lang="en-US" sz="1500" kern="1200" dirty="0" err="1" smtClean="0"/>
            <a:t>odour</a:t>
          </a:r>
          <a:r>
            <a:rPr lang="en-US" sz="1500" kern="1200" dirty="0" smtClean="0"/>
            <a:t>, 2.5 times heavier than air. It condenses into a liquid at a temperature of -34°C, its solidification point is -101.3°C. It is soluble in water and some organic solvents, and is well adsorbed by activated </a:t>
          </a:r>
          <a:r>
            <a:rPr lang="en-US" sz="1500" kern="1200" dirty="0" err="1" smtClean="0"/>
            <a:t>carbon.It</a:t>
          </a:r>
          <a:r>
            <a:rPr lang="en-US" sz="1500" kern="1200" dirty="0" smtClean="0"/>
            <a:t> is widely used due to its intense </a:t>
          </a:r>
          <a:r>
            <a:rPr lang="en-US" sz="1500" kern="1200" dirty="0" err="1" smtClean="0"/>
            <a:t>oxidising</a:t>
          </a:r>
          <a:r>
            <a:rPr lang="en-US" sz="1500" kern="1200" dirty="0" smtClean="0"/>
            <a:t> effect (bleach, disinfectant and disinfectant). It is transported in a liquid </a:t>
          </a:r>
          <a:r>
            <a:rPr lang="en-US" sz="1500" kern="1200" dirty="0" err="1" smtClean="0"/>
            <a:t>state.Accidents</a:t>
          </a:r>
          <a:r>
            <a:rPr lang="en-US" sz="1500" kern="1200" dirty="0" smtClean="0"/>
            <a:t> are most often associated with </a:t>
          </a:r>
          <a:r>
            <a:rPr lang="en-US" sz="1500" kern="1200" dirty="0" err="1" smtClean="0"/>
            <a:t>depressurisation</a:t>
          </a:r>
          <a:r>
            <a:rPr lang="en-US" sz="1500" kern="1200" dirty="0" smtClean="0"/>
            <a:t> of tanks or gas pipelines. May be freely released during the bleaching reaction.</a:t>
          </a:r>
          <a:r>
            <a:rPr lang="uk-UA" sz="1500" kern="1200" dirty="0" smtClean="0"/>
            <a:t> </a:t>
          </a:r>
          <a:r>
            <a:rPr lang="uk-UA" sz="1500" kern="1200" dirty="0" err="1" smtClean="0"/>
            <a:t>When</a:t>
          </a:r>
          <a:r>
            <a:rPr lang="uk-UA" sz="1500" kern="1200" dirty="0" smtClean="0"/>
            <a:t> </a:t>
          </a:r>
          <a:r>
            <a:rPr lang="uk-UA" sz="1500" kern="1200" dirty="0" err="1" smtClean="0"/>
            <a:t>it</a:t>
          </a:r>
          <a:r>
            <a:rPr lang="uk-UA" sz="1500" kern="1200" dirty="0" smtClean="0"/>
            <a:t> </a:t>
          </a:r>
          <a:r>
            <a:rPr lang="uk-UA" sz="1500" kern="1200" dirty="0" err="1" smtClean="0"/>
            <a:t>evaporates</a:t>
          </a:r>
          <a:r>
            <a:rPr lang="uk-UA" sz="1500" kern="1200" dirty="0" smtClean="0"/>
            <a:t> in the </a:t>
          </a:r>
          <a:r>
            <a:rPr lang="uk-UA" sz="1500" kern="1200" dirty="0" err="1" smtClean="0"/>
            <a:t>air</a:t>
          </a:r>
          <a:r>
            <a:rPr lang="uk-UA" sz="1500" kern="1200" dirty="0" smtClean="0"/>
            <a:t>, </a:t>
          </a:r>
          <a:r>
            <a:rPr lang="uk-UA" sz="1500" kern="1200" dirty="0" err="1" smtClean="0"/>
            <a:t>it</a:t>
          </a:r>
          <a:r>
            <a:rPr lang="uk-UA" sz="1500" kern="1200" dirty="0" smtClean="0"/>
            <a:t> </a:t>
          </a:r>
          <a:r>
            <a:rPr lang="uk-UA" sz="1500" kern="1200" dirty="0" err="1" smtClean="0"/>
            <a:t>creates</a:t>
          </a:r>
          <a:r>
            <a:rPr lang="uk-UA" sz="1500" kern="1200" dirty="0" smtClean="0"/>
            <a:t> a </a:t>
          </a:r>
          <a:r>
            <a:rPr lang="uk-UA" sz="1500" kern="1200" dirty="0" err="1" smtClean="0"/>
            <a:t>fog</a:t>
          </a:r>
          <a:r>
            <a:rPr lang="uk-UA" sz="1500" kern="1200" dirty="0" smtClean="0"/>
            <a:t> </a:t>
          </a:r>
          <a:r>
            <a:rPr lang="uk-UA" sz="1500" kern="1200" dirty="0" err="1" smtClean="0"/>
            <a:t>with</a:t>
          </a:r>
          <a:r>
            <a:rPr lang="uk-UA" sz="1500" kern="1200" dirty="0" smtClean="0"/>
            <a:t> </a:t>
          </a:r>
          <a:r>
            <a:rPr lang="uk-UA" sz="1500" kern="1200" dirty="0" err="1" smtClean="0"/>
            <a:t>water</a:t>
          </a:r>
          <a:r>
            <a:rPr lang="uk-UA" sz="1500" kern="1200" dirty="0" smtClean="0"/>
            <a:t> </a:t>
          </a:r>
          <a:r>
            <a:rPr lang="uk-UA" sz="1500" kern="1200" dirty="0" err="1" smtClean="0"/>
            <a:t>vapor</a:t>
          </a:r>
          <a:r>
            <a:rPr lang="uk-UA" sz="1500" kern="1200" dirty="0" smtClean="0"/>
            <a:t>, </a:t>
          </a:r>
          <a:r>
            <a:rPr lang="uk-UA" sz="1500" kern="1200" dirty="0" err="1" smtClean="0"/>
            <a:t>which</a:t>
          </a:r>
          <a:r>
            <a:rPr lang="uk-UA" sz="1500" kern="1200" dirty="0" smtClean="0"/>
            <a:t> </a:t>
          </a:r>
          <a:r>
            <a:rPr lang="uk-UA" sz="1500" kern="1200" dirty="0" err="1" smtClean="0"/>
            <a:t>consists</a:t>
          </a:r>
          <a:r>
            <a:rPr lang="uk-UA" sz="1500" kern="1200" dirty="0" smtClean="0"/>
            <a:t> of </a:t>
          </a:r>
          <a:r>
            <a:rPr lang="uk-UA" sz="1500" kern="1200" dirty="0" err="1" smtClean="0"/>
            <a:t>molecules</a:t>
          </a:r>
          <a:r>
            <a:rPr lang="uk-UA" sz="1500" kern="1200" dirty="0" smtClean="0"/>
            <a:t> of </a:t>
          </a:r>
          <a:r>
            <a:rPr lang="uk-UA" sz="1500" kern="1200" dirty="0" err="1" smtClean="0"/>
            <a:t>hydrochloric</a:t>
          </a:r>
          <a:r>
            <a:rPr lang="uk-UA" sz="1500" kern="1200" dirty="0" smtClean="0"/>
            <a:t> </a:t>
          </a:r>
          <a:r>
            <a:rPr lang="uk-UA" sz="1500" kern="1200" dirty="0" err="1" smtClean="0"/>
            <a:t>acid</a:t>
          </a:r>
          <a:r>
            <a:rPr lang="uk-UA" sz="1500" kern="1200" dirty="0" smtClean="0"/>
            <a:t> and </a:t>
          </a:r>
          <a:r>
            <a:rPr lang="uk-UA" sz="1500" kern="1200" dirty="0" err="1" smtClean="0"/>
            <a:t>chlorine</a:t>
          </a:r>
          <a:r>
            <a:rPr lang="uk-UA" sz="1500" kern="1200" dirty="0" smtClean="0"/>
            <a:t>. </a:t>
          </a:r>
          <a:r>
            <a:rPr lang="uk-UA" sz="1500" kern="1200" dirty="0" err="1" smtClean="0"/>
            <a:t>Chlorine</a:t>
          </a:r>
          <a:r>
            <a:rPr lang="uk-UA" sz="1500" kern="1200" dirty="0" smtClean="0"/>
            <a:t> </a:t>
          </a:r>
          <a:r>
            <a:rPr lang="uk-UA" sz="1500" kern="1200" dirty="0" err="1" smtClean="0"/>
            <a:t>interacts</a:t>
          </a:r>
          <a:r>
            <a:rPr lang="uk-UA" sz="1500" kern="1200" dirty="0" smtClean="0"/>
            <a:t> </a:t>
          </a:r>
          <a:r>
            <a:rPr lang="uk-UA" sz="1500" kern="1200" dirty="0" err="1" smtClean="0"/>
            <a:t>with</a:t>
          </a:r>
          <a:r>
            <a:rPr lang="uk-UA" sz="1500" kern="1200" dirty="0" smtClean="0"/>
            <a:t> </a:t>
          </a:r>
          <a:r>
            <a:rPr lang="uk-UA" sz="1500" kern="1200" dirty="0" err="1" smtClean="0"/>
            <a:t>oxygen</a:t>
          </a:r>
          <a:r>
            <a:rPr lang="uk-UA" sz="1500" kern="1200" dirty="0" smtClean="0"/>
            <a:t>, </a:t>
          </a:r>
          <a:r>
            <a:rPr lang="uk-UA" sz="1500" kern="1200" dirty="0" err="1" smtClean="0"/>
            <a:t>which</a:t>
          </a:r>
          <a:r>
            <a:rPr lang="uk-UA" sz="1500" kern="1200" dirty="0" smtClean="0"/>
            <a:t> </a:t>
          </a:r>
          <a:r>
            <a:rPr lang="uk-UA" sz="1500" kern="1200" dirty="0" err="1" smtClean="0"/>
            <a:t>can</a:t>
          </a:r>
          <a:r>
            <a:rPr lang="uk-UA" sz="1500" kern="1200" dirty="0" smtClean="0"/>
            <a:t> </a:t>
          </a:r>
          <a:r>
            <a:rPr lang="uk-UA" sz="1500" kern="1200" dirty="0" err="1" smtClean="0"/>
            <a:t>be</a:t>
          </a:r>
          <a:r>
            <a:rPr lang="uk-UA" sz="1500" kern="1200" dirty="0" smtClean="0"/>
            <a:t> </a:t>
          </a:r>
          <a:r>
            <a:rPr lang="uk-UA" sz="1500" kern="1200" dirty="0" err="1" smtClean="0"/>
            <a:t>accompanied</a:t>
          </a:r>
          <a:r>
            <a:rPr lang="uk-UA" sz="1500" kern="1200" dirty="0" smtClean="0"/>
            <a:t> by </a:t>
          </a:r>
          <a:r>
            <a:rPr lang="uk-UA" sz="1500" kern="1200" dirty="0" err="1" smtClean="0"/>
            <a:t>an</a:t>
          </a:r>
          <a:r>
            <a:rPr lang="uk-UA" sz="1500" kern="1200" dirty="0" smtClean="0"/>
            <a:t> </a:t>
          </a:r>
          <a:r>
            <a:rPr lang="uk-UA" sz="1500" kern="1200" dirty="0" err="1" smtClean="0"/>
            <a:t>explosion</a:t>
          </a:r>
          <a:r>
            <a:rPr lang="uk-UA" sz="1500" kern="1200" dirty="0" smtClean="0"/>
            <a:t> </a:t>
          </a:r>
          <a:r>
            <a:rPr lang="uk-UA" sz="1500" kern="1200" dirty="0" err="1" smtClean="0"/>
            <a:t>when</a:t>
          </a:r>
          <a:r>
            <a:rPr lang="uk-UA" sz="1500" kern="1200" dirty="0" smtClean="0"/>
            <a:t> </a:t>
          </a:r>
          <a:r>
            <a:rPr lang="uk-UA" sz="1500" kern="1200" dirty="0" err="1" smtClean="0"/>
            <a:t>heated</a:t>
          </a:r>
          <a:r>
            <a:rPr lang="uk-UA" sz="1500" kern="1200" dirty="0" smtClean="0"/>
            <a:t> and </a:t>
          </a:r>
          <a:r>
            <a:rPr lang="uk-UA" sz="1500" kern="1200" dirty="0" err="1" smtClean="0"/>
            <a:t>exposed</a:t>
          </a:r>
          <a:r>
            <a:rPr lang="uk-UA" sz="1500" kern="1200" dirty="0" smtClean="0"/>
            <a:t> </a:t>
          </a:r>
          <a:r>
            <a:rPr lang="uk-UA" sz="1500" kern="1200" dirty="0" err="1" smtClean="0"/>
            <a:t>to</a:t>
          </a:r>
          <a:r>
            <a:rPr lang="uk-UA" sz="1500" kern="1200" dirty="0" smtClean="0"/>
            <a:t> </a:t>
          </a:r>
          <a:r>
            <a:rPr lang="uk-UA" sz="1500" kern="1200" dirty="0" err="1" smtClean="0"/>
            <a:t>light</a:t>
          </a:r>
          <a:r>
            <a:rPr lang="uk-UA" sz="1500" kern="1200" dirty="0" smtClean="0"/>
            <a:t>; </a:t>
          </a:r>
          <a:r>
            <a:rPr lang="uk-UA" sz="1500" kern="1200" dirty="0" err="1" smtClean="0"/>
            <a:t>fires</a:t>
          </a:r>
          <a:r>
            <a:rPr lang="uk-UA" sz="1500" kern="1200" dirty="0" smtClean="0"/>
            <a:t> </a:t>
          </a:r>
          <a:r>
            <a:rPr lang="uk-UA" sz="1500" kern="1200" dirty="0" err="1" smtClean="0"/>
            <a:t>can</a:t>
          </a:r>
          <a:r>
            <a:rPr lang="uk-UA" sz="1500" kern="1200" dirty="0" smtClean="0"/>
            <a:t> </a:t>
          </a:r>
          <a:r>
            <a:rPr lang="uk-UA" sz="1500" kern="1200" dirty="0" err="1" smtClean="0"/>
            <a:t>occur</a:t>
          </a:r>
          <a:r>
            <a:rPr lang="uk-UA" sz="1500" kern="1200" dirty="0" smtClean="0"/>
            <a:t>, </a:t>
          </a:r>
          <a:r>
            <a:rPr lang="uk-UA" sz="1500" kern="1200" dirty="0" err="1" smtClean="0"/>
            <a:t>which</a:t>
          </a:r>
          <a:r>
            <a:rPr lang="uk-UA" sz="1500" kern="1200" dirty="0" smtClean="0"/>
            <a:t> </a:t>
          </a:r>
          <a:r>
            <a:rPr lang="uk-UA" sz="1500" kern="1200" dirty="0" err="1" smtClean="0"/>
            <a:t>will</a:t>
          </a:r>
          <a:r>
            <a:rPr lang="uk-UA" sz="1500" kern="1200" dirty="0" smtClean="0"/>
            <a:t> </a:t>
          </a:r>
          <a:r>
            <a:rPr lang="uk-UA" sz="1500" kern="1200" dirty="0" err="1" smtClean="0"/>
            <a:t>lead</a:t>
          </a:r>
          <a:r>
            <a:rPr lang="uk-UA" sz="1500" kern="1200" dirty="0" smtClean="0"/>
            <a:t> </a:t>
          </a:r>
          <a:r>
            <a:rPr lang="uk-UA" sz="1500" kern="1200" dirty="0" err="1" smtClean="0"/>
            <a:t>to</a:t>
          </a:r>
          <a:r>
            <a:rPr lang="uk-UA" sz="1500" kern="1200" dirty="0" smtClean="0"/>
            <a:t> the </a:t>
          </a:r>
          <a:r>
            <a:rPr lang="uk-UA" sz="1500" kern="1200" dirty="0" err="1" smtClean="0"/>
            <a:t>formation</a:t>
          </a:r>
          <a:r>
            <a:rPr lang="uk-UA" sz="1500" kern="1200" dirty="0" smtClean="0"/>
            <a:t> of </a:t>
          </a:r>
          <a:r>
            <a:rPr lang="uk-UA" sz="1500" kern="1200" dirty="0" err="1" smtClean="0"/>
            <a:t>phosgene</a:t>
          </a:r>
          <a:r>
            <a:rPr lang="uk-UA" sz="1500" kern="1200" dirty="0" smtClean="0"/>
            <a:t>.</a:t>
          </a:r>
          <a:endParaRPr lang="uk-UA" sz="1500" kern="1200" dirty="0"/>
        </a:p>
      </dsp:txBody>
      <dsp:txXfrm>
        <a:off x="167917" y="248216"/>
        <a:ext cx="5208782" cy="310396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045B55-D7AB-46D1-9827-8D9EB2AA886F}">
      <dsp:nvSpPr>
        <dsp:cNvPr id="0" name=""/>
        <dsp:cNvSpPr/>
      </dsp:nvSpPr>
      <dsp:spPr>
        <a:xfrm>
          <a:off x="0" y="102708"/>
          <a:ext cx="7920880" cy="984554"/>
        </a:xfrm>
        <a:prstGeom prst="round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en-US" sz="1200" kern="1200" smtClean="0"/>
            <a:t>There are 5 periods in the development of intoxication with a predominantly suffocating effect: </a:t>
          </a:r>
          <a:r>
            <a:rPr lang="en-US" sz="1200" i="1" kern="1200" smtClean="0"/>
            <a:t>initial, latent, toxic pulmonary edema, regression, and long-term consequences </a:t>
          </a:r>
          <a:r>
            <a:rPr lang="en-US" sz="1200" kern="1200" smtClean="0"/>
            <a:t>.</a:t>
          </a:r>
          <a:endParaRPr lang="uk-UA" sz="1200" kern="1200"/>
        </a:p>
      </dsp:txBody>
      <dsp:txXfrm>
        <a:off x="48062" y="150770"/>
        <a:ext cx="7824756" cy="888430"/>
      </dsp:txXfrm>
    </dsp:sp>
    <dsp:sp modelId="{9CC2E3FA-E563-4384-B3C9-16D53C36FCFD}">
      <dsp:nvSpPr>
        <dsp:cNvPr id="0" name=""/>
        <dsp:cNvSpPr/>
      </dsp:nvSpPr>
      <dsp:spPr>
        <a:xfrm>
          <a:off x="0" y="1121823"/>
          <a:ext cx="7920880" cy="984554"/>
        </a:xfrm>
        <a:prstGeom prst="roundRect">
          <a:avLst/>
        </a:prstGeom>
        <a:solidFill>
          <a:schemeClr val="accent3">
            <a:shade val="80000"/>
            <a:hueOff val="183049"/>
            <a:satOff val="-24609"/>
            <a:lumOff val="1318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en-US" sz="1200" i="1" kern="1200" smtClean="0"/>
            <a:t>The initial period </a:t>
          </a:r>
          <a:r>
            <a:rPr lang="en-US" sz="1200" kern="1200" smtClean="0"/>
            <a:t>is especially pronounced in case of poisoning with substances that have a caustic effect. </a:t>
          </a:r>
          <a:endParaRPr lang="uk-UA" sz="1200" kern="1200"/>
        </a:p>
      </dsp:txBody>
      <dsp:txXfrm>
        <a:off x="48062" y="1169885"/>
        <a:ext cx="7824756" cy="888430"/>
      </dsp:txXfrm>
    </dsp:sp>
    <dsp:sp modelId="{A928B140-35A7-4183-98C4-BF6FD3537D7D}">
      <dsp:nvSpPr>
        <dsp:cNvPr id="0" name=""/>
        <dsp:cNvSpPr/>
      </dsp:nvSpPr>
      <dsp:spPr>
        <a:xfrm>
          <a:off x="0" y="2140938"/>
          <a:ext cx="7920880" cy="984554"/>
        </a:xfrm>
        <a:prstGeom prst="roundRect">
          <a:avLst/>
        </a:prstGeom>
        <a:solidFill>
          <a:schemeClr val="accent3">
            <a:shade val="80000"/>
            <a:hueOff val="366098"/>
            <a:satOff val="-49218"/>
            <a:lumOff val="2636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en-US" sz="1200" kern="1200" smtClean="0"/>
            <a:t>With the effect of poisons in small concentrations, symptoms of intoxication develop after </a:t>
          </a:r>
          <a:r>
            <a:rPr lang="en-US" sz="1200" i="1" kern="1200" smtClean="0"/>
            <a:t>a latent period </a:t>
          </a:r>
          <a:r>
            <a:rPr lang="en-US" sz="1200" kern="1200" smtClean="0"/>
            <a:t>, the duration of which depends on many factors and can range from 1 to 24, and sometimes up to 48 hours.</a:t>
          </a:r>
          <a:endParaRPr lang="uk-UA" sz="1200" kern="1200"/>
        </a:p>
      </dsp:txBody>
      <dsp:txXfrm>
        <a:off x="48062" y="2189000"/>
        <a:ext cx="7824756" cy="888430"/>
      </dsp:txXfrm>
    </dsp:sp>
    <dsp:sp modelId="{AF3D33C2-A2CF-4987-BFEF-0202FDD7D187}">
      <dsp:nvSpPr>
        <dsp:cNvPr id="0" name=""/>
        <dsp:cNvSpPr/>
      </dsp:nvSpPr>
      <dsp:spPr>
        <a:xfrm>
          <a:off x="0" y="3160053"/>
          <a:ext cx="7920880" cy="984554"/>
        </a:xfrm>
        <a:prstGeom prst="roundRect">
          <a:avLst/>
        </a:prstGeom>
        <a:solidFill>
          <a:schemeClr val="accent3">
            <a:shade val="80000"/>
            <a:hueOff val="549147"/>
            <a:satOff val="-73827"/>
            <a:lumOff val="3954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en-US" sz="1200" i="1" kern="1200" dirty="0" smtClean="0"/>
            <a:t>The main manifestations of the third period </a:t>
          </a:r>
          <a:r>
            <a:rPr lang="en-US" sz="1200" kern="1200" dirty="0" smtClean="0"/>
            <a:t>are the development of toxic </a:t>
          </a:r>
          <a:r>
            <a:rPr lang="en-US" sz="1200" kern="1200" dirty="0" err="1" smtClean="0"/>
            <a:t>rhinopharyngitis</a:t>
          </a:r>
          <a:r>
            <a:rPr lang="en-US" sz="1200" kern="1200" dirty="0" smtClean="0"/>
            <a:t>, </a:t>
          </a:r>
          <a:r>
            <a:rPr lang="en-US" sz="1200" kern="1200" dirty="0" err="1" smtClean="0"/>
            <a:t>laryngotracheitis</a:t>
          </a:r>
          <a:r>
            <a:rPr lang="en-US" sz="1200" kern="1200" dirty="0" smtClean="0"/>
            <a:t>, and conjunctivitis. The development of toxic bronchitis is observed in mild poisonings, toxic pneumonias in moderate poisonings, and toxic pulmonary edema in severe poisonings. In addition, in the clinical picture of intoxication, there are neurological disorders in the form of post-intoxication asthenic syndrome with vegetative-vascular dystonia, signs of meningitis, and </a:t>
          </a:r>
          <a:r>
            <a:rPr lang="en-US" sz="1200" kern="1200" dirty="0" err="1" smtClean="0"/>
            <a:t>myasthenic</a:t>
          </a:r>
          <a:r>
            <a:rPr lang="en-US" sz="1200" kern="1200" dirty="0" smtClean="0"/>
            <a:t> syndrome.</a:t>
          </a:r>
          <a:endParaRPr lang="uk-UA" sz="1200" kern="1200" dirty="0"/>
        </a:p>
      </dsp:txBody>
      <dsp:txXfrm>
        <a:off x="48062" y="3208115"/>
        <a:ext cx="7824756" cy="88843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658EAD-C51A-4A63-95E9-18AA58815D6C}">
      <dsp:nvSpPr>
        <dsp:cNvPr id="0" name=""/>
        <dsp:cNvSpPr/>
      </dsp:nvSpPr>
      <dsp:spPr>
        <a:xfrm>
          <a:off x="0" y="35392"/>
          <a:ext cx="7704856" cy="1365682"/>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For the issuance of a license, a one-time fee in the amount of one subsistence minimum, based on the amount of the subsistence minimum for able-bodied persons, valid on the day of the decision on the issuance of a license by the licensing authority, unless another fee is established by law. Renewing the license is free of charge</a:t>
          </a:r>
          <a:endParaRPr lang="uk-UA" sz="1400" kern="1200"/>
        </a:p>
      </dsp:txBody>
      <dsp:txXfrm>
        <a:off x="66667" y="102059"/>
        <a:ext cx="7571522" cy="1232348"/>
      </dsp:txXfrm>
    </dsp:sp>
    <dsp:sp modelId="{FCED62DC-35AB-4109-8BAD-882432D20DB4}">
      <dsp:nvSpPr>
        <dsp:cNvPr id="0" name=""/>
        <dsp:cNvSpPr/>
      </dsp:nvSpPr>
      <dsp:spPr>
        <a:xfrm>
          <a:off x="0" y="1441394"/>
          <a:ext cx="7704856" cy="1365682"/>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Persons of the management staff, who are entrusted with the responsibilities of monitoring the circulation of narcotic drugs, psychotropic substances and precursors, materially responsible persons and persons who will have access to the circulation of narcotic drugs, psychotropic substances and precursors based on their official duties, are determined by the order of the head of a legal entity (authorized person) or an individual entrepreneur who has a license to conduct medical or veterinary practice.</a:t>
          </a:r>
          <a:endParaRPr lang="uk-UA" sz="1400" kern="1200"/>
        </a:p>
      </dsp:txBody>
      <dsp:txXfrm>
        <a:off x="66667" y="1508061"/>
        <a:ext cx="7571522" cy="1232348"/>
      </dsp:txXfrm>
    </dsp:sp>
    <dsp:sp modelId="{FEF10B2D-6655-4BEC-8745-C1DC290FB822}">
      <dsp:nvSpPr>
        <dsp:cNvPr id="0" name=""/>
        <dsp:cNvSpPr/>
      </dsp:nvSpPr>
      <dsp:spPr>
        <a:xfrm>
          <a:off x="0" y="2847397"/>
          <a:ext cx="7704856" cy="1365682"/>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Access to the premises where narcotic drugs, psychotropic substances and precursors are stored is granted only to persons who are directly authorized to work related to the circulation of these drugs and substances.</a:t>
          </a:r>
          <a:endParaRPr lang="uk-UA" sz="1400" kern="1200"/>
        </a:p>
      </dsp:txBody>
      <dsp:txXfrm>
        <a:off x="66667" y="2914064"/>
        <a:ext cx="7571522" cy="12323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EAAD7-0B8C-4603-9DC4-4DBDB562D85A}" type="datetimeFigureOut">
              <a:rPr lang="uk-UA" smtClean="0"/>
              <a:t>24.01.2025</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889002-9182-4F80-B12D-2B41C6BCC17D}" type="slidenum">
              <a:rPr lang="uk-UA" smtClean="0"/>
              <a:t>‹#›</a:t>
            </a:fld>
            <a:endParaRPr lang="uk-UA"/>
          </a:p>
        </p:txBody>
      </p:sp>
    </p:spTree>
    <p:extLst>
      <p:ext uri="{BB962C8B-B14F-4D97-AF65-F5344CB8AC3E}">
        <p14:creationId xmlns:p14="http://schemas.microsoft.com/office/powerpoint/2010/main" val="2288444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Pharmacies store and use potent, poisonous and narcotic substances. To work with them, certain requirements are imposed that must be met by pharmacy employees in order to ensure healthy working conditions and prevent the harmful effects of these substances on the body. Therefore, the study of this topic by students is relevant for future professionals.</a:t>
            </a:r>
            <a:endParaRPr lang="uk-UA" dirty="0"/>
          </a:p>
        </p:txBody>
      </p:sp>
      <p:sp>
        <p:nvSpPr>
          <p:cNvPr id="4" name="Номер слайда 3"/>
          <p:cNvSpPr>
            <a:spLocks noGrp="1"/>
          </p:cNvSpPr>
          <p:nvPr>
            <p:ph type="sldNum" sz="quarter" idx="10"/>
          </p:nvPr>
        </p:nvSpPr>
        <p:spPr/>
        <p:txBody>
          <a:bodyPr/>
          <a:lstStyle/>
          <a:p>
            <a:fld id="{3C889002-9182-4F80-B12D-2B41C6BCC17D}" type="slidenum">
              <a:rPr lang="uk-UA" smtClean="0"/>
              <a:t>1</a:t>
            </a:fld>
            <a:endParaRPr lang="uk-UA" dirty="0"/>
          </a:p>
        </p:txBody>
      </p:sp>
    </p:spTree>
    <p:extLst>
      <p:ext uri="{BB962C8B-B14F-4D97-AF65-F5344CB8AC3E}">
        <p14:creationId xmlns:p14="http://schemas.microsoft.com/office/powerpoint/2010/main" val="1300798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Today, tens of thousands of different chemical compounds are used in Ukraine's economy, and every year this number increases by 200-1000 new substances. Chemicals can be divided into six groups according to the degree of toxicity through inhalation (via the respiratory system) and oral (via the gastrointestinal tract) routes of entry, and into four classes according to the degree of effect on the human body. </a:t>
            </a:r>
            <a:endParaRPr lang="uk-UA" dirty="0" smtClean="0"/>
          </a:p>
          <a:p>
            <a:endParaRPr lang="uk-UA" dirty="0"/>
          </a:p>
        </p:txBody>
      </p:sp>
      <p:sp>
        <p:nvSpPr>
          <p:cNvPr id="4" name="Номер слайда 3"/>
          <p:cNvSpPr>
            <a:spLocks noGrp="1"/>
          </p:cNvSpPr>
          <p:nvPr>
            <p:ph type="sldNum" sz="quarter" idx="10"/>
          </p:nvPr>
        </p:nvSpPr>
        <p:spPr/>
        <p:txBody>
          <a:bodyPr/>
          <a:lstStyle/>
          <a:p>
            <a:fld id="{3C889002-9182-4F80-B12D-2B41C6BCC17D}" type="slidenum">
              <a:rPr lang="uk-UA" smtClean="0"/>
              <a:t>5</a:t>
            </a:fld>
            <a:endParaRPr lang="uk-UA"/>
          </a:p>
        </p:txBody>
      </p:sp>
    </p:spTree>
    <p:extLst>
      <p:ext uri="{BB962C8B-B14F-4D97-AF65-F5344CB8AC3E}">
        <p14:creationId xmlns:p14="http://schemas.microsoft.com/office/powerpoint/2010/main" val="3092301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The group of </a:t>
            </a:r>
            <a:r>
              <a:rPr lang="en-US" sz="1200" dirty="0" smtClean="0">
                <a:solidFill>
                  <a:srgbClr val="027696"/>
                </a:solidFill>
              </a:rPr>
              <a:t>HPTS</a:t>
            </a:r>
            <a:r>
              <a:rPr lang="en-US" dirty="0" smtClean="0"/>
              <a:t>s is heterogeneous in structure and physical and chemical properties. The biological effects of poisons are multifaceted. Thus, they can be classified on the basis of the primary syndrome that occurs during acute intoxication. Therefore, substances that can cause mass poisoning in the destruction of chemical facilities are divided (according to the syndromic classification) into the following groups:</a:t>
            </a:r>
            <a:endParaRPr lang="uk-UA" dirty="0"/>
          </a:p>
        </p:txBody>
      </p:sp>
      <p:sp>
        <p:nvSpPr>
          <p:cNvPr id="4" name="Номер слайда 3"/>
          <p:cNvSpPr>
            <a:spLocks noGrp="1"/>
          </p:cNvSpPr>
          <p:nvPr>
            <p:ph type="sldNum" sz="quarter" idx="10"/>
          </p:nvPr>
        </p:nvSpPr>
        <p:spPr/>
        <p:txBody>
          <a:bodyPr/>
          <a:lstStyle/>
          <a:p>
            <a:fld id="{3C889002-9182-4F80-B12D-2B41C6BCC17D}" type="slidenum">
              <a:rPr lang="uk-UA" smtClean="0"/>
              <a:t>6</a:t>
            </a:fld>
            <a:endParaRPr lang="uk-UA"/>
          </a:p>
        </p:txBody>
      </p:sp>
    </p:spTree>
    <p:extLst>
      <p:ext uri="{BB962C8B-B14F-4D97-AF65-F5344CB8AC3E}">
        <p14:creationId xmlns:p14="http://schemas.microsoft.com/office/powerpoint/2010/main" val="2772104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This group includes substances for which the main object of action in the body is the respiratory tract. Although poisoning can cause significant dysfunctions of other organs and systems, the death of victims is mainly associated with acute respiratory distress, and the pathogenesis is based on the development of acute toxic pulmonary edema and hypoxic hypoxia.</a:t>
            </a:r>
            <a:endParaRPr lang="uk-UA" dirty="0"/>
          </a:p>
        </p:txBody>
      </p:sp>
      <p:sp>
        <p:nvSpPr>
          <p:cNvPr id="4" name="Номер слайда 3"/>
          <p:cNvSpPr>
            <a:spLocks noGrp="1"/>
          </p:cNvSpPr>
          <p:nvPr>
            <p:ph type="sldNum" sz="quarter" idx="10"/>
          </p:nvPr>
        </p:nvSpPr>
        <p:spPr/>
        <p:txBody>
          <a:bodyPr/>
          <a:lstStyle/>
          <a:p>
            <a:fld id="{3C889002-9182-4F80-B12D-2B41C6BCC17D}" type="slidenum">
              <a:rPr lang="uk-UA" smtClean="0"/>
              <a:t>9</a:t>
            </a:fld>
            <a:endParaRPr lang="uk-UA"/>
          </a:p>
        </p:txBody>
      </p:sp>
    </p:spTree>
    <p:extLst>
      <p:ext uri="{BB962C8B-B14F-4D97-AF65-F5344CB8AC3E}">
        <p14:creationId xmlns:p14="http://schemas.microsoft.com/office/powerpoint/2010/main" val="2709046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uk-UA" dirty="0" err="1" smtClean="0">
                <a:solidFill>
                  <a:srgbClr val="000000"/>
                </a:solidFill>
                <a:latin typeface="Times New Roman" panose="02020603050405020304" pitchFamily="18" charset="0"/>
                <a:ea typeface="Times New Roman" panose="02020603050405020304" pitchFamily="18" charset="0"/>
              </a:rPr>
              <a:t>Neurotropic</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poisons</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are</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substances</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that</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disrupt</a:t>
            </a:r>
            <a:r>
              <a:rPr lang="uk-UA" dirty="0" smtClean="0">
                <a:solidFill>
                  <a:srgbClr val="000000"/>
                </a:solidFill>
                <a:latin typeface="Times New Roman" panose="02020603050405020304" pitchFamily="18" charset="0"/>
                <a:ea typeface="Times New Roman" panose="02020603050405020304" pitchFamily="18" charset="0"/>
              </a:rPr>
              <a:t> the </a:t>
            </a:r>
            <a:r>
              <a:rPr lang="uk-UA" dirty="0" err="1" smtClean="0">
                <a:solidFill>
                  <a:srgbClr val="000000"/>
                </a:solidFill>
                <a:latin typeface="Times New Roman" panose="02020603050405020304" pitchFamily="18" charset="0"/>
                <a:ea typeface="Times New Roman" panose="02020603050405020304" pitchFamily="18" charset="0"/>
              </a:rPr>
              <a:t>mechanism</a:t>
            </a:r>
            <a:r>
              <a:rPr lang="uk-UA" dirty="0" smtClean="0">
                <a:solidFill>
                  <a:srgbClr val="000000"/>
                </a:solidFill>
                <a:latin typeface="Times New Roman" panose="02020603050405020304" pitchFamily="18" charset="0"/>
                <a:ea typeface="Times New Roman" panose="02020603050405020304" pitchFamily="18" charset="0"/>
              </a:rPr>
              <a:t> of </a:t>
            </a:r>
            <a:r>
              <a:rPr lang="uk-UA" dirty="0" err="1" smtClean="0">
                <a:solidFill>
                  <a:srgbClr val="000000"/>
                </a:solidFill>
                <a:latin typeface="Times New Roman" panose="02020603050405020304" pitchFamily="18" charset="0"/>
                <a:ea typeface="Times New Roman" panose="02020603050405020304" pitchFamily="18" charset="0"/>
              </a:rPr>
              <a:t>peripheral</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nervous</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regulation</a:t>
            </a:r>
            <a:r>
              <a:rPr lang="uk-UA" dirty="0" smtClean="0">
                <a:solidFill>
                  <a:srgbClr val="000000"/>
                </a:solidFill>
                <a:latin typeface="Times New Roman" panose="02020603050405020304" pitchFamily="18" charset="0"/>
                <a:ea typeface="Times New Roman" panose="02020603050405020304" pitchFamily="18" charset="0"/>
              </a:rPr>
              <a:t>. The </a:t>
            </a:r>
            <a:r>
              <a:rPr lang="uk-UA" dirty="0" err="1" smtClean="0">
                <a:solidFill>
                  <a:srgbClr val="000000"/>
                </a:solidFill>
                <a:latin typeface="Times New Roman" panose="02020603050405020304" pitchFamily="18" charset="0"/>
                <a:ea typeface="Times New Roman" panose="02020603050405020304" pitchFamily="18" charset="0"/>
              </a:rPr>
              <a:t>basis</a:t>
            </a:r>
            <a:r>
              <a:rPr lang="uk-UA" dirty="0" smtClean="0">
                <a:solidFill>
                  <a:srgbClr val="000000"/>
                </a:solidFill>
                <a:latin typeface="Times New Roman" panose="02020603050405020304" pitchFamily="18" charset="0"/>
                <a:ea typeface="Times New Roman" panose="02020603050405020304" pitchFamily="18" charset="0"/>
              </a:rPr>
              <a:t> of the </a:t>
            </a:r>
            <a:r>
              <a:rPr lang="uk-UA" dirty="0" err="1" smtClean="0">
                <a:solidFill>
                  <a:srgbClr val="000000"/>
                </a:solidFill>
                <a:latin typeface="Times New Roman" panose="02020603050405020304" pitchFamily="18" charset="0"/>
                <a:ea typeface="Times New Roman" panose="02020603050405020304" pitchFamily="18" charset="0"/>
              </a:rPr>
              <a:t>action</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is</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their</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ability</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to</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interfere</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with</a:t>
            </a:r>
            <a:r>
              <a:rPr lang="uk-UA" dirty="0" smtClean="0">
                <a:solidFill>
                  <a:srgbClr val="000000"/>
                </a:solidFill>
                <a:latin typeface="Times New Roman" panose="02020603050405020304" pitchFamily="18" charset="0"/>
                <a:ea typeface="Times New Roman" panose="02020603050405020304" pitchFamily="18" charset="0"/>
              </a:rPr>
              <a:t> the </a:t>
            </a:r>
            <a:r>
              <a:rPr lang="uk-UA" dirty="0" err="1" smtClean="0">
                <a:solidFill>
                  <a:srgbClr val="000000"/>
                </a:solidFill>
                <a:latin typeface="Times New Roman" panose="02020603050405020304" pitchFamily="18" charset="0"/>
                <a:ea typeface="Times New Roman" panose="02020603050405020304" pitchFamily="18" charset="0"/>
              </a:rPr>
              <a:t>processes</a:t>
            </a:r>
            <a:r>
              <a:rPr lang="uk-UA" dirty="0" smtClean="0">
                <a:solidFill>
                  <a:srgbClr val="000000"/>
                </a:solidFill>
                <a:latin typeface="Times New Roman" panose="02020603050405020304" pitchFamily="18" charset="0"/>
                <a:ea typeface="Times New Roman" panose="02020603050405020304" pitchFamily="18" charset="0"/>
              </a:rPr>
              <a:t> of </a:t>
            </a:r>
            <a:r>
              <a:rPr lang="uk-UA" dirty="0" err="1" smtClean="0">
                <a:solidFill>
                  <a:srgbClr val="000000"/>
                </a:solidFill>
                <a:latin typeface="Times New Roman" panose="02020603050405020304" pitchFamily="18" charset="0"/>
                <a:ea typeface="Times New Roman" panose="02020603050405020304" pitchFamily="18" charset="0"/>
              </a:rPr>
              <a:t>synthesis</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storage</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release</a:t>
            </a:r>
            <a:r>
              <a:rPr lang="uk-UA" dirty="0" smtClean="0">
                <a:solidFill>
                  <a:srgbClr val="000000"/>
                </a:solidFill>
                <a:latin typeface="Times New Roman" panose="02020603050405020304" pitchFamily="18" charset="0"/>
                <a:ea typeface="Times New Roman" panose="02020603050405020304" pitchFamily="18" charset="0"/>
              </a:rPr>
              <a:t> and </a:t>
            </a:r>
            <a:r>
              <a:rPr lang="uk-UA" dirty="0" err="1" smtClean="0">
                <a:solidFill>
                  <a:srgbClr val="000000"/>
                </a:solidFill>
                <a:latin typeface="Times New Roman" panose="02020603050405020304" pitchFamily="18" charset="0"/>
                <a:ea typeface="Times New Roman" panose="02020603050405020304" pitchFamily="18" charset="0"/>
              </a:rPr>
              <a:t>inactivation</a:t>
            </a:r>
            <a:r>
              <a:rPr lang="uk-UA" dirty="0" smtClean="0">
                <a:solidFill>
                  <a:srgbClr val="000000"/>
                </a:solidFill>
                <a:latin typeface="Times New Roman" panose="02020603050405020304" pitchFamily="18" charset="0"/>
                <a:ea typeface="Times New Roman" panose="02020603050405020304" pitchFamily="18" charset="0"/>
              </a:rPr>
              <a:t> of </a:t>
            </a:r>
            <a:r>
              <a:rPr lang="uk-UA" dirty="0" err="1" smtClean="0">
                <a:solidFill>
                  <a:srgbClr val="000000"/>
                </a:solidFill>
                <a:latin typeface="Times New Roman" panose="02020603050405020304" pitchFamily="18" charset="0"/>
                <a:ea typeface="Times New Roman" panose="02020603050405020304" pitchFamily="18" charset="0"/>
              </a:rPr>
              <a:t>mediators</a:t>
            </a:r>
            <a:r>
              <a:rPr lang="uk-UA" dirty="0" smtClean="0">
                <a:solidFill>
                  <a:srgbClr val="000000"/>
                </a:solidFill>
                <a:latin typeface="Times New Roman" panose="02020603050405020304" pitchFamily="18" charset="0"/>
                <a:ea typeface="Times New Roman" panose="02020603050405020304" pitchFamily="18" charset="0"/>
              </a:rPr>
              <a:t> in the </a:t>
            </a:r>
            <a:r>
              <a:rPr lang="uk-UA" dirty="0" err="1" smtClean="0">
                <a:solidFill>
                  <a:srgbClr val="000000"/>
                </a:solidFill>
                <a:latin typeface="Times New Roman" panose="02020603050405020304" pitchFamily="18" charset="0"/>
                <a:ea typeface="Times New Roman" panose="02020603050405020304" pitchFamily="18" charset="0"/>
              </a:rPr>
              <a:t>synapse</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to</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disrupt</a:t>
            </a:r>
            <a:r>
              <a:rPr lang="uk-UA" dirty="0" smtClean="0">
                <a:solidFill>
                  <a:srgbClr val="000000"/>
                </a:solidFill>
                <a:latin typeface="Times New Roman" panose="02020603050405020304" pitchFamily="18" charset="0"/>
                <a:ea typeface="Times New Roman" panose="02020603050405020304" pitchFamily="18" charset="0"/>
              </a:rPr>
              <a:t> the </a:t>
            </a:r>
            <a:r>
              <a:rPr lang="uk-UA" dirty="0" err="1" smtClean="0">
                <a:solidFill>
                  <a:srgbClr val="000000"/>
                </a:solidFill>
                <a:latin typeface="Times New Roman" panose="02020603050405020304" pitchFamily="18" charset="0"/>
                <a:ea typeface="Times New Roman" panose="02020603050405020304" pitchFamily="18" charset="0"/>
              </a:rPr>
              <a:t>reactivity</a:t>
            </a:r>
            <a:r>
              <a:rPr lang="uk-UA" dirty="0" smtClean="0">
                <a:solidFill>
                  <a:srgbClr val="000000"/>
                </a:solidFill>
                <a:latin typeface="Times New Roman" panose="02020603050405020304" pitchFamily="18" charset="0"/>
                <a:ea typeface="Times New Roman" panose="02020603050405020304" pitchFamily="18" charset="0"/>
              </a:rPr>
              <a:t> of </a:t>
            </a:r>
            <a:r>
              <a:rPr lang="uk-UA" dirty="0" err="1" smtClean="0">
                <a:solidFill>
                  <a:srgbClr val="000000"/>
                </a:solidFill>
                <a:latin typeface="Times New Roman" panose="02020603050405020304" pitchFamily="18" charset="0"/>
                <a:ea typeface="Times New Roman" panose="02020603050405020304" pitchFamily="18" charset="0"/>
              </a:rPr>
              <a:t>postsynaptic</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receptors</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change</a:t>
            </a:r>
            <a:r>
              <a:rPr lang="uk-UA" dirty="0" smtClean="0">
                <a:solidFill>
                  <a:srgbClr val="000000"/>
                </a:solidFill>
                <a:latin typeface="Times New Roman" panose="02020603050405020304" pitchFamily="18" charset="0"/>
                <a:ea typeface="Times New Roman" panose="02020603050405020304" pitchFamily="18" charset="0"/>
              </a:rPr>
              <a:t> the </a:t>
            </a:r>
            <a:r>
              <a:rPr lang="uk-UA" dirty="0" err="1" smtClean="0">
                <a:solidFill>
                  <a:srgbClr val="000000"/>
                </a:solidFill>
                <a:latin typeface="Times New Roman" panose="02020603050405020304" pitchFamily="18" charset="0"/>
                <a:ea typeface="Times New Roman" panose="02020603050405020304" pitchFamily="18" charset="0"/>
              </a:rPr>
              <a:t>permeability</a:t>
            </a:r>
            <a:r>
              <a:rPr lang="uk-UA" dirty="0" smtClean="0">
                <a:solidFill>
                  <a:srgbClr val="000000"/>
                </a:solidFill>
                <a:latin typeface="Times New Roman" panose="02020603050405020304" pitchFamily="18" charset="0"/>
                <a:ea typeface="Times New Roman" panose="02020603050405020304" pitchFamily="18" charset="0"/>
              </a:rPr>
              <a:t> of </a:t>
            </a:r>
            <a:r>
              <a:rPr lang="uk-UA" dirty="0" err="1" smtClean="0">
                <a:solidFill>
                  <a:srgbClr val="000000"/>
                </a:solidFill>
                <a:latin typeface="Times New Roman" panose="02020603050405020304" pitchFamily="18" charset="0"/>
                <a:ea typeface="Times New Roman" panose="02020603050405020304" pitchFamily="18" charset="0"/>
              </a:rPr>
              <a:t>ion</a:t>
            </a:r>
            <a:r>
              <a:rPr lang="uk-UA" dirty="0" smtClean="0">
                <a:solidFill>
                  <a:srgbClr val="000000"/>
                </a:solidFill>
                <a:latin typeface="Times New Roman" panose="02020603050405020304" pitchFamily="18" charset="0"/>
                <a:ea typeface="Times New Roman" panose="02020603050405020304" pitchFamily="18" charset="0"/>
              </a:rPr>
              <a:t> </a:t>
            </a:r>
            <a:r>
              <a:rPr lang="uk-UA" dirty="0" err="1" smtClean="0">
                <a:solidFill>
                  <a:srgbClr val="000000"/>
                </a:solidFill>
                <a:latin typeface="Times New Roman" panose="02020603050405020304" pitchFamily="18" charset="0"/>
                <a:ea typeface="Times New Roman" panose="02020603050405020304" pitchFamily="18" charset="0"/>
              </a:rPr>
              <a:t>channels</a:t>
            </a:r>
            <a:r>
              <a:rPr lang="uk-UA" dirty="0" smtClean="0">
                <a:solidFill>
                  <a:srgbClr val="000000"/>
                </a:solidFill>
                <a:latin typeface="Times New Roman" panose="02020603050405020304" pitchFamily="18" charset="0"/>
                <a:ea typeface="Times New Roman" panose="02020603050405020304" pitchFamily="18" charset="0"/>
              </a:rPr>
              <a:t>.</a:t>
            </a:r>
            <a:endParaRPr lang="uk-UA" sz="1000" dirty="0" smtClean="0">
              <a:latin typeface="Times New Roman" panose="02020603050405020304" pitchFamily="18" charset="0"/>
              <a:ea typeface="Times New Roman" panose="02020603050405020304" pitchFamily="18" charset="0"/>
            </a:endParaRPr>
          </a:p>
          <a:p>
            <a:endParaRPr lang="uk-UA" dirty="0"/>
          </a:p>
        </p:txBody>
      </p:sp>
      <p:sp>
        <p:nvSpPr>
          <p:cNvPr id="4" name="Номер слайда 3"/>
          <p:cNvSpPr>
            <a:spLocks noGrp="1"/>
          </p:cNvSpPr>
          <p:nvPr>
            <p:ph type="sldNum" sz="quarter" idx="10"/>
          </p:nvPr>
        </p:nvSpPr>
        <p:spPr/>
        <p:txBody>
          <a:bodyPr/>
          <a:lstStyle/>
          <a:p>
            <a:fld id="{3C889002-9182-4F80-B12D-2B41C6BCC17D}" type="slidenum">
              <a:rPr lang="uk-UA" smtClean="0"/>
              <a:t>17</a:t>
            </a:fld>
            <a:endParaRPr lang="uk-UA"/>
          </a:p>
        </p:txBody>
      </p:sp>
    </p:spTree>
    <p:extLst>
      <p:ext uri="{BB962C8B-B14F-4D97-AF65-F5344CB8AC3E}">
        <p14:creationId xmlns:p14="http://schemas.microsoft.com/office/powerpoint/2010/main" val="3349855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Substances of this group cause, in the case of inhalation damage, toxic edema of the lungs, against the background of which a severe damage to the nervous system is formed. The effect on the brain is based on a direct neurotoxic effect, which is enhanced by severe hypoxia caused by impaired external respiration. </a:t>
            </a:r>
          </a:p>
          <a:p>
            <a:endParaRPr lang="uk-UA" dirty="0"/>
          </a:p>
        </p:txBody>
      </p:sp>
      <p:sp>
        <p:nvSpPr>
          <p:cNvPr id="4" name="Номер слайда 3"/>
          <p:cNvSpPr>
            <a:spLocks noGrp="1"/>
          </p:cNvSpPr>
          <p:nvPr>
            <p:ph type="sldNum" sz="quarter" idx="10"/>
          </p:nvPr>
        </p:nvSpPr>
        <p:spPr/>
        <p:txBody>
          <a:bodyPr/>
          <a:lstStyle/>
          <a:p>
            <a:fld id="{3C889002-9182-4F80-B12D-2B41C6BCC17D}" type="slidenum">
              <a:rPr lang="uk-UA" smtClean="0"/>
              <a:t>18</a:t>
            </a:fld>
            <a:endParaRPr lang="uk-UA"/>
          </a:p>
        </p:txBody>
      </p:sp>
    </p:spTree>
    <p:extLst>
      <p:ext uri="{BB962C8B-B14F-4D97-AF65-F5344CB8AC3E}">
        <p14:creationId xmlns:p14="http://schemas.microsoft.com/office/powerpoint/2010/main" val="24962571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4572000" y="3003798"/>
            <a:ext cx="4356124" cy="1095361"/>
          </a:xfrm>
          <a:prstGeom prst="rect">
            <a:avLst/>
          </a:prstGeom>
        </p:spPr>
        <p:txBody>
          <a:bodyPr anchor="ctr"/>
          <a:lstStyle>
            <a:lvl1pPr marL="0" indent="0" algn="r">
              <a:lnSpc>
                <a:spcPct val="80000"/>
              </a:lnSpc>
              <a:buNone/>
              <a:defRPr sz="3600" b="0" baseline="0">
                <a:solidFill>
                  <a:schemeClr val="accent1"/>
                </a:solidFill>
                <a:latin typeface="+mj-lt"/>
                <a:cs typeface="Arial" pitchFamily="34" charset="0"/>
              </a:defRPr>
            </a:lvl1pPr>
          </a:lstStyle>
          <a:p>
            <a:r>
              <a:rPr lang="en-US" altLang="ko-KR" dirty="0">
                <a:ea typeface="맑은 고딕" pitchFamily="50" charset="-127"/>
              </a:rPr>
              <a:t>FREE </a:t>
            </a:r>
          </a:p>
          <a:p>
            <a:r>
              <a:rPr lang="en-US" altLang="ko-KR" dirty="0">
                <a:ea typeface="맑은 고딕" pitchFamily="50" charset="-127"/>
              </a:rPr>
              <a:t>PPT TEMPLATES</a:t>
            </a:r>
            <a:endParaRPr lang="en-US" altLang="ko-KR" dirty="0"/>
          </a:p>
        </p:txBody>
      </p:sp>
      <p:sp>
        <p:nvSpPr>
          <p:cNvPr id="11" name="Text Placeholder 9"/>
          <p:cNvSpPr>
            <a:spLocks noGrp="1"/>
          </p:cNvSpPr>
          <p:nvPr>
            <p:ph type="body" sz="quarter" idx="11" hasCustomPrompt="1"/>
          </p:nvPr>
        </p:nvSpPr>
        <p:spPr>
          <a:xfrm>
            <a:off x="4571852" y="4068678"/>
            <a:ext cx="4356124" cy="504056"/>
          </a:xfrm>
          <a:prstGeom prst="rect">
            <a:avLst/>
          </a:prstGeom>
        </p:spPr>
        <p:txBody>
          <a:bodyPr anchor="ctr"/>
          <a:lstStyle>
            <a:lvl1pPr marL="0" indent="0" algn="r">
              <a:buNone/>
              <a:defRPr sz="1400" b="0" baseline="0">
                <a:solidFill>
                  <a:schemeClr val="accent1"/>
                </a:solidFill>
                <a:latin typeface="+mn-lt"/>
                <a:cs typeface="Arial" pitchFamily="34" charset="0"/>
              </a:defRPr>
            </a:lvl1pPr>
          </a:lstStyle>
          <a:p>
            <a:pPr>
              <a:spcBef>
                <a:spcPts val="0"/>
              </a:spcBef>
              <a:defRPr/>
            </a:pPr>
            <a:r>
              <a:rPr lang="en-US" altLang="ko-KR" b="1" dirty="0"/>
              <a:t>INSERT THE TITLE </a:t>
            </a:r>
          </a:p>
          <a:p>
            <a:pPr>
              <a:spcBef>
                <a:spcPts val="0"/>
              </a:spcBef>
              <a:defRPr/>
            </a:pPr>
            <a:r>
              <a:rPr lang="en-US" altLang="ko-KR" b="1" dirty="0"/>
              <a:t>OF YOUR PRESENTATION HERE</a:t>
            </a:r>
            <a:endParaRPr lang="en-US" altLang="ko-KR" dirty="0"/>
          </a:p>
        </p:txBody>
      </p:sp>
    </p:spTree>
    <p:extLst>
      <p:ext uri="{BB962C8B-B14F-4D97-AF65-F5344CB8AC3E}">
        <p14:creationId xmlns:p14="http://schemas.microsoft.com/office/powerpoint/2010/main" val="4162736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val 1"/>
          <p:cNvSpPr/>
          <p:nvPr userDrawn="1"/>
        </p:nvSpPr>
        <p:spPr>
          <a:xfrm>
            <a:off x="2663788" y="661442"/>
            <a:ext cx="3816424" cy="3816424"/>
          </a:xfrm>
          <a:prstGeom prst="ellipse">
            <a:avLst/>
          </a:prstGeom>
          <a:solidFill>
            <a:schemeClr val="accent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 Placeholder 9"/>
          <p:cNvSpPr>
            <a:spLocks noGrp="1"/>
          </p:cNvSpPr>
          <p:nvPr>
            <p:ph type="body" sz="quarter" idx="10" hasCustomPrompt="1"/>
          </p:nvPr>
        </p:nvSpPr>
        <p:spPr>
          <a:xfrm>
            <a:off x="2663788" y="2124462"/>
            <a:ext cx="3816424" cy="576063"/>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2663640" y="2715766"/>
            <a:ext cx="3816424" cy="288032"/>
          </a:xfrm>
          <a:prstGeom prst="rect">
            <a:avLst/>
          </a:prstGeom>
        </p:spPr>
        <p:txBody>
          <a:bodyPr anchor="ctr"/>
          <a:lstStyle>
            <a:lvl1pPr marL="0" indent="0" algn="ctr">
              <a:buNone/>
              <a:defRPr sz="1400" b="0" baseline="0">
                <a:solidFill>
                  <a:schemeClr val="bg1"/>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922477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5712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3563888" y="0"/>
            <a:ext cx="5580112" cy="5143500"/>
          </a:xfrm>
          <a:prstGeom prst="rect">
            <a:avLst/>
          </a:prstGeom>
          <a:solidFill>
            <a:schemeClr val="accent2">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 Placeholder 9"/>
          <p:cNvSpPr>
            <a:spLocks noGrp="1"/>
          </p:cNvSpPr>
          <p:nvPr>
            <p:ph type="body" sz="quarter" idx="10" hasCustomPrompt="1"/>
          </p:nvPr>
        </p:nvSpPr>
        <p:spPr>
          <a:xfrm>
            <a:off x="3851920" y="123478"/>
            <a:ext cx="5292080" cy="576064"/>
          </a:xfrm>
          <a:prstGeom prst="rect">
            <a:avLst/>
          </a:prstGeom>
        </p:spPr>
        <p:txBody>
          <a:bodyPr anchor="ctr"/>
          <a:lstStyle>
            <a:lvl1pPr marL="0" indent="0" algn="l">
              <a:buNone/>
              <a:defRPr sz="3600" b="0" baseline="0">
                <a:solidFill>
                  <a:schemeClr val="bg1"/>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3851920" y="699542"/>
            <a:ext cx="5292080" cy="288032"/>
          </a:xfrm>
          <a:prstGeom prst="rect">
            <a:avLst/>
          </a:prstGeom>
        </p:spPr>
        <p:txBody>
          <a:bodyPr anchor="ctr"/>
          <a:lstStyle>
            <a:lvl1pPr marL="0" indent="0" algn="l">
              <a:buNone/>
              <a:defRPr sz="1400" b="0" baseline="0">
                <a:solidFill>
                  <a:schemeClr val="bg1"/>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177559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3564000" y="0"/>
            <a:ext cx="5580000" cy="51435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 Placeholder 9"/>
          <p:cNvSpPr>
            <a:spLocks noGrp="1"/>
          </p:cNvSpPr>
          <p:nvPr>
            <p:ph type="body" sz="quarter" idx="10" hasCustomPrompt="1"/>
          </p:nvPr>
        </p:nvSpPr>
        <p:spPr>
          <a:xfrm>
            <a:off x="3851920" y="123478"/>
            <a:ext cx="5292080" cy="576064"/>
          </a:xfrm>
          <a:prstGeom prst="rect">
            <a:avLst/>
          </a:prstGeom>
        </p:spPr>
        <p:txBody>
          <a:bodyPr anchor="ctr"/>
          <a:lstStyle>
            <a:lvl1pPr marL="0" indent="0" algn="l">
              <a:buNone/>
              <a:defRPr sz="3600" b="0" baseline="0">
                <a:solidFill>
                  <a:schemeClr val="bg1"/>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3851920" y="699542"/>
            <a:ext cx="5292080" cy="288032"/>
          </a:xfrm>
          <a:prstGeom prst="rect">
            <a:avLst/>
          </a:prstGeom>
        </p:spPr>
        <p:txBody>
          <a:bodyPr anchor="ctr"/>
          <a:lstStyle>
            <a:lvl1pPr marL="0" indent="0" algn="l">
              <a:buNone/>
              <a:defRPr sz="1400" b="0" baseline="0">
                <a:solidFill>
                  <a:schemeClr val="bg1"/>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238885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Basic Layout">
    <p:bg>
      <p:bgPr>
        <a:solidFill>
          <a:schemeClr val="accent2"/>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bg1"/>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2301778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userDrawn="1"/>
        </p:nvSpPr>
        <p:spPr>
          <a:xfrm>
            <a:off x="0" y="0"/>
            <a:ext cx="9144000" cy="5143500"/>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Rectangle 1"/>
          <p:cNvSpPr/>
          <p:nvPr userDrawn="1"/>
        </p:nvSpPr>
        <p:spPr>
          <a:xfrm>
            <a:off x="0" y="0"/>
            <a:ext cx="9144000" cy="11315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n-lt"/>
            </a:endParaRPr>
          </a:p>
        </p:txBody>
      </p:sp>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bg1"/>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12904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11315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n-lt"/>
            </a:endParaRPr>
          </a:p>
        </p:txBody>
      </p:sp>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bg1"/>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848960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1131590"/>
          </a:xfrm>
          <a:prstGeom prst="rect">
            <a:avLst/>
          </a:prstGeom>
          <a:solidFill>
            <a:srgbClr val="027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n-lt"/>
            </a:endParaRPr>
          </a:p>
        </p:txBody>
      </p:sp>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bg1"/>
                </a:solidFill>
                <a:latin typeface="+mn-lt"/>
                <a:cs typeface="Arial" pitchFamily="34" charset="0"/>
              </a:defRPr>
            </a:lvl1pPr>
          </a:lstStyle>
          <a:p>
            <a:pPr lvl="0"/>
            <a:r>
              <a:rPr lang="en-US" altLang="ko-KR" dirty="0"/>
              <a:t>Insert the title of your subtitle Here</a:t>
            </a:r>
          </a:p>
        </p:txBody>
      </p:sp>
      <p:sp>
        <p:nvSpPr>
          <p:cNvPr id="6" name="Picture Placeholder 2"/>
          <p:cNvSpPr>
            <a:spLocks noGrp="1"/>
          </p:cNvSpPr>
          <p:nvPr>
            <p:ph type="pic" idx="1" hasCustomPrompt="1"/>
          </p:nvPr>
        </p:nvSpPr>
        <p:spPr>
          <a:xfrm>
            <a:off x="2665735" y="1400779"/>
            <a:ext cx="1620000" cy="1728000"/>
          </a:xfrm>
          <a:prstGeom prst="roundRect">
            <a:avLst/>
          </a:prstGeom>
          <a:solidFill>
            <a:schemeClr val="bg1">
              <a:lumMod val="95000"/>
            </a:schemeClr>
          </a:solidFill>
          <a:ln w="19050">
            <a:solidFill>
              <a:schemeClr val="accent1"/>
            </a:solidFill>
          </a:ln>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2" hasCustomPrompt="1"/>
          </p:nvPr>
        </p:nvSpPr>
        <p:spPr>
          <a:xfrm>
            <a:off x="4812316" y="1400779"/>
            <a:ext cx="1620000" cy="1728000"/>
          </a:xfrm>
          <a:prstGeom prst="roundRect">
            <a:avLst/>
          </a:prstGeom>
          <a:solidFill>
            <a:schemeClr val="bg1">
              <a:lumMod val="95000"/>
            </a:schemeClr>
          </a:solidFill>
          <a:ln w="19050">
            <a:solidFill>
              <a:schemeClr val="accent3"/>
            </a:solidFill>
          </a:ln>
        </p:spPr>
        <p:txBody>
          <a:bodyPr anchor="ct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3" hasCustomPrompt="1"/>
          </p:nvPr>
        </p:nvSpPr>
        <p:spPr>
          <a:xfrm>
            <a:off x="519154" y="3075880"/>
            <a:ext cx="1620000" cy="1728000"/>
          </a:xfrm>
          <a:prstGeom prst="roundRect">
            <a:avLst/>
          </a:prstGeom>
          <a:solidFill>
            <a:schemeClr val="bg1">
              <a:lumMod val="95000"/>
            </a:schemeClr>
          </a:solidFill>
          <a:ln w="19050">
            <a:solidFill>
              <a:schemeClr val="accent3"/>
            </a:solidFill>
          </a:ln>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4" hasCustomPrompt="1"/>
          </p:nvPr>
        </p:nvSpPr>
        <p:spPr>
          <a:xfrm>
            <a:off x="6958897" y="3075880"/>
            <a:ext cx="1620000" cy="1728000"/>
          </a:xfrm>
          <a:prstGeom prst="roundRect">
            <a:avLst/>
          </a:prstGeom>
          <a:solidFill>
            <a:schemeClr val="bg1">
              <a:lumMod val="95000"/>
            </a:schemeClr>
          </a:solidFill>
          <a:ln w="19050">
            <a:solidFill>
              <a:schemeClr val="accent1"/>
            </a:solidFill>
          </a:ln>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2" name="Rectangle 11"/>
          <p:cNvSpPr/>
          <p:nvPr userDrawn="1"/>
        </p:nvSpPr>
        <p:spPr>
          <a:xfrm>
            <a:off x="519154" y="1529144"/>
            <a:ext cx="1964614" cy="147127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Rectangle 12"/>
          <p:cNvSpPr/>
          <p:nvPr userDrawn="1"/>
        </p:nvSpPr>
        <p:spPr>
          <a:xfrm>
            <a:off x="6588224" y="1528537"/>
            <a:ext cx="1964614" cy="1471270"/>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Rectangle 13"/>
          <p:cNvSpPr/>
          <p:nvPr userDrawn="1"/>
        </p:nvSpPr>
        <p:spPr>
          <a:xfrm>
            <a:off x="2321121" y="3204245"/>
            <a:ext cx="1964614" cy="1471270"/>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Rectangle 14"/>
          <p:cNvSpPr/>
          <p:nvPr userDrawn="1"/>
        </p:nvSpPr>
        <p:spPr>
          <a:xfrm>
            <a:off x="4812316" y="3204245"/>
            <a:ext cx="1964614" cy="147127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19412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s and Contents Layout">
    <p:bg>
      <p:bgPr>
        <a:solidFill>
          <a:schemeClr val="accent4"/>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275856" y="181632"/>
            <a:ext cx="5868144" cy="576064"/>
          </a:xfrm>
          <a:prstGeom prst="rect">
            <a:avLst/>
          </a:prstGeom>
        </p:spPr>
        <p:txBody>
          <a:bodyPr anchor="ctr"/>
          <a:lstStyle>
            <a:lvl1pPr marL="0" indent="0" algn="l">
              <a:buNone/>
              <a:defRPr sz="3600" b="0" baseline="0">
                <a:solidFill>
                  <a:schemeClr val="bg1"/>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3275856" y="757696"/>
            <a:ext cx="5868144" cy="288032"/>
          </a:xfrm>
          <a:prstGeom prst="rect">
            <a:avLst/>
          </a:prstGeom>
        </p:spPr>
        <p:txBody>
          <a:bodyPr anchor="ctr"/>
          <a:lstStyle>
            <a:lvl1pPr marL="0" indent="0" algn="l">
              <a:buNone/>
              <a:defRPr sz="2400" b="0" baseline="0">
                <a:solidFill>
                  <a:schemeClr val="bg1"/>
                </a:solidFill>
                <a:latin typeface="+mn-lt"/>
                <a:cs typeface="Arial" pitchFamily="34" charset="0"/>
              </a:defRPr>
            </a:lvl1pPr>
          </a:lstStyle>
          <a:p>
            <a:pPr lvl="0"/>
            <a:r>
              <a:rPr lang="en-US" altLang="ko-KR" dirty="0"/>
              <a:t>Insert the title of your subtitle Here</a:t>
            </a:r>
          </a:p>
        </p:txBody>
      </p:sp>
      <p:sp>
        <p:nvSpPr>
          <p:cNvPr id="5" name="Picture Placeholder 2"/>
          <p:cNvSpPr>
            <a:spLocks noGrp="1"/>
          </p:cNvSpPr>
          <p:nvPr>
            <p:ph type="pic" idx="1" hasCustomPrompt="1"/>
          </p:nvPr>
        </p:nvSpPr>
        <p:spPr>
          <a:xfrm>
            <a:off x="241112" y="220184"/>
            <a:ext cx="1620000" cy="151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2" hasCustomPrompt="1"/>
          </p:nvPr>
        </p:nvSpPr>
        <p:spPr>
          <a:xfrm>
            <a:off x="241112" y="1800221"/>
            <a:ext cx="1620000" cy="151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3" hasCustomPrompt="1"/>
          </p:nvPr>
        </p:nvSpPr>
        <p:spPr>
          <a:xfrm>
            <a:off x="238842" y="3380258"/>
            <a:ext cx="1620000" cy="151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4" hasCustomPrompt="1"/>
          </p:nvPr>
        </p:nvSpPr>
        <p:spPr>
          <a:xfrm>
            <a:off x="1932052" y="1800221"/>
            <a:ext cx="1620000" cy="151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2" name="Picture Placeholder 2"/>
          <p:cNvSpPr>
            <a:spLocks noGrp="1"/>
          </p:cNvSpPr>
          <p:nvPr>
            <p:ph type="pic" idx="15" hasCustomPrompt="1"/>
          </p:nvPr>
        </p:nvSpPr>
        <p:spPr>
          <a:xfrm>
            <a:off x="1932052" y="3380258"/>
            <a:ext cx="1620000" cy="151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3" name="Picture Placeholder 2"/>
          <p:cNvSpPr>
            <a:spLocks noGrp="1"/>
          </p:cNvSpPr>
          <p:nvPr>
            <p:ph type="pic" idx="16" hasCustomPrompt="1"/>
          </p:nvPr>
        </p:nvSpPr>
        <p:spPr>
          <a:xfrm>
            <a:off x="3625263" y="3380258"/>
            <a:ext cx="1620000" cy="151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615967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Images and Contents Layout">
    <p:bg>
      <p:bgPr>
        <a:solidFill>
          <a:schemeClr val="accent2"/>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3528392" y="0"/>
            <a:ext cx="2123728" cy="321982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0" hasCustomPrompt="1"/>
          </p:nvPr>
        </p:nvSpPr>
        <p:spPr>
          <a:xfrm>
            <a:off x="7020272" y="1923678"/>
            <a:ext cx="2123728" cy="321982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091253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Images and Contents Layout">
    <p:bg>
      <p:bgPr>
        <a:solidFill>
          <a:schemeClr val="accent4"/>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323528" y="267494"/>
            <a:ext cx="5328592" cy="2880320"/>
          </a:xfrm>
          <a:prstGeom prst="rect">
            <a:avLst/>
          </a:prstGeom>
          <a:solidFill>
            <a:schemeClr val="bg1">
              <a:lumMod val="8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0184858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0" y="0"/>
            <a:ext cx="2987824" cy="5143500"/>
          </a:xfrm>
          <a:prstGeom prst="rect">
            <a:avLst/>
          </a:prstGeom>
          <a:solidFill>
            <a:schemeClr val="bg1">
              <a:lumMod val="95000"/>
            </a:schemeClr>
          </a:solidFill>
        </p:spPr>
        <p:txBody>
          <a:bodyPr anchor="ctr"/>
          <a:lstStyle>
            <a:lvl1pPr marL="0" indent="0" algn="ctr">
              <a:buNone/>
              <a:defRPr sz="1200" u="none"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0" hasCustomPrompt="1"/>
          </p:nvPr>
        </p:nvSpPr>
        <p:spPr>
          <a:xfrm>
            <a:off x="3078088" y="0"/>
            <a:ext cx="2987824" cy="1779662"/>
          </a:xfrm>
          <a:prstGeom prst="rect">
            <a:avLst/>
          </a:prstGeom>
          <a:solidFill>
            <a:schemeClr val="bg1">
              <a:lumMod val="95000"/>
            </a:schemeClr>
          </a:solidFill>
        </p:spPr>
        <p:txBody>
          <a:bodyPr anchor="ctr"/>
          <a:lstStyle>
            <a:lvl1pPr marL="0" indent="0" algn="ctr">
              <a:buNone/>
              <a:defRPr sz="1200" u="none"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1" hasCustomPrompt="1"/>
          </p:nvPr>
        </p:nvSpPr>
        <p:spPr>
          <a:xfrm>
            <a:off x="6156176" y="0"/>
            <a:ext cx="2987824" cy="5143500"/>
          </a:xfrm>
          <a:prstGeom prst="rect">
            <a:avLst/>
          </a:prstGeom>
          <a:solidFill>
            <a:schemeClr val="bg1">
              <a:lumMod val="95000"/>
            </a:schemeClr>
          </a:solidFill>
        </p:spPr>
        <p:txBody>
          <a:bodyPr anchor="ctr"/>
          <a:lstStyle>
            <a:lvl1pPr marL="0" indent="0" algn="ctr">
              <a:buNone/>
              <a:defRPr sz="1200" u="none"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 name="Rectangle 1"/>
          <p:cNvSpPr/>
          <p:nvPr userDrawn="1"/>
        </p:nvSpPr>
        <p:spPr>
          <a:xfrm>
            <a:off x="3077912" y="1851670"/>
            <a:ext cx="2988000" cy="32918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41581836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Images and Contents Layout">
    <p:bg>
      <p:bgPr>
        <a:solidFill>
          <a:schemeClr val="accent1"/>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0" y="0"/>
            <a:ext cx="2123728" cy="51435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0" hasCustomPrompt="1"/>
          </p:nvPr>
        </p:nvSpPr>
        <p:spPr>
          <a:xfrm>
            <a:off x="7020272" y="0"/>
            <a:ext cx="2123728" cy="51435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1" hasCustomPrompt="1"/>
          </p:nvPr>
        </p:nvSpPr>
        <p:spPr>
          <a:xfrm>
            <a:off x="4909600" y="0"/>
            <a:ext cx="2123728" cy="51435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7276561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Images and Contents Layout">
    <p:bg>
      <p:bgPr>
        <a:solidFill>
          <a:schemeClr val="accent2"/>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23528" y="181632"/>
            <a:ext cx="8820472" cy="576064"/>
          </a:xfrm>
          <a:prstGeom prst="rect">
            <a:avLst/>
          </a:prstGeom>
        </p:spPr>
        <p:txBody>
          <a:bodyPr anchor="ctr"/>
          <a:lstStyle>
            <a:lvl1pPr marL="0" indent="0" algn="l">
              <a:buNone/>
              <a:defRPr sz="3600" b="0" baseline="0">
                <a:solidFill>
                  <a:schemeClr val="bg1"/>
                </a:solidFill>
                <a:latin typeface="+mj-lt"/>
                <a:cs typeface="Arial" pitchFamily="34" charset="0"/>
              </a:defRPr>
            </a:lvl1pPr>
          </a:lstStyle>
          <a:p>
            <a:pPr lvl="0"/>
            <a:r>
              <a:rPr lang="en-US" altLang="ko-KR" dirty="0"/>
              <a:t>IMAGES &amp; CONTENTS</a:t>
            </a:r>
          </a:p>
        </p:txBody>
      </p:sp>
      <p:sp>
        <p:nvSpPr>
          <p:cNvPr id="5" name="Picture Placeholder 2"/>
          <p:cNvSpPr>
            <a:spLocks noGrp="1"/>
          </p:cNvSpPr>
          <p:nvPr>
            <p:ph type="pic" idx="1" hasCustomPrompt="1"/>
          </p:nvPr>
        </p:nvSpPr>
        <p:spPr>
          <a:xfrm>
            <a:off x="2771800" y="904998"/>
            <a:ext cx="6372200" cy="2088000"/>
          </a:xfrm>
          <a:custGeom>
            <a:avLst/>
            <a:gdLst>
              <a:gd name="connsiteX0" fmla="*/ 0 w 5328592"/>
              <a:gd name="connsiteY0" fmla="*/ 0 h 2088000"/>
              <a:gd name="connsiteX1" fmla="*/ 5328592 w 5328592"/>
              <a:gd name="connsiteY1" fmla="*/ 0 h 2088000"/>
              <a:gd name="connsiteX2" fmla="*/ 5328592 w 5328592"/>
              <a:gd name="connsiteY2" fmla="*/ 2088000 h 2088000"/>
              <a:gd name="connsiteX3" fmla="*/ 0 w 5328592"/>
              <a:gd name="connsiteY3" fmla="*/ 2088000 h 2088000"/>
              <a:gd name="connsiteX4" fmla="*/ 0 w 5328592"/>
              <a:gd name="connsiteY4" fmla="*/ 0 h 2088000"/>
              <a:gd name="connsiteX0" fmla="*/ 612939 w 5941531"/>
              <a:gd name="connsiteY0" fmla="*/ 0 h 2088000"/>
              <a:gd name="connsiteX1" fmla="*/ 5941531 w 5941531"/>
              <a:gd name="connsiteY1" fmla="*/ 0 h 2088000"/>
              <a:gd name="connsiteX2" fmla="*/ 5941531 w 5941531"/>
              <a:gd name="connsiteY2" fmla="*/ 2088000 h 2088000"/>
              <a:gd name="connsiteX3" fmla="*/ 612939 w 5941531"/>
              <a:gd name="connsiteY3" fmla="*/ 2088000 h 2088000"/>
              <a:gd name="connsiteX4" fmla="*/ 0 w 5941531"/>
              <a:gd name="connsiteY4" fmla="*/ 1047929 h 2088000"/>
              <a:gd name="connsiteX5" fmla="*/ 612939 w 5941531"/>
              <a:gd name="connsiteY5" fmla="*/ 0 h 2088000"/>
              <a:gd name="connsiteX0" fmla="*/ 612939 w 5941531"/>
              <a:gd name="connsiteY0" fmla="*/ 0 h 2088000"/>
              <a:gd name="connsiteX1" fmla="*/ 5941531 w 5941531"/>
              <a:gd name="connsiteY1" fmla="*/ 0 h 2088000"/>
              <a:gd name="connsiteX2" fmla="*/ 5941531 w 5941531"/>
              <a:gd name="connsiteY2" fmla="*/ 2088000 h 2088000"/>
              <a:gd name="connsiteX3" fmla="*/ 612939 w 5941531"/>
              <a:gd name="connsiteY3" fmla="*/ 2088000 h 2088000"/>
              <a:gd name="connsiteX4" fmla="*/ 0 w 5941531"/>
              <a:gd name="connsiteY4" fmla="*/ 1047929 h 2088000"/>
              <a:gd name="connsiteX5" fmla="*/ 612939 w 5941531"/>
              <a:gd name="connsiteY5" fmla="*/ 0 h 2088000"/>
              <a:gd name="connsiteX0" fmla="*/ 612939 w 5941531"/>
              <a:gd name="connsiteY0" fmla="*/ 0 h 2088000"/>
              <a:gd name="connsiteX1" fmla="*/ 5941531 w 5941531"/>
              <a:gd name="connsiteY1" fmla="*/ 0 h 2088000"/>
              <a:gd name="connsiteX2" fmla="*/ 5941531 w 5941531"/>
              <a:gd name="connsiteY2" fmla="*/ 2088000 h 2088000"/>
              <a:gd name="connsiteX3" fmla="*/ 612939 w 5941531"/>
              <a:gd name="connsiteY3" fmla="*/ 2088000 h 2088000"/>
              <a:gd name="connsiteX4" fmla="*/ 0 w 5941531"/>
              <a:gd name="connsiteY4" fmla="*/ 1047929 h 2088000"/>
              <a:gd name="connsiteX5" fmla="*/ 612939 w 5941531"/>
              <a:gd name="connsiteY5" fmla="*/ 0 h 2088000"/>
              <a:gd name="connsiteX0" fmla="*/ 612939 w 5941531"/>
              <a:gd name="connsiteY0" fmla="*/ 0 h 2088000"/>
              <a:gd name="connsiteX1" fmla="*/ 5941531 w 5941531"/>
              <a:gd name="connsiteY1" fmla="*/ 0 h 2088000"/>
              <a:gd name="connsiteX2" fmla="*/ 5941531 w 5941531"/>
              <a:gd name="connsiteY2" fmla="*/ 2088000 h 2088000"/>
              <a:gd name="connsiteX3" fmla="*/ 612939 w 5941531"/>
              <a:gd name="connsiteY3" fmla="*/ 2088000 h 2088000"/>
              <a:gd name="connsiteX4" fmla="*/ 0 w 5941531"/>
              <a:gd name="connsiteY4" fmla="*/ 1047929 h 2088000"/>
              <a:gd name="connsiteX5" fmla="*/ 612939 w 5941531"/>
              <a:gd name="connsiteY5" fmla="*/ 0 h 2088000"/>
              <a:gd name="connsiteX0" fmla="*/ 612939 w 5941531"/>
              <a:gd name="connsiteY0" fmla="*/ 0 h 2088000"/>
              <a:gd name="connsiteX1" fmla="*/ 5941531 w 5941531"/>
              <a:gd name="connsiteY1" fmla="*/ 0 h 2088000"/>
              <a:gd name="connsiteX2" fmla="*/ 5941531 w 5941531"/>
              <a:gd name="connsiteY2" fmla="*/ 2088000 h 2088000"/>
              <a:gd name="connsiteX3" fmla="*/ 612939 w 5941531"/>
              <a:gd name="connsiteY3" fmla="*/ 2088000 h 2088000"/>
              <a:gd name="connsiteX4" fmla="*/ 0 w 5941531"/>
              <a:gd name="connsiteY4" fmla="*/ 1047929 h 2088000"/>
              <a:gd name="connsiteX5" fmla="*/ 612939 w 5941531"/>
              <a:gd name="connsiteY5" fmla="*/ 0 h 20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1531" h="2088000">
                <a:moveTo>
                  <a:pt x="612939" y="0"/>
                </a:moveTo>
                <a:lnTo>
                  <a:pt x="5941531" y="0"/>
                </a:lnTo>
                <a:lnTo>
                  <a:pt x="5941531" y="2088000"/>
                </a:lnTo>
                <a:lnTo>
                  <a:pt x="612939" y="2088000"/>
                </a:lnTo>
                <a:cubicBezTo>
                  <a:pt x="376904" y="1710967"/>
                  <a:pt x="256723" y="1511850"/>
                  <a:pt x="0" y="1047929"/>
                </a:cubicBezTo>
                <a:lnTo>
                  <a:pt x="612939" y="0"/>
                </a:lnTo>
                <a:close/>
              </a:path>
            </a:pathLst>
          </a:cu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1" hasCustomPrompt="1"/>
          </p:nvPr>
        </p:nvSpPr>
        <p:spPr>
          <a:xfrm>
            <a:off x="2771801" y="3055500"/>
            <a:ext cx="6372200" cy="2088000"/>
          </a:xfrm>
          <a:custGeom>
            <a:avLst/>
            <a:gdLst>
              <a:gd name="connsiteX0" fmla="*/ 0 w 5328592"/>
              <a:gd name="connsiteY0" fmla="*/ 0 h 2088000"/>
              <a:gd name="connsiteX1" fmla="*/ 5328592 w 5328592"/>
              <a:gd name="connsiteY1" fmla="*/ 0 h 2088000"/>
              <a:gd name="connsiteX2" fmla="*/ 5328592 w 5328592"/>
              <a:gd name="connsiteY2" fmla="*/ 2088000 h 2088000"/>
              <a:gd name="connsiteX3" fmla="*/ 0 w 5328592"/>
              <a:gd name="connsiteY3" fmla="*/ 2088000 h 2088000"/>
              <a:gd name="connsiteX4" fmla="*/ 0 w 5328592"/>
              <a:gd name="connsiteY4" fmla="*/ 0 h 2088000"/>
              <a:gd name="connsiteX0" fmla="*/ 612939 w 5941531"/>
              <a:gd name="connsiteY0" fmla="*/ 0 h 2088000"/>
              <a:gd name="connsiteX1" fmla="*/ 5941531 w 5941531"/>
              <a:gd name="connsiteY1" fmla="*/ 0 h 2088000"/>
              <a:gd name="connsiteX2" fmla="*/ 5941531 w 5941531"/>
              <a:gd name="connsiteY2" fmla="*/ 2088000 h 2088000"/>
              <a:gd name="connsiteX3" fmla="*/ 612939 w 5941531"/>
              <a:gd name="connsiteY3" fmla="*/ 2088000 h 2088000"/>
              <a:gd name="connsiteX4" fmla="*/ 0 w 5941531"/>
              <a:gd name="connsiteY4" fmla="*/ 1047929 h 2088000"/>
              <a:gd name="connsiteX5" fmla="*/ 612939 w 5941531"/>
              <a:gd name="connsiteY5" fmla="*/ 0 h 2088000"/>
              <a:gd name="connsiteX0" fmla="*/ 612939 w 5941531"/>
              <a:gd name="connsiteY0" fmla="*/ 0 h 2088000"/>
              <a:gd name="connsiteX1" fmla="*/ 5941531 w 5941531"/>
              <a:gd name="connsiteY1" fmla="*/ 0 h 2088000"/>
              <a:gd name="connsiteX2" fmla="*/ 5941531 w 5941531"/>
              <a:gd name="connsiteY2" fmla="*/ 2088000 h 2088000"/>
              <a:gd name="connsiteX3" fmla="*/ 612939 w 5941531"/>
              <a:gd name="connsiteY3" fmla="*/ 2088000 h 2088000"/>
              <a:gd name="connsiteX4" fmla="*/ 0 w 5941531"/>
              <a:gd name="connsiteY4" fmla="*/ 1047929 h 2088000"/>
              <a:gd name="connsiteX5" fmla="*/ 612939 w 5941531"/>
              <a:gd name="connsiteY5" fmla="*/ 0 h 2088000"/>
              <a:gd name="connsiteX0" fmla="*/ 612939 w 5941531"/>
              <a:gd name="connsiteY0" fmla="*/ 0 h 2088000"/>
              <a:gd name="connsiteX1" fmla="*/ 5941531 w 5941531"/>
              <a:gd name="connsiteY1" fmla="*/ 0 h 2088000"/>
              <a:gd name="connsiteX2" fmla="*/ 5941531 w 5941531"/>
              <a:gd name="connsiteY2" fmla="*/ 2088000 h 2088000"/>
              <a:gd name="connsiteX3" fmla="*/ 612939 w 5941531"/>
              <a:gd name="connsiteY3" fmla="*/ 2088000 h 2088000"/>
              <a:gd name="connsiteX4" fmla="*/ 0 w 5941531"/>
              <a:gd name="connsiteY4" fmla="*/ 1047929 h 2088000"/>
              <a:gd name="connsiteX5" fmla="*/ 612939 w 5941531"/>
              <a:gd name="connsiteY5" fmla="*/ 0 h 2088000"/>
              <a:gd name="connsiteX0" fmla="*/ 612939 w 5941531"/>
              <a:gd name="connsiteY0" fmla="*/ 0 h 2088000"/>
              <a:gd name="connsiteX1" fmla="*/ 5941531 w 5941531"/>
              <a:gd name="connsiteY1" fmla="*/ 0 h 2088000"/>
              <a:gd name="connsiteX2" fmla="*/ 5941531 w 5941531"/>
              <a:gd name="connsiteY2" fmla="*/ 2088000 h 2088000"/>
              <a:gd name="connsiteX3" fmla="*/ 612939 w 5941531"/>
              <a:gd name="connsiteY3" fmla="*/ 2088000 h 2088000"/>
              <a:gd name="connsiteX4" fmla="*/ 0 w 5941531"/>
              <a:gd name="connsiteY4" fmla="*/ 1047929 h 2088000"/>
              <a:gd name="connsiteX5" fmla="*/ 612939 w 5941531"/>
              <a:gd name="connsiteY5" fmla="*/ 0 h 2088000"/>
              <a:gd name="connsiteX0" fmla="*/ 612939 w 5941531"/>
              <a:gd name="connsiteY0" fmla="*/ 0 h 2088000"/>
              <a:gd name="connsiteX1" fmla="*/ 5941531 w 5941531"/>
              <a:gd name="connsiteY1" fmla="*/ 0 h 2088000"/>
              <a:gd name="connsiteX2" fmla="*/ 5941531 w 5941531"/>
              <a:gd name="connsiteY2" fmla="*/ 2088000 h 2088000"/>
              <a:gd name="connsiteX3" fmla="*/ 612939 w 5941531"/>
              <a:gd name="connsiteY3" fmla="*/ 2088000 h 2088000"/>
              <a:gd name="connsiteX4" fmla="*/ 0 w 5941531"/>
              <a:gd name="connsiteY4" fmla="*/ 1047929 h 2088000"/>
              <a:gd name="connsiteX5" fmla="*/ 612939 w 5941531"/>
              <a:gd name="connsiteY5" fmla="*/ 0 h 20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1531" h="2088000">
                <a:moveTo>
                  <a:pt x="612939" y="0"/>
                </a:moveTo>
                <a:lnTo>
                  <a:pt x="5941531" y="0"/>
                </a:lnTo>
                <a:lnTo>
                  <a:pt x="5941531" y="2088000"/>
                </a:lnTo>
                <a:lnTo>
                  <a:pt x="612939" y="2088000"/>
                </a:lnTo>
                <a:cubicBezTo>
                  <a:pt x="376904" y="1710967"/>
                  <a:pt x="256723" y="1511850"/>
                  <a:pt x="0" y="1047929"/>
                </a:cubicBezTo>
                <a:lnTo>
                  <a:pt x="612939" y="0"/>
                </a:lnTo>
                <a:close/>
              </a:path>
            </a:pathLst>
          </a:cu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3517155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Images and Contents Layout">
    <p:bg>
      <p:bgPr>
        <a:solidFill>
          <a:schemeClr val="accent4"/>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0" y="0"/>
            <a:ext cx="4572000" cy="17136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0" hasCustomPrompt="1"/>
          </p:nvPr>
        </p:nvSpPr>
        <p:spPr>
          <a:xfrm>
            <a:off x="0" y="3429900"/>
            <a:ext cx="4572000" cy="17136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1" hasCustomPrompt="1"/>
          </p:nvPr>
        </p:nvSpPr>
        <p:spPr>
          <a:xfrm>
            <a:off x="4572000" y="1721906"/>
            <a:ext cx="4572000" cy="17136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3210251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ages and Contents Layout">
    <p:bg>
      <p:bgPr>
        <a:solidFill>
          <a:schemeClr val="accent2"/>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400" b="0" baseline="0">
                <a:solidFill>
                  <a:schemeClr val="bg1"/>
                </a:solidFill>
                <a:latin typeface="+mn-lt"/>
                <a:cs typeface="Arial" pitchFamily="34" charset="0"/>
              </a:defRPr>
            </a:lvl1pPr>
          </a:lstStyle>
          <a:p>
            <a:pPr lvl="0"/>
            <a:r>
              <a:rPr lang="en-US" altLang="ko-KR" dirty="0"/>
              <a:t>Insert the title of your subtitle Here</a:t>
            </a:r>
          </a:p>
        </p:txBody>
      </p:sp>
      <p:pic>
        <p:nvPicPr>
          <p:cNvPr id="5" name="Picture 2" descr="D:\Fullppt\PNG이미지\핸드폰2.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46066" y="1327227"/>
            <a:ext cx="3168352" cy="3836811"/>
          </a:xfrm>
          <a:prstGeom prst="rect">
            <a:avLst/>
          </a:prstGeom>
          <a:noFill/>
          <a:extLst>
            <a:ext uri="{909E8E84-426E-40DD-AFC4-6F175D3DCCD1}">
              <a14:hiddenFill xmlns:a14="http://schemas.microsoft.com/office/drawing/2010/main">
                <a:solidFill>
                  <a:srgbClr val="FFFFFF"/>
                </a:solidFill>
              </a14:hiddenFill>
            </a:ext>
          </a:extLst>
        </p:spPr>
      </p:pic>
      <p:sp>
        <p:nvSpPr>
          <p:cNvPr id="6" name="Picture Placeholder 2"/>
          <p:cNvSpPr>
            <a:spLocks noGrp="1"/>
          </p:cNvSpPr>
          <p:nvPr>
            <p:ph type="pic" idx="1" hasCustomPrompt="1"/>
          </p:nvPr>
        </p:nvSpPr>
        <p:spPr>
          <a:xfrm>
            <a:off x="2022914" y="1463545"/>
            <a:ext cx="1827251" cy="282254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2780176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2787774"/>
            <a:ext cx="9144000" cy="23557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endParaRPr>
          </a:p>
        </p:txBody>
      </p:sp>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pic>
        <p:nvPicPr>
          <p:cNvPr id="12" name="Picture 2" descr="D:\Fullppt\005-PNG이미지\노트북.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635896" y="1095375"/>
            <a:ext cx="6011911" cy="3057758"/>
          </a:xfrm>
          <a:prstGeom prst="rect">
            <a:avLst/>
          </a:prstGeom>
          <a:noFill/>
          <a:extLst>
            <a:ext uri="{909E8E84-426E-40DD-AFC4-6F175D3DCCD1}">
              <a14:hiddenFill xmlns:a14="http://schemas.microsoft.com/office/drawing/2010/main">
                <a:solidFill>
                  <a:srgbClr val="FFFFFF"/>
                </a:solidFill>
              </a14:hiddenFill>
            </a:ext>
          </a:extLst>
        </p:spPr>
      </p:pic>
      <p:sp>
        <p:nvSpPr>
          <p:cNvPr id="13" name="Picture Placeholder 2"/>
          <p:cNvSpPr>
            <a:spLocks noGrp="1"/>
          </p:cNvSpPr>
          <p:nvPr>
            <p:ph type="pic" idx="1" hasCustomPrompt="1"/>
          </p:nvPr>
        </p:nvSpPr>
        <p:spPr>
          <a:xfrm>
            <a:off x="5283453" y="1491630"/>
            <a:ext cx="2834003" cy="211421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0366597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hapes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6" y="92609"/>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r>
              <a:rPr lang="en-US" altLang="ko-KR" dirty="0"/>
              <a:t>Fully Editable Shapes</a:t>
            </a:r>
          </a:p>
        </p:txBody>
      </p:sp>
    </p:spTree>
    <p:extLst>
      <p:ext uri="{BB962C8B-B14F-4D97-AF65-F5344CB8AC3E}">
        <p14:creationId xmlns:p14="http://schemas.microsoft.com/office/powerpoint/2010/main" val="17699830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con se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ICON SETS LAYOUT</a:t>
            </a:r>
          </a:p>
        </p:txBody>
      </p:sp>
      <p:sp>
        <p:nvSpPr>
          <p:cNvPr id="11" name="Rounded Rectangle 10"/>
          <p:cNvSpPr/>
          <p:nvPr userDrawn="1"/>
        </p:nvSpPr>
        <p:spPr>
          <a:xfrm>
            <a:off x="354008" y="1131589"/>
            <a:ext cx="2849840" cy="3649171"/>
          </a:xfrm>
          <a:prstGeom prst="roundRect">
            <a:avLst>
              <a:gd name="adj" fmla="val 39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Rounded Rectangle 16"/>
          <p:cNvSpPr/>
          <p:nvPr userDrawn="1"/>
        </p:nvSpPr>
        <p:spPr>
          <a:xfrm>
            <a:off x="531932" y="1347500"/>
            <a:ext cx="108520" cy="3240473"/>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endParaRPr>
          </a:p>
        </p:txBody>
      </p:sp>
      <p:sp>
        <p:nvSpPr>
          <p:cNvPr id="18" name="Half Frame 17"/>
          <p:cNvSpPr/>
          <p:nvPr userDrawn="1"/>
        </p:nvSpPr>
        <p:spPr>
          <a:xfrm rot="5400000">
            <a:off x="2592642" y="1238201"/>
            <a:ext cx="502331" cy="502331"/>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Tree>
    <p:extLst>
      <p:ext uri="{BB962C8B-B14F-4D97-AF65-F5344CB8AC3E}">
        <p14:creationId xmlns:p14="http://schemas.microsoft.com/office/powerpoint/2010/main" val="7381822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Layou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4355976" y="2067694"/>
            <a:ext cx="4788024" cy="11521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 Placeholder 9"/>
          <p:cNvSpPr>
            <a:spLocks noGrp="1"/>
          </p:cNvSpPr>
          <p:nvPr>
            <p:ph type="body" sz="quarter" idx="10" hasCustomPrompt="1"/>
          </p:nvPr>
        </p:nvSpPr>
        <p:spPr>
          <a:xfrm>
            <a:off x="4572000" y="2188850"/>
            <a:ext cx="4572000" cy="576064"/>
          </a:xfrm>
          <a:prstGeom prst="rect">
            <a:avLst/>
          </a:prstGeom>
        </p:spPr>
        <p:txBody>
          <a:bodyPr anchor="ctr"/>
          <a:lstStyle>
            <a:lvl1pPr marL="0" indent="0" algn="l">
              <a:buNone/>
              <a:defRPr sz="3600" b="0" baseline="0">
                <a:solidFill>
                  <a:schemeClr val="bg1"/>
                </a:solidFill>
                <a:latin typeface="+mj-lt"/>
                <a:cs typeface="Arial" pitchFamily="34" charset="0"/>
              </a:defRPr>
            </a:lvl1pPr>
          </a:lstStyle>
          <a:p>
            <a:pPr lvl="0"/>
            <a:r>
              <a:rPr lang="en-US" altLang="ko-KR" dirty="0"/>
              <a:t>SECTION BREAK</a:t>
            </a:r>
          </a:p>
        </p:txBody>
      </p:sp>
      <p:sp>
        <p:nvSpPr>
          <p:cNvPr id="11" name="Text Placeholder 9"/>
          <p:cNvSpPr>
            <a:spLocks noGrp="1"/>
          </p:cNvSpPr>
          <p:nvPr>
            <p:ph type="body" sz="quarter" idx="11" hasCustomPrompt="1"/>
          </p:nvPr>
        </p:nvSpPr>
        <p:spPr>
          <a:xfrm>
            <a:off x="4572000" y="2764914"/>
            <a:ext cx="4572000" cy="288032"/>
          </a:xfrm>
          <a:prstGeom prst="rect">
            <a:avLst/>
          </a:prstGeom>
        </p:spPr>
        <p:txBody>
          <a:bodyPr anchor="ctr"/>
          <a:lstStyle>
            <a:lvl1pPr marL="0" indent="0" algn="l">
              <a:buNone/>
              <a:defRPr sz="1400" b="0" baseline="0">
                <a:solidFill>
                  <a:schemeClr val="bg1"/>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7382354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668305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7555548"/>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52" r:id="rId5"/>
    <p:sldLayoutId id="2147483674" r:id="rId6"/>
    <p:sldLayoutId id="2147483673" r:id="rId7"/>
    <p:sldLayoutId id="2147483655" r:id="rId8"/>
    <p:sldLayoutId id="2147483664" r:id="rId9"/>
    <p:sldLayoutId id="2147483665" r:id="rId10"/>
    <p:sldLayoutId id="2147483666" r:id="rId11"/>
    <p:sldLayoutId id="2147483667" r:id="rId12"/>
    <p:sldLayoutId id="2147483668" r:id="rId13"/>
    <p:sldLayoutId id="2147483669" r:id="rId14"/>
    <p:sldLayoutId id="2147483670" r:id="rId15"/>
    <p:sldLayoutId id="2147483672" r:id="rId16"/>
    <p:sldLayoutId id="2147483675" r:id="rId17"/>
    <p:sldLayoutId id="2147483656" r:id="rId18"/>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4710703"/>
      </p:ext>
    </p:extLst>
  </p:cSld>
  <p:clrMap bg1="lt1" tx1="dk1" bg2="lt2" tx2="dk2" accent1="accent1" accent2="accent2" accent3="accent3" accent4="accent4" accent5="accent5" accent6="accent6" hlink="hlink" folHlink="folHlink"/>
  <p:sldLayoutIdLst>
    <p:sldLayoutId id="2147483654" r:id="rId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9.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9.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24.png"/><Relationship Id="rId2" Type="http://schemas.openxmlformats.org/officeDocument/2006/relationships/diagramData" Target="../diagrams/data7.xml"/><Relationship Id="rId1" Type="http://schemas.openxmlformats.org/officeDocument/2006/relationships/slideLayout" Target="../slideLayouts/slideLayout19.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6SNLMvLiXq8" TargetMode="External"/><Relationship Id="rId2" Type="http://schemas.openxmlformats.org/officeDocument/2006/relationships/hyperlink" Target="https://www.youtube.com/watch?app=desktop&amp;v=h-YSPmbHMjk" TargetMode="External"/><Relationship Id="rId1" Type="http://schemas.openxmlformats.org/officeDocument/2006/relationships/slideLayout" Target="../slideLayouts/slideLayout19.xml"/><Relationship Id="rId6" Type="http://schemas.openxmlformats.org/officeDocument/2006/relationships/hyperlink" Target="https://www.youtube.com/watch?v=suAqfKRzSxM" TargetMode="External"/><Relationship Id="rId5" Type="http://schemas.openxmlformats.org/officeDocument/2006/relationships/hyperlink" Target="https://www.youtube.com/watch?app=desktop&amp;v=uBC_ZZKEHFU" TargetMode="External"/><Relationship Id="rId4" Type="http://schemas.openxmlformats.org/officeDocument/2006/relationships/hyperlink" Target="https://www.youtube.com/watch?v=a6iyzDBJeho"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536356" y="1647208"/>
            <a:ext cx="4356124" cy="1095361"/>
          </a:xfrm>
        </p:spPr>
        <p:txBody>
          <a:bodyPr/>
          <a:lstStyle/>
          <a:p>
            <a:pPr>
              <a:spcBef>
                <a:spcPts val="0"/>
              </a:spcBef>
            </a:pPr>
            <a:r>
              <a:rPr lang="en-US" altLang="ko-KR" sz="1800" b="1" dirty="0">
                <a:ea typeface="맑은 고딕" pitchFamily="50" charset="-127"/>
              </a:rPr>
              <a:t>	 </a:t>
            </a:r>
            <a:r>
              <a:rPr lang="ru-RU" altLang="ko-KR" b="1" dirty="0">
                <a:ea typeface="맑은 고딕" pitchFamily="50" charset="-127"/>
              </a:rPr>
              <a:t>	 </a:t>
            </a:r>
            <a:endParaRPr lang="en-US" altLang="ko-KR" b="1" dirty="0"/>
          </a:p>
        </p:txBody>
      </p:sp>
      <p:sp>
        <p:nvSpPr>
          <p:cNvPr id="4" name="Text Placeholder 3"/>
          <p:cNvSpPr>
            <a:spLocks noGrp="1"/>
          </p:cNvSpPr>
          <p:nvPr>
            <p:ph type="body" sz="quarter" idx="11"/>
          </p:nvPr>
        </p:nvSpPr>
        <p:spPr/>
        <p:txBody>
          <a:bodyPr/>
          <a:lstStyle/>
          <a:p>
            <a:pPr>
              <a:spcBef>
                <a:spcPts val="0"/>
              </a:spcBef>
              <a:defRPr/>
            </a:pPr>
            <a:r>
              <a:rPr lang="en-US" altLang="ko-KR" b="1" dirty="0"/>
              <a:t>The lecture was prepared by</a:t>
            </a:r>
          </a:p>
          <a:p>
            <a:pPr>
              <a:spcBef>
                <a:spcPts val="0"/>
              </a:spcBef>
              <a:defRPr/>
            </a:pPr>
            <a:r>
              <a:rPr lang="en-US" altLang="ko-KR" b="1" dirty="0"/>
              <a:t> senior teacher Oksana STEPANOVA</a:t>
            </a:r>
          </a:p>
        </p:txBody>
      </p:sp>
      <p:sp>
        <p:nvSpPr>
          <p:cNvPr id="9" name="Прямоугольник 8"/>
          <p:cNvSpPr/>
          <p:nvPr/>
        </p:nvSpPr>
        <p:spPr>
          <a:xfrm>
            <a:off x="4283968" y="123478"/>
            <a:ext cx="5026949" cy="954107"/>
          </a:xfrm>
          <a:prstGeom prst="rect">
            <a:avLst/>
          </a:prstGeom>
        </p:spPr>
        <p:txBody>
          <a:bodyPr wrap="square">
            <a:spAutoFit/>
          </a:bodyPr>
          <a:lstStyle/>
          <a:p>
            <a:pPr algn="ctr"/>
            <a:r>
              <a:rPr lang="en-US" sz="1400" dirty="0">
                <a:solidFill>
                  <a:schemeClr val="accent4">
                    <a:lumMod val="75000"/>
                  </a:schemeClr>
                </a:solidFill>
              </a:rPr>
              <a:t>ODESSA NATIONAL MEDICAL UNIVERSITY</a:t>
            </a:r>
          </a:p>
          <a:p>
            <a:pPr algn="ctr"/>
            <a:r>
              <a:rPr lang="en-US" sz="1400" dirty="0" smtClean="0">
                <a:solidFill>
                  <a:schemeClr val="accent4">
                    <a:lumMod val="75000"/>
                  </a:schemeClr>
                </a:solidFill>
              </a:rPr>
              <a:t>Faculty </a:t>
            </a:r>
            <a:r>
              <a:rPr lang="en-US" sz="1400" dirty="0">
                <a:solidFill>
                  <a:schemeClr val="accent4">
                    <a:lumMod val="75000"/>
                  </a:schemeClr>
                </a:solidFill>
              </a:rPr>
              <a:t>of pharmacy </a:t>
            </a:r>
          </a:p>
          <a:p>
            <a:pPr algn="ctr"/>
            <a:r>
              <a:rPr lang="en-US" sz="1400" dirty="0">
                <a:solidFill>
                  <a:schemeClr val="accent4">
                    <a:lumMod val="75000"/>
                  </a:schemeClr>
                </a:solidFill>
              </a:rPr>
              <a:t>Department of Organization and </a:t>
            </a:r>
            <a:r>
              <a:rPr lang="en-US" sz="1400" dirty="0" smtClean="0">
                <a:solidFill>
                  <a:schemeClr val="accent4">
                    <a:lumMod val="75000"/>
                  </a:schemeClr>
                </a:solidFill>
              </a:rPr>
              <a:t>Economics</a:t>
            </a:r>
            <a:endParaRPr lang="uk-UA" sz="1400" dirty="0" smtClean="0">
              <a:solidFill>
                <a:schemeClr val="accent4">
                  <a:lumMod val="75000"/>
                </a:schemeClr>
              </a:solidFill>
            </a:endParaRPr>
          </a:p>
          <a:p>
            <a:pPr algn="ctr"/>
            <a:r>
              <a:rPr lang="en-US" sz="1400" dirty="0" smtClean="0">
                <a:solidFill>
                  <a:schemeClr val="accent4">
                    <a:lumMod val="75000"/>
                  </a:schemeClr>
                </a:solidFill>
              </a:rPr>
              <a:t>of </a:t>
            </a:r>
            <a:r>
              <a:rPr lang="en-US" sz="1400" dirty="0">
                <a:solidFill>
                  <a:schemeClr val="accent4">
                    <a:lumMod val="75000"/>
                  </a:schemeClr>
                </a:solidFill>
              </a:rPr>
              <a:t>Pharmacy with post-diploma specialization</a:t>
            </a:r>
          </a:p>
        </p:txBody>
      </p:sp>
      <p:sp>
        <p:nvSpPr>
          <p:cNvPr id="10" name="Прямоугольник 9"/>
          <p:cNvSpPr/>
          <p:nvPr/>
        </p:nvSpPr>
        <p:spPr>
          <a:xfrm>
            <a:off x="5004048" y="1854644"/>
            <a:ext cx="3724013" cy="923330"/>
          </a:xfrm>
          <a:prstGeom prst="rect">
            <a:avLst/>
          </a:prstGeom>
        </p:spPr>
        <p:txBody>
          <a:bodyPr wrap="square">
            <a:spAutoFit/>
          </a:bodyPr>
          <a:lstStyle/>
          <a:p>
            <a:pPr algn="ctr"/>
            <a:r>
              <a:rPr lang="en-US" altLang="ko-KR" b="1" dirty="0">
                <a:solidFill>
                  <a:schemeClr val="tx2">
                    <a:lumMod val="60000"/>
                    <a:lumOff val="40000"/>
                  </a:schemeClr>
                </a:solidFill>
                <a:ea typeface="맑은 고딕" pitchFamily="50" charset="-127"/>
              </a:rPr>
              <a:t>Occupational health and safety when working with hazardous medicines</a:t>
            </a:r>
            <a:endParaRPr lang="uk-UA" dirty="0">
              <a:solidFill>
                <a:schemeClr val="tx2">
                  <a:lumMod val="60000"/>
                  <a:lumOff val="40000"/>
                </a:schemeClr>
              </a:solidFill>
            </a:endParaRPr>
          </a:p>
        </p:txBody>
      </p:sp>
    </p:spTree>
    <p:extLst>
      <p:ext uri="{BB962C8B-B14F-4D97-AF65-F5344CB8AC3E}">
        <p14:creationId xmlns:p14="http://schemas.microsoft.com/office/powerpoint/2010/main" val="2971841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3707904" y="195486"/>
            <a:ext cx="5436096" cy="576064"/>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r>
              <a:rPr lang="en-US" altLang="ko-KR" sz="3600" dirty="0">
                <a:solidFill>
                  <a:schemeClr val="bg1"/>
                </a:solidFill>
              </a:rPr>
              <a:t>HIGHLY TOXIC SUBSTANCES </a:t>
            </a:r>
          </a:p>
        </p:txBody>
      </p:sp>
      <p:sp>
        <p:nvSpPr>
          <p:cNvPr id="4" name="Rectangle 3"/>
          <p:cNvSpPr/>
          <p:nvPr/>
        </p:nvSpPr>
        <p:spPr>
          <a:xfrm>
            <a:off x="4567816" y="987574"/>
            <a:ext cx="36000" cy="38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5" name="Oval 4"/>
          <p:cNvSpPr/>
          <p:nvPr/>
        </p:nvSpPr>
        <p:spPr>
          <a:xfrm>
            <a:off x="4474682" y="1232173"/>
            <a:ext cx="216000" cy="216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6" name="Oval 5"/>
          <p:cNvSpPr/>
          <p:nvPr/>
        </p:nvSpPr>
        <p:spPr>
          <a:xfrm>
            <a:off x="4474682" y="1988263"/>
            <a:ext cx="216000" cy="216000"/>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7" name="Oval 6"/>
          <p:cNvSpPr/>
          <p:nvPr/>
        </p:nvSpPr>
        <p:spPr>
          <a:xfrm>
            <a:off x="4474682" y="2744353"/>
            <a:ext cx="216000" cy="216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8" name="Oval 7"/>
          <p:cNvSpPr/>
          <p:nvPr/>
        </p:nvSpPr>
        <p:spPr>
          <a:xfrm>
            <a:off x="4474682" y="3500443"/>
            <a:ext cx="216000" cy="216000"/>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9" name="Oval 8"/>
          <p:cNvSpPr/>
          <p:nvPr/>
        </p:nvSpPr>
        <p:spPr>
          <a:xfrm>
            <a:off x="4474682" y="4256533"/>
            <a:ext cx="216000" cy="216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0" name="Прямоугольник 29"/>
          <p:cNvSpPr/>
          <p:nvPr/>
        </p:nvSpPr>
        <p:spPr>
          <a:xfrm>
            <a:off x="4603816" y="1340173"/>
            <a:ext cx="4572000" cy="1815882"/>
          </a:xfrm>
          <a:prstGeom prst="rect">
            <a:avLst/>
          </a:prstGeom>
        </p:spPr>
        <p:txBody>
          <a:bodyPr>
            <a:spAutoFit/>
          </a:bodyPr>
          <a:lstStyle/>
          <a:p>
            <a:r>
              <a:rPr lang="en-US" sz="1600" dirty="0" smtClean="0">
                <a:solidFill>
                  <a:srgbClr val="FFFF00"/>
                </a:solidFill>
              </a:rPr>
              <a:t>Highly toxic substances (HTS) </a:t>
            </a:r>
            <a:r>
              <a:rPr lang="en-US" sz="1600" dirty="0" smtClean="0">
                <a:solidFill>
                  <a:schemeClr val="bg1"/>
                </a:solidFill>
              </a:rPr>
              <a:t>are chemicals intended for use in the national economy and possessing toxicity capable of causing massive damage to humans, animals and plants. Among them, the most common are chlorine, ammonia, hydrogen </a:t>
            </a:r>
            <a:r>
              <a:rPr lang="en-US" sz="1600" dirty="0" err="1" smtClean="0">
                <a:solidFill>
                  <a:schemeClr val="bg1"/>
                </a:solidFill>
              </a:rPr>
              <a:t>sulphide</a:t>
            </a:r>
            <a:r>
              <a:rPr lang="en-US" sz="1600" dirty="0" smtClean="0">
                <a:solidFill>
                  <a:schemeClr val="bg1"/>
                </a:solidFill>
              </a:rPr>
              <a:t>, hydrocyanic acid, and </a:t>
            </a:r>
            <a:r>
              <a:rPr lang="en-US" sz="1600" dirty="0" err="1" smtClean="0">
                <a:solidFill>
                  <a:schemeClr val="bg1"/>
                </a:solidFill>
              </a:rPr>
              <a:t>sulphur</a:t>
            </a:r>
            <a:r>
              <a:rPr lang="en-US" sz="1600" dirty="0" smtClean="0">
                <a:solidFill>
                  <a:schemeClr val="bg1"/>
                </a:solidFill>
              </a:rPr>
              <a:t> dioxide,  hydrogen bromide</a:t>
            </a:r>
            <a:endParaRPr lang="en-US" sz="1600" dirty="0">
              <a:solidFill>
                <a:schemeClr val="bg1"/>
              </a:solidFill>
            </a:endParaRPr>
          </a:p>
        </p:txBody>
      </p:sp>
    </p:spTree>
    <p:extLst>
      <p:ext uri="{BB962C8B-B14F-4D97-AF65-F5344CB8AC3E}">
        <p14:creationId xmlns:p14="http://schemas.microsoft.com/office/powerpoint/2010/main" val="3844413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Hexagon 27"/>
          <p:cNvSpPr/>
          <p:nvPr/>
        </p:nvSpPr>
        <p:spPr>
          <a:xfrm>
            <a:off x="3395489" y="2200064"/>
            <a:ext cx="2315880" cy="1628986"/>
          </a:xfrm>
          <a:prstGeom prst="hexagon">
            <a:avLst>
              <a:gd name="adj" fmla="val 21694"/>
              <a:gd name="vf" fmla="val 11547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Text Placeholder 1"/>
          <p:cNvSpPr>
            <a:spLocks noGrp="1"/>
          </p:cNvSpPr>
          <p:nvPr>
            <p:ph type="body" sz="quarter" idx="10"/>
          </p:nvPr>
        </p:nvSpPr>
        <p:spPr/>
        <p:txBody>
          <a:bodyPr/>
          <a:lstStyle/>
          <a:p>
            <a:r>
              <a:rPr lang="en-US" altLang="ko-KR" dirty="0"/>
              <a:t>HIGHLY TOXIC SUBSTANCES </a:t>
            </a:r>
          </a:p>
        </p:txBody>
      </p:sp>
      <p:sp>
        <p:nvSpPr>
          <p:cNvPr id="4" name="Hexagon 3"/>
          <p:cNvSpPr/>
          <p:nvPr/>
        </p:nvSpPr>
        <p:spPr>
          <a:xfrm>
            <a:off x="4036312" y="1975495"/>
            <a:ext cx="1060704" cy="91440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Hexagon 5"/>
          <p:cNvSpPr/>
          <p:nvPr/>
        </p:nvSpPr>
        <p:spPr>
          <a:xfrm>
            <a:off x="3068210" y="2550046"/>
            <a:ext cx="1060704" cy="914400"/>
          </a:xfrm>
          <a:prstGeom prst="hexagon">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Hexagon 6"/>
          <p:cNvSpPr/>
          <p:nvPr/>
        </p:nvSpPr>
        <p:spPr>
          <a:xfrm>
            <a:off x="4036312" y="3175670"/>
            <a:ext cx="1060704" cy="91440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Hexagon 7"/>
          <p:cNvSpPr/>
          <p:nvPr/>
        </p:nvSpPr>
        <p:spPr>
          <a:xfrm>
            <a:off x="5004414" y="2550046"/>
            <a:ext cx="1060704" cy="914400"/>
          </a:xfrm>
          <a:prstGeom prst="hexagon">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TextBox 13"/>
          <p:cNvSpPr txBox="1"/>
          <p:nvPr/>
        </p:nvSpPr>
        <p:spPr>
          <a:xfrm>
            <a:off x="429709" y="1130716"/>
            <a:ext cx="2592288" cy="1169551"/>
          </a:xfrm>
          <a:prstGeom prst="rect">
            <a:avLst/>
          </a:prstGeom>
          <a:noFill/>
        </p:spPr>
        <p:txBody>
          <a:bodyPr wrap="square" rtlCol="0">
            <a:spAutoFit/>
          </a:bodyPr>
          <a:lstStyle/>
          <a:p>
            <a:pPr algn="just"/>
            <a:r>
              <a:rPr lang="en-US" altLang="ko-KR" sz="1400" dirty="0">
                <a:solidFill>
                  <a:srgbClr val="FFFF00"/>
                </a:solidFill>
                <a:cs typeface="Arial" pitchFamily="34" charset="0"/>
              </a:rPr>
              <a:t>Narcotic substances </a:t>
            </a:r>
            <a:r>
              <a:rPr lang="en-US" altLang="ko-KR" sz="1400" dirty="0">
                <a:solidFill>
                  <a:schemeClr val="bg1"/>
                </a:solidFill>
                <a:cs typeface="Arial" pitchFamily="34" charset="0"/>
              </a:rPr>
              <a:t>- substances </a:t>
            </a:r>
            <a:r>
              <a:rPr lang="ru-RU" altLang="ko-KR" sz="1400" dirty="0" smtClean="0">
                <a:solidFill>
                  <a:schemeClr val="bg1"/>
                </a:solidFill>
                <a:cs typeface="Arial" pitchFamily="34" charset="0"/>
              </a:rPr>
              <a:t>  </a:t>
            </a:r>
            <a:r>
              <a:rPr lang="en-US" altLang="ko-KR" sz="1400" dirty="0" smtClean="0">
                <a:solidFill>
                  <a:schemeClr val="bg1"/>
                </a:solidFill>
                <a:cs typeface="Arial" pitchFamily="34" charset="0"/>
              </a:rPr>
              <a:t>of </a:t>
            </a:r>
            <a:r>
              <a:rPr lang="en-US" altLang="ko-KR" sz="1400" dirty="0">
                <a:solidFill>
                  <a:schemeClr val="bg1"/>
                </a:solidFill>
                <a:cs typeface="Arial" pitchFamily="34" charset="0"/>
              </a:rPr>
              <a:t>natural or synthetic origin, drugs, plants that pose a danger to public health in case of their abuse. . </a:t>
            </a:r>
          </a:p>
        </p:txBody>
      </p:sp>
      <p:sp>
        <p:nvSpPr>
          <p:cNvPr id="17" name="TextBox 16"/>
          <p:cNvSpPr txBox="1"/>
          <p:nvPr/>
        </p:nvSpPr>
        <p:spPr>
          <a:xfrm>
            <a:off x="455415" y="2963712"/>
            <a:ext cx="2592288" cy="1815882"/>
          </a:xfrm>
          <a:prstGeom prst="rect">
            <a:avLst/>
          </a:prstGeom>
          <a:noFill/>
        </p:spPr>
        <p:txBody>
          <a:bodyPr wrap="square" rtlCol="0">
            <a:spAutoFit/>
          </a:bodyPr>
          <a:lstStyle/>
          <a:p>
            <a:pPr algn="just"/>
            <a:r>
              <a:rPr lang="en-US" altLang="ko-KR" sz="1400" dirty="0">
                <a:solidFill>
                  <a:srgbClr val="FFFF00"/>
                </a:solidFill>
                <a:cs typeface="Arial" pitchFamily="34" charset="0"/>
              </a:rPr>
              <a:t>Potent medicines </a:t>
            </a:r>
            <a:r>
              <a:rPr lang="en-US" altLang="ko-KR" sz="1400" dirty="0">
                <a:solidFill>
                  <a:schemeClr val="bg1"/>
                </a:solidFill>
                <a:cs typeface="Arial" pitchFamily="34" charset="0"/>
              </a:rPr>
              <a:t>- medicinal products classified by the central executive body responsible for the formation and implementation of the state policy in the field of healthcare as potent medicinal products;</a:t>
            </a:r>
          </a:p>
        </p:txBody>
      </p:sp>
      <p:sp>
        <p:nvSpPr>
          <p:cNvPr id="23" name="TextBox 22"/>
          <p:cNvSpPr txBox="1"/>
          <p:nvPr/>
        </p:nvSpPr>
        <p:spPr>
          <a:xfrm>
            <a:off x="6135446" y="1130716"/>
            <a:ext cx="2592288" cy="1938992"/>
          </a:xfrm>
          <a:prstGeom prst="rect">
            <a:avLst/>
          </a:prstGeom>
          <a:noFill/>
        </p:spPr>
        <p:txBody>
          <a:bodyPr wrap="square" rtlCol="0">
            <a:spAutoFit/>
          </a:bodyPr>
          <a:lstStyle/>
          <a:p>
            <a:r>
              <a:rPr lang="en-US" altLang="ko-KR" sz="1200" dirty="0">
                <a:solidFill>
                  <a:srgbClr val="FFFF00"/>
                </a:solidFill>
                <a:cs typeface="Arial" pitchFamily="34" charset="0"/>
              </a:rPr>
              <a:t>Psychotropic substances </a:t>
            </a:r>
            <a:r>
              <a:rPr lang="en-US" altLang="ko-KR" sz="1200" dirty="0">
                <a:solidFill>
                  <a:schemeClr val="bg1"/>
                </a:solidFill>
                <a:cs typeface="Arial" pitchFamily="34" charset="0"/>
              </a:rPr>
              <a:t>- substances of natural or synthetic origin, drugs that can cause addiction and have a depressant or stimulating effect on the central nervous system or cause disturbances in perception, emotions, thinking, </a:t>
            </a:r>
            <a:r>
              <a:rPr lang="en-US" altLang="ko-KR" sz="1200" dirty="0" err="1">
                <a:solidFill>
                  <a:schemeClr val="bg1"/>
                </a:solidFill>
                <a:cs typeface="Arial" pitchFamily="34" charset="0"/>
              </a:rPr>
              <a:t>behaviour</a:t>
            </a:r>
            <a:r>
              <a:rPr lang="en-US" altLang="ko-KR" sz="1200" dirty="0">
                <a:solidFill>
                  <a:schemeClr val="bg1"/>
                </a:solidFill>
                <a:cs typeface="Arial" pitchFamily="34" charset="0"/>
              </a:rPr>
              <a:t> and pose a danger to public health in case of their abuse. </a:t>
            </a:r>
          </a:p>
        </p:txBody>
      </p:sp>
      <p:sp>
        <p:nvSpPr>
          <p:cNvPr id="26" name="TextBox 25"/>
          <p:cNvSpPr txBox="1"/>
          <p:nvPr/>
        </p:nvSpPr>
        <p:spPr>
          <a:xfrm>
            <a:off x="6120835" y="3239037"/>
            <a:ext cx="2592288" cy="1200329"/>
          </a:xfrm>
          <a:prstGeom prst="rect">
            <a:avLst/>
          </a:prstGeom>
          <a:noFill/>
        </p:spPr>
        <p:txBody>
          <a:bodyPr wrap="square" rtlCol="0">
            <a:spAutoFit/>
          </a:bodyPr>
          <a:lstStyle/>
          <a:p>
            <a:r>
              <a:rPr lang="en-US" altLang="ko-KR" sz="1200" dirty="0">
                <a:solidFill>
                  <a:srgbClr val="FFFF00"/>
                </a:solidFill>
                <a:cs typeface="Arial" pitchFamily="34" charset="0"/>
              </a:rPr>
              <a:t>Poisonous medicinal products </a:t>
            </a:r>
            <a:r>
              <a:rPr lang="en-US" altLang="ko-KR" sz="1200" dirty="0">
                <a:solidFill>
                  <a:schemeClr val="bg1"/>
                </a:solidFill>
                <a:cs typeface="Arial" pitchFamily="34" charset="0"/>
              </a:rPr>
              <a:t>- medicinal products classified as poisonous by the central executive body responsible for the formation and implementation of the state policy in the field of healthcare;</a:t>
            </a:r>
          </a:p>
        </p:txBody>
      </p:sp>
      <p:sp>
        <p:nvSpPr>
          <p:cNvPr id="29" name="Rounded Rectangle 31"/>
          <p:cNvSpPr/>
          <p:nvPr/>
        </p:nvSpPr>
        <p:spPr>
          <a:xfrm>
            <a:off x="4407186" y="2169660"/>
            <a:ext cx="318955" cy="453491"/>
          </a:xfrm>
          <a:custGeom>
            <a:avLst/>
            <a:gdLst/>
            <a:ahLst/>
            <a:cxnLst/>
            <a:rect l="l" t="t" r="r" b="b"/>
            <a:pathLst>
              <a:path w="2273269" h="3232141">
                <a:moveTo>
                  <a:pt x="1301358" y="1224998"/>
                </a:moveTo>
                <a:cubicBezTo>
                  <a:pt x="1288512" y="1224739"/>
                  <a:pt x="1275404" y="1226994"/>
                  <a:pt x="1262722" y="1232060"/>
                </a:cubicBezTo>
                <a:cubicBezTo>
                  <a:pt x="1224020" y="1247517"/>
                  <a:pt x="1200469" y="1284678"/>
                  <a:pt x="1200858" y="1323955"/>
                </a:cubicBezTo>
                <a:lnTo>
                  <a:pt x="1068969" y="1816173"/>
                </a:lnTo>
                <a:lnTo>
                  <a:pt x="975827" y="1468563"/>
                </a:lnTo>
                <a:cubicBezTo>
                  <a:pt x="965224" y="1428990"/>
                  <a:pt x="932065" y="1401484"/>
                  <a:pt x="893889" y="1396168"/>
                </a:cubicBezTo>
                <a:cubicBezTo>
                  <a:pt x="887581" y="1395290"/>
                  <a:pt x="881136" y="1395017"/>
                  <a:pt x="874749" y="1397368"/>
                </a:cubicBezTo>
                <a:lnTo>
                  <a:pt x="873048" y="1397069"/>
                </a:lnTo>
                <a:cubicBezTo>
                  <a:pt x="871822" y="1397102"/>
                  <a:pt x="870599" y="1397158"/>
                  <a:pt x="869409" y="1397702"/>
                </a:cubicBezTo>
                <a:lnTo>
                  <a:pt x="854690" y="1398625"/>
                </a:lnTo>
                <a:cubicBezTo>
                  <a:pt x="852870" y="1399112"/>
                  <a:pt x="851076" y="1399648"/>
                  <a:pt x="849610" y="1401148"/>
                </a:cubicBezTo>
                <a:cubicBezTo>
                  <a:pt x="820426" y="1408603"/>
                  <a:pt x="795399" y="1429720"/>
                  <a:pt x="783580" y="1459921"/>
                </a:cubicBezTo>
                <a:lnTo>
                  <a:pt x="576552" y="1988920"/>
                </a:lnTo>
                <a:lnTo>
                  <a:pt x="360960" y="1988920"/>
                </a:lnTo>
                <a:cubicBezTo>
                  <a:pt x="306335" y="1988920"/>
                  <a:pt x="262052" y="2033203"/>
                  <a:pt x="262052" y="2087828"/>
                </a:cubicBezTo>
                <a:cubicBezTo>
                  <a:pt x="262052" y="2142453"/>
                  <a:pt x="306335" y="2186736"/>
                  <a:pt x="360960" y="2186736"/>
                </a:cubicBezTo>
                <a:lnTo>
                  <a:pt x="624414" y="2186736"/>
                </a:lnTo>
                <a:cubicBezTo>
                  <a:pt x="655679" y="2194749"/>
                  <a:pt x="687884" y="2184847"/>
                  <a:pt x="710155" y="2162843"/>
                </a:cubicBezTo>
                <a:cubicBezTo>
                  <a:pt x="728043" y="2149675"/>
                  <a:pt x="740236" y="2129868"/>
                  <a:pt x="742804" y="2106901"/>
                </a:cubicBezTo>
                <a:lnTo>
                  <a:pt x="861090" y="1804659"/>
                </a:lnTo>
                <a:lnTo>
                  <a:pt x="967256" y="2200878"/>
                </a:lnTo>
                <a:cubicBezTo>
                  <a:pt x="956121" y="2251327"/>
                  <a:pt x="986997" y="2301788"/>
                  <a:pt x="1037612" y="2315350"/>
                </a:cubicBezTo>
                <a:cubicBezTo>
                  <a:pt x="1044252" y="2317129"/>
                  <a:pt x="1050915" y="2318189"/>
                  <a:pt x="1057633" y="2316605"/>
                </a:cubicBezTo>
                <a:cubicBezTo>
                  <a:pt x="1061264" y="2317900"/>
                  <a:pt x="1065062" y="2318350"/>
                  <a:pt x="1068971" y="2317315"/>
                </a:cubicBezTo>
                <a:cubicBezTo>
                  <a:pt x="1072878" y="2318349"/>
                  <a:pt x="1076674" y="2317900"/>
                  <a:pt x="1080303" y="2316605"/>
                </a:cubicBezTo>
                <a:lnTo>
                  <a:pt x="1100326" y="2315350"/>
                </a:lnTo>
                <a:cubicBezTo>
                  <a:pt x="1150941" y="2301788"/>
                  <a:pt x="1181817" y="2251327"/>
                  <a:pt x="1170682" y="2200878"/>
                </a:cubicBezTo>
                <a:lnTo>
                  <a:pt x="1320238" y="1642726"/>
                </a:lnTo>
                <a:lnTo>
                  <a:pt x="1513977" y="2127797"/>
                </a:lnTo>
                <a:cubicBezTo>
                  <a:pt x="1531567" y="2171838"/>
                  <a:pt x="1577262" y="2196260"/>
                  <a:pt x="1621871" y="2186737"/>
                </a:cubicBezTo>
                <a:lnTo>
                  <a:pt x="1878495" y="2186737"/>
                </a:lnTo>
                <a:cubicBezTo>
                  <a:pt x="1933120" y="2186737"/>
                  <a:pt x="1977403" y="2142454"/>
                  <a:pt x="1977403" y="2087829"/>
                </a:cubicBezTo>
                <a:cubicBezTo>
                  <a:pt x="1977403" y="2033204"/>
                  <a:pt x="1933120" y="1988921"/>
                  <a:pt x="1878495" y="1988921"/>
                </a:cubicBezTo>
                <a:lnTo>
                  <a:pt x="1671520" y="1988921"/>
                </a:lnTo>
                <a:lnTo>
                  <a:pt x="1391261" y="1287226"/>
                </a:lnTo>
                <a:cubicBezTo>
                  <a:pt x="1376065" y="1249180"/>
                  <a:pt x="1339894" y="1225775"/>
                  <a:pt x="1301358" y="1224998"/>
                </a:cubicBezTo>
                <a:close/>
                <a:moveTo>
                  <a:pt x="335892" y="524745"/>
                </a:moveTo>
                <a:lnTo>
                  <a:pt x="1937377" y="524745"/>
                </a:lnTo>
                <a:cubicBezTo>
                  <a:pt x="1996486" y="524745"/>
                  <a:pt x="2044403" y="572662"/>
                  <a:pt x="2044403" y="631771"/>
                </a:cubicBezTo>
                <a:lnTo>
                  <a:pt x="2044403" y="2898384"/>
                </a:lnTo>
                <a:cubicBezTo>
                  <a:pt x="2044403" y="2957493"/>
                  <a:pt x="1996486" y="3005410"/>
                  <a:pt x="1937377" y="3005410"/>
                </a:cubicBezTo>
                <a:lnTo>
                  <a:pt x="335892" y="3005410"/>
                </a:lnTo>
                <a:cubicBezTo>
                  <a:pt x="276783" y="3005410"/>
                  <a:pt x="228866" y="2957493"/>
                  <a:pt x="228866" y="2898384"/>
                </a:cubicBezTo>
                <a:lnTo>
                  <a:pt x="228866" y="631771"/>
                </a:lnTo>
                <a:cubicBezTo>
                  <a:pt x="228866" y="572662"/>
                  <a:pt x="276783" y="524745"/>
                  <a:pt x="335892" y="524745"/>
                </a:cubicBezTo>
                <a:close/>
                <a:moveTo>
                  <a:pt x="245659" y="437009"/>
                </a:moveTo>
                <a:cubicBezTo>
                  <a:pt x="179890" y="437009"/>
                  <a:pt x="126573" y="490326"/>
                  <a:pt x="126573" y="556095"/>
                </a:cubicBezTo>
                <a:lnTo>
                  <a:pt x="126573" y="2974061"/>
                </a:lnTo>
                <a:cubicBezTo>
                  <a:pt x="126573" y="3039830"/>
                  <a:pt x="179890" y="3093147"/>
                  <a:pt x="245659" y="3093147"/>
                </a:cubicBezTo>
                <a:lnTo>
                  <a:pt x="2027611" y="3093147"/>
                </a:lnTo>
                <a:cubicBezTo>
                  <a:pt x="2093380" y="3093147"/>
                  <a:pt x="2146697" y="3039830"/>
                  <a:pt x="2146697" y="2974061"/>
                </a:cubicBezTo>
                <a:lnTo>
                  <a:pt x="2146697" y="556095"/>
                </a:lnTo>
                <a:cubicBezTo>
                  <a:pt x="2146697" y="490326"/>
                  <a:pt x="2093380" y="437009"/>
                  <a:pt x="2027611" y="437009"/>
                </a:cubicBezTo>
                <a:close/>
                <a:moveTo>
                  <a:pt x="974181" y="0"/>
                </a:moveTo>
                <a:lnTo>
                  <a:pt x="1299087" y="0"/>
                </a:lnTo>
                <a:cubicBezTo>
                  <a:pt x="1327680" y="0"/>
                  <a:pt x="1350860" y="23180"/>
                  <a:pt x="1350860" y="51773"/>
                </a:cubicBezTo>
                <a:lnTo>
                  <a:pt x="1350860" y="155306"/>
                </a:lnTo>
                <a:lnTo>
                  <a:pt x="1381614" y="155306"/>
                </a:lnTo>
                <a:cubicBezTo>
                  <a:pt x="1410207" y="155306"/>
                  <a:pt x="1433387" y="178486"/>
                  <a:pt x="1433387" y="207079"/>
                </a:cubicBezTo>
                <a:lnTo>
                  <a:pt x="1433387" y="298015"/>
                </a:lnTo>
                <a:lnTo>
                  <a:pt x="2081269" y="298015"/>
                </a:lnTo>
                <a:cubicBezTo>
                  <a:pt x="2187308" y="298015"/>
                  <a:pt x="2273269" y="383976"/>
                  <a:pt x="2273269" y="490015"/>
                </a:cubicBezTo>
                <a:lnTo>
                  <a:pt x="2273269" y="3040141"/>
                </a:lnTo>
                <a:cubicBezTo>
                  <a:pt x="2273269" y="3146180"/>
                  <a:pt x="2187308" y="3232141"/>
                  <a:pt x="2081269" y="3232141"/>
                </a:cubicBezTo>
                <a:lnTo>
                  <a:pt x="192000" y="3232141"/>
                </a:lnTo>
                <a:cubicBezTo>
                  <a:pt x="85961" y="3232141"/>
                  <a:pt x="0" y="3146180"/>
                  <a:pt x="0" y="3040141"/>
                </a:cubicBezTo>
                <a:lnTo>
                  <a:pt x="0" y="490015"/>
                </a:lnTo>
                <a:cubicBezTo>
                  <a:pt x="0" y="383976"/>
                  <a:pt x="85961" y="298015"/>
                  <a:pt x="192000" y="298015"/>
                </a:cubicBezTo>
                <a:lnTo>
                  <a:pt x="839881" y="298015"/>
                </a:lnTo>
                <a:lnTo>
                  <a:pt x="839881" y="207079"/>
                </a:lnTo>
                <a:cubicBezTo>
                  <a:pt x="839881" y="178486"/>
                  <a:pt x="863061" y="155306"/>
                  <a:pt x="891654" y="155306"/>
                </a:cubicBezTo>
                <a:lnTo>
                  <a:pt x="922408" y="155306"/>
                </a:lnTo>
                <a:lnTo>
                  <a:pt x="922408" y="51773"/>
                </a:lnTo>
                <a:cubicBezTo>
                  <a:pt x="922408" y="23180"/>
                  <a:pt x="945588" y="0"/>
                  <a:pt x="9741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Heart 17"/>
          <p:cNvSpPr/>
          <p:nvPr/>
        </p:nvSpPr>
        <p:spPr>
          <a:xfrm>
            <a:off x="3369608" y="2790076"/>
            <a:ext cx="457907" cy="448961"/>
          </a:xfrm>
          <a:custGeom>
            <a:avLst/>
            <a:gdLst/>
            <a:ahLst/>
            <a:cxnLst/>
            <a:rect l="l" t="t" r="r" b="b"/>
            <a:pathLst>
              <a:path w="3263621" h="3199863">
                <a:moveTo>
                  <a:pt x="1896188" y="786599"/>
                </a:moveTo>
                <a:cubicBezTo>
                  <a:pt x="1878938" y="786251"/>
                  <a:pt x="1861335" y="789280"/>
                  <a:pt x="1844305" y="796082"/>
                </a:cubicBezTo>
                <a:cubicBezTo>
                  <a:pt x="1792333" y="816839"/>
                  <a:pt x="1760707" y="866742"/>
                  <a:pt x="1761231" y="919486"/>
                </a:cubicBezTo>
                <a:lnTo>
                  <a:pt x="1573886" y="1618665"/>
                </a:lnTo>
                <a:lnTo>
                  <a:pt x="1438574" y="1113672"/>
                </a:lnTo>
                <a:cubicBezTo>
                  <a:pt x="1424335" y="1060531"/>
                  <a:pt x="1379808" y="1023594"/>
                  <a:pt x="1328543" y="1016456"/>
                </a:cubicBezTo>
                <a:cubicBezTo>
                  <a:pt x="1320071" y="1015276"/>
                  <a:pt x="1311415" y="1014911"/>
                  <a:pt x="1302836" y="1018067"/>
                </a:cubicBezTo>
                <a:lnTo>
                  <a:pt x="1300556" y="1017667"/>
                </a:lnTo>
                <a:cubicBezTo>
                  <a:pt x="1298914" y="1017711"/>
                  <a:pt x="1297275" y="1017786"/>
                  <a:pt x="1295680" y="1018515"/>
                </a:cubicBezTo>
                <a:lnTo>
                  <a:pt x="1275904" y="1019755"/>
                </a:lnTo>
                <a:cubicBezTo>
                  <a:pt x="1273459" y="1020410"/>
                  <a:pt x="1271049" y="1021129"/>
                  <a:pt x="1269080" y="1023145"/>
                </a:cubicBezTo>
                <a:cubicBezTo>
                  <a:pt x="1229892" y="1033156"/>
                  <a:pt x="1196286" y="1061513"/>
                  <a:pt x="1180414" y="1102068"/>
                </a:cubicBezTo>
                <a:lnTo>
                  <a:pt x="902406" y="1812437"/>
                </a:lnTo>
                <a:lnTo>
                  <a:pt x="612897" y="1812437"/>
                </a:lnTo>
                <a:cubicBezTo>
                  <a:pt x="539543" y="1812437"/>
                  <a:pt x="480078" y="1871902"/>
                  <a:pt x="480078" y="1945256"/>
                </a:cubicBezTo>
                <a:cubicBezTo>
                  <a:pt x="480078" y="2018610"/>
                  <a:pt x="539543" y="2078075"/>
                  <a:pt x="612897" y="2078075"/>
                </a:cubicBezTo>
                <a:lnTo>
                  <a:pt x="966673" y="2078075"/>
                </a:lnTo>
                <a:cubicBezTo>
                  <a:pt x="1008666" y="2088839"/>
                  <a:pt x="1051924" y="2075535"/>
                  <a:pt x="1081835" y="2045978"/>
                </a:cubicBezTo>
                <a:cubicBezTo>
                  <a:pt x="1105846" y="2028294"/>
                  <a:pt x="1122213" y="2001701"/>
                  <a:pt x="1125659" y="1970866"/>
                </a:cubicBezTo>
                <a:lnTo>
                  <a:pt x="1284498" y="1565001"/>
                </a:lnTo>
                <a:lnTo>
                  <a:pt x="1443089" y="2156868"/>
                </a:lnTo>
                <a:cubicBezTo>
                  <a:pt x="1455914" y="2204733"/>
                  <a:pt x="1493311" y="2239452"/>
                  <a:pt x="1538593" y="2249086"/>
                </a:cubicBezTo>
                <a:lnTo>
                  <a:pt x="1542015" y="2250785"/>
                </a:lnTo>
                <a:cubicBezTo>
                  <a:pt x="1542604" y="2250943"/>
                  <a:pt x="1543193" y="2251097"/>
                  <a:pt x="1543870" y="2250902"/>
                </a:cubicBezTo>
                <a:cubicBezTo>
                  <a:pt x="1553422" y="2254514"/>
                  <a:pt x="1563610" y="2255524"/>
                  <a:pt x="1573886" y="2252783"/>
                </a:cubicBezTo>
                <a:cubicBezTo>
                  <a:pt x="1584162" y="2255524"/>
                  <a:pt x="1594351" y="2254515"/>
                  <a:pt x="1603903" y="2250901"/>
                </a:cubicBezTo>
                <a:lnTo>
                  <a:pt x="1605758" y="2250785"/>
                </a:lnTo>
                <a:cubicBezTo>
                  <a:pt x="1606974" y="2250459"/>
                  <a:pt x="1608181" y="2250118"/>
                  <a:pt x="1609178" y="2249086"/>
                </a:cubicBezTo>
                <a:cubicBezTo>
                  <a:pt x="1654461" y="2239453"/>
                  <a:pt x="1691859" y="2204734"/>
                  <a:pt x="1704684" y="2156868"/>
                </a:cubicBezTo>
                <a:lnTo>
                  <a:pt x="1921541" y="1347547"/>
                </a:lnTo>
                <a:lnTo>
                  <a:pt x="2181705" y="1998928"/>
                </a:lnTo>
                <a:cubicBezTo>
                  <a:pt x="2205326" y="2058070"/>
                  <a:pt x="2266689" y="2090865"/>
                  <a:pt x="2326593" y="2078075"/>
                </a:cubicBezTo>
                <a:lnTo>
                  <a:pt x="2671200" y="2078075"/>
                </a:lnTo>
                <a:cubicBezTo>
                  <a:pt x="2744554" y="2078075"/>
                  <a:pt x="2804019" y="2018610"/>
                  <a:pt x="2804019" y="1945256"/>
                </a:cubicBezTo>
                <a:cubicBezTo>
                  <a:pt x="2804019" y="1871902"/>
                  <a:pt x="2744554" y="1812437"/>
                  <a:pt x="2671200" y="1812437"/>
                </a:cubicBezTo>
                <a:lnTo>
                  <a:pt x="2393261" y="1812437"/>
                </a:lnTo>
                <a:lnTo>
                  <a:pt x="2016914" y="870162"/>
                </a:lnTo>
                <a:cubicBezTo>
                  <a:pt x="1996508" y="819071"/>
                  <a:pt x="1947937" y="787642"/>
                  <a:pt x="1896188" y="786599"/>
                </a:cubicBezTo>
                <a:close/>
                <a:moveTo>
                  <a:pt x="773454" y="106"/>
                </a:moveTo>
                <a:cubicBezTo>
                  <a:pt x="1097282" y="5742"/>
                  <a:pt x="1441967" y="238301"/>
                  <a:pt x="1631811" y="769863"/>
                </a:cubicBezTo>
                <a:cubicBezTo>
                  <a:pt x="2306811" y="-1120137"/>
                  <a:pt x="4939311" y="769863"/>
                  <a:pt x="1631811" y="3199863"/>
                </a:cubicBezTo>
                <a:cubicBezTo>
                  <a:pt x="-745455" y="1453301"/>
                  <a:pt x="-54107" y="-14297"/>
                  <a:pt x="773454" y="10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Chord 32"/>
          <p:cNvSpPr/>
          <p:nvPr/>
        </p:nvSpPr>
        <p:spPr>
          <a:xfrm>
            <a:off x="5307469" y="2738409"/>
            <a:ext cx="454593" cy="450606"/>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Rounded Rectangle 40"/>
          <p:cNvSpPr/>
          <p:nvPr/>
        </p:nvSpPr>
        <p:spPr>
          <a:xfrm rot="2942052">
            <a:off x="4360720" y="3442906"/>
            <a:ext cx="422563" cy="449543"/>
          </a:xfrm>
          <a:custGeom>
            <a:avLst/>
            <a:gdLst/>
            <a:ahLst/>
            <a:cxnLst/>
            <a:rect l="l" t="t" r="r" b="b"/>
            <a:pathLst>
              <a:path w="3011706" h="3204001">
                <a:moveTo>
                  <a:pt x="2432249" y="1011942"/>
                </a:moveTo>
                <a:cubicBezTo>
                  <a:pt x="2423608" y="1019482"/>
                  <a:pt x="2416303" y="1028841"/>
                  <a:pt x="2410966" y="1039800"/>
                </a:cubicBezTo>
                <a:lnTo>
                  <a:pt x="1969837" y="1945620"/>
                </a:lnTo>
                <a:cubicBezTo>
                  <a:pt x="1948488" y="1989457"/>
                  <a:pt x="1966719" y="2042300"/>
                  <a:pt x="2010556" y="2063648"/>
                </a:cubicBezTo>
                <a:cubicBezTo>
                  <a:pt x="2054392" y="2084996"/>
                  <a:pt x="2107235" y="2066766"/>
                  <a:pt x="2128583" y="2022929"/>
                </a:cubicBezTo>
                <a:lnTo>
                  <a:pt x="2569712" y="1117109"/>
                </a:lnTo>
                <a:cubicBezTo>
                  <a:pt x="2591061" y="1073271"/>
                  <a:pt x="2572830" y="1020430"/>
                  <a:pt x="2528993" y="999081"/>
                </a:cubicBezTo>
                <a:cubicBezTo>
                  <a:pt x="2496115" y="983070"/>
                  <a:pt x="2458172" y="989322"/>
                  <a:pt x="2432249" y="1011942"/>
                </a:cubicBezTo>
                <a:close/>
                <a:moveTo>
                  <a:pt x="1709549" y="1044955"/>
                </a:moveTo>
                <a:cubicBezTo>
                  <a:pt x="1978186" y="735551"/>
                  <a:pt x="2446780" y="702502"/>
                  <a:pt x="2756184" y="971139"/>
                </a:cubicBezTo>
                <a:cubicBezTo>
                  <a:pt x="3065588" y="1239776"/>
                  <a:pt x="3098636" y="1708370"/>
                  <a:pt x="2830000" y="2017774"/>
                </a:cubicBezTo>
                <a:cubicBezTo>
                  <a:pt x="2561363" y="2327178"/>
                  <a:pt x="2092769" y="2360227"/>
                  <a:pt x="1783365" y="2091590"/>
                </a:cubicBezTo>
                <a:cubicBezTo>
                  <a:pt x="1473960" y="1822953"/>
                  <a:pt x="1440912" y="1354359"/>
                  <a:pt x="1709549" y="1044955"/>
                </a:cubicBezTo>
                <a:close/>
                <a:moveTo>
                  <a:pt x="208197" y="1872243"/>
                </a:moveTo>
                <a:cubicBezTo>
                  <a:pt x="195168" y="1885273"/>
                  <a:pt x="187109" y="1903273"/>
                  <a:pt x="187109" y="1923155"/>
                </a:cubicBezTo>
                <a:lnTo>
                  <a:pt x="187109" y="2715155"/>
                </a:lnTo>
                <a:cubicBezTo>
                  <a:pt x="187109" y="2754920"/>
                  <a:pt x="219344" y="2787155"/>
                  <a:pt x="259109" y="2787155"/>
                </a:cubicBezTo>
                <a:cubicBezTo>
                  <a:pt x="298874" y="2787155"/>
                  <a:pt x="331109" y="2754920"/>
                  <a:pt x="331109" y="2715155"/>
                </a:cubicBezTo>
                <a:lnTo>
                  <a:pt x="331109" y="1923155"/>
                </a:lnTo>
                <a:cubicBezTo>
                  <a:pt x="331109" y="1883390"/>
                  <a:pt x="298874" y="1851155"/>
                  <a:pt x="259109" y="1851155"/>
                </a:cubicBezTo>
                <a:cubicBezTo>
                  <a:pt x="239226" y="1851156"/>
                  <a:pt x="221226" y="1859214"/>
                  <a:pt x="208197" y="1872243"/>
                </a:cubicBezTo>
                <a:close/>
                <a:moveTo>
                  <a:pt x="0" y="1625202"/>
                </a:moveTo>
                <a:cubicBezTo>
                  <a:pt x="418057" y="1737228"/>
                  <a:pt x="858998" y="1737384"/>
                  <a:pt x="1277606" y="1625336"/>
                </a:cubicBezTo>
                <a:cubicBezTo>
                  <a:pt x="1277605" y="1938624"/>
                  <a:pt x="1277605" y="2251911"/>
                  <a:pt x="1277605" y="2565198"/>
                </a:cubicBezTo>
                <a:cubicBezTo>
                  <a:pt x="1277605" y="2917999"/>
                  <a:pt x="991603" y="3204001"/>
                  <a:pt x="638802" y="3204001"/>
                </a:cubicBezTo>
                <a:lnTo>
                  <a:pt x="638803" y="3204000"/>
                </a:lnTo>
                <a:cubicBezTo>
                  <a:pt x="286002" y="3204000"/>
                  <a:pt x="0" y="2917999"/>
                  <a:pt x="0" y="2565197"/>
                </a:cubicBezTo>
                <a:close/>
                <a:moveTo>
                  <a:pt x="208197" y="459897"/>
                </a:moveTo>
                <a:cubicBezTo>
                  <a:pt x="195167" y="472926"/>
                  <a:pt x="187109" y="490926"/>
                  <a:pt x="187109" y="510808"/>
                </a:cubicBezTo>
                <a:lnTo>
                  <a:pt x="187109" y="1302808"/>
                </a:lnTo>
                <a:cubicBezTo>
                  <a:pt x="187109" y="1342573"/>
                  <a:pt x="219344" y="1374808"/>
                  <a:pt x="259109" y="1374808"/>
                </a:cubicBezTo>
                <a:cubicBezTo>
                  <a:pt x="298874" y="1374808"/>
                  <a:pt x="331109" y="1342573"/>
                  <a:pt x="331109" y="1302808"/>
                </a:cubicBezTo>
                <a:lnTo>
                  <a:pt x="331109" y="510808"/>
                </a:lnTo>
                <a:cubicBezTo>
                  <a:pt x="331109" y="471043"/>
                  <a:pt x="298874" y="438808"/>
                  <a:pt x="259109" y="438808"/>
                </a:cubicBezTo>
                <a:cubicBezTo>
                  <a:pt x="239226" y="438808"/>
                  <a:pt x="221226" y="446867"/>
                  <a:pt x="208197" y="459897"/>
                </a:cubicBezTo>
                <a:close/>
                <a:moveTo>
                  <a:pt x="187101" y="187101"/>
                </a:moveTo>
                <a:cubicBezTo>
                  <a:pt x="302701" y="71501"/>
                  <a:pt x="462402" y="0"/>
                  <a:pt x="638803" y="0"/>
                </a:cubicBezTo>
                <a:cubicBezTo>
                  <a:pt x="991604" y="0"/>
                  <a:pt x="1277606" y="286002"/>
                  <a:pt x="1277606" y="638803"/>
                </a:cubicBezTo>
                <a:lnTo>
                  <a:pt x="1277606" y="1497764"/>
                </a:lnTo>
                <a:cubicBezTo>
                  <a:pt x="859958" y="1616355"/>
                  <a:pt x="417375" y="1616210"/>
                  <a:pt x="0" y="1498771"/>
                </a:cubicBezTo>
                <a:lnTo>
                  <a:pt x="0" y="638803"/>
                </a:lnTo>
                <a:cubicBezTo>
                  <a:pt x="0" y="462403"/>
                  <a:pt x="71500" y="302702"/>
                  <a:pt x="187101" y="18710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999740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926967" y="339502"/>
            <a:ext cx="6037521" cy="1569660"/>
          </a:xfrm>
          <a:prstGeom prst="rect">
            <a:avLst/>
          </a:prstGeom>
        </p:spPr>
        <p:txBody>
          <a:bodyPr wrap="square">
            <a:spAutoFit/>
          </a:bodyPr>
          <a:lstStyle/>
          <a:p>
            <a:r>
              <a:rPr lang="en-US" sz="1600" dirty="0">
                <a:solidFill>
                  <a:srgbClr val="C00000"/>
                </a:solidFill>
              </a:rPr>
              <a:t>Narcotic (psychotropic) combination medicinal products </a:t>
            </a:r>
            <a:r>
              <a:rPr lang="en-US" sz="1600" dirty="0"/>
              <a:t>are narcotic (psychotropic) medicinal products containing small amounts of narcotic drugs or psychotropic substances and precursors included in the relevant tables of the List, and from which these drugs or substances cannot be extracted by easily accessible means and in quantities that make it possible to abuse them. </a:t>
            </a:r>
            <a:endParaRPr lang="uk-UA" sz="1600" dirty="0"/>
          </a:p>
        </p:txBody>
      </p:sp>
      <p:pic>
        <p:nvPicPr>
          <p:cNvPr id="7" name="Рисунок 6"/>
          <p:cNvPicPr>
            <a:picLocks noChangeAspect="1"/>
          </p:cNvPicPr>
          <p:nvPr/>
        </p:nvPicPr>
        <p:blipFill>
          <a:blip r:embed="rId2"/>
          <a:stretch>
            <a:fillRect/>
          </a:stretch>
        </p:blipFill>
        <p:spPr>
          <a:xfrm>
            <a:off x="5436096" y="3363838"/>
            <a:ext cx="2857500" cy="1600200"/>
          </a:xfrm>
          <a:prstGeom prst="rect">
            <a:avLst/>
          </a:prstGeom>
        </p:spPr>
      </p:pic>
    </p:spTree>
    <p:extLst>
      <p:ext uri="{BB962C8B-B14F-4D97-AF65-F5344CB8AC3E}">
        <p14:creationId xmlns:p14="http://schemas.microsoft.com/office/powerpoint/2010/main" val="3101234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quarter" idx="10"/>
          </p:nvPr>
        </p:nvSpPr>
        <p:spPr>
          <a:xfrm>
            <a:off x="0" y="365025"/>
            <a:ext cx="9144000" cy="1185229"/>
          </a:xfrm>
        </p:spPr>
        <p:txBody>
          <a:bodyPr/>
          <a:lstStyle/>
          <a:p>
            <a:r>
              <a:rPr lang="en-US" sz="2400" dirty="0"/>
              <a:t>SYNDROMIC CLASSIFICATION OF HIGHLY POTENTIAL TOXIC </a:t>
            </a:r>
            <a:r>
              <a:rPr lang="en-US" sz="2400" dirty="0" smtClean="0"/>
              <a:t>SUBSTANCES</a:t>
            </a:r>
            <a:r>
              <a:rPr lang="uk-UA" sz="2400" dirty="0" smtClean="0"/>
              <a:t>(</a:t>
            </a:r>
            <a:r>
              <a:rPr lang="en-US" sz="2400" dirty="0" smtClean="0"/>
              <a:t>HPTS)</a:t>
            </a:r>
            <a:endParaRPr lang="uk-UA" sz="2400" dirty="0"/>
          </a:p>
          <a:p>
            <a:endParaRPr lang="uk-UA" dirty="0"/>
          </a:p>
        </p:txBody>
      </p:sp>
      <p:graphicFrame>
        <p:nvGraphicFramePr>
          <p:cNvPr id="9" name="Схема 8"/>
          <p:cNvGraphicFramePr/>
          <p:nvPr>
            <p:extLst>
              <p:ext uri="{D42A27DB-BD31-4B8C-83A1-F6EECF244321}">
                <p14:modId xmlns:p14="http://schemas.microsoft.com/office/powerpoint/2010/main" val="3557810417"/>
              </p:ext>
            </p:extLst>
          </p:nvPr>
        </p:nvGraphicFramePr>
        <p:xfrm>
          <a:off x="251520" y="1550254"/>
          <a:ext cx="5256584"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Прямоугольник 7"/>
          <p:cNvSpPr/>
          <p:nvPr/>
        </p:nvSpPr>
        <p:spPr>
          <a:xfrm>
            <a:off x="1187624" y="3435846"/>
            <a:ext cx="4572000" cy="646331"/>
          </a:xfrm>
          <a:prstGeom prst="rect">
            <a:avLst/>
          </a:prstGeom>
        </p:spPr>
        <p:txBody>
          <a:bodyPr>
            <a:spAutoFit/>
          </a:bodyPr>
          <a:lstStyle/>
          <a:p>
            <a:endParaRPr lang="uk-UA" dirty="0"/>
          </a:p>
          <a:p>
            <a:endParaRPr lang="uk-UA" dirty="0" smtClean="0"/>
          </a:p>
        </p:txBody>
      </p:sp>
    </p:spTree>
    <p:extLst>
      <p:ext uri="{BB962C8B-B14F-4D97-AF65-F5344CB8AC3E}">
        <p14:creationId xmlns:p14="http://schemas.microsoft.com/office/powerpoint/2010/main" val="1309976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quarter" idx="10"/>
          </p:nvPr>
        </p:nvSpPr>
        <p:spPr/>
        <p:txBody>
          <a:bodyPr/>
          <a:lstStyle/>
          <a:p>
            <a:r>
              <a:rPr lang="en-US" sz="2800" dirty="0">
                <a:solidFill>
                  <a:srgbClr val="027696"/>
                </a:solidFill>
              </a:rPr>
              <a:t>SYNDROMIC CLASSIFICATION OF </a:t>
            </a:r>
            <a:r>
              <a:rPr lang="uk-UA" sz="2800" dirty="0" smtClean="0">
                <a:solidFill>
                  <a:srgbClr val="027696"/>
                </a:solidFill>
              </a:rPr>
              <a:t>(</a:t>
            </a:r>
            <a:r>
              <a:rPr lang="en-US" sz="2800" dirty="0">
                <a:solidFill>
                  <a:srgbClr val="027696"/>
                </a:solidFill>
              </a:rPr>
              <a:t>HPTS)</a:t>
            </a:r>
            <a:endParaRPr lang="uk-UA" sz="2800" dirty="0">
              <a:solidFill>
                <a:srgbClr val="027696"/>
              </a:solidFill>
            </a:endParaRPr>
          </a:p>
        </p:txBody>
      </p:sp>
      <p:graphicFrame>
        <p:nvGraphicFramePr>
          <p:cNvPr id="6" name="Схема 5"/>
          <p:cNvGraphicFramePr/>
          <p:nvPr>
            <p:extLst>
              <p:ext uri="{D42A27DB-BD31-4B8C-83A1-F6EECF244321}">
                <p14:modId xmlns:p14="http://schemas.microsoft.com/office/powerpoint/2010/main" val="3326022292"/>
              </p:ext>
            </p:extLst>
          </p:nvPr>
        </p:nvGraphicFramePr>
        <p:xfrm>
          <a:off x="622155" y="843558"/>
          <a:ext cx="7920880" cy="39703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33022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627534"/>
            <a:ext cx="7920880" cy="923330"/>
          </a:xfrm>
          <a:prstGeom prst="rect">
            <a:avLst/>
          </a:prstGeom>
        </p:spPr>
        <p:txBody>
          <a:bodyPr wrap="square">
            <a:spAutoFit/>
          </a:bodyPr>
          <a:lstStyle/>
          <a:p>
            <a:r>
              <a:rPr lang="en-US" dirty="0" smtClean="0">
                <a:solidFill>
                  <a:srgbClr val="027696"/>
                </a:solidFill>
              </a:rPr>
              <a:t>Like most chemical compounds, when interacting with the body, </a:t>
            </a:r>
            <a:r>
              <a:rPr lang="en-US" dirty="0">
                <a:solidFill>
                  <a:srgbClr val="027696"/>
                </a:solidFill>
              </a:rPr>
              <a:t>HPTS</a:t>
            </a:r>
            <a:r>
              <a:rPr lang="en-US" dirty="0" smtClean="0">
                <a:solidFill>
                  <a:srgbClr val="027696"/>
                </a:solidFill>
              </a:rPr>
              <a:t> cause local and resorptive effects. According to these manifestations, the </a:t>
            </a:r>
            <a:r>
              <a:rPr lang="en-US" dirty="0">
                <a:solidFill>
                  <a:srgbClr val="027696"/>
                </a:solidFill>
              </a:rPr>
              <a:t>HPTS</a:t>
            </a:r>
            <a:r>
              <a:rPr lang="en-US" dirty="0" smtClean="0">
                <a:solidFill>
                  <a:srgbClr val="027696"/>
                </a:solidFill>
              </a:rPr>
              <a:t> can be divided into two groups:</a:t>
            </a:r>
            <a:endParaRPr lang="en-US" dirty="0">
              <a:solidFill>
                <a:srgbClr val="027696"/>
              </a:solidFill>
            </a:endParaRPr>
          </a:p>
        </p:txBody>
      </p:sp>
      <p:graphicFrame>
        <p:nvGraphicFramePr>
          <p:cNvPr id="5" name="Схема 4"/>
          <p:cNvGraphicFramePr/>
          <p:nvPr>
            <p:extLst>
              <p:ext uri="{D42A27DB-BD31-4B8C-83A1-F6EECF244321}">
                <p14:modId xmlns:p14="http://schemas.microsoft.com/office/powerpoint/2010/main" val="709477289"/>
              </p:ext>
            </p:extLst>
          </p:nvPr>
        </p:nvGraphicFramePr>
        <p:xfrm>
          <a:off x="237519" y="2067694"/>
          <a:ext cx="8352928" cy="17543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8975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5656" y="123478"/>
            <a:ext cx="6768752" cy="369332"/>
          </a:xfrm>
          <a:prstGeom prst="rect">
            <a:avLst/>
          </a:prstGeom>
        </p:spPr>
        <p:txBody>
          <a:bodyPr wrap="square">
            <a:spAutoFit/>
          </a:bodyPr>
          <a:lstStyle/>
          <a:p>
            <a:r>
              <a:rPr lang="en-US" dirty="0" smtClean="0">
                <a:solidFill>
                  <a:srgbClr val="027696"/>
                </a:solidFill>
              </a:rPr>
              <a:t>Substances with a predominantly resorptive effect on organs.</a:t>
            </a:r>
            <a:endParaRPr lang="en-US" dirty="0">
              <a:solidFill>
                <a:srgbClr val="027696"/>
              </a:solidFill>
            </a:endParaRPr>
          </a:p>
        </p:txBody>
      </p:sp>
      <p:graphicFrame>
        <p:nvGraphicFramePr>
          <p:cNvPr id="6" name="Схема 5"/>
          <p:cNvGraphicFramePr/>
          <p:nvPr>
            <p:extLst>
              <p:ext uri="{D42A27DB-BD31-4B8C-83A1-F6EECF244321}">
                <p14:modId xmlns:p14="http://schemas.microsoft.com/office/powerpoint/2010/main" val="219793842"/>
              </p:ext>
            </p:extLst>
          </p:nvPr>
        </p:nvGraphicFramePr>
        <p:xfrm>
          <a:off x="395536" y="1059582"/>
          <a:ext cx="7992888" cy="3744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2590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en-US" sz="2000" dirty="0">
                <a:solidFill>
                  <a:srgbClr val="027696"/>
                </a:solidFill>
              </a:rPr>
              <a:t>Substances with a predominantly asphyxiating effect.</a:t>
            </a:r>
            <a:endParaRPr lang="uk-UA" sz="2000" dirty="0">
              <a:solidFill>
                <a:srgbClr val="027696"/>
              </a:solidFill>
            </a:endParaRPr>
          </a:p>
        </p:txBody>
      </p:sp>
      <p:graphicFrame>
        <p:nvGraphicFramePr>
          <p:cNvPr id="4" name="Схема 3"/>
          <p:cNvGraphicFramePr/>
          <p:nvPr>
            <p:extLst>
              <p:ext uri="{D42A27DB-BD31-4B8C-83A1-F6EECF244321}">
                <p14:modId xmlns:p14="http://schemas.microsoft.com/office/powerpoint/2010/main" val="953014364"/>
              </p:ext>
            </p:extLst>
          </p:nvPr>
        </p:nvGraphicFramePr>
        <p:xfrm>
          <a:off x="3275856" y="771550"/>
          <a:ext cx="5544616"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Рисунок 4"/>
          <p:cNvPicPr>
            <a:picLocks noChangeAspect="1"/>
          </p:cNvPicPr>
          <p:nvPr/>
        </p:nvPicPr>
        <p:blipFill>
          <a:blip r:embed="rId8"/>
          <a:stretch>
            <a:fillRect/>
          </a:stretch>
        </p:blipFill>
        <p:spPr>
          <a:xfrm>
            <a:off x="107504" y="915566"/>
            <a:ext cx="2705100" cy="3096344"/>
          </a:xfrm>
          <a:prstGeom prst="rect">
            <a:avLst/>
          </a:prstGeom>
          <a:ln>
            <a:noFill/>
          </a:ln>
          <a:effectLst>
            <a:softEdge rad="112500"/>
          </a:effectLst>
        </p:spPr>
      </p:pic>
    </p:spTree>
    <p:extLst>
      <p:ext uri="{BB962C8B-B14F-4D97-AF65-F5344CB8AC3E}">
        <p14:creationId xmlns:p14="http://schemas.microsoft.com/office/powerpoint/2010/main" val="965499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131840" y="699542"/>
            <a:ext cx="5382344" cy="2585323"/>
          </a:xfrm>
          <a:prstGeom prst="rect">
            <a:avLst/>
          </a:prstGeom>
        </p:spPr>
        <p:txBody>
          <a:bodyPr wrap="square">
            <a:spAutoFit/>
          </a:bodyPr>
          <a:lstStyle/>
          <a:p>
            <a:r>
              <a:rPr lang="en-US" dirty="0">
                <a:solidFill>
                  <a:srgbClr val="027696"/>
                </a:solidFill>
              </a:rPr>
              <a:t>Chlorine enters the body through the respiratory organs and mucous membranes. It has a pronounced irritating and burning effect on the skin and eyes, as well as a resorptive effect. In the development of intoxication (especially in the initial stage), reflex effects due to irritation of the interoreceptors of the mucous membranes of the respiratory tract play an important role. An impressive </a:t>
            </a:r>
            <a:r>
              <a:rPr lang="en-US" dirty="0" err="1">
                <a:solidFill>
                  <a:srgbClr val="027696"/>
                </a:solidFill>
              </a:rPr>
              <a:t>toxodose</a:t>
            </a:r>
            <a:r>
              <a:rPr lang="en-US" dirty="0">
                <a:solidFill>
                  <a:srgbClr val="027696"/>
                </a:solidFill>
              </a:rPr>
              <a:t> of 0.6 mg min. /l, fatal </a:t>
            </a:r>
            <a:r>
              <a:rPr lang="en-US" dirty="0" smtClean="0">
                <a:solidFill>
                  <a:srgbClr val="027696"/>
                </a:solidFill>
              </a:rPr>
              <a:t>tuxedoes </a:t>
            </a:r>
            <a:r>
              <a:rPr lang="en-US" dirty="0">
                <a:solidFill>
                  <a:srgbClr val="027696"/>
                </a:solidFill>
              </a:rPr>
              <a:t>6.0 </a:t>
            </a:r>
            <a:r>
              <a:rPr lang="en-US" dirty="0" err="1">
                <a:solidFill>
                  <a:srgbClr val="027696"/>
                </a:solidFill>
              </a:rPr>
              <a:t>mg•min</a:t>
            </a:r>
            <a:r>
              <a:rPr lang="en-US" dirty="0" smtClean="0">
                <a:solidFill>
                  <a:srgbClr val="027696"/>
                </a:solidFill>
              </a:rPr>
              <a:t>.</a:t>
            </a:r>
            <a:endParaRPr lang="uk-UA" dirty="0">
              <a:solidFill>
                <a:srgbClr val="027696"/>
              </a:solidFill>
            </a:endParaRPr>
          </a:p>
        </p:txBody>
      </p:sp>
      <p:pic>
        <p:nvPicPr>
          <p:cNvPr id="4" name="Рисунок 3"/>
          <p:cNvPicPr>
            <a:picLocks noChangeAspect="1"/>
          </p:cNvPicPr>
          <p:nvPr/>
        </p:nvPicPr>
        <p:blipFill>
          <a:blip r:embed="rId2"/>
          <a:stretch>
            <a:fillRect/>
          </a:stretch>
        </p:blipFill>
        <p:spPr>
          <a:xfrm>
            <a:off x="107504" y="267494"/>
            <a:ext cx="2639535" cy="2287182"/>
          </a:xfrm>
          <a:prstGeom prst="rect">
            <a:avLst/>
          </a:prstGeom>
        </p:spPr>
      </p:pic>
      <p:pic>
        <p:nvPicPr>
          <p:cNvPr id="5" name="Рисунок 4"/>
          <p:cNvPicPr>
            <a:picLocks noChangeAspect="1"/>
          </p:cNvPicPr>
          <p:nvPr/>
        </p:nvPicPr>
        <p:blipFill>
          <a:blip r:embed="rId3"/>
          <a:stretch>
            <a:fillRect/>
          </a:stretch>
        </p:blipFill>
        <p:spPr>
          <a:xfrm>
            <a:off x="118139" y="2859782"/>
            <a:ext cx="2628900" cy="1733550"/>
          </a:xfrm>
          <a:prstGeom prst="rect">
            <a:avLst/>
          </a:prstGeom>
          <a:ln>
            <a:noFill/>
          </a:ln>
          <a:effectLst>
            <a:softEdge rad="112500"/>
          </a:effectLst>
        </p:spPr>
      </p:pic>
    </p:spTree>
    <p:extLst>
      <p:ext uri="{BB962C8B-B14F-4D97-AF65-F5344CB8AC3E}">
        <p14:creationId xmlns:p14="http://schemas.microsoft.com/office/powerpoint/2010/main" val="89396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31840" y="411510"/>
            <a:ext cx="5688632" cy="3970318"/>
          </a:xfrm>
          <a:prstGeom prst="rect">
            <a:avLst/>
          </a:prstGeom>
        </p:spPr>
        <p:txBody>
          <a:bodyPr wrap="square">
            <a:spAutoFit/>
          </a:bodyPr>
          <a:lstStyle/>
          <a:p>
            <a:pPr indent="449580" algn="just">
              <a:spcAft>
                <a:spcPts val="0"/>
              </a:spcAft>
            </a:pPr>
            <a:r>
              <a:rPr lang="en-US" dirty="0" smtClean="0">
                <a:solidFill>
                  <a:srgbClr val="027696"/>
                </a:solidFill>
                <a:latin typeface="Times New Roman" panose="02020603050405020304" pitchFamily="18" charset="0"/>
                <a:ea typeface="Times New Roman" panose="02020603050405020304" pitchFamily="18" charset="0"/>
              </a:rPr>
              <a:t>Chlorine is 2.5 times heavier than air, so the chlorine cloud will move downwind close to the ground. Chlorine irritates the respiratory tract and causes pulmonary edema. At high concentrations, death occurs after 1-2 sighs, at slightly lower concentrations, breathing stops after 5-25 minutes.</a:t>
            </a:r>
            <a:endParaRPr lang="en-US" sz="1200" dirty="0" smtClean="0">
              <a:solidFill>
                <a:srgbClr val="027696"/>
              </a:solidFill>
              <a:latin typeface="Times New Roman" panose="02020603050405020304" pitchFamily="18" charset="0"/>
              <a:ea typeface="Times New Roman" panose="02020603050405020304" pitchFamily="18" charset="0"/>
            </a:endParaRPr>
          </a:p>
          <a:p>
            <a:pPr indent="449580" algn="just">
              <a:spcAft>
                <a:spcPts val="0"/>
              </a:spcAft>
            </a:pPr>
            <a:r>
              <a:rPr lang="en-US" b="1" dirty="0" smtClean="0">
                <a:solidFill>
                  <a:srgbClr val="027696"/>
                </a:solidFill>
                <a:latin typeface="Times New Roman" panose="02020603050405020304" pitchFamily="18" charset="0"/>
                <a:ea typeface="Times New Roman" panose="02020603050405020304" pitchFamily="18" charset="0"/>
              </a:rPr>
              <a:t>First aid: </a:t>
            </a:r>
            <a:r>
              <a:rPr lang="en-US" dirty="0" smtClean="0">
                <a:solidFill>
                  <a:srgbClr val="027696"/>
                </a:solidFill>
                <a:latin typeface="Times New Roman" panose="02020603050405020304" pitchFamily="18" charset="0"/>
                <a:ea typeface="Times New Roman" panose="02020603050405020304" pitchFamily="18" charset="0"/>
              </a:rPr>
              <a:t>put a gas mask on the victim and take him out of the infected area. Complete rest, oxygen inhalation. In case of irritation of the respiratory tract - inhalation of ammonia, baking soda, washing the eyes, nose and mouth with a 2% soda solution; warm milk with soda, coffee.</a:t>
            </a:r>
            <a:endParaRPr lang="en-US" sz="1200" dirty="0" smtClean="0">
              <a:solidFill>
                <a:srgbClr val="027696"/>
              </a:solidFill>
              <a:latin typeface="Times New Roman" panose="02020603050405020304" pitchFamily="18" charset="0"/>
              <a:ea typeface="Times New Roman" panose="02020603050405020304" pitchFamily="18" charset="0"/>
            </a:endParaRPr>
          </a:p>
          <a:p>
            <a:pPr indent="449580" algn="just">
              <a:spcAft>
                <a:spcPts val="0"/>
              </a:spcAft>
            </a:pPr>
            <a:r>
              <a:rPr lang="en-US" b="1" dirty="0" smtClean="0">
                <a:solidFill>
                  <a:srgbClr val="027696"/>
                </a:solidFill>
                <a:latin typeface="Times New Roman" panose="02020603050405020304" pitchFamily="18" charset="0"/>
                <a:ea typeface="Times New Roman" panose="02020603050405020304" pitchFamily="18" charset="0"/>
              </a:rPr>
              <a:t>Protection: </a:t>
            </a:r>
            <a:r>
              <a:rPr lang="en-US" dirty="0" smtClean="0">
                <a:solidFill>
                  <a:srgbClr val="027696"/>
                </a:solidFill>
                <a:latin typeface="Times New Roman" panose="02020603050405020304" pitchFamily="18" charset="0"/>
                <a:ea typeface="Times New Roman" panose="02020603050405020304" pitchFamily="18" charset="0"/>
              </a:rPr>
              <a:t>industrial gas masks of the "B" and "M" brands, civilian gas masks 1P-5, children's gas masks and protective sets for children. At very high concentrations (8.6 mg/l) - insulating gas masks.</a:t>
            </a:r>
            <a:endParaRPr lang="en-US" sz="1200" dirty="0">
              <a:solidFill>
                <a:srgbClr val="027696"/>
              </a:solidFill>
              <a:effectLst/>
              <a:latin typeface="Times New Roman" panose="02020603050405020304" pitchFamily="18" charset="0"/>
              <a:ea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179512" y="2571750"/>
            <a:ext cx="2633700" cy="1731414"/>
          </a:xfrm>
          <a:prstGeom prst="rect">
            <a:avLst/>
          </a:prstGeom>
        </p:spPr>
      </p:pic>
      <p:pic>
        <p:nvPicPr>
          <p:cNvPr id="4" name="Рисунок 3"/>
          <p:cNvPicPr>
            <a:picLocks noChangeAspect="1"/>
          </p:cNvPicPr>
          <p:nvPr/>
        </p:nvPicPr>
        <p:blipFill>
          <a:blip r:embed="rId3"/>
          <a:stretch>
            <a:fillRect/>
          </a:stretch>
        </p:blipFill>
        <p:spPr>
          <a:xfrm>
            <a:off x="179512" y="285552"/>
            <a:ext cx="2633700" cy="2286198"/>
          </a:xfrm>
          <a:prstGeom prst="rect">
            <a:avLst/>
          </a:prstGeom>
        </p:spPr>
      </p:pic>
    </p:spTree>
    <p:extLst>
      <p:ext uri="{BB962C8B-B14F-4D97-AF65-F5344CB8AC3E}">
        <p14:creationId xmlns:p14="http://schemas.microsoft.com/office/powerpoint/2010/main" val="2902816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454613805"/>
              </p:ext>
            </p:extLst>
          </p:nvPr>
        </p:nvGraphicFramePr>
        <p:xfrm>
          <a:off x="251520" y="339502"/>
          <a:ext cx="7920880"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1182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1680" y="771550"/>
            <a:ext cx="7056784" cy="2308324"/>
          </a:xfrm>
          <a:prstGeom prst="rect">
            <a:avLst/>
          </a:prstGeom>
        </p:spPr>
        <p:txBody>
          <a:bodyPr wrap="square">
            <a:spAutoFit/>
          </a:bodyPr>
          <a:lstStyle/>
          <a:p>
            <a:r>
              <a:rPr lang="en-US" dirty="0" smtClean="0">
                <a:solidFill>
                  <a:srgbClr val="027696"/>
                </a:solidFill>
              </a:rPr>
              <a:t>Ethylene </a:t>
            </a:r>
            <a:r>
              <a:rPr lang="en-US" dirty="0">
                <a:solidFill>
                  <a:srgbClr val="027696"/>
                </a:solidFill>
              </a:rPr>
              <a:t>chlorohydrin ( </a:t>
            </a:r>
            <a:r>
              <a:rPr lang="en-US" dirty="0" err="1">
                <a:solidFill>
                  <a:srgbClr val="027696"/>
                </a:solidFill>
              </a:rPr>
              <a:t>Chlorethanol</a:t>
            </a:r>
            <a:r>
              <a:rPr lang="en-US" dirty="0">
                <a:solidFill>
                  <a:srgbClr val="027696"/>
                </a:solidFill>
              </a:rPr>
              <a:t> - CH 2 ОНCH 2 Cl ) is a colorless liquid with a weak odor. The boiling point is 29 o C, it dissolves well in water. Vapors are heavier than air.</a:t>
            </a:r>
          </a:p>
          <a:p>
            <a:r>
              <a:rPr lang="en-US" dirty="0">
                <a:solidFill>
                  <a:srgbClr val="027696"/>
                </a:solidFill>
              </a:rPr>
              <a:t>A strong poison, acts by inhalation and when it enters the stomach. Lethal concentration of 1.2 g/m 3 when inhaled for 2 hours.</a:t>
            </a:r>
          </a:p>
          <a:p>
            <a:r>
              <a:rPr lang="en-US" dirty="0">
                <a:solidFill>
                  <a:srgbClr val="027696"/>
                </a:solidFill>
              </a:rPr>
              <a:t>It is used in the production of dyes, wood impregnation agents , and in organic synthesis as a solvent. The slow-acting substance creates an unstable lesion.</a:t>
            </a:r>
          </a:p>
        </p:txBody>
      </p:sp>
      <p:sp>
        <p:nvSpPr>
          <p:cNvPr id="3" name="Прямоугольник 2"/>
          <p:cNvSpPr/>
          <p:nvPr/>
        </p:nvSpPr>
        <p:spPr>
          <a:xfrm>
            <a:off x="1835696" y="51470"/>
            <a:ext cx="5112568" cy="369332"/>
          </a:xfrm>
          <a:prstGeom prst="rect">
            <a:avLst/>
          </a:prstGeom>
        </p:spPr>
        <p:txBody>
          <a:bodyPr wrap="square">
            <a:spAutoFit/>
          </a:bodyPr>
          <a:lstStyle/>
          <a:p>
            <a:r>
              <a:rPr lang="en-US" b="1" dirty="0">
                <a:solidFill>
                  <a:srgbClr val="027696"/>
                </a:solidFill>
              </a:rPr>
              <a:t>Substances with mostly general toxic action</a:t>
            </a:r>
          </a:p>
        </p:txBody>
      </p:sp>
      <p:pic>
        <p:nvPicPr>
          <p:cNvPr id="4" name="Рисунок 3"/>
          <p:cNvPicPr>
            <a:picLocks noChangeAspect="1"/>
          </p:cNvPicPr>
          <p:nvPr/>
        </p:nvPicPr>
        <p:blipFill>
          <a:blip r:embed="rId2"/>
          <a:stretch>
            <a:fillRect/>
          </a:stretch>
        </p:blipFill>
        <p:spPr>
          <a:xfrm>
            <a:off x="2468" y="699542"/>
            <a:ext cx="1579001" cy="1353429"/>
          </a:xfrm>
          <a:prstGeom prst="rect">
            <a:avLst/>
          </a:prstGeom>
        </p:spPr>
      </p:pic>
    </p:spTree>
    <p:extLst>
      <p:ext uri="{BB962C8B-B14F-4D97-AF65-F5344CB8AC3E}">
        <p14:creationId xmlns:p14="http://schemas.microsoft.com/office/powerpoint/2010/main" val="358403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51720" y="719286"/>
            <a:ext cx="6912768" cy="3293209"/>
          </a:xfrm>
          <a:prstGeom prst="rect">
            <a:avLst/>
          </a:prstGeom>
        </p:spPr>
        <p:txBody>
          <a:bodyPr wrap="square">
            <a:spAutoFit/>
          </a:bodyPr>
          <a:lstStyle/>
          <a:p>
            <a:r>
              <a:rPr lang="en-US" sz="1600" dirty="0">
                <a:solidFill>
                  <a:srgbClr val="027696"/>
                </a:solidFill>
              </a:rPr>
              <a:t>The clinical picture of poisoning develops a few hours after the injury. At the moment of contact - slight irritation of the eyes, upper respiratory tract.</a:t>
            </a:r>
          </a:p>
          <a:p>
            <a:r>
              <a:rPr lang="en-US" sz="1600" dirty="0">
                <a:solidFill>
                  <a:srgbClr val="027696"/>
                </a:solidFill>
              </a:rPr>
              <a:t>The first symptoms are weakness, strong thirst, heart pain. Tremor, ataxia, paralysis of the limbs, diarrhea, vomiting, breathing disorders, cyanosis develop. Death occurs from cessation of breathing. With a favorable course of poisoning, recovery occurs no earlier than a week later.</a:t>
            </a:r>
          </a:p>
          <a:p>
            <a:r>
              <a:rPr lang="en-US" sz="1600" dirty="0">
                <a:solidFill>
                  <a:srgbClr val="027696"/>
                </a:solidFill>
              </a:rPr>
              <a:t>There are no specific means of therapy. Oxygen inhalation, administration of alkaline solutions, and symptomatic treatment are recommended.</a:t>
            </a:r>
          </a:p>
          <a:p>
            <a:r>
              <a:rPr lang="en-US" sz="1600" dirty="0">
                <a:solidFill>
                  <a:srgbClr val="027696"/>
                </a:solidFill>
              </a:rPr>
              <a:t>Means of personal protection - a combined military filter gas mask with a 2.5-fold reduction in use time, insulating and filtering gas masks of the B, A, BFC brands, an RPG-67A respirator, and if they are not available, a cotton-gauze bandage moistened with a 2% solution of baking soda , protective suit, protective glasses, gloves.</a:t>
            </a:r>
          </a:p>
        </p:txBody>
      </p:sp>
      <p:pic>
        <p:nvPicPr>
          <p:cNvPr id="3" name="Рисунок 2"/>
          <p:cNvPicPr>
            <a:picLocks noChangeAspect="1"/>
          </p:cNvPicPr>
          <p:nvPr/>
        </p:nvPicPr>
        <p:blipFill>
          <a:blip r:embed="rId2"/>
          <a:stretch>
            <a:fillRect/>
          </a:stretch>
        </p:blipFill>
        <p:spPr>
          <a:xfrm>
            <a:off x="395536" y="483518"/>
            <a:ext cx="1579001" cy="1353429"/>
          </a:xfrm>
          <a:prstGeom prst="rect">
            <a:avLst/>
          </a:prstGeom>
        </p:spPr>
      </p:pic>
      <p:sp>
        <p:nvSpPr>
          <p:cNvPr id="4" name="Прямоугольник 3"/>
          <p:cNvSpPr/>
          <p:nvPr/>
        </p:nvSpPr>
        <p:spPr>
          <a:xfrm>
            <a:off x="107504" y="2058114"/>
            <a:ext cx="1944216" cy="307777"/>
          </a:xfrm>
          <a:prstGeom prst="rect">
            <a:avLst/>
          </a:prstGeom>
        </p:spPr>
        <p:txBody>
          <a:bodyPr wrap="square">
            <a:spAutoFit/>
          </a:bodyPr>
          <a:lstStyle/>
          <a:p>
            <a:r>
              <a:rPr lang="pl-PL" sz="1400" dirty="0"/>
              <a:t>Ethylene chlorohydrin </a:t>
            </a:r>
            <a:endParaRPr lang="uk-UA" sz="1400" dirty="0"/>
          </a:p>
        </p:txBody>
      </p:sp>
    </p:spTree>
    <p:extLst>
      <p:ext uri="{BB962C8B-B14F-4D97-AF65-F5344CB8AC3E}">
        <p14:creationId xmlns:p14="http://schemas.microsoft.com/office/powerpoint/2010/main" val="1414730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5656" y="627534"/>
            <a:ext cx="7488832" cy="3785652"/>
          </a:xfrm>
          <a:prstGeom prst="rect">
            <a:avLst/>
          </a:prstGeom>
        </p:spPr>
        <p:txBody>
          <a:bodyPr wrap="square">
            <a:spAutoFit/>
          </a:bodyPr>
          <a:lstStyle/>
          <a:p>
            <a:pPr algn="just"/>
            <a:r>
              <a:rPr lang="en-US" sz="1600" b="1" dirty="0" smtClean="0">
                <a:solidFill>
                  <a:srgbClr val="027696"/>
                </a:solidFill>
              </a:rPr>
              <a:t>Acrylonitrile </a:t>
            </a:r>
            <a:r>
              <a:rPr lang="en-US" sz="1600" dirty="0" smtClean="0">
                <a:solidFill>
                  <a:srgbClr val="027696"/>
                </a:solidFill>
              </a:rPr>
              <a:t>- easily ignites, forming explosive mixtures. Moderately soluble in water, hydrolyzes with the formation of low-toxic substances. The infected cloud spreads in the lower layers of the atmosphere. At a concentration of poison in the air of 0.035-0.22 g/m </a:t>
            </a:r>
            <a:r>
              <a:rPr lang="en-US" sz="1600" baseline="30000" dirty="0" smtClean="0">
                <a:solidFill>
                  <a:srgbClr val="027696"/>
                </a:solidFill>
              </a:rPr>
              <a:t>3 </a:t>
            </a:r>
            <a:r>
              <a:rPr lang="en-US" sz="1600" dirty="0" smtClean="0">
                <a:solidFill>
                  <a:srgbClr val="027696"/>
                </a:solidFill>
              </a:rPr>
              <a:t>within 20-45 minutes, symptoms of intoxication develop. At first there is a headache, weakness, nausea, vomiting, shortness of breath, sweating. </a:t>
            </a:r>
            <a:endParaRPr lang="ru-RU" sz="1600" dirty="0" smtClean="0">
              <a:solidFill>
                <a:srgbClr val="027696"/>
              </a:solidFill>
            </a:endParaRPr>
          </a:p>
          <a:p>
            <a:pPr algn="just"/>
            <a:r>
              <a:rPr lang="en-US" sz="1600" b="1" dirty="0" smtClean="0">
                <a:solidFill>
                  <a:srgbClr val="027696"/>
                </a:solidFill>
              </a:rPr>
              <a:t>The clinic of the lesion develops </a:t>
            </a:r>
            <a:r>
              <a:rPr lang="en-US" sz="1600" dirty="0" smtClean="0">
                <a:solidFill>
                  <a:srgbClr val="027696"/>
                </a:solidFill>
              </a:rPr>
              <a:t>when the substance enters through the gastrointestinal tract, intact skin and lungs. Treatment consists of three points: treatment of eye and skin lesions is carried out according to the general principles of treatment of chemical burns; prevention and therapy of toxic pulmonary edema; fight against manifestations of general toxic action. </a:t>
            </a:r>
            <a:endParaRPr lang="ru-RU" sz="1600" dirty="0" smtClean="0">
              <a:solidFill>
                <a:srgbClr val="027696"/>
              </a:solidFill>
            </a:endParaRPr>
          </a:p>
          <a:p>
            <a:pPr algn="just"/>
            <a:r>
              <a:rPr lang="en-US" sz="1600" b="1" dirty="0" smtClean="0">
                <a:solidFill>
                  <a:srgbClr val="027696"/>
                </a:solidFill>
              </a:rPr>
              <a:t>Sodium thiosulfate is used as an antidote. </a:t>
            </a:r>
            <a:r>
              <a:rPr lang="en-US" sz="1600" dirty="0" smtClean="0">
                <a:solidFill>
                  <a:srgbClr val="027696"/>
                </a:solidFill>
              </a:rPr>
              <a:t>Means of personal protection - insulating and filtering gas masks of type A, A8, protective suits, rubber boots, gloves. For degassing, a solution of caustic soda is used at the rate of 8 tons per 1 ton of SOD.</a:t>
            </a:r>
            <a:endParaRPr lang="en-US" sz="1600" dirty="0">
              <a:solidFill>
                <a:srgbClr val="027696"/>
              </a:solidFill>
            </a:endParaRPr>
          </a:p>
        </p:txBody>
      </p:sp>
      <p:pic>
        <p:nvPicPr>
          <p:cNvPr id="5" name="Рисунок 4"/>
          <p:cNvPicPr>
            <a:picLocks noChangeAspect="1"/>
          </p:cNvPicPr>
          <p:nvPr/>
        </p:nvPicPr>
        <p:blipFill>
          <a:blip r:embed="rId2"/>
          <a:stretch>
            <a:fillRect/>
          </a:stretch>
        </p:blipFill>
        <p:spPr>
          <a:xfrm>
            <a:off x="9603" y="820134"/>
            <a:ext cx="1394045" cy="2143125"/>
          </a:xfrm>
          <a:prstGeom prst="rect">
            <a:avLst/>
          </a:prstGeom>
        </p:spPr>
      </p:pic>
      <p:sp>
        <p:nvSpPr>
          <p:cNvPr id="6" name="Прямоугольник 5"/>
          <p:cNvSpPr/>
          <p:nvPr/>
        </p:nvSpPr>
        <p:spPr>
          <a:xfrm>
            <a:off x="1727684" y="123478"/>
            <a:ext cx="6552728" cy="369332"/>
          </a:xfrm>
          <a:prstGeom prst="rect">
            <a:avLst/>
          </a:prstGeom>
        </p:spPr>
        <p:txBody>
          <a:bodyPr wrap="square">
            <a:spAutoFit/>
          </a:bodyPr>
          <a:lstStyle/>
          <a:p>
            <a:pPr algn="ctr">
              <a:spcAft>
                <a:spcPts val="0"/>
              </a:spcAft>
            </a:pPr>
            <a:r>
              <a:rPr lang="ru-RU" b="1" dirty="0" err="1">
                <a:solidFill>
                  <a:srgbClr val="027696"/>
                </a:solidFill>
                <a:latin typeface="Times New Roman" panose="02020603050405020304" pitchFamily="18" charset="0"/>
                <a:ea typeface="Times New Roman" panose="02020603050405020304" pitchFamily="18" charset="0"/>
              </a:rPr>
              <a:t>Substances</a:t>
            </a:r>
            <a:r>
              <a:rPr lang="ru-RU" b="1" dirty="0">
                <a:solidFill>
                  <a:srgbClr val="027696"/>
                </a:solidFill>
                <a:latin typeface="Times New Roman" panose="02020603050405020304" pitchFamily="18" charset="0"/>
                <a:ea typeface="Times New Roman" panose="02020603050405020304" pitchFamily="18" charset="0"/>
              </a:rPr>
              <a:t> </a:t>
            </a:r>
            <a:r>
              <a:rPr lang="uk-UA" b="1" dirty="0" err="1">
                <a:solidFill>
                  <a:srgbClr val="027696"/>
                </a:solidFill>
                <a:latin typeface="Times New Roman" panose="02020603050405020304" pitchFamily="18" charset="0"/>
                <a:ea typeface="Times New Roman" panose="02020603050405020304" pitchFamily="18" charset="0"/>
              </a:rPr>
              <a:t>characterized</a:t>
            </a:r>
            <a:r>
              <a:rPr lang="uk-UA" b="1" dirty="0">
                <a:solidFill>
                  <a:srgbClr val="027696"/>
                </a:solidFill>
                <a:latin typeface="Times New Roman" panose="02020603050405020304" pitchFamily="18" charset="0"/>
                <a:ea typeface="Times New Roman" panose="02020603050405020304" pitchFamily="18" charset="0"/>
              </a:rPr>
              <a:t> by </a:t>
            </a:r>
            <a:r>
              <a:rPr lang="uk-UA" b="1" dirty="0" err="1">
                <a:solidFill>
                  <a:srgbClr val="027696"/>
                </a:solidFill>
                <a:latin typeface="Times New Roman" panose="02020603050405020304" pitchFamily="18" charset="0"/>
                <a:ea typeface="Times New Roman" panose="02020603050405020304" pitchFamily="18" charset="0"/>
              </a:rPr>
              <a:t>suffocation</a:t>
            </a:r>
            <a:r>
              <a:rPr lang="uk-UA" dirty="0">
                <a:solidFill>
                  <a:srgbClr val="027696"/>
                </a:solidFill>
                <a:latin typeface="Arial" panose="020B0604020202020204" pitchFamily="34" charset="0"/>
                <a:ea typeface="Times New Roman" panose="02020603050405020304" pitchFamily="18" charset="0"/>
              </a:rPr>
              <a:t> </a:t>
            </a:r>
            <a:r>
              <a:rPr lang="uk-UA" b="1" dirty="0">
                <a:solidFill>
                  <a:srgbClr val="027696"/>
                </a:solidFill>
                <a:latin typeface="Times New Roman" panose="02020603050405020304" pitchFamily="18" charset="0"/>
                <a:ea typeface="Times New Roman" panose="02020603050405020304" pitchFamily="18" charset="0"/>
              </a:rPr>
              <a:t>and </a:t>
            </a:r>
            <a:r>
              <a:rPr lang="uk-UA" b="1" dirty="0" err="1">
                <a:solidFill>
                  <a:srgbClr val="027696"/>
                </a:solidFill>
                <a:latin typeface="Times New Roman" panose="02020603050405020304" pitchFamily="18" charset="0"/>
                <a:ea typeface="Times New Roman" panose="02020603050405020304" pitchFamily="18" charset="0"/>
              </a:rPr>
              <a:t>general</a:t>
            </a:r>
            <a:r>
              <a:rPr lang="uk-UA" b="1" dirty="0">
                <a:solidFill>
                  <a:srgbClr val="027696"/>
                </a:solidFill>
                <a:latin typeface="Times New Roman" panose="02020603050405020304" pitchFamily="18" charset="0"/>
                <a:ea typeface="Times New Roman" panose="02020603050405020304" pitchFamily="18" charset="0"/>
              </a:rPr>
              <a:t> </a:t>
            </a:r>
            <a:r>
              <a:rPr lang="uk-UA" b="1" dirty="0" err="1">
                <a:solidFill>
                  <a:srgbClr val="027696"/>
                </a:solidFill>
                <a:latin typeface="Times New Roman" panose="02020603050405020304" pitchFamily="18" charset="0"/>
                <a:ea typeface="Times New Roman" panose="02020603050405020304" pitchFamily="18" charset="0"/>
              </a:rPr>
              <a:t>toxic</a:t>
            </a:r>
            <a:r>
              <a:rPr lang="uk-UA" b="1" dirty="0">
                <a:solidFill>
                  <a:srgbClr val="027696"/>
                </a:solidFill>
                <a:latin typeface="Times New Roman" panose="02020603050405020304" pitchFamily="18" charset="0"/>
                <a:ea typeface="Times New Roman" panose="02020603050405020304" pitchFamily="18" charset="0"/>
              </a:rPr>
              <a:t> </a:t>
            </a:r>
            <a:r>
              <a:rPr lang="uk-UA" b="1" dirty="0" err="1">
                <a:solidFill>
                  <a:srgbClr val="027696"/>
                </a:solidFill>
                <a:latin typeface="Times New Roman" panose="02020603050405020304" pitchFamily="18" charset="0"/>
                <a:ea typeface="Times New Roman" panose="02020603050405020304" pitchFamily="18" charset="0"/>
              </a:rPr>
              <a:t>action</a:t>
            </a:r>
            <a:endParaRPr lang="uk-UA" dirty="0">
              <a:solidFill>
                <a:srgbClr val="027696"/>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37853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51720" y="342186"/>
            <a:ext cx="6912768" cy="3970318"/>
          </a:xfrm>
          <a:prstGeom prst="rect">
            <a:avLst/>
          </a:prstGeom>
        </p:spPr>
        <p:txBody>
          <a:bodyPr wrap="square">
            <a:spAutoFit/>
          </a:bodyPr>
          <a:lstStyle/>
          <a:p>
            <a:r>
              <a:rPr lang="en-US" b="1" dirty="0" smtClean="0">
                <a:solidFill>
                  <a:srgbClr val="027696"/>
                </a:solidFill>
              </a:rPr>
              <a:t>Hydrogen sulfide (H2S </a:t>
            </a:r>
            <a:r>
              <a:rPr lang="uk-UA" dirty="0" smtClean="0">
                <a:solidFill>
                  <a:srgbClr val="027696"/>
                </a:solidFill>
              </a:rPr>
              <a:t>) </a:t>
            </a:r>
            <a:r>
              <a:rPr lang="en-US" dirty="0" smtClean="0">
                <a:solidFill>
                  <a:srgbClr val="027696"/>
                </a:solidFill>
              </a:rPr>
              <a:t>is a colorless gas that smells like rotten eggs. It is formed during the decay of products of plant and animal origin. Toxic concentrations can occur in coal mines, sulfur mines, etc. It can be an industrial by-product during the production of viscose, cellulose, during oil refining. Fast-acting poison, forms unstable lesions. It burns in air, and when mixed with it, it explodes with the formation of sulfur dioxide. It is especially dangerous in closed rooms. The main route of entry into the body is inhalation, but the route of intoxication through the skin is not excluded.</a:t>
            </a:r>
          </a:p>
          <a:p>
            <a:r>
              <a:rPr lang="en-US" dirty="0" smtClean="0">
                <a:solidFill>
                  <a:srgbClr val="027696"/>
                </a:solidFill>
              </a:rPr>
              <a:t> </a:t>
            </a:r>
          </a:p>
          <a:p>
            <a:r>
              <a:rPr lang="en-US" dirty="0" smtClean="0">
                <a:solidFill>
                  <a:srgbClr val="027696"/>
                </a:solidFill>
              </a:rPr>
              <a:t>The poisoning clinic develops when inhaling hydrogen sulfide vapors at a concentration of 0.006 g/m3 for an hour. At the same time, there is a squint in the eyes, headache, lacrimation, photophobia, runny nose.</a:t>
            </a:r>
            <a:endParaRPr lang="en-US" dirty="0">
              <a:solidFill>
                <a:srgbClr val="027696"/>
              </a:solidFill>
            </a:endParaRPr>
          </a:p>
        </p:txBody>
      </p:sp>
      <p:pic>
        <p:nvPicPr>
          <p:cNvPr id="4" name="Рисунок 3"/>
          <p:cNvPicPr>
            <a:picLocks noChangeAspect="1"/>
          </p:cNvPicPr>
          <p:nvPr/>
        </p:nvPicPr>
        <p:blipFill>
          <a:blip r:embed="rId2"/>
          <a:stretch>
            <a:fillRect/>
          </a:stretch>
        </p:blipFill>
        <p:spPr>
          <a:xfrm>
            <a:off x="107505" y="411511"/>
            <a:ext cx="1944215" cy="1872207"/>
          </a:xfrm>
          <a:prstGeom prst="rect">
            <a:avLst/>
          </a:prstGeom>
        </p:spPr>
      </p:pic>
      <p:pic>
        <p:nvPicPr>
          <p:cNvPr id="3" name="Рисунок 2"/>
          <p:cNvPicPr>
            <a:picLocks noChangeAspect="1"/>
          </p:cNvPicPr>
          <p:nvPr/>
        </p:nvPicPr>
        <p:blipFill>
          <a:blip r:embed="rId3"/>
          <a:stretch>
            <a:fillRect/>
          </a:stretch>
        </p:blipFill>
        <p:spPr>
          <a:xfrm>
            <a:off x="107505" y="2499742"/>
            <a:ext cx="1626290" cy="1663784"/>
          </a:xfrm>
          <a:prstGeom prst="rect">
            <a:avLst/>
          </a:prstGeom>
        </p:spPr>
      </p:pic>
    </p:spTree>
    <p:extLst>
      <p:ext uri="{BB962C8B-B14F-4D97-AF65-F5344CB8AC3E}">
        <p14:creationId xmlns:p14="http://schemas.microsoft.com/office/powerpoint/2010/main" val="1658097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195736" y="701838"/>
            <a:ext cx="6768752" cy="3970318"/>
          </a:xfrm>
          <a:prstGeom prst="rect">
            <a:avLst/>
          </a:prstGeom>
        </p:spPr>
        <p:txBody>
          <a:bodyPr wrap="square">
            <a:spAutoFit/>
          </a:bodyPr>
          <a:lstStyle/>
          <a:p>
            <a:pPr indent="449580" algn="just">
              <a:spcAft>
                <a:spcPts val="0"/>
              </a:spcAft>
            </a:pPr>
            <a:r>
              <a:rPr lang="en-US" b="1" dirty="0" smtClean="0">
                <a:solidFill>
                  <a:srgbClr val="027696"/>
                </a:solidFill>
                <a:latin typeface="Times New Roman" panose="02020603050405020304" pitchFamily="18" charset="0"/>
                <a:ea typeface="Times New Roman" panose="02020603050405020304" pitchFamily="18" charset="0"/>
              </a:rPr>
              <a:t>Carbon disulfide (СС </a:t>
            </a:r>
            <a:r>
              <a:rPr lang="en-US" b="1" baseline="-25000" dirty="0" smtClean="0">
                <a:solidFill>
                  <a:srgbClr val="027696"/>
                </a:solidFill>
                <a:latin typeface="Times New Roman" panose="02020603050405020304" pitchFamily="18" charset="0"/>
                <a:ea typeface="Times New Roman" panose="02020603050405020304" pitchFamily="18" charset="0"/>
              </a:rPr>
              <a:t>2 </a:t>
            </a:r>
            <a:r>
              <a:rPr lang="en-US" b="1" dirty="0" smtClean="0">
                <a:solidFill>
                  <a:srgbClr val="027696"/>
                </a:solidFill>
                <a:latin typeface="Times New Roman" panose="02020603050405020304" pitchFamily="18" charset="0"/>
                <a:ea typeface="Times New Roman" panose="02020603050405020304" pitchFamily="18" charset="0"/>
              </a:rPr>
              <a:t>) </a:t>
            </a:r>
            <a:r>
              <a:rPr lang="en-US" dirty="0" smtClean="0">
                <a:solidFill>
                  <a:srgbClr val="027696"/>
                </a:solidFill>
                <a:latin typeface="Times New Roman" panose="02020603050405020304" pitchFamily="18" charset="0"/>
                <a:ea typeface="Times New Roman" panose="02020603050405020304" pitchFamily="18" charset="0"/>
              </a:rPr>
              <a:t>is a colorless oily liquid with a pleasant fruity smell. The substance has a pronounced general resorptive effect. A narcotic effect is characteristic for significant concentrations, local manifestations are weak. The main route of entry into the body is inhalation, it is possible for the poison to penetrate through intact skin.</a:t>
            </a:r>
          </a:p>
          <a:p>
            <a:pPr indent="449580" algn="just">
              <a:spcAft>
                <a:spcPts val="0"/>
              </a:spcAft>
            </a:pPr>
            <a:r>
              <a:rPr lang="en-US" dirty="0" smtClean="0">
                <a:solidFill>
                  <a:srgbClr val="027696"/>
                </a:solidFill>
                <a:latin typeface="Times New Roman" panose="02020603050405020304" pitchFamily="18" charset="0"/>
                <a:ea typeface="Times New Roman" panose="02020603050405020304" pitchFamily="18" charset="0"/>
              </a:rPr>
              <a:t>Clinical manifestations when inhaled for several hours at a concentration of 1.0-1.2 g/m </a:t>
            </a:r>
            <a:r>
              <a:rPr lang="en-US" baseline="30000" dirty="0" smtClean="0">
                <a:solidFill>
                  <a:srgbClr val="027696"/>
                </a:solidFill>
                <a:latin typeface="Times New Roman" panose="02020603050405020304" pitchFamily="18" charset="0"/>
                <a:ea typeface="Times New Roman" panose="02020603050405020304" pitchFamily="18" charset="0"/>
              </a:rPr>
              <a:t>3 </a:t>
            </a:r>
            <a:r>
              <a:rPr lang="en-US" dirty="0" smtClean="0">
                <a:solidFill>
                  <a:srgbClr val="027696"/>
                </a:solidFill>
                <a:latin typeface="Times New Roman" panose="02020603050405020304" pitchFamily="18" charset="0"/>
                <a:ea typeface="Times New Roman" panose="02020603050405020304" pitchFamily="18" charset="0"/>
              </a:rPr>
              <a:t>cause reddening of the face, euphoria, excitement, headache, then disturbances of sensitivity and balance, pain when swallowing, severe and long-lasting headache may appear , sometimes convulsions. At very high concentrations - loss of consciousness, death occurs from respiratory arrest. Treatment is symptomatic. There are no specific means of treatment. Personal protective equipment - insulating and filtering gas masks of brands A, M, BKF, protective suit, helmet, bib, rubber boots, gloves.</a:t>
            </a:r>
            <a:endParaRPr lang="en-US" dirty="0">
              <a:solidFill>
                <a:srgbClr val="027696"/>
              </a:solidFill>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885427" y="25368"/>
            <a:ext cx="6804248" cy="646331"/>
          </a:xfrm>
          <a:prstGeom prst="rect">
            <a:avLst/>
          </a:prstGeom>
        </p:spPr>
        <p:txBody>
          <a:bodyPr wrap="square">
            <a:spAutoFit/>
          </a:bodyPr>
          <a:lstStyle/>
          <a:p>
            <a:pPr algn="ctr">
              <a:spcAft>
                <a:spcPts val="0"/>
              </a:spcAft>
            </a:pPr>
            <a:r>
              <a:rPr lang="en-US" b="1" dirty="0">
                <a:solidFill>
                  <a:srgbClr val="027696"/>
                </a:solidFill>
                <a:latin typeface="Times New Roman" panose="02020603050405020304" pitchFamily="18" charset="0"/>
                <a:ea typeface="Times New Roman" panose="02020603050405020304" pitchFamily="18" charset="0"/>
              </a:rPr>
              <a:t>Substances that affect generation, conduction</a:t>
            </a:r>
            <a:endParaRPr lang="en-US" dirty="0">
              <a:solidFill>
                <a:srgbClr val="027696"/>
              </a:solidFill>
              <a:latin typeface="Times New Roman" panose="02020603050405020304" pitchFamily="18" charset="0"/>
              <a:ea typeface="Times New Roman" panose="02020603050405020304" pitchFamily="18" charset="0"/>
            </a:endParaRPr>
          </a:p>
          <a:p>
            <a:pPr algn="ctr">
              <a:spcAft>
                <a:spcPts val="0"/>
              </a:spcAft>
            </a:pPr>
            <a:r>
              <a:rPr lang="en-US" b="1" dirty="0">
                <a:solidFill>
                  <a:srgbClr val="027696"/>
                </a:solidFill>
                <a:latin typeface="Times New Roman" panose="02020603050405020304" pitchFamily="18" charset="0"/>
                <a:ea typeface="Times New Roman" panose="02020603050405020304" pitchFamily="18" charset="0"/>
              </a:rPr>
              <a:t>and nerve impulse </a:t>
            </a:r>
            <a:r>
              <a:rPr lang="en-US" b="1" dirty="0" smtClean="0">
                <a:solidFill>
                  <a:srgbClr val="027696"/>
                </a:solidFill>
                <a:latin typeface="Times New Roman" panose="02020603050405020304" pitchFamily="18" charset="0"/>
                <a:ea typeface="Times New Roman" panose="02020603050405020304" pitchFamily="18" charset="0"/>
              </a:rPr>
              <a:t>transmission</a:t>
            </a:r>
            <a:endParaRPr lang="en-US" sz="1200" dirty="0">
              <a:solidFill>
                <a:srgbClr val="027696"/>
              </a:solidFill>
              <a:latin typeface="Times New Roman" panose="02020603050405020304" pitchFamily="18" charset="0"/>
              <a:ea typeface="Times New Roman" panose="02020603050405020304" pitchFamily="18" charset="0"/>
            </a:endParaRPr>
          </a:p>
        </p:txBody>
      </p:sp>
      <p:pic>
        <p:nvPicPr>
          <p:cNvPr id="5" name="Рисунок 4"/>
          <p:cNvPicPr>
            <a:picLocks noChangeAspect="1"/>
          </p:cNvPicPr>
          <p:nvPr/>
        </p:nvPicPr>
        <p:blipFill>
          <a:blip r:embed="rId3"/>
          <a:stretch>
            <a:fillRect/>
          </a:stretch>
        </p:blipFill>
        <p:spPr>
          <a:xfrm>
            <a:off x="251520" y="771250"/>
            <a:ext cx="1767031" cy="2088532"/>
          </a:xfrm>
          <a:prstGeom prst="rect">
            <a:avLst/>
          </a:prstGeom>
        </p:spPr>
      </p:pic>
    </p:spTree>
    <p:extLst>
      <p:ext uri="{BB962C8B-B14F-4D97-AF65-F5344CB8AC3E}">
        <p14:creationId xmlns:p14="http://schemas.microsoft.com/office/powerpoint/2010/main" val="4267269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Отравление аммиаком - что делать, если произошла утечка химического  вещества - 24 Канал"/>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4" name="Рисунок 3"/>
          <p:cNvPicPr>
            <a:picLocks noChangeAspect="1"/>
          </p:cNvPicPr>
          <p:nvPr/>
        </p:nvPicPr>
        <p:blipFill>
          <a:blip r:embed="rId3"/>
          <a:stretch>
            <a:fillRect/>
          </a:stretch>
        </p:blipFill>
        <p:spPr>
          <a:xfrm>
            <a:off x="35496" y="483518"/>
            <a:ext cx="2241500" cy="1600200"/>
          </a:xfrm>
          <a:prstGeom prst="rect">
            <a:avLst/>
          </a:prstGeom>
          <a:ln>
            <a:noFill/>
          </a:ln>
          <a:effectLst>
            <a:softEdge rad="112500"/>
          </a:effectLst>
        </p:spPr>
      </p:pic>
      <p:sp>
        <p:nvSpPr>
          <p:cNvPr id="6" name="Прямоугольник 5"/>
          <p:cNvSpPr/>
          <p:nvPr/>
        </p:nvSpPr>
        <p:spPr>
          <a:xfrm>
            <a:off x="2276996" y="160352"/>
            <a:ext cx="6327452" cy="369332"/>
          </a:xfrm>
          <a:prstGeom prst="rect">
            <a:avLst/>
          </a:prstGeom>
        </p:spPr>
        <p:txBody>
          <a:bodyPr wrap="square">
            <a:spAutoFit/>
          </a:bodyPr>
          <a:lstStyle/>
          <a:p>
            <a:r>
              <a:rPr lang="en-US" dirty="0">
                <a:solidFill>
                  <a:srgbClr val="027696"/>
                </a:solidFill>
              </a:rPr>
              <a:t>Substances that have a suffocating and neurotropic effect</a:t>
            </a:r>
          </a:p>
        </p:txBody>
      </p:sp>
      <p:sp>
        <p:nvSpPr>
          <p:cNvPr id="7" name="Прямоугольник 6"/>
          <p:cNvSpPr/>
          <p:nvPr/>
        </p:nvSpPr>
        <p:spPr>
          <a:xfrm>
            <a:off x="2483768" y="843558"/>
            <a:ext cx="6589218" cy="3693319"/>
          </a:xfrm>
          <a:prstGeom prst="rect">
            <a:avLst/>
          </a:prstGeom>
        </p:spPr>
        <p:txBody>
          <a:bodyPr wrap="square">
            <a:spAutoFit/>
          </a:bodyPr>
          <a:lstStyle/>
          <a:p>
            <a:r>
              <a:rPr lang="en-US" b="1" dirty="0">
                <a:solidFill>
                  <a:srgbClr val="027696"/>
                </a:solidFill>
              </a:rPr>
              <a:t>Ammonia (NH 3 ) </a:t>
            </a:r>
            <a:r>
              <a:rPr lang="en-US" dirty="0">
                <a:solidFill>
                  <a:srgbClr val="027696"/>
                </a:solidFill>
              </a:rPr>
              <a:t>is a colorless gas with a sharp, suffocating smell. When cooled and under pressure, it liquefies into a transparent liquid that boils at -33 0 C. When it interacts with moist air, ammonia forms, and hydrocyanic acid with methane</a:t>
            </a:r>
            <a:r>
              <a:rPr lang="en-US" dirty="0" smtClean="0">
                <a:solidFill>
                  <a:srgbClr val="027696"/>
                </a:solidFill>
              </a:rPr>
              <a:t>.</a:t>
            </a:r>
            <a:endParaRPr lang="ru-RU" dirty="0" smtClean="0">
              <a:solidFill>
                <a:srgbClr val="027696"/>
              </a:solidFill>
            </a:endParaRPr>
          </a:p>
          <a:p>
            <a:r>
              <a:rPr lang="en-US" dirty="0" smtClean="0">
                <a:solidFill>
                  <a:srgbClr val="027696"/>
                </a:solidFill>
              </a:rPr>
              <a:t> </a:t>
            </a:r>
            <a:r>
              <a:rPr lang="en-US" dirty="0">
                <a:solidFill>
                  <a:srgbClr val="027696"/>
                </a:solidFill>
              </a:rPr>
              <a:t>Ammonia is used for the production of nitric acid, ammonia fertilizer, as a refrigerant in refrigeration plants. Belongs to fast-acting poisons, forms unstable foci of damage in the area.</a:t>
            </a:r>
          </a:p>
          <a:p>
            <a:r>
              <a:rPr lang="en-US" dirty="0">
                <a:solidFill>
                  <a:srgbClr val="027696"/>
                </a:solidFill>
              </a:rPr>
              <a:t>Manifestations of intoxication: ammonia has both a local and </a:t>
            </a:r>
            <a:endParaRPr lang="ru-RU" dirty="0" smtClean="0">
              <a:solidFill>
                <a:srgbClr val="027696"/>
              </a:solidFill>
            </a:endParaRPr>
          </a:p>
          <a:p>
            <a:r>
              <a:rPr lang="en-US" dirty="0" smtClean="0">
                <a:solidFill>
                  <a:srgbClr val="027696"/>
                </a:solidFill>
              </a:rPr>
              <a:t>general </a:t>
            </a:r>
            <a:r>
              <a:rPr lang="en-US" dirty="0">
                <a:solidFill>
                  <a:srgbClr val="027696"/>
                </a:solidFill>
              </a:rPr>
              <a:t>resorptive effect.</a:t>
            </a:r>
          </a:p>
          <a:p>
            <a:r>
              <a:rPr lang="en-US" dirty="0">
                <a:solidFill>
                  <a:srgbClr val="027696"/>
                </a:solidFill>
              </a:rPr>
              <a:t>The local effect is due to the caustic effect of ammonia, </a:t>
            </a:r>
            <a:r>
              <a:rPr lang="en-US" dirty="0" smtClean="0">
                <a:solidFill>
                  <a:srgbClr val="027696"/>
                </a:solidFill>
              </a:rPr>
              <a:t>which</a:t>
            </a:r>
            <a:endParaRPr lang="ru-RU" dirty="0" smtClean="0">
              <a:solidFill>
                <a:srgbClr val="027696"/>
              </a:solidFill>
            </a:endParaRPr>
          </a:p>
          <a:p>
            <a:r>
              <a:rPr lang="en-US" dirty="0" smtClean="0">
                <a:solidFill>
                  <a:srgbClr val="027696"/>
                </a:solidFill>
              </a:rPr>
              <a:t> </a:t>
            </a:r>
            <a:r>
              <a:rPr lang="en-US" dirty="0">
                <a:solidFill>
                  <a:srgbClr val="027696"/>
                </a:solidFill>
              </a:rPr>
              <a:t>is formed when ammonia interacts with moist skin and </a:t>
            </a:r>
            <a:endParaRPr lang="ru-RU" dirty="0" smtClean="0">
              <a:solidFill>
                <a:srgbClr val="027696"/>
              </a:solidFill>
            </a:endParaRPr>
          </a:p>
          <a:p>
            <a:r>
              <a:rPr lang="en-US" dirty="0" smtClean="0">
                <a:solidFill>
                  <a:srgbClr val="027696"/>
                </a:solidFill>
              </a:rPr>
              <a:t>mucous </a:t>
            </a:r>
            <a:r>
              <a:rPr lang="en-US" dirty="0">
                <a:solidFill>
                  <a:srgbClr val="027696"/>
                </a:solidFill>
              </a:rPr>
              <a:t>membranes. Chemical burns of the eyes and </a:t>
            </a:r>
            <a:r>
              <a:rPr lang="en-US" dirty="0" smtClean="0">
                <a:solidFill>
                  <a:srgbClr val="027696"/>
                </a:solidFill>
              </a:rPr>
              <a:t>upper</a:t>
            </a:r>
            <a:endParaRPr lang="ru-RU" dirty="0" smtClean="0">
              <a:solidFill>
                <a:srgbClr val="027696"/>
              </a:solidFill>
            </a:endParaRPr>
          </a:p>
          <a:p>
            <a:r>
              <a:rPr lang="en-US" dirty="0" smtClean="0">
                <a:solidFill>
                  <a:srgbClr val="027696"/>
                </a:solidFill>
              </a:rPr>
              <a:t> </a:t>
            </a:r>
            <a:r>
              <a:rPr lang="en-US" dirty="0">
                <a:solidFill>
                  <a:srgbClr val="027696"/>
                </a:solidFill>
              </a:rPr>
              <a:t>respiratory tract are possible</a:t>
            </a:r>
          </a:p>
        </p:txBody>
      </p:sp>
    </p:spTree>
    <p:extLst>
      <p:ext uri="{BB962C8B-B14F-4D97-AF65-F5344CB8AC3E}">
        <p14:creationId xmlns:p14="http://schemas.microsoft.com/office/powerpoint/2010/main" val="2123568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en-US" b="1" dirty="0">
                <a:solidFill>
                  <a:srgbClr val="027696"/>
                </a:solidFill>
              </a:rPr>
              <a:t>Ammonia (NH 3 )</a:t>
            </a:r>
            <a:endParaRPr lang="uk-UA" dirty="0"/>
          </a:p>
        </p:txBody>
      </p:sp>
      <p:sp>
        <p:nvSpPr>
          <p:cNvPr id="3" name="Прямоугольник 2"/>
          <p:cNvSpPr/>
          <p:nvPr/>
        </p:nvSpPr>
        <p:spPr>
          <a:xfrm>
            <a:off x="899592" y="987574"/>
            <a:ext cx="7056784" cy="2585323"/>
          </a:xfrm>
          <a:prstGeom prst="rect">
            <a:avLst/>
          </a:prstGeom>
        </p:spPr>
        <p:txBody>
          <a:bodyPr wrap="square">
            <a:spAutoFit/>
          </a:bodyPr>
          <a:lstStyle/>
          <a:p>
            <a:pPr algn="just">
              <a:spcAft>
                <a:spcPts val="0"/>
              </a:spcAft>
            </a:pPr>
            <a:r>
              <a:rPr lang="uk-UA" sz="1200" dirty="0">
                <a:solidFill>
                  <a:srgbClr val="000000"/>
                </a:solidFill>
                <a:latin typeface="Times New Roman" panose="02020603050405020304" pitchFamily="18" charset="0"/>
                <a:ea typeface="Times New Roman" panose="02020603050405020304" pitchFamily="18" charset="0"/>
              </a:rPr>
              <a:t> </a:t>
            </a:r>
            <a:r>
              <a:rPr lang="en-US" dirty="0" smtClean="0">
                <a:solidFill>
                  <a:srgbClr val="027696"/>
                </a:solidFill>
                <a:latin typeface="Times New Roman" panose="02020603050405020304" pitchFamily="18" charset="0"/>
                <a:ea typeface="Times New Roman" panose="02020603050405020304" pitchFamily="18" charset="0"/>
              </a:rPr>
              <a:t>First aid:</a:t>
            </a:r>
            <a:endParaRPr lang="en-US" sz="1200" dirty="0" smtClean="0">
              <a:solidFill>
                <a:srgbClr val="027696"/>
              </a:solidFill>
              <a:latin typeface="Times New Roman" panose="02020603050405020304" pitchFamily="18" charset="0"/>
              <a:ea typeface="Times New Roman" panose="02020603050405020304" pitchFamily="18" charset="0"/>
            </a:endParaRPr>
          </a:p>
          <a:p>
            <a:pPr marL="342900" lvl="0" indent="-342900" algn="just">
              <a:spcAft>
                <a:spcPts val="0"/>
              </a:spcAft>
              <a:buFont typeface="Wingdings" panose="05000000000000000000" pitchFamily="2" charset="2"/>
              <a:buChar char=""/>
            </a:pPr>
            <a:r>
              <a:rPr lang="en-US" dirty="0" smtClean="0">
                <a:solidFill>
                  <a:srgbClr val="027696"/>
                </a:solidFill>
                <a:latin typeface="Times New Roman" panose="02020603050405020304" pitchFamily="18" charset="0"/>
                <a:ea typeface="Times New Roman" panose="02020603050405020304" pitchFamily="18" charset="0"/>
              </a:rPr>
              <a:t>fresh air, inhalation of warm water vapor 10% - menthol solution in chloroform, warm milk with mineral water or soda;</a:t>
            </a:r>
            <a:endParaRPr lang="en-US" sz="1200" dirty="0" smtClean="0">
              <a:solidFill>
                <a:srgbClr val="027696"/>
              </a:solidFill>
              <a:latin typeface="Times New Roman" panose="02020603050405020304" pitchFamily="18" charset="0"/>
              <a:ea typeface="Times New Roman" panose="02020603050405020304" pitchFamily="18" charset="0"/>
            </a:endParaRPr>
          </a:p>
          <a:p>
            <a:pPr marL="342900" lvl="0" indent="-342900" algn="just">
              <a:spcAft>
                <a:spcPts val="0"/>
              </a:spcAft>
              <a:buFont typeface="Wingdings" panose="05000000000000000000" pitchFamily="2" charset="2"/>
              <a:buChar char=""/>
            </a:pPr>
            <a:r>
              <a:rPr lang="en-US" dirty="0" smtClean="0">
                <a:solidFill>
                  <a:srgbClr val="027696"/>
                </a:solidFill>
                <a:latin typeface="Times New Roman" panose="02020603050405020304" pitchFamily="18" charset="0"/>
                <a:ea typeface="Times New Roman" panose="02020603050405020304" pitchFamily="18" charset="0"/>
              </a:rPr>
              <a:t>with suffocation - oxygen;</a:t>
            </a:r>
            <a:endParaRPr lang="en-US" sz="1200" dirty="0" smtClean="0">
              <a:solidFill>
                <a:srgbClr val="027696"/>
              </a:solidFill>
              <a:latin typeface="Times New Roman" panose="02020603050405020304" pitchFamily="18" charset="0"/>
              <a:ea typeface="Times New Roman" panose="02020603050405020304" pitchFamily="18" charset="0"/>
            </a:endParaRPr>
          </a:p>
          <a:p>
            <a:pPr marL="342900" lvl="0" indent="-342900" algn="just">
              <a:spcAft>
                <a:spcPts val="0"/>
              </a:spcAft>
              <a:buFont typeface="Wingdings" panose="05000000000000000000" pitchFamily="2" charset="2"/>
              <a:buChar char=""/>
            </a:pPr>
            <a:r>
              <a:rPr lang="en-US" dirty="0" smtClean="0">
                <a:solidFill>
                  <a:srgbClr val="027696"/>
                </a:solidFill>
                <a:latin typeface="Times New Roman" panose="02020603050405020304" pitchFamily="18" charset="0"/>
                <a:ea typeface="Times New Roman" panose="02020603050405020304" pitchFamily="18" charset="0"/>
              </a:rPr>
              <a:t>with a spasm of the glottis - heat on the neck, warm water inhalations;</a:t>
            </a:r>
            <a:endParaRPr lang="en-US" sz="1200" dirty="0" smtClean="0">
              <a:solidFill>
                <a:srgbClr val="027696"/>
              </a:solidFill>
              <a:latin typeface="Times New Roman" panose="02020603050405020304" pitchFamily="18" charset="0"/>
              <a:ea typeface="Times New Roman" panose="02020603050405020304" pitchFamily="18" charset="0"/>
            </a:endParaRPr>
          </a:p>
          <a:p>
            <a:pPr marL="342900" lvl="0" indent="-342900" algn="just">
              <a:spcAft>
                <a:spcPts val="0"/>
              </a:spcAft>
              <a:buFont typeface="Wingdings" panose="05000000000000000000" pitchFamily="2" charset="2"/>
              <a:buChar char=""/>
            </a:pPr>
            <a:r>
              <a:rPr lang="en-US" dirty="0" smtClean="0">
                <a:solidFill>
                  <a:srgbClr val="027696"/>
                </a:solidFill>
                <a:latin typeface="Times New Roman" panose="02020603050405020304" pitchFamily="18" charset="0"/>
                <a:ea typeface="Times New Roman" panose="02020603050405020304" pitchFamily="18" charset="0"/>
              </a:rPr>
              <a:t>in case of contact with the eyes - immediate washing with water or 0.5 - 1% - alum solution ;</a:t>
            </a:r>
            <a:endParaRPr lang="en-US" sz="1200" dirty="0" smtClean="0">
              <a:solidFill>
                <a:srgbClr val="027696"/>
              </a:solidFill>
              <a:latin typeface="Times New Roman" panose="02020603050405020304" pitchFamily="18" charset="0"/>
              <a:ea typeface="Times New Roman" panose="02020603050405020304" pitchFamily="18" charset="0"/>
            </a:endParaRPr>
          </a:p>
          <a:p>
            <a:pPr marL="342900" lvl="0" indent="-342900" algn="just">
              <a:spcAft>
                <a:spcPts val="0"/>
              </a:spcAft>
              <a:buFont typeface="Wingdings" panose="05000000000000000000" pitchFamily="2" charset="2"/>
              <a:buChar char=""/>
            </a:pPr>
            <a:r>
              <a:rPr lang="en-US" dirty="0" smtClean="0">
                <a:solidFill>
                  <a:srgbClr val="027696"/>
                </a:solidFill>
                <a:latin typeface="Times New Roman" panose="02020603050405020304" pitchFamily="18" charset="0"/>
                <a:ea typeface="Times New Roman" panose="02020603050405020304" pitchFamily="18" charset="0"/>
              </a:rPr>
              <a:t>in case of damage to the skin - washing with clean water, applying lotion with 5% acetic, citric or hydrochloric acid.</a:t>
            </a:r>
            <a:endParaRPr lang="en-US" sz="1200" dirty="0">
              <a:solidFill>
                <a:srgbClr val="027696"/>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96807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39552" y="339502"/>
            <a:ext cx="8121806" cy="4641032"/>
          </a:xfrm>
          <a:prstGeom prst="rect">
            <a:avLst/>
          </a:prstGeom>
        </p:spPr>
      </p:pic>
    </p:spTree>
    <p:extLst>
      <p:ext uri="{BB962C8B-B14F-4D97-AF65-F5344CB8AC3E}">
        <p14:creationId xmlns:p14="http://schemas.microsoft.com/office/powerpoint/2010/main" val="31072007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1691680" y="123478"/>
            <a:ext cx="5553490" cy="543185"/>
          </a:xfrm>
        </p:spPr>
        <p:txBody>
          <a:bodyPr/>
          <a:lstStyle/>
          <a:p>
            <a:r>
              <a:rPr lang="en-US" sz="2000" b="1" dirty="0" smtClean="0">
                <a:solidFill>
                  <a:srgbClr val="027696"/>
                </a:solidFill>
                <a:latin typeface="Times New Roman" panose="02020603050405020304" pitchFamily="18" charset="0"/>
                <a:ea typeface="Times New Roman" panose="02020603050405020304" pitchFamily="18" charset="0"/>
              </a:rPr>
              <a:t>Occupational safety when working with narcotic, poisonous and potent substances.</a:t>
            </a:r>
            <a:endParaRPr lang="en-US" sz="2000" dirty="0">
              <a:solidFill>
                <a:srgbClr val="027696"/>
              </a:solidFill>
            </a:endParaRPr>
          </a:p>
        </p:txBody>
      </p:sp>
      <p:sp>
        <p:nvSpPr>
          <p:cNvPr id="4" name="Прямоугольник 3"/>
          <p:cNvSpPr/>
          <p:nvPr/>
        </p:nvSpPr>
        <p:spPr>
          <a:xfrm>
            <a:off x="2286000" y="2248585"/>
            <a:ext cx="4572000" cy="369332"/>
          </a:xfrm>
          <a:prstGeom prst="rect">
            <a:avLst/>
          </a:prstGeom>
        </p:spPr>
        <p:txBody>
          <a:bodyPr>
            <a:spAutoFit/>
          </a:bodyPr>
          <a:lstStyle/>
          <a:p>
            <a:endParaRPr lang="uk-UA" dirty="0"/>
          </a:p>
        </p:txBody>
      </p:sp>
      <p:sp>
        <p:nvSpPr>
          <p:cNvPr id="5" name="Прямоугольник 4"/>
          <p:cNvSpPr/>
          <p:nvPr/>
        </p:nvSpPr>
        <p:spPr>
          <a:xfrm>
            <a:off x="683568" y="1779662"/>
            <a:ext cx="8100392" cy="3108543"/>
          </a:xfrm>
          <a:prstGeom prst="rect">
            <a:avLst/>
          </a:prstGeom>
        </p:spPr>
        <p:txBody>
          <a:bodyPr wrap="square">
            <a:spAutoFit/>
          </a:bodyPr>
          <a:lstStyle/>
          <a:p>
            <a:r>
              <a:rPr lang="en-US" sz="1400" dirty="0">
                <a:solidFill>
                  <a:srgbClr val="027696"/>
                </a:solidFill>
              </a:rPr>
              <a:t>According to the current legislation </a:t>
            </a:r>
            <a:r>
              <a:rPr lang="en-US" sz="1400" dirty="0" smtClean="0">
                <a:solidFill>
                  <a:srgbClr val="027696"/>
                </a:solidFill>
              </a:rPr>
              <a:t>the </a:t>
            </a:r>
            <a:r>
              <a:rPr lang="en-US" sz="1400" dirty="0">
                <a:solidFill>
                  <a:srgbClr val="027696"/>
                </a:solidFill>
              </a:rPr>
              <a:t>following documents are attached to the license application:</a:t>
            </a:r>
          </a:p>
          <a:p>
            <a:r>
              <a:rPr lang="en-US" sz="1400" dirty="0">
                <a:solidFill>
                  <a:srgbClr val="027696"/>
                </a:solidFill>
              </a:rPr>
              <a:t>1) a copy of a certificate (certificate, certificate of a specialist) confirming the professional suitability of the head of a legal entity or the head of a corresponding subdivision of a legal entity, an individual entrepreneur who has a license to conduct medical or veterinary practice, to engage in activities related to the circulation of narcotic drugs, psychotropic substances licensed substances and precursors;</a:t>
            </a:r>
          </a:p>
          <a:p>
            <a:endParaRPr lang="ru-RU" sz="1400" dirty="0" smtClean="0">
              <a:solidFill>
                <a:srgbClr val="027696"/>
              </a:solidFill>
            </a:endParaRPr>
          </a:p>
          <a:p>
            <a:endParaRPr lang="ru-RU" sz="1400" dirty="0">
              <a:solidFill>
                <a:srgbClr val="027696"/>
              </a:solidFill>
            </a:endParaRPr>
          </a:p>
          <a:p>
            <a:r>
              <a:rPr lang="en-US" sz="1400" dirty="0" smtClean="0">
                <a:solidFill>
                  <a:srgbClr val="027696"/>
                </a:solidFill>
              </a:rPr>
              <a:t>2</a:t>
            </a:r>
            <a:r>
              <a:rPr lang="en-US" sz="1400" dirty="0">
                <a:solidFill>
                  <a:srgbClr val="027696"/>
                </a:solidFill>
              </a:rPr>
              <a:t>) a certificate from the relevant state or municipal health care institution stating that employees who have (or have) direct access to narcotic drugs, psychotropic substances and precursors in the course of their duties do not have mental disorders related to the abuse of alcoholic beverages , narcotic drugs or psychotropic substances, as well as the absence among the specified employees of persons recognized as unfit to perform certain types of activities (jobs, professions, services) related to the circulation of narcotic drugs, psychotropic substances and precursors (according to the form established by the Ministry of Health) ;</a:t>
            </a:r>
          </a:p>
        </p:txBody>
      </p:sp>
      <p:pic>
        <p:nvPicPr>
          <p:cNvPr id="6" name="Рисунок 5"/>
          <p:cNvPicPr>
            <a:picLocks noChangeAspect="1"/>
          </p:cNvPicPr>
          <p:nvPr/>
        </p:nvPicPr>
        <p:blipFill>
          <a:blip r:embed="rId2"/>
          <a:stretch>
            <a:fillRect/>
          </a:stretch>
        </p:blipFill>
        <p:spPr>
          <a:xfrm>
            <a:off x="107504" y="267494"/>
            <a:ext cx="1656184" cy="1240904"/>
          </a:xfrm>
          <a:prstGeom prst="rect">
            <a:avLst/>
          </a:prstGeom>
        </p:spPr>
      </p:pic>
    </p:spTree>
    <p:extLst>
      <p:ext uri="{BB962C8B-B14F-4D97-AF65-F5344CB8AC3E}">
        <p14:creationId xmlns:p14="http://schemas.microsoft.com/office/powerpoint/2010/main" val="7616764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987574"/>
            <a:ext cx="8928992" cy="2954655"/>
          </a:xfrm>
          <a:prstGeom prst="rect">
            <a:avLst/>
          </a:prstGeom>
        </p:spPr>
        <p:txBody>
          <a:bodyPr wrap="square">
            <a:spAutoFit/>
          </a:bodyPr>
          <a:lstStyle/>
          <a:p>
            <a:r>
              <a:rPr lang="ru-RU" sz="1400" dirty="0" smtClean="0">
                <a:solidFill>
                  <a:srgbClr val="027696"/>
                </a:solidFill>
              </a:rPr>
              <a:t>3)</a:t>
            </a:r>
            <a:r>
              <a:rPr lang="en-US" dirty="0" smtClean="0"/>
              <a:t> </a:t>
            </a:r>
            <a:r>
              <a:rPr lang="en-US" sz="1400" dirty="0">
                <a:solidFill>
                  <a:srgbClr val="027696"/>
                </a:solidFill>
              </a:rPr>
              <a:t>a copy of the document confirming the right of ownership or the right to use, or shared use of the objects on which the economic activity of cultivating plants, included in list No. 3 of table I of the list, is carried out</a:t>
            </a:r>
            <a:r>
              <a:rPr lang="en-US" sz="1400" dirty="0" smtClean="0">
                <a:solidFill>
                  <a:srgbClr val="027696"/>
                </a:solidFill>
              </a:rPr>
              <a:t>;</a:t>
            </a:r>
            <a:endParaRPr lang="ru-RU" sz="1400" dirty="0" smtClean="0">
              <a:solidFill>
                <a:srgbClr val="027696"/>
              </a:solidFill>
            </a:endParaRPr>
          </a:p>
          <a:p>
            <a:endParaRPr lang="en-US" sz="1400" dirty="0">
              <a:solidFill>
                <a:srgbClr val="027696"/>
              </a:solidFill>
            </a:endParaRPr>
          </a:p>
          <a:p>
            <a:r>
              <a:rPr lang="en-US" sz="1400" dirty="0">
                <a:solidFill>
                  <a:srgbClr val="027696"/>
                </a:solidFill>
              </a:rPr>
              <a:t>4) information about:</a:t>
            </a:r>
          </a:p>
          <a:p>
            <a:pPr marL="285750" indent="-285750">
              <a:buFont typeface="Wingdings" panose="05000000000000000000" pitchFamily="2" charset="2"/>
              <a:buChar char="§"/>
            </a:pPr>
            <a:r>
              <a:rPr lang="en-US" sz="1400" dirty="0" smtClean="0">
                <a:solidFill>
                  <a:srgbClr val="027696"/>
                </a:solidFill>
              </a:rPr>
              <a:t>the </a:t>
            </a:r>
            <a:r>
              <a:rPr lang="en-US" sz="1400" dirty="0">
                <a:solidFill>
                  <a:srgbClr val="027696"/>
                </a:solidFill>
              </a:rPr>
              <a:t>state of the material and technical base of the economic entity and the availability of personnel with an indication of their qualification level;</a:t>
            </a:r>
          </a:p>
          <a:p>
            <a:pPr marL="285750" indent="-285750">
              <a:buFont typeface="Wingdings" panose="05000000000000000000" pitchFamily="2" charset="2"/>
              <a:buChar char="§"/>
            </a:pPr>
            <a:r>
              <a:rPr lang="en-US" sz="1400" dirty="0" smtClean="0">
                <a:solidFill>
                  <a:srgbClr val="027696"/>
                </a:solidFill>
              </a:rPr>
              <a:t>the </a:t>
            </a:r>
            <a:r>
              <a:rPr lang="en-US" sz="1400" dirty="0">
                <a:solidFill>
                  <a:srgbClr val="027696"/>
                </a:solidFill>
              </a:rPr>
              <a:t>presence of a National Police permit for the use of facilities and premises intended for conducting economic activities related to the circulation of narcotic drugs, psychotropic substances and precursors;</a:t>
            </a:r>
          </a:p>
          <a:p>
            <a:pPr marL="285750" indent="-285750">
              <a:buFont typeface="Wingdings" panose="05000000000000000000" pitchFamily="2" charset="2"/>
              <a:buChar char="§"/>
            </a:pPr>
            <a:r>
              <a:rPr lang="en-US" sz="1400" dirty="0" smtClean="0">
                <a:solidFill>
                  <a:srgbClr val="027696"/>
                </a:solidFill>
              </a:rPr>
              <a:t>the </a:t>
            </a:r>
            <a:r>
              <a:rPr lang="en-US" sz="1400" dirty="0">
                <a:solidFill>
                  <a:srgbClr val="027696"/>
                </a:solidFill>
              </a:rPr>
              <a:t>absence of employees who, in the course of their official duties, will have (or have) direct access to narcotic drugs, psychotropic substances and precursors, have not had a criminal record that has not been removed or not extinguished in accordance with the established procedure for committing minor, serious and especially serious crimes or criminal offenses, related to illegal trafficking of narcotic drugs, psychotropic substances and precursors, including those committed outside of Ukraine ( Appendix 3 ).</a:t>
            </a:r>
          </a:p>
        </p:txBody>
      </p:sp>
      <p:sp>
        <p:nvSpPr>
          <p:cNvPr id="4" name="Прямоугольник 3"/>
          <p:cNvSpPr/>
          <p:nvPr/>
        </p:nvSpPr>
        <p:spPr>
          <a:xfrm>
            <a:off x="1907704" y="0"/>
            <a:ext cx="4572000" cy="646331"/>
          </a:xfrm>
          <a:prstGeom prst="rect">
            <a:avLst/>
          </a:prstGeom>
        </p:spPr>
        <p:txBody>
          <a:bodyPr>
            <a:spAutoFit/>
          </a:bodyPr>
          <a:lstStyle/>
          <a:p>
            <a:r>
              <a:rPr lang="en-US" b="1" dirty="0">
                <a:solidFill>
                  <a:srgbClr val="027696"/>
                </a:solidFill>
                <a:latin typeface="Times New Roman" panose="02020603050405020304" pitchFamily="18" charset="0"/>
                <a:ea typeface="Times New Roman" panose="02020603050405020304" pitchFamily="18" charset="0"/>
              </a:rPr>
              <a:t>Occupational safety when working with narcotic, poisonous and potent substances.</a:t>
            </a:r>
            <a:endParaRPr lang="en-US" dirty="0">
              <a:solidFill>
                <a:srgbClr val="027696"/>
              </a:solidFill>
            </a:endParaRPr>
          </a:p>
        </p:txBody>
      </p:sp>
      <p:pic>
        <p:nvPicPr>
          <p:cNvPr id="5" name="Рисунок 4"/>
          <p:cNvPicPr>
            <a:picLocks noChangeAspect="1"/>
          </p:cNvPicPr>
          <p:nvPr/>
        </p:nvPicPr>
        <p:blipFill>
          <a:blip r:embed="rId2"/>
          <a:stretch>
            <a:fillRect/>
          </a:stretch>
        </p:blipFill>
        <p:spPr>
          <a:xfrm>
            <a:off x="179512" y="133474"/>
            <a:ext cx="1469263" cy="823031"/>
          </a:xfrm>
          <a:prstGeom prst="rect">
            <a:avLst/>
          </a:prstGeom>
        </p:spPr>
      </p:pic>
    </p:spTree>
    <p:extLst>
      <p:ext uri="{BB962C8B-B14F-4D97-AF65-F5344CB8AC3E}">
        <p14:creationId xmlns:p14="http://schemas.microsoft.com/office/powerpoint/2010/main" val="6549395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1131590"/>
            <a:ext cx="8928992" cy="2246769"/>
          </a:xfrm>
          <a:prstGeom prst="rect">
            <a:avLst/>
          </a:prstGeom>
        </p:spPr>
        <p:txBody>
          <a:bodyPr wrap="square">
            <a:spAutoFit/>
          </a:bodyPr>
          <a:lstStyle/>
          <a:p>
            <a:r>
              <a:rPr lang="en-US" sz="1400" dirty="0" smtClean="0">
                <a:solidFill>
                  <a:srgbClr val="027696"/>
                </a:solidFill>
              </a:rPr>
              <a:t>5</a:t>
            </a:r>
            <a:r>
              <a:rPr lang="en-US" sz="1400" dirty="0">
                <a:solidFill>
                  <a:srgbClr val="027696"/>
                </a:solidFill>
              </a:rPr>
              <a:t>) a copy of the passport of the manager of the license applicant (or authorized person) with a note from the revenue and tax authority about the notification of refusal due to their religious beliefs to accept the registration number of the taxpayer's registration card (submitted only by natural persons - entrepreneurs who, because of their religious beliefs, refuse to accept registration number of the taxpayer's registration card and reported it to the relevant revenue and tax authority</a:t>
            </a:r>
            <a:r>
              <a:rPr lang="en-US" sz="1400" dirty="0" smtClean="0">
                <a:solidFill>
                  <a:srgbClr val="027696"/>
                </a:solidFill>
              </a:rPr>
              <a:t>);</a:t>
            </a:r>
            <a:endParaRPr lang="ru-RU" sz="1400" dirty="0" smtClean="0">
              <a:solidFill>
                <a:srgbClr val="027696"/>
              </a:solidFill>
            </a:endParaRPr>
          </a:p>
          <a:p>
            <a:endParaRPr lang="en-US" sz="1400" dirty="0">
              <a:solidFill>
                <a:srgbClr val="027696"/>
              </a:solidFill>
            </a:endParaRPr>
          </a:p>
          <a:p>
            <a:r>
              <a:rPr lang="en-US" sz="1400" dirty="0">
                <a:solidFill>
                  <a:srgbClr val="027696"/>
                </a:solidFill>
              </a:rPr>
              <a:t>6) a description of the documents attached to the license application, in two copies.</a:t>
            </a:r>
          </a:p>
          <a:p>
            <a:r>
              <a:rPr lang="en-US" sz="1400" dirty="0">
                <a:solidFill>
                  <a:srgbClr val="027696"/>
                </a:solidFill>
              </a:rPr>
              <a:t>During the term of the license, the licensee must ensure the storage of documents, copies of which were submitted to the licensing authority, and documents (copies) that confirm the authenticity of the data entered by the licensee in the documents submitted to the licensing authority.</a:t>
            </a:r>
          </a:p>
        </p:txBody>
      </p:sp>
      <p:sp>
        <p:nvSpPr>
          <p:cNvPr id="4" name="Прямоугольник 3"/>
          <p:cNvSpPr/>
          <p:nvPr/>
        </p:nvSpPr>
        <p:spPr>
          <a:xfrm>
            <a:off x="1907704" y="0"/>
            <a:ext cx="4968552" cy="646331"/>
          </a:xfrm>
          <a:prstGeom prst="rect">
            <a:avLst/>
          </a:prstGeom>
        </p:spPr>
        <p:txBody>
          <a:bodyPr wrap="square">
            <a:spAutoFit/>
          </a:bodyPr>
          <a:lstStyle/>
          <a:p>
            <a:r>
              <a:rPr lang="en-US" b="1" dirty="0">
                <a:solidFill>
                  <a:srgbClr val="027696"/>
                </a:solidFill>
                <a:latin typeface="Times New Roman" panose="02020603050405020304" pitchFamily="18" charset="0"/>
                <a:ea typeface="Times New Roman" panose="02020603050405020304" pitchFamily="18" charset="0"/>
              </a:rPr>
              <a:t>Occupational safety when working with narcotic, poisonous and potent substances.</a:t>
            </a:r>
            <a:endParaRPr lang="en-US" dirty="0">
              <a:solidFill>
                <a:srgbClr val="027696"/>
              </a:solidFill>
            </a:endParaRPr>
          </a:p>
        </p:txBody>
      </p:sp>
      <p:pic>
        <p:nvPicPr>
          <p:cNvPr id="2" name="Рисунок 1"/>
          <p:cNvPicPr>
            <a:picLocks noChangeAspect="1"/>
          </p:cNvPicPr>
          <p:nvPr/>
        </p:nvPicPr>
        <p:blipFill>
          <a:blip r:embed="rId2"/>
          <a:stretch>
            <a:fillRect/>
          </a:stretch>
        </p:blipFill>
        <p:spPr>
          <a:xfrm>
            <a:off x="17696" y="28135"/>
            <a:ext cx="1471414" cy="823992"/>
          </a:xfrm>
          <a:prstGeom prst="rect">
            <a:avLst/>
          </a:prstGeom>
        </p:spPr>
      </p:pic>
      <p:pic>
        <p:nvPicPr>
          <p:cNvPr id="5" name="Рисунок 4"/>
          <p:cNvPicPr>
            <a:picLocks noChangeAspect="1"/>
          </p:cNvPicPr>
          <p:nvPr/>
        </p:nvPicPr>
        <p:blipFill>
          <a:blip r:embed="rId3"/>
          <a:stretch>
            <a:fillRect/>
          </a:stretch>
        </p:blipFill>
        <p:spPr>
          <a:xfrm>
            <a:off x="2987824" y="3593803"/>
            <a:ext cx="2250764" cy="1519946"/>
          </a:xfrm>
          <a:prstGeom prst="rect">
            <a:avLst/>
          </a:prstGeom>
        </p:spPr>
      </p:pic>
    </p:spTree>
    <p:extLst>
      <p:ext uri="{BB962C8B-B14F-4D97-AF65-F5344CB8AC3E}">
        <p14:creationId xmlns:p14="http://schemas.microsoft.com/office/powerpoint/2010/main" val="3271542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555612659"/>
              </p:ext>
            </p:extLst>
          </p:nvPr>
        </p:nvGraphicFramePr>
        <p:xfrm>
          <a:off x="1331640" y="483518"/>
          <a:ext cx="7704856" cy="4248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Рисунок 3"/>
          <p:cNvPicPr>
            <a:picLocks noChangeAspect="1"/>
          </p:cNvPicPr>
          <p:nvPr/>
        </p:nvPicPr>
        <p:blipFill>
          <a:blip r:embed="rId7"/>
          <a:stretch>
            <a:fillRect/>
          </a:stretch>
        </p:blipFill>
        <p:spPr>
          <a:xfrm>
            <a:off x="179512" y="123478"/>
            <a:ext cx="899592" cy="981792"/>
          </a:xfrm>
          <a:prstGeom prst="rect">
            <a:avLst/>
          </a:prstGeom>
        </p:spPr>
      </p:pic>
    </p:spTree>
    <p:extLst>
      <p:ext uri="{BB962C8B-B14F-4D97-AF65-F5344CB8AC3E}">
        <p14:creationId xmlns:p14="http://schemas.microsoft.com/office/powerpoint/2010/main" val="36072214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8813" y="3620439"/>
            <a:ext cx="8453667" cy="923330"/>
          </a:xfrm>
          <a:prstGeom prst="rect">
            <a:avLst/>
          </a:prstGeom>
        </p:spPr>
        <p:txBody>
          <a:bodyPr wrap="square">
            <a:spAutoFit/>
          </a:bodyPr>
          <a:lstStyle/>
          <a:p>
            <a:r>
              <a:rPr lang="ru-RU" b="1" smtClean="0"/>
              <a:t>  5</a:t>
            </a:r>
            <a:r>
              <a:rPr lang="ru-RU" b="1" dirty="0" smtClean="0"/>
              <a:t>. </a:t>
            </a:r>
            <a:r>
              <a:rPr lang="en-US" b="1" dirty="0" smtClean="0"/>
              <a:t>Automated </a:t>
            </a:r>
            <a:r>
              <a:rPr lang="en-US" b="1" dirty="0"/>
              <a:t>Narcotics &amp; Medication Dispensing Cabinets for </a:t>
            </a:r>
            <a:r>
              <a:rPr lang="en-US" b="1" dirty="0" smtClean="0"/>
              <a:t>Pharmacies</a:t>
            </a:r>
            <a:r>
              <a:rPr lang="ru-RU" b="1" dirty="0" smtClean="0"/>
              <a:t> </a:t>
            </a:r>
            <a:r>
              <a:rPr lang="pl-PL" b="1" dirty="0">
                <a:hlinkClick r:id="rId2"/>
              </a:rPr>
              <a:t>https://</a:t>
            </a:r>
            <a:r>
              <a:rPr lang="pl-PL" b="1" dirty="0" smtClean="0">
                <a:hlinkClick r:id="rId2"/>
              </a:rPr>
              <a:t>www.youtube.com/watch?app=desktop&amp;v=h-YSPmbHMjk</a:t>
            </a:r>
            <a:endParaRPr lang="ru-RU" b="1" dirty="0" smtClean="0"/>
          </a:p>
          <a:p>
            <a:endParaRPr lang="en-US" b="1" dirty="0"/>
          </a:p>
        </p:txBody>
      </p:sp>
      <p:sp>
        <p:nvSpPr>
          <p:cNvPr id="3" name="Прямоугольник 2"/>
          <p:cNvSpPr/>
          <p:nvPr/>
        </p:nvSpPr>
        <p:spPr>
          <a:xfrm>
            <a:off x="2051720" y="4735063"/>
            <a:ext cx="5310336" cy="369332"/>
          </a:xfrm>
          <a:prstGeom prst="rect">
            <a:avLst/>
          </a:prstGeom>
        </p:spPr>
        <p:txBody>
          <a:bodyPr wrap="square">
            <a:spAutoFit/>
          </a:bodyPr>
          <a:lstStyle/>
          <a:p>
            <a:r>
              <a:rPr lang="uk-UA" dirty="0"/>
              <a:t>https://www.youtube.com/watch?v=va48Sov6AVE</a:t>
            </a:r>
          </a:p>
        </p:txBody>
      </p:sp>
      <p:sp>
        <p:nvSpPr>
          <p:cNvPr id="4" name="Прямоугольник 3"/>
          <p:cNvSpPr/>
          <p:nvPr/>
        </p:nvSpPr>
        <p:spPr>
          <a:xfrm>
            <a:off x="467544" y="1131590"/>
            <a:ext cx="6246440" cy="923330"/>
          </a:xfrm>
          <a:prstGeom prst="rect">
            <a:avLst/>
          </a:prstGeom>
        </p:spPr>
        <p:txBody>
          <a:bodyPr wrap="square">
            <a:spAutoFit/>
          </a:bodyPr>
          <a:lstStyle/>
          <a:p>
            <a:r>
              <a:rPr lang="ru-RU" b="1" dirty="0" smtClean="0"/>
              <a:t>2. </a:t>
            </a:r>
            <a:r>
              <a:rPr lang="pl-PL" b="1" dirty="0" smtClean="0"/>
              <a:t>Controlled </a:t>
            </a:r>
            <a:r>
              <a:rPr lang="pl-PL" b="1" dirty="0"/>
              <a:t>Drug Administration</a:t>
            </a:r>
          </a:p>
          <a:p>
            <a:r>
              <a:rPr lang="uk-UA" dirty="0" smtClean="0">
                <a:hlinkClick r:id="rId3"/>
              </a:rPr>
              <a:t>https</a:t>
            </a:r>
            <a:r>
              <a:rPr lang="uk-UA" dirty="0">
                <a:hlinkClick r:id="rId3"/>
              </a:rPr>
              <a:t>://</a:t>
            </a:r>
            <a:r>
              <a:rPr lang="uk-UA" dirty="0" smtClean="0">
                <a:hlinkClick r:id="rId3"/>
              </a:rPr>
              <a:t>www.youtube.com/watch?v=6SNLMvLiXq8</a:t>
            </a:r>
            <a:endParaRPr lang="uk-UA" dirty="0" smtClean="0"/>
          </a:p>
          <a:p>
            <a:endParaRPr lang="uk-UA" dirty="0"/>
          </a:p>
        </p:txBody>
      </p:sp>
      <p:sp>
        <p:nvSpPr>
          <p:cNvPr id="6" name="Прямоугольник 5"/>
          <p:cNvSpPr/>
          <p:nvPr/>
        </p:nvSpPr>
        <p:spPr>
          <a:xfrm>
            <a:off x="493747" y="1923994"/>
            <a:ext cx="6102424" cy="369332"/>
          </a:xfrm>
          <a:prstGeom prst="rect">
            <a:avLst/>
          </a:prstGeom>
        </p:spPr>
        <p:txBody>
          <a:bodyPr wrap="square">
            <a:spAutoFit/>
          </a:bodyPr>
          <a:lstStyle/>
          <a:p>
            <a:r>
              <a:rPr lang="ru-RU" b="1" dirty="0" smtClean="0">
                <a:solidFill>
                  <a:srgbClr val="0F0F0F"/>
                </a:solidFill>
                <a:latin typeface="Roboto"/>
              </a:rPr>
              <a:t>3. </a:t>
            </a:r>
            <a:r>
              <a:rPr lang="en-US" b="1" dirty="0" smtClean="0">
                <a:solidFill>
                  <a:srgbClr val="0F0F0F"/>
                </a:solidFill>
                <a:latin typeface="Roboto"/>
              </a:rPr>
              <a:t>IH </a:t>
            </a:r>
            <a:r>
              <a:rPr lang="en-US" b="1" dirty="0">
                <a:solidFill>
                  <a:srgbClr val="0F0F0F"/>
                </a:solidFill>
                <a:latin typeface="Roboto"/>
              </a:rPr>
              <a:t>Controlled Substances Policy (PHK0600)</a:t>
            </a:r>
            <a:endParaRPr lang="uk-UA" dirty="0"/>
          </a:p>
        </p:txBody>
      </p:sp>
      <p:sp>
        <p:nvSpPr>
          <p:cNvPr id="7" name="Прямоугольник 6"/>
          <p:cNvSpPr/>
          <p:nvPr/>
        </p:nvSpPr>
        <p:spPr>
          <a:xfrm>
            <a:off x="508983" y="2298526"/>
            <a:ext cx="5598368" cy="646331"/>
          </a:xfrm>
          <a:prstGeom prst="rect">
            <a:avLst/>
          </a:prstGeom>
        </p:spPr>
        <p:txBody>
          <a:bodyPr wrap="square">
            <a:spAutoFit/>
          </a:bodyPr>
          <a:lstStyle/>
          <a:p>
            <a:r>
              <a:rPr lang="uk-UA" dirty="0">
                <a:hlinkClick r:id="rId4"/>
              </a:rPr>
              <a:t>https://</a:t>
            </a:r>
            <a:r>
              <a:rPr lang="uk-UA" dirty="0" smtClean="0">
                <a:hlinkClick r:id="rId4"/>
              </a:rPr>
              <a:t>www.youtube.com/watch?v=a6iyzDBJeho</a:t>
            </a:r>
            <a:endParaRPr lang="uk-UA" dirty="0" smtClean="0"/>
          </a:p>
          <a:p>
            <a:endParaRPr lang="uk-UA" dirty="0"/>
          </a:p>
        </p:txBody>
      </p:sp>
      <p:sp>
        <p:nvSpPr>
          <p:cNvPr id="8" name="Прямоугольник 7"/>
          <p:cNvSpPr/>
          <p:nvPr/>
        </p:nvSpPr>
        <p:spPr>
          <a:xfrm>
            <a:off x="508983" y="2760191"/>
            <a:ext cx="4031873" cy="369332"/>
          </a:xfrm>
          <a:prstGeom prst="rect">
            <a:avLst/>
          </a:prstGeom>
        </p:spPr>
        <p:txBody>
          <a:bodyPr wrap="none">
            <a:spAutoFit/>
          </a:bodyPr>
          <a:lstStyle/>
          <a:p>
            <a:r>
              <a:rPr lang="ru-RU" b="1" dirty="0" smtClean="0">
                <a:solidFill>
                  <a:srgbClr val="0F0F0F"/>
                </a:solidFill>
                <a:latin typeface="Roboto"/>
              </a:rPr>
              <a:t>4. </a:t>
            </a:r>
            <a:r>
              <a:rPr lang="pl-PL" b="1" dirty="0" smtClean="0">
                <a:solidFill>
                  <a:srgbClr val="0F0F0F"/>
                </a:solidFill>
                <a:latin typeface="Roboto"/>
              </a:rPr>
              <a:t>Handling </a:t>
            </a:r>
            <a:r>
              <a:rPr lang="pl-PL" b="1" dirty="0">
                <a:solidFill>
                  <a:srgbClr val="0F0F0F"/>
                </a:solidFill>
                <a:latin typeface="Roboto"/>
              </a:rPr>
              <a:t>Narcotic Drugs (SQUH)</a:t>
            </a:r>
            <a:endParaRPr lang="pl-PL" b="1" i="0" dirty="0">
              <a:solidFill>
                <a:srgbClr val="0F0F0F"/>
              </a:solidFill>
              <a:effectLst/>
              <a:latin typeface="Roboto"/>
            </a:endParaRPr>
          </a:p>
        </p:txBody>
      </p:sp>
      <p:sp>
        <p:nvSpPr>
          <p:cNvPr id="9" name="Прямоугольник 8"/>
          <p:cNvSpPr/>
          <p:nvPr/>
        </p:nvSpPr>
        <p:spPr>
          <a:xfrm>
            <a:off x="508982" y="3129523"/>
            <a:ext cx="7015345" cy="646331"/>
          </a:xfrm>
          <a:prstGeom prst="rect">
            <a:avLst/>
          </a:prstGeom>
        </p:spPr>
        <p:txBody>
          <a:bodyPr wrap="square">
            <a:spAutoFit/>
          </a:bodyPr>
          <a:lstStyle/>
          <a:p>
            <a:r>
              <a:rPr lang="uk-UA" dirty="0">
                <a:hlinkClick r:id="rId5"/>
              </a:rPr>
              <a:t>https://</a:t>
            </a:r>
            <a:r>
              <a:rPr lang="uk-UA" dirty="0" smtClean="0">
                <a:hlinkClick r:id="rId5"/>
              </a:rPr>
              <a:t>www.youtube.com/watch?app=desktop&amp;v=uBC_ZZKEHFU</a:t>
            </a:r>
            <a:endParaRPr lang="uk-UA" dirty="0" smtClean="0"/>
          </a:p>
          <a:p>
            <a:endParaRPr lang="uk-UA" dirty="0"/>
          </a:p>
        </p:txBody>
      </p:sp>
      <p:sp>
        <p:nvSpPr>
          <p:cNvPr id="10" name="Прямоугольник 9"/>
          <p:cNvSpPr/>
          <p:nvPr/>
        </p:nvSpPr>
        <p:spPr>
          <a:xfrm>
            <a:off x="467544" y="191194"/>
            <a:ext cx="7344816" cy="369332"/>
          </a:xfrm>
          <a:prstGeom prst="rect">
            <a:avLst/>
          </a:prstGeom>
        </p:spPr>
        <p:txBody>
          <a:bodyPr wrap="square">
            <a:spAutoFit/>
          </a:bodyPr>
          <a:lstStyle/>
          <a:p>
            <a:r>
              <a:rPr lang="ru-RU" dirty="0" smtClean="0">
                <a:latin typeface="Google Sans"/>
                <a:hlinkClick r:id="rId6"/>
              </a:rPr>
              <a:t>1. </a:t>
            </a:r>
            <a:r>
              <a:rPr lang="en-US" dirty="0" smtClean="0">
                <a:latin typeface="Google Sans"/>
                <a:hlinkClick r:id="rId6"/>
              </a:rPr>
              <a:t>Management </a:t>
            </a:r>
            <a:r>
              <a:rPr lang="en-US" dirty="0">
                <a:latin typeface="Google Sans"/>
                <a:hlinkClick r:id="rId6"/>
              </a:rPr>
              <a:t>of narcotic and controlled drugs 2923 04 </a:t>
            </a:r>
            <a:r>
              <a:rPr lang="en-US" dirty="0" smtClean="0">
                <a:latin typeface="Google Sans"/>
                <a:hlinkClick r:id="rId6"/>
              </a:rPr>
              <a:t>30</a:t>
            </a:r>
            <a:r>
              <a:rPr lang="ru-RU" dirty="0" smtClean="0">
                <a:latin typeface="Google Sans"/>
                <a:hlinkClick r:id="rId6"/>
              </a:rPr>
              <a:t>  !!!</a:t>
            </a:r>
            <a:endParaRPr lang="en-US" b="0" i="0" u="none" strike="noStrike" dirty="0">
              <a:effectLst/>
              <a:latin typeface="Google Sans"/>
              <a:hlinkClick r:id="rId6"/>
            </a:endParaRPr>
          </a:p>
        </p:txBody>
      </p:sp>
      <p:sp>
        <p:nvSpPr>
          <p:cNvPr id="13" name="Прямоугольник 12"/>
          <p:cNvSpPr/>
          <p:nvPr/>
        </p:nvSpPr>
        <p:spPr>
          <a:xfrm>
            <a:off x="493747" y="595929"/>
            <a:ext cx="6814557" cy="646331"/>
          </a:xfrm>
          <a:prstGeom prst="rect">
            <a:avLst/>
          </a:prstGeom>
        </p:spPr>
        <p:txBody>
          <a:bodyPr wrap="square">
            <a:spAutoFit/>
          </a:bodyPr>
          <a:lstStyle/>
          <a:p>
            <a:r>
              <a:rPr lang="uk-UA" dirty="0">
                <a:hlinkClick r:id="rId6"/>
              </a:rPr>
              <a:t>https://</a:t>
            </a:r>
            <a:r>
              <a:rPr lang="uk-UA" dirty="0" smtClean="0">
                <a:hlinkClick r:id="rId6"/>
              </a:rPr>
              <a:t>www.youtube.com/watch?v=suAqfKRzSxM</a:t>
            </a:r>
            <a:endParaRPr lang="uk-UA" dirty="0" smtClean="0"/>
          </a:p>
          <a:p>
            <a:endParaRPr lang="uk-UA" dirty="0"/>
          </a:p>
        </p:txBody>
      </p:sp>
      <p:sp>
        <p:nvSpPr>
          <p:cNvPr id="14" name="Прямоугольник 13"/>
          <p:cNvSpPr/>
          <p:nvPr/>
        </p:nvSpPr>
        <p:spPr>
          <a:xfrm>
            <a:off x="508982" y="4411898"/>
            <a:ext cx="4572000" cy="646331"/>
          </a:xfrm>
          <a:prstGeom prst="rect">
            <a:avLst/>
          </a:prstGeom>
        </p:spPr>
        <p:txBody>
          <a:bodyPr>
            <a:spAutoFit/>
          </a:bodyPr>
          <a:lstStyle/>
          <a:p>
            <a:r>
              <a:rPr lang="ru-RU" b="1" dirty="0" smtClean="0">
                <a:solidFill>
                  <a:srgbClr val="0F0F0F"/>
                </a:solidFill>
                <a:latin typeface="Roboto"/>
              </a:rPr>
              <a:t> 6. </a:t>
            </a:r>
            <a:r>
              <a:rPr lang="en-US" b="1" dirty="0">
                <a:solidFill>
                  <a:srgbClr val="0F0F0F"/>
                </a:solidFill>
                <a:latin typeface="Roboto"/>
              </a:rPr>
              <a:t>Safe Storage and Disposal of Opioid Medications</a:t>
            </a:r>
          </a:p>
        </p:txBody>
      </p:sp>
    </p:spTree>
    <p:extLst>
      <p:ext uri="{BB962C8B-B14F-4D97-AF65-F5344CB8AC3E}">
        <p14:creationId xmlns:p14="http://schemas.microsoft.com/office/powerpoint/2010/main" val="11970321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altLang="ko-KR" dirty="0"/>
              <a:t>Thank you</a:t>
            </a:r>
            <a:endParaRPr lang="ko-KR" altLang="en-US" dirty="0"/>
          </a:p>
        </p:txBody>
      </p:sp>
    </p:spTree>
    <p:extLst>
      <p:ext uri="{BB962C8B-B14F-4D97-AF65-F5344CB8AC3E}">
        <p14:creationId xmlns:p14="http://schemas.microsoft.com/office/powerpoint/2010/main" val="61455909"/>
      </p:ext>
    </p:extLst>
  </p:cSld>
  <p:clrMapOvr>
    <a:masterClrMapping/>
  </p:clrMapOvr>
</p:sld>
</file>

<file path=ppt/theme/theme1.xml><?xml version="1.0" encoding="utf-8"?>
<a:theme xmlns:a="http://schemas.openxmlformats.org/drawingml/2006/main" name="Cover and End Slide Master">
  <a:themeElements>
    <a:clrScheme name="ALLPPT-COLOR-A22">
      <a:dk1>
        <a:sysClr val="windowText" lastClr="000000"/>
      </a:dk1>
      <a:lt1>
        <a:sysClr val="window" lastClr="FFFFFF"/>
      </a:lt1>
      <a:dk2>
        <a:srgbClr val="1F497D"/>
      </a:dk2>
      <a:lt2>
        <a:srgbClr val="EEECE1"/>
      </a:lt2>
      <a:accent1>
        <a:srgbClr val="027696"/>
      </a:accent1>
      <a:accent2>
        <a:srgbClr val="4BACC6"/>
      </a:accent2>
      <a:accent3>
        <a:srgbClr val="027696"/>
      </a:accent3>
      <a:accent4>
        <a:srgbClr val="4BACC6"/>
      </a:accent4>
      <a:accent5>
        <a:srgbClr val="027696"/>
      </a:accent5>
      <a:accent6>
        <a:srgbClr val="4BACC6"/>
      </a:accent6>
      <a:hlink>
        <a:srgbClr val="000000"/>
      </a:hlink>
      <a:folHlink>
        <a:srgbClr val="00000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tents Slide Master">
  <a:themeElements>
    <a:clrScheme name="ALLPPT-COLOR-A22">
      <a:dk1>
        <a:sysClr val="windowText" lastClr="000000"/>
      </a:dk1>
      <a:lt1>
        <a:sysClr val="window" lastClr="FFFFFF"/>
      </a:lt1>
      <a:dk2>
        <a:srgbClr val="1F497D"/>
      </a:dk2>
      <a:lt2>
        <a:srgbClr val="EEECE1"/>
      </a:lt2>
      <a:accent1>
        <a:srgbClr val="027696"/>
      </a:accent1>
      <a:accent2>
        <a:srgbClr val="4BACC6"/>
      </a:accent2>
      <a:accent3>
        <a:srgbClr val="027696"/>
      </a:accent3>
      <a:accent4>
        <a:srgbClr val="4BACC6"/>
      </a:accent4>
      <a:accent5>
        <a:srgbClr val="027696"/>
      </a:accent5>
      <a:accent6>
        <a:srgbClr val="4BACC6"/>
      </a:accent6>
      <a:hlink>
        <a:srgbClr val="000000"/>
      </a:hlink>
      <a:folHlink>
        <a:srgbClr val="00000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27696"/>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Section Break Slide Master">
  <a:themeElements>
    <a:clrScheme name="ALLPPT-COLOR-A22">
      <a:dk1>
        <a:sysClr val="windowText" lastClr="000000"/>
      </a:dk1>
      <a:lt1>
        <a:sysClr val="window" lastClr="FFFFFF"/>
      </a:lt1>
      <a:dk2>
        <a:srgbClr val="1F497D"/>
      </a:dk2>
      <a:lt2>
        <a:srgbClr val="EEECE1"/>
      </a:lt2>
      <a:accent1>
        <a:srgbClr val="027696"/>
      </a:accent1>
      <a:accent2>
        <a:srgbClr val="4BACC6"/>
      </a:accent2>
      <a:accent3>
        <a:srgbClr val="027696"/>
      </a:accent3>
      <a:accent4>
        <a:srgbClr val="4BACC6"/>
      </a:accent4>
      <a:accent5>
        <a:srgbClr val="027696"/>
      </a:accent5>
      <a:accent6>
        <a:srgbClr val="4BACC6"/>
      </a:accent6>
      <a:hlink>
        <a:srgbClr val="000000"/>
      </a:hlink>
      <a:folHlink>
        <a:srgbClr val="00000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1531</TotalTime>
  <Words>3480</Words>
  <Application>Microsoft Office PowerPoint</Application>
  <PresentationFormat>Экран (16:9)</PresentationFormat>
  <Paragraphs>131</Paragraphs>
  <Slides>26</Slides>
  <Notes>6</Notes>
  <HiddenSlides>0</HiddenSlides>
  <MMClips>0</MMClips>
  <ScaleCrop>false</ScaleCrop>
  <HeadingPairs>
    <vt:vector size="6" baseType="variant">
      <vt:variant>
        <vt:lpstr>Использованные шрифты</vt:lpstr>
      </vt:variant>
      <vt:variant>
        <vt:i4>8</vt:i4>
      </vt:variant>
      <vt:variant>
        <vt:lpstr>Тема</vt:lpstr>
      </vt:variant>
      <vt:variant>
        <vt:i4>3</vt:i4>
      </vt:variant>
      <vt:variant>
        <vt:lpstr>Заголовки слайдов</vt:lpstr>
      </vt:variant>
      <vt:variant>
        <vt:i4>26</vt:i4>
      </vt:variant>
    </vt:vector>
  </HeadingPairs>
  <TitlesOfParts>
    <vt:vector size="37" baseType="lpstr">
      <vt:lpstr>맑은 고딕</vt:lpstr>
      <vt:lpstr>Arial</vt:lpstr>
      <vt:lpstr>Arial Unicode MS</vt:lpstr>
      <vt:lpstr>Calibri</vt:lpstr>
      <vt:lpstr>Google Sans</vt:lpstr>
      <vt:lpstr>Roboto</vt:lpstr>
      <vt:lpstr>Times New Roman</vt:lpstr>
      <vt:lpstr>Wingdings</vt:lpstr>
      <vt:lpstr>Cover and End Slide Master</vt:lpstr>
      <vt:lpstr>Contents Slide Master</vt:lpstr>
      <vt:lpstr>Section Break Slide Master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googleslidesppt.com;allppt.com</dc:creator>
  <cp:lastModifiedBy>RePack by Diakov</cp:lastModifiedBy>
  <cp:revision>165</cp:revision>
  <dcterms:created xsi:type="dcterms:W3CDTF">2016-12-05T23:26:54Z</dcterms:created>
  <dcterms:modified xsi:type="dcterms:W3CDTF">2025-01-24T21:05:34Z</dcterms:modified>
</cp:coreProperties>
</file>