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8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4630400" cy="8229600"/>
  <p:notesSz cx="8229600" cy="146304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7" d="100"/>
          <a:sy n="57" d="100"/>
        </p:scale>
        <p:origin x="55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5DB5C-FD2A-43E5-86FF-6E0903F32BB5}" type="doc">
      <dgm:prSet loTypeId="urn:microsoft.com/office/officeart/2005/8/layout/vList2" loCatId="list" qsTypeId="urn:microsoft.com/office/officeart/2005/8/quickstyle/3d3" qsCatId="3D" csTypeId="urn:microsoft.com/office/officeart/2005/8/colors/colorful2" csCatId="colorful" phldr="1"/>
      <dgm:spPr/>
      <dgm:t>
        <a:bodyPr/>
        <a:lstStyle/>
        <a:p>
          <a:endParaRPr lang="ru-RU"/>
        </a:p>
      </dgm:t>
    </dgm:pt>
    <dgm:pt modelId="{7FCF42CE-35E3-499D-A09A-A5C79FF1B7F5}">
      <dgm:prSet/>
      <dgm:spPr/>
      <dgm:t>
        <a:bodyPr/>
        <a:lstStyle/>
        <a:p>
          <a:pPr rtl="0"/>
          <a:r>
            <a:rPr lang="en-US" dirty="0" smtClean="0"/>
            <a:t>Ergonomics is a comprehensive science that studies the interaction of humans in the workplace to improve efficiency, safety, and comfort. It encompasses international standards for working conditions and aims to create optimal conditions for effective and comfortable work. In the pharmaceutical industry, ergonomics plays a key role in ensuring the health, safety, and productivity of employees, especially considering the specific nature of working with medications and prolonged periods spent in one position.</a:t>
          </a:r>
          <a:endParaRPr lang="uk-UA" dirty="0"/>
        </a:p>
      </dgm:t>
    </dgm:pt>
    <dgm:pt modelId="{DBC0A54D-DCF4-4CD3-B742-2EFE8944C516}" type="parTrans" cxnId="{934C0BD7-A3DA-4D57-83DE-CBEF91101146}">
      <dgm:prSet/>
      <dgm:spPr/>
      <dgm:t>
        <a:bodyPr/>
        <a:lstStyle/>
        <a:p>
          <a:endParaRPr lang="ru-RU"/>
        </a:p>
      </dgm:t>
    </dgm:pt>
    <dgm:pt modelId="{9E38E3AC-CAD3-4CAA-8FC0-CBCC0C10DDBE}" type="sibTrans" cxnId="{934C0BD7-A3DA-4D57-83DE-CBEF91101146}">
      <dgm:prSet/>
      <dgm:spPr/>
      <dgm:t>
        <a:bodyPr/>
        <a:lstStyle/>
        <a:p>
          <a:endParaRPr lang="ru-RU"/>
        </a:p>
      </dgm:t>
    </dgm:pt>
    <dgm:pt modelId="{66E632D3-7470-4045-BFEA-26B9CE6E3FF0}" type="pres">
      <dgm:prSet presAssocID="{EAC5DB5C-FD2A-43E5-86FF-6E0903F32BB5}" presName="linear" presStyleCnt="0">
        <dgm:presLayoutVars>
          <dgm:animLvl val="lvl"/>
          <dgm:resizeHandles val="exact"/>
        </dgm:presLayoutVars>
      </dgm:prSet>
      <dgm:spPr/>
      <dgm:t>
        <a:bodyPr/>
        <a:lstStyle/>
        <a:p>
          <a:endParaRPr lang="ru-RU"/>
        </a:p>
      </dgm:t>
    </dgm:pt>
    <dgm:pt modelId="{34B2F078-5380-4045-B6C9-77019CAA8285}" type="pres">
      <dgm:prSet presAssocID="{7FCF42CE-35E3-499D-A09A-A5C79FF1B7F5}" presName="parentText" presStyleLbl="node1" presStyleIdx="0" presStyleCnt="1" custScaleY="102672">
        <dgm:presLayoutVars>
          <dgm:chMax val="0"/>
          <dgm:bulletEnabled val="1"/>
        </dgm:presLayoutVars>
      </dgm:prSet>
      <dgm:spPr/>
      <dgm:t>
        <a:bodyPr/>
        <a:lstStyle/>
        <a:p>
          <a:endParaRPr lang="ru-RU"/>
        </a:p>
      </dgm:t>
    </dgm:pt>
  </dgm:ptLst>
  <dgm:cxnLst>
    <dgm:cxn modelId="{90DF0A01-A017-4654-A61B-B404BB4241DD}" type="presOf" srcId="{7FCF42CE-35E3-499D-A09A-A5C79FF1B7F5}" destId="{34B2F078-5380-4045-B6C9-77019CAA8285}" srcOrd="0" destOrd="0" presId="urn:microsoft.com/office/officeart/2005/8/layout/vList2"/>
    <dgm:cxn modelId="{6700E9F0-2D74-43C9-AC34-D82066C05B5D}" type="presOf" srcId="{EAC5DB5C-FD2A-43E5-86FF-6E0903F32BB5}" destId="{66E632D3-7470-4045-BFEA-26B9CE6E3FF0}" srcOrd="0" destOrd="0" presId="urn:microsoft.com/office/officeart/2005/8/layout/vList2"/>
    <dgm:cxn modelId="{934C0BD7-A3DA-4D57-83DE-CBEF91101146}" srcId="{EAC5DB5C-FD2A-43E5-86FF-6E0903F32BB5}" destId="{7FCF42CE-35E3-499D-A09A-A5C79FF1B7F5}" srcOrd="0" destOrd="0" parTransId="{DBC0A54D-DCF4-4CD3-B742-2EFE8944C516}" sibTransId="{9E38E3AC-CAD3-4CAA-8FC0-CBCC0C10DDBE}"/>
    <dgm:cxn modelId="{550DC8A4-9EC1-48D8-B924-7A5072FEB1B9}" type="presParOf" srcId="{66E632D3-7470-4045-BFEA-26B9CE6E3FF0}" destId="{34B2F078-5380-4045-B6C9-77019CAA828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2F078-5380-4045-B6C9-77019CAA8285}">
      <dsp:nvSpPr>
        <dsp:cNvPr id="0" name=""/>
        <dsp:cNvSpPr/>
      </dsp:nvSpPr>
      <dsp:spPr>
        <a:xfrm>
          <a:off x="0" y="27412"/>
          <a:ext cx="7674054" cy="487232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Ergonomics is a comprehensive science that studies the interaction of humans in the workplace to improve efficiency, safety, and comfort. It encompasses international standards for working conditions and aims to create optimal conditions for effective and comfortable work. In the pharmaceutical industry, ergonomics plays a key role in ensuring the health, safety, and productivity of employees, especially considering the specific nature of working with medications and prolonged periods spent in one position.</a:t>
          </a:r>
          <a:endParaRPr lang="uk-UA" sz="2600" kern="1200" dirty="0"/>
        </a:p>
      </dsp:txBody>
      <dsp:txXfrm>
        <a:off x="237847" y="265259"/>
        <a:ext cx="7198360" cy="43966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782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512233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4.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8.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32.xml"/><Relationship Id="rId5" Type="http://schemas.openxmlformats.org/officeDocument/2006/relationships/image" Target="../media/image63.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09861" y="2574928"/>
            <a:ext cx="7674054" cy="1733318"/>
          </a:xfrm>
          <a:prstGeom prst="rect">
            <a:avLst/>
          </a:prstGeom>
          <a:noFill/>
          <a:ln/>
        </p:spPr>
        <p:txBody>
          <a:bodyPr wrap="square" lIns="0" tIns="0" rIns="0" bIns="0" rtlCol="0" anchor="t"/>
          <a:lstStyle/>
          <a:p>
            <a:pPr algn="ctr"/>
            <a:r>
              <a:rPr lang="en-US" sz="5400" kern="0" spc="-107" dirty="0">
                <a:solidFill>
                  <a:srgbClr val="D73AD7"/>
                </a:solidFill>
                <a:latin typeface="Cambria" panose="02040503050406030204" pitchFamily="18" charset="0"/>
                <a:ea typeface="Cambria" panose="02040503050406030204" pitchFamily="18" charset="0"/>
                <a:cs typeface="Source Serif Pro Semi Bold" pitchFamily="34" charset="-120"/>
              </a:rPr>
              <a:t>Occupational risks in the pharmaceutical industry</a:t>
            </a:r>
            <a:endParaRPr lang="en-US" sz="5400" dirty="0">
              <a:latin typeface="Cambria" panose="02040503050406030204" pitchFamily="18" charset="0"/>
              <a:ea typeface="Cambria" panose="02040503050406030204" pitchFamily="18" charset="0"/>
            </a:endParaRPr>
          </a:p>
        </p:txBody>
      </p:sp>
      <p:sp>
        <p:nvSpPr>
          <p:cNvPr id="6" name="Text 3"/>
          <p:cNvSpPr/>
          <p:nvPr/>
        </p:nvSpPr>
        <p:spPr>
          <a:xfrm>
            <a:off x="6333292" y="7053977"/>
            <a:ext cx="112038" cy="97512"/>
          </a:xfrm>
          <a:prstGeom prst="rect">
            <a:avLst/>
          </a:prstGeom>
          <a:noFill/>
          <a:ln/>
        </p:spPr>
        <p:txBody>
          <a:bodyPr wrap="none" lIns="0" tIns="0" rIns="0" bIns="0" rtlCol="0" anchor="t"/>
          <a:lstStyle/>
          <a:p>
            <a:pPr marL="0" indent="0" algn="ctr">
              <a:lnSpc>
                <a:spcPts val="750"/>
              </a:lnSpc>
              <a:buNone/>
            </a:pPr>
            <a:r>
              <a:rPr lang="en-US" sz="750" kern="0" spc="-33" dirty="0">
                <a:solidFill>
                  <a:srgbClr val="FFFFFF"/>
                </a:solidFill>
                <a:latin typeface="Source Sans Pro Medium" pitchFamily="34" charset="0"/>
                <a:ea typeface="Source Sans Pro Medium" pitchFamily="34" charset="-122"/>
                <a:cs typeface="Source Sans Pro Medium" pitchFamily="34" charset="-120"/>
              </a:rPr>
              <a:t>ОС</a:t>
            </a:r>
            <a:endParaRPr lang="en-US" sz="750" dirty="0"/>
          </a:p>
        </p:txBody>
      </p:sp>
      <p:sp>
        <p:nvSpPr>
          <p:cNvPr id="8" name="Прямоугольник 7"/>
          <p:cNvSpPr/>
          <p:nvPr/>
        </p:nvSpPr>
        <p:spPr>
          <a:xfrm>
            <a:off x="6333292" y="515151"/>
            <a:ext cx="7315200" cy="1323439"/>
          </a:xfrm>
          <a:prstGeom prst="rect">
            <a:avLst/>
          </a:prstGeom>
        </p:spPr>
        <p:txBody>
          <a:bodyPr>
            <a:spAutoFit/>
          </a:bodyPr>
          <a:lstStyle/>
          <a:p>
            <a:pPr algn="ctr"/>
            <a:r>
              <a:rPr lang="en-US" sz="2000" dirty="0" smtClean="0">
                <a:solidFill>
                  <a:schemeClr val="accent2">
                    <a:lumMod val="75000"/>
                  </a:schemeClr>
                </a:solidFill>
                <a:latin typeface="Cambria" panose="02040503050406030204" pitchFamily="18" charset="0"/>
                <a:ea typeface="Cambria" panose="02040503050406030204" pitchFamily="18" charset="0"/>
              </a:rPr>
              <a:t>ODESSA NATIONAL MEDICAL UNIVERSITY</a:t>
            </a:r>
          </a:p>
          <a:p>
            <a:pPr algn="ctr"/>
            <a:r>
              <a:rPr lang="en-US" sz="2000" dirty="0" smtClean="0">
                <a:solidFill>
                  <a:schemeClr val="accent2">
                    <a:lumMod val="75000"/>
                  </a:schemeClr>
                </a:solidFill>
                <a:latin typeface="Cambria" panose="02040503050406030204" pitchFamily="18" charset="0"/>
                <a:ea typeface="Cambria" panose="02040503050406030204" pitchFamily="18" charset="0"/>
              </a:rPr>
              <a:t>Faculty of pharmacy </a:t>
            </a:r>
          </a:p>
          <a:p>
            <a:pPr algn="ctr"/>
            <a:r>
              <a:rPr lang="en-US" sz="2000" dirty="0" smtClean="0">
                <a:solidFill>
                  <a:schemeClr val="accent2">
                    <a:lumMod val="75000"/>
                  </a:schemeClr>
                </a:solidFill>
                <a:latin typeface="Cambria" panose="02040503050406030204" pitchFamily="18" charset="0"/>
                <a:ea typeface="Cambria" panose="02040503050406030204" pitchFamily="18" charset="0"/>
              </a:rPr>
              <a:t>Department of Organization and Economics</a:t>
            </a:r>
          </a:p>
          <a:p>
            <a:pPr algn="ctr"/>
            <a:r>
              <a:rPr lang="en-US" sz="2000" dirty="0" smtClean="0">
                <a:solidFill>
                  <a:schemeClr val="accent2">
                    <a:lumMod val="75000"/>
                  </a:schemeClr>
                </a:solidFill>
                <a:latin typeface="Cambria" panose="02040503050406030204" pitchFamily="18" charset="0"/>
                <a:ea typeface="Cambria" panose="02040503050406030204" pitchFamily="18" charset="0"/>
              </a:rPr>
              <a:t>of Pharmacy with post-diploma specialization</a:t>
            </a:r>
            <a:endParaRPr lang="en-US" sz="2000" dirty="0">
              <a:solidFill>
                <a:schemeClr val="accent2">
                  <a:lumMod val="75000"/>
                </a:schemeClr>
              </a:solidFill>
              <a:latin typeface="Cambria" panose="02040503050406030204" pitchFamily="18" charset="0"/>
              <a:ea typeface="Cambria" panose="02040503050406030204" pitchFamily="18" charset="0"/>
            </a:endParaRPr>
          </a:p>
        </p:txBody>
      </p:sp>
      <p:sp>
        <p:nvSpPr>
          <p:cNvPr id="10" name="Прямоугольник 9"/>
          <p:cNvSpPr/>
          <p:nvPr/>
        </p:nvSpPr>
        <p:spPr>
          <a:xfrm>
            <a:off x="6289288" y="7276354"/>
            <a:ext cx="7315200" cy="707886"/>
          </a:xfrm>
          <a:prstGeom prst="rect">
            <a:avLst/>
          </a:prstGeom>
        </p:spPr>
        <p:txBody>
          <a:bodyPr>
            <a:spAutoFit/>
          </a:bodyPr>
          <a:lstStyle/>
          <a:p>
            <a:pPr algn="ctr"/>
            <a:r>
              <a:rPr lang="en-US" sz="2000" dirty="0">
                <a:solidFill>
                  <a:schemeClr val="accent2">
                    <a:lumMod val="75000"/>
                  </a:schemeClr>
                </a:solidFill>
                <a:latin typeface="Cambria" panose="02040503050406030204" pitchFamily="18" charset="0"/>
                <a:ea typeface="Cambria" panose="02040503050406030204" pitchFamily="18" charset="0"/>
              </a:rPr>
              <a:t>The lecture was prepared by</a:t>
            </a:r>
          </a:p>
          <a:p>
            <a:pPr algn="ctr"/>
            <a:r>
              <a:rPr lang="en-US" sz="2000" dirty="0">
                <a:solidFill>
                  <a:schemeClr val="accent2">
                    <a:lumMod val="75000"/>
                  </a:schemeClr>
                </a:solidFill>
                <a:latin typeface="Cambria" panose="02040503050406030204" pitchFamily="18" charset="0"/>
                <a:ea typeface="Cambria" panose="02040503050406030204" pitchFamily="18" charset="0"/>
              </a:rPr>
              <a:t> senior teacher Oksana STEPANOVA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extLst>
              <p:ext uri="{D42A27DB-BD31-4B8C-83A1-F6EECF244321}">
                <p14:modId xmlns:p14="http://schemas.microsoft.com/office/powerpoint/2010/main" val="1656907690"/>
              </p:ext>
            </p:extLst>
          </p:nvPr>
        </p:nvGraphicFramePr>
        <p:xfrm>
          <a:off x="6153865" y="960699"/>
          <a:ext cx="7674054" cy="4927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3"/>
          <p:cNvSpPr/>
          <p:nvPr/>
        </p:nvSpPr>
        <p:spPr>
          <a:xfrm>
            <a:off x="6333292" y="7053977"/>
            <a:ext cx="112038" cy="97512"/>
          </a:xfrm>
          <a:prstGeom prst="rect">
            <a:avLst/>
          </a:prstGeom>
          <a:noFill/>
          <a:ln/>
        </p:spPr>
        <p:txBody>
          <a:bodyPr wrap="none" lIns="0" tIns="0" rIns="0" bIns="0" rtlCol="0" anchor="t"/>
          <a:lstStyle/>
          <a:p>
            <a:pPr marL="0" indent="0" algn="ctr">
              <a:lnSpc>
                <a:spcPts val="750"/>
              </a:lnSpc>
              <a:buNone/>
            </a:pPr>
            <a:r>
              <a:rPr lang="en-US" sz="750" kern="0" spc="-33" dirty="0">
                <a:solidFill>
                  <a:srgbClr val="FFFFFF"/>
                </a:solidFill>
                <a:latin typeface="Source Sans Pro Medium" pitchFamily="34" charset="0"/>
                <a:ea typeface="Source Sans Pro Medium" pitchFamily="34" charset="-122"/>
                <a:cs typeface="Source Sans Pro Medium" pitchFamily="34" charset="-120"/>
              </a:rPr>
              <a:t>ОС</a:t>
            </a:r>
            <a:endParaRPr lang="en-US" sz="750" dirty="0"/>
          </a:p>
        </p:txBody>
      </p:sp>
      <p:pic>
        <p:nvPicPr>
          <p:cNvPr id="9" name="Рисунок 8"/>
          <p:cNvPicPr>
            <a:picLocks noChangeAspect="1"/>
          </p:cNvPicPr>
          <p:nvPr/>
        </p:nvPicPr>
        <p:blipFill>
          <a:blip r:embed="rId8"/>
          <a:stretch>
            <a:fillRect/>
          </a:stretch>
        </p:blipFill>
        <p:spPr>
          <a:xfrm>
            <a:off x="15133" y="0"/>
            <a:ext cx="5645313" cy="7928657"/>
          </a:xfrm>
          <a:prstGeom prst="rect">
            <a:avLst/>
          </a:prstGeom>
        </p:spPr>
      </p:pic>
    </p:spTree>
    <p:extLst>
      <p:ext uri="{BB962C8B-B14F-4D97-AF65-F5344CB8AC3E}">
        <p14:creationId xmlns:p14="http://schemas.microsoft.com/office/powerpoint/2010/main" val="28968217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71260" y="796528"/>
            <a:ext cx="7574280" cy="1319213"/>
          </a:xfrm>
          <a:prstGeom prst="rect">
            <a:avLst/>
          </a:prstGeom>
          <a:noFill/>
          <a:ln/>
        </p:spPr>
        <p:txBody>
          <a:bodyPr wrap="square" lIns="0" tIns="0" rIns="0" bIns="0" rtlCol="0" anchor="t"/>
          <a:lstStyle/>
          <a:p>
            <a:pPr marL="0" indent="0">
              <a:lnSpc>
                <a:spcPts val="5150"/>
              </a:lnSpc>
              <a:buNone/>
            </a:pPr>
            <a:r>
              <a:rPr lang="en-US" sz="4150" kern="0" spc="-83" dirty="0">
                <a:solidFill>
                  <a:srgbClr val="D73AD7"/>
                </a:solidFill>
                <a:latin typeface="Source Serif Pro Semi Bold" pitchFamily="34" charset="0"/>
                <a:ea typeface="Source Serif Pro Semi Bold" pitchFamily="34" charset="-122"/>
                <a:cs typeface="Source Serif Pro Semi Bold" pitchFamily="34" charset="-120"/>
              </a:rPr>
              <a:t>The History and Development of Ergonomics</a:t>
            </a:r>
            <a:endParaRPr lang="en-US" sz="4150" dirty="0"/>
          </a:p>
        </p:txBody>
      </p:sp>
      <p:sp>
        <p:nvSpPr>
          <p:cNvPr id="4" name="Shape 1"/>
          <p:cNvSpPr/>
          <p:nvPr/>
        </p:nvSpPr>
        <p:spPr>
          <a:xfrm>
            <a:off x="6592372" y="2452092"/>
            <a:ext cx="30480" cy="4980861"/>
          </a:xfrm>
          <a:prstGeom prst="roundRect">
            <a:avLst>
              <a:gd name="adj" fmla="val 309012"/>
            </a:avLst>
          </a:prstGeom>
          <a:solidFill>
            <a:srgbClr val="DABADD"/>
          </a:solidFill>
          <a:ln/>
        </p:spPr>
      </p:sp>
      <p:sp>
        <p:nvSpPr>
          <p:cNvPr id="5" name="Shape 2"/>
          <p:cNvSpPr/>
          <p:nvPr/>
        </p:nvSpPr>
        <p:spPr>
          <a:xfrm>
            <a:off x="6829365" y="2941201"/>
            <a:ext cx="784860" cy="30480"/>
          </a:xfrm>
          <a:prstGeom prst="roundRect">
            <a:avLst>
              <a:gd name="adj" fmla="val 309012"/>
            </a:avLst>
          </a:prstGeom>
          <a:solidFill>
            <a:srgbClr val="DABADD"/>
          </a:solidFill>
          <a:ln/>
        </p:spPr>
      </p:sp>
      <p:sp>
        <p:nvSpPr>
          <p:cNvPr id="6" name="Shape 3"/>
          <p:cNvSpPr/>
          <p:nvPr/>
        </p:nvSpPr>
        <p:spPr>
          <a:xfrm>
            <a:off x="6355378" y="2704267"/>
            <a:ext cx="504468" cy="504468"/>
          </a:xfrm>
          <a:prstGeom prst="roundRect">
            <a:avLst>
              <a:gd name="adj" fmla="val 18671"/>
            </a:avLst>
          </a:prstGeom>
          <a:solidFill>
            <a:srgbClr val="F4D4F7"/>
          </a:solidFill>
          <a:ln w="7620">
            <a:solidFill>
              <a:srgbClr val="DABADD"/>
            </a:solidFill>
            <a:prstDash val="solid"/>
          </a:ln>
        </p:spPr>
      </p:sp>
      <p:sp>
        <p:nvSpPr>
          <p:cNvPr id="7" name="Text 4"/>
          <p:cNvSpPr/>
          <p:nvPr/>
        </p:nvSpPr>
        <p:spPr>
          <a:xfrm>
            <a:off x="6528495" y="2798207"/>
            <a:ext cx="158234" cy="316587"/>
          </a:xfrm>
          <a:prstGeom prst="rect">
            <a:avLst/>
          </a:prstGeom>
          <a:noFill/>
          <a:ln/>
        </p:spPr>
        <p:txBody>
          <a:bodyPr wrap="none" lIns="0" tIns="0" rIns="0" bIns="0" rtlCol="0" anchor="t"/>
          <a:lstStyle/>
          <a:p>
            <a:pPr marL="0" indent="0" algn="ctr">
              <a:lnSpc>
                <a:spcPts val="2450"/>
              </a:lnSpc>
              <a:buNone/>
            </a:pPr>
            <a:r>
              <a:rPr lang="en-US" sz="2450" kern="0" spc="-50"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450" dirty="0"/>
          </a:p>
        </p:txBody>
      </p:sp>
      <p:sp>
        <p:nvSpPr>
          <p:cNvPr id="8" name="Text 5"/>
          <p:cNvSpPr/>
          <p:nvPr/>
        </p:nvSpPr>
        <p:spPr>
          <a:xfrm>
            <a:off x="7840980" y="2676287"/>
            <a:ext cx="2638187" cy="329803"/>
          </a:xfrm>
          <a:prstGeom prst="rect">
            <a:avLst/>
          </a:prstGeom>
          <a:noFill/>
          <a:ln/>
        </p:spPr>
        <p:txBody>
          <a:bodyPr wrap="none" lIns="0" tIns="0" rIns="0" bIns="0" rtlCol="0" anchor="t"/>
          <a:lstStyle/>
          <a:p>
            <a:pPr marL="0" indent="0" algn="l">
              <a:lnSpc>
                <a:spcPts val="255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1949</a:t>
            </a:r>
            <a:endParaRPr lang="en-US" sz="2050" dirty="0"/>
          </a:p>
        </p:txBody>
      </p:sp>
      <p:sp>
        <p:nvSpPr>
          <p:cNvPr id="9" name="Text 6"/>
          <p:cNvSpPr/>
          <p:nvPr/>
        </p:nvSpPr>
        <p:spPr>
          <a:xfrm>
            <a:off x="7840980" y="3140631"/>
            <a:ext cx="6004560" cy="1076563"/>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The term "Ergonomics" was established in England. A group of scientists founded an organisation that focused on ergonomic research in society.</a:t>
            </a:r>
            <a:endParaRPr lang="en-US" sz="1750" dirty="0"/>
          </a:p>
        </p:txBody>
      </p:sp>
      <p:sp>
        <p:nvSpPr>
          <p:cNvPr id="10" name="Shape 7"/>
          <p:cNvSpPr/>
          <p:nvPr/>
        </p:nvSpPr>
        <p:spPr>
          <a:xfrm>
            <a:off x="6829365" y="5154692"/>
            <a:ext cx="784860" cy="30480"/>
          </a:xfrm>
          <a:prstGeom prst="roundRect">
            <a:avLst>
              <a:gd name="adj" fmla="val 309012"/>
            </a:avLst>
          </a:prstGeom>
          <a:solidFill>
            <a:srgbClr val="DABADD"/>
          </a:solidFill>
          <a:ln/>
        </p:spPr>
      </p:sp>
      <p:sp>
        <p:nvSpPr>
          <p:cNvPr id="11" name="Shape 8"/>
          <p:cNvSpPr/>
          <p:nvPr/>
        </p:nvSpPr>
        <p:spPr>
          <a:xfrm>
            <a:off x="6355378" y="4917757"/>
            <a:ext cx="504468" cy="504468"/>
          </a:xfrm>
          <a:prstGeom prst="roundRect">
            <a:avLst>
              <a:gd name="adj" fmla="val 18671"/>
            </a:avLst>
          </a:prstGeom>
          <a:solidFill>
            <a:srgbClr val="F4D4F7"/>
          </a:solidFill>
          <a:ln w="7620">
            <a:solidFill>
              <a:srgbClr val="DABADD"/>
            </a:solidFill>
            <a:prstDash val="solid"/>
          </a:ln>
        </p:spPr>
      </p:sp>
      <p:sp>
        <p:nvSpPr>
          <p:cNvPr id="12" name="Text 9"/>
          <p:cNvSpPr/>
          <p:nvPr/>
        </p:nvSpPr>
        <p:spPr>
          <a:xfrm>
            <a:off x="6528495" y="5011698"/>
            <a:ext cx="158234" cy="316587"/>
          </a:xfrm>
          <a:prstGeom prst="rect">
            <a:avLst/>
          </a:prstGeom>
          <a:noFill/>
          <a:ln/>
        </p:spPr>
        <p:txBody>
          <a:bodyPr wrap="none" lIns="0" tIns="0" rIns="0" bIns="0" rtlCol="0" anchor="t"/>
          <a:lstStyle/>
          <a:p>
            <a:pPr marL="0" indent="0" algn="ctr">
              <a:lnSpc>
                <a:spcPts val="2450"/>
              </a:lnSpc>
              <a:buNone/>
            </a:pPr>
            <a:r>
              <a:rPr lang="en-US" sz="2450" kern="0" spc="-50"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450" dirty="0"/>
          </a:p>
        </p:txBody>
      </p:sp>
      <p:sp>
        <p:nvSpPr>
          <p:cNvPr id="13" name="Text 10"/>
          <p:cNvSpPr/>
          <p:nvPr/>
        </p:nvSpPr>
        <p:spPr>
          <a:xfrm>
            <a:off x="7840980" y="4889778"/>
            <a:ext cx="2638187" cy="329803"/>
          </a:xfrm>
          <a:prstGeom prst="rect">
            <a:avLst/>
          </a:prstGeom>
          <a:noFill/>
          <a:ln/>
        </p:spPr>
        <p:txBody>
          <a:bodyPr wrap="none" lIns="0" tIns="0" rIns="0" bIns="0" rtlCol="0" anchor="t"/>
          <a:lstStyle/>
          <a:p>
            <a:pPr marL="0" indent="0" algn="l">
              <a:lnSpc>
                <a:spcPts val="255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USA</a:t>
            </a:r>
            <a:endParaRPr lang="en-US" sz="2050" dirty="0"/>
          </a:p>
        </p:txBody>
      </p:sp>
      <p:sp>
        <p:nvSpPr>
          <p:cNvPr id="14" name="Text 11"/>
          <p:cNvSpPr/>
          <p:nvPr/>
        </p:nvSpPr>
        <p:spPr>
          <a:xfrm>
            <a:off x="7840980" y="5354122"/>
            <a:ext cx="6004560" cy="358854"/>
          </a:xfrm>
          <a:prstGeom prst="rect">
            <a:avLst/>
          </a:prstGeom>
          <a:noFill/>
          <a:ln/>
        </p:spPr>
        <p:txBody>
          <a:bodyPr wrap="non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The academic discipline was known as "Human Factors (HF)".</a:t>
            </a:r>
            <a:endParaRPr lang="en-US" sz="1750" dirty="0"/>
          </a:p>
        </p:txBody>
      </p:sp>
      <p:sp>
        <p:nvSpPr>
          <p:cNvPr id="15" name="Shape 12"/>
          <p:cNvSpPr/>
          <p:nvPr/>
        </p:nvSpPr>
        <p:spPr>
          <a:xfrm>
            <a:off x="6829365" y="6650474"/>
            <a:ext cx="784860" cy="30480"/>
          </a:xfrm>
          <a:prstGeom prst="roundRect">
            <a:avLst>
              <a:gd name="adj" fmla="val 309012"/>
            </a:avLst>
          </a:prstGeom>
          <a:solidFill>
            <a:srgbClr val="DABADD"/>
          </a:solidFill>
          <a:ln/>
        </p:spPr>
      </p:sp>
      <p:sp>
        <p:nvSpPr>
          <p:cNvPr id="16" name="Shape 13"/>
          <p:cNvSpPr/>
          <p:nvPr/>
        </p:nvSpPr>
        <p:spPr>
          <a:xfrm>
            <a:off x="6355378" y="6413540"/>
            <a:ext cx="504468" cy="504468"/>
          </a:xfrm>
          <a:prstGeom prst="roundRect">
            <a:avLst>
              <a:gd name="adj" fmla="val 18671"/>
            </a:avLst>
          </a:prstGeom>
          <a:solidFill>
            <a:srgbClr val="F4D4F7"/>
          </a:solidFill>
          <a:ln w="7620">
            <a:solidFill>
              <a:srgbClr val="DABADD"/>
            </a:solidFill>
            <a:prstDash val="solid"/>
          </a:ln>
        </p:spPr>
      </p:sp>
      <p:sp>
        <p:nvSpPr>
          <p:cNvPr id="17" name="Text 14"/>
          <p:cNvSpPr/>
          <p:nvPr/>
        </p:nvSpPr>
        <p:spPr>
          <a:xfrm>
            <a:off x="6528495" y="6507480"/>
            <a:ext cx="158234" cy="316587"/>
          </a:xfrm>
          <a:prstGeom prst="rect">
            <a:avLst/>
          </a:prstGeom>
          <a:noFill/>
          <a:ln/>
        </p:spPr>
        <p:txBody>
          <a:bodyPr wrap="none" lIns="0" tIns="0" rIns="0" bIns="0" rtlCol="0" anchor="t"/>
          <a:lstStyle/>
          <a:p>
            <a:pPr marL="0" indent="0" algn="ctr">
              <a:lnSpc>
                <a:spcPts val="2450"/>
              </a:lnSpc>
              <a:buNone/>
            </a:pPr>
            <a:r>
              <a:rPr lang="en-US" sz="2450" kern="0" spc="-50"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450" dirty="0"/>
          </a:p>
        </p:txBody>
      </p:sp>
      <p:sp>
        <p:nvSpPr>
          <p:cNvPr id="18" name="Text 15"/>
          <p:cNvSpPr/>
          <p:nvPr/>
        </p:nvSpPr>
        <p:spPr>
          <a:xfrm>
            <a:off x="7840980" y="6385560"/>
            <a:ext cx="2638187" cy="329803"/>
          </a:xfrm>
          <a:prstGeom prst="rect">
            <a:avLst/>
          </a:prstGeom>
          <a:noFill/>
          <a:ln/>
        </p:spPr>
        <p:txBody>
          <a:bodyPr wrap="none" lIns="0" tIns="0" rIns="0" bIns="0" rtlCol="0" anchor="t"/>
          <a:lstStyle/>
          <a:p>
            <a:pPr marL="0" indent="0" algn="l">
              <a:lnSpc>
                <a:spcPts val="255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Germany</a:t>
            </a:r>
            <a:endParaRPr lang="en-US" sz="2050" dirty="0"/>
          </a:p>
        </p:txBody>
      </p:sp>
      <p:sp>
        <p:nvSpPr>
          <p:cNvPr id="19" name="Text 16"/>
          <p:cNvSpPr/>
          <p:nvPr/>
        </p:nvSpPr>
        <p:spPr>
          <a:xfrm>
            <a:off x="7840980" y="6849904"/>
            <a:ext cx="6004560" cy="358854"/>
          </a:xfrm>
          <a:prstGeom prst="rect">
            <a:avLst/>
          </a:prstGeom>
          <a:noFill/>
          <a:ln/>
        </p:spPr>
        <p:txBody>
          <a:bodyPr wrap="non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Ergonomics was known as "Anthropotechnology".</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sp>
        <p:nvSpPr>
          <p:cNvPr id="3" name="Text 0"/>
          <p:cNvSpPr/>
          <p:nvPr/>
        </p:nvSpPr>
        <p:spPr>
          <a:xfrm>
            <a:off x="968693" y="3801904"/>
            <a:ext cx="6364843"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Definition of Ergonomics</a:t>
            </a:r>
            <a:endParaRPr lang="en-US" sz="4550" dirty="0"/>
          </a:p>
        </p:txBody>
      </p:sp>
      <p:sp>
        <p:nvSpPr>
          <p:cNvPr id="4" name="Shape 1"/>
          <p:cNvSpPr/>
          <p:nvPr/>
        </p:nvSpPr>
        <p:spPr>
          <a:xfrm>
            <a:off x="968693" y="4898231"/>
            <a:ext cx="4066461" cy="2615565"/>
          </a:xfrm>
          <a:prstGeom prst="roundRect">
            <a:avLst>
              <a:gd name="adj" fmla="val 3964"/>
            </a:avLst>
          </a:prstGeom>
          <a:solidFill>
            <a:srgbClr val="F4D4F7"/>
          </a:solidFill>
          <a:ln w="15240">
            <a:solidFill>
              <a:srgbClr val="DABADD"/>
            </a:solidFill>
            <a:prstDash val="solid"/>
          </a:ln>
        </p:spPr>
      </p:sp>
      <p:sp>
        <p:nvSpPr>
          <p:cNvPr id="5" name="Text 2"/>
          <p:cNvSpPr/>
          <p:nvPr/>
        </p:nvSpPr>
        <p:spPr>
          <a:xfrm>
            <a:off x="1230749" y="5160288"/>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Etymology</a:t>
            </a:r>
            <a:endParaRPr lang="en-US" sz="2250" dirty="0"/>
          </a:p>
        </p:txBody>
      </p:sp>
      <p:sp>
        <p:nvSpPr>
          <p:cNvPr id="6" name="Text 3"/>
          <p:cNvSpPr/>
          <p:nvPr/>
        </p:nvSpPr>
        <p:spPr>
          <a:xfrm>
            <a:off x="1230749" y="5671542"/>
            <a:ext cx="3542347"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Ergonomics consists of two words: "ergos" - work and "nomos" - law.</a:t>
            </a:r>
            <a:endParaRPr lang="en-US" sz="1900" dirty="0"/>
          </a:p>
        </p:txBody>
      </p:sp>
      <p:sp>
        <p:nvSpPr>
          <p:cNvPr id="7" name="Shape 4"/>
          <p:cNvSpPr/>
          <p:nvPr/>
        </p:nvSpPr>
        <p:spPr>
          <a:xfrm>
            <a:off x="5281970" y="4898231"/>
            <a:ext cx="4066461" cy="2615565"/>
          </a:xfrm>
          <a:prstGeom prst="roundRect">
            <a:avLst>
              <a:gd name="adj" fmla="val 3964"/>
            </a:avLst>
          </a:prstGeom>
          <a:solidFill>
            <a:srgbClr val="F4D4F7"/>
          </a:solidFill>
          <a:ln w="15240">
            <a:solidFill>
              <a:srgbClr val="DABADD"/>
            </a:solidFill>
            <a:prstDash val="solid"/>
          </a:ln>
        </p:spPr>
      </p:sp>
      <p:sp>
        <p:nvSpPr>
          <p:cNvPr id="8" name="Text 5"/>
          <p:cNvSpPr/>
          <p:nvPr/>
        </p:nvSpPr>
        <p:spPr>
          <a:xfrm>
            <a:off x="5544026" y="5160288"/>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Essence</a:t>
            </a:r>
            <a:endParaRPr lang="en-US" sz="2250" dirty="0"/>
          </a:p>
        </p:txBody>
      </p:sp>
      <p:sp>
        <p:nvSpPr>
          <p:cNvPr id="9" name="Text 6"/>
          <p:cNvSpPr/>
          <p:nvPr/>
        </p:nvSpPr>
        <p:spPr>
          <a:xfrm>
            <a:off x="5544026" y="5671542"/>
            <a:ext cx="3542347" cy="158019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Comprehensive study of the functional capabilities of an individual in activities using technical means.</a:t>
            </a:r>
            <a:endParaRPr lang="en-US" sz="1900" dirty="0"/>
          </a:p>
        </p:txBody>
      </p:sp>
      <p:sp>
        <p:nvSpPr>
          <p:cNvPr id="10" name="Shape 7"/>
          <p:cNvSpPr/>
          <p:nvPr/>
        </p:nvSpPr>
        <p:spPr>
          <a:xfrm>
            <a:off x="9595247" y="4898231"/>
            <a:ext cx="4066461" cy="2615565"/>
          </a:xfrm>
          <a:prstGeom prst="roundRect">
            <a:avLst>
              <a:gd name="adj" fmla="val 3964"/>
            </a:avLst>
          </a:prstGeom>
          <a:solidFill>
            <a:srgbClr val="F4D4F7"/>
          </a:solidFill>
          <a:ln w="15240">
            <a:solidFill>
              <a:srgbClr val="DABADD"/>
            </a:solidFill>
            <a:prstDash val="solid"/>
          </a:ln>
        </p:spPr>
      </p:sp>
      <p:sp>
        <p:nvSpPr>
          <p:cNvPr id="11" name="Text 8"/>
          <p:cNvSpPr/>
          <p:nvPr/>
        </p:nvSpPr>
        <p:spPr>
          <a:xfrm>
            <a:off x="9857303" y="5160288"/>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In simple terms</a:t>
            </a:r>
            <a:endParaRPr lang="en-US" sz="2250" dirty="0"/>
          </a:p>
        </p:txBody>
      </p:sp>
      <p:sp>
        <p:nvSpPr>
          <p:cNvPr id="12" name="Text 9"/>
          <p:cNvSpPr/>
          <p:nvPr/>
        </p:nvSpPr>
        <p:spPr>
          <a:xfrm>
            <a:off x="9857303" y="5671542"/>
            <a:ext cx="3542347"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The relationship between humans and technology to create optimal working conditions.</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47712" y="588288"/>
            <a:ext cx="5428059" cy="628293"/>
          </a:xfrm>
          <a:prstGeom prst="rect">
            <a:avLst/>
          </a:prstGeom>
          <a:noFill/>
          <a:ln/>
        </p:spPr>
        <p:txBody>
          <a:bodyPr wrap="none" lIns="0" tIns="0" rIns="0" bIns="0" rtlCol="0" anchor="t"/>
          <a:lstStyle/>
          <a:p>
            <a:pPr marL="0" indent="0">
              <a:lnSpc>
                <a:spcPts val="4900"/>
              </a:lnSpc>
              <a:buNone/>
            </a:pPr>
            <a:r>
              <a:rPr lang="en-US" sz="3950" kern="0" spc="-79" dirty="0">
                <a:solidFill>
                  <a:srgbClr val="D73AD7"/>
                </a:solidFill>
                <a:latin typeface="Source Serif Pro Semi Bold" pitchFamily="34" charset="0"/>
                <a:ea typeface="Source Serif Pro Semi Bold" pitchFamily="34" charset="-122"/>
                <a:cs typeface="Source Serif Pro Semi Bold" pitchFamily="34" charset="-120"/>
              </a:rPr>
              <a:t>The Goals of Ergonomics</a:t>
            </a:r>
            <a:endParaRPr lang="en-US" sz="3950" dirty="0"/>
          </a:p>
        </p:txBody>
      </p:sp>
      <p:sp>
        <p:nvSpPr>
          <p:cNvPr id="4" name="Shape 1"/>
          <p:cNvSpPr/>
          <p:nvPr/>
        </p:nvSpPr>
        <p:spPr>
          <a:xfrm>
            <a:off x="747712" y="1777246"/>
            <a:ext cx="480655" cy="480655"/>
          </a:xfrm>
          <a:prstGeom prst="roundRect">
            <a:avLst>
              <a:gd name="adj" fmla="val 18669"/>
            </a:avLst>
          </a:prstGeom>
          <a:solidFill>
            <a:srgbClr val="F4D4F7"/>
          </a:solidFill>
          <a:ln w="7620">
            <a:solidFill>
              <a:srgbClr val="DABADD"/>
            </a:solidFill>
            <a:prstDash val="solid"/>
          </a:ln>
        </p:spPr>
      </p:sp>
      <p:sp>
        <p:nvSpPr>
          <p:cNvPr id="5" name="Text 2"/>
          <p:cNvSpPr/>
          <p:nvPr/>
        </p:nvSpPr>
        <p:spPr>
          <a:xfrm>
            <a:off x="912614" y="1866781"/>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350" dirty="0"/>
          </a:p>
        </p:txBody>
      </p:sp>
      <p:sp>
        <p:nvSpPr>
          <p:cNvPr id="6" name="Text 3"/>
          <p:cNvSpPr/>
          <p:nvPr/>
        </p:nvSpPr>
        <p:spPr>
          <a:xfrm>
            <a:off x="1441966" y="1777246"/>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Optimal Conditions</a:t>
            </a:r>
            <a:endParaRPr lang="en-US" sz="1950" dirty="0"/>
          </a:p>
        </p:txBody>
      </p:sp>
      <p:sp>
        <p:nvSpPr>
          <p:cNvPr id="7" name="Text 4"/>
          <p:cNvSpPr/>
          <p:nvPr/>
        </p:nvSpPr>
        <p:spPr>
          <a:xfrm>
            <a:off x="1441966" y="2219444"/>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Providing optimal working and rest conditions, taking into account the physiological and psychological needs of the individual.</a:t>
            </a:r>
            <a:endParaRPr lang="en-US" sz="1650" dirty="0"/>
          </a:p>
        </p:txBody>
      </p:sp>
      <p:sp>
        <p:nvSpPr>
          <p:cNvPr id="8" name="Shape 5"/>
          <p:cNvSpPr/>
          <p:nvPr/>
        </p:nvSpPr>
        <p:spPr>
          <a:xfrm>
            <a:off x="747712" y="3356729"/>
            <a:ext cx="480655" cy="480655"/>
          </a:xfrm>
          <a:prstGeom prst="roundRect">
            <a:avLst>
              <a:gd name="adj" fmla="val 18669"/>
            </a:avLst>
          </a:prstGeom>
          <a:solidFill>
            <a:srgbClr val="F4D4F7"/>
          </a:solidFill>
          <a:ln w="7620">
            <a:solidFill>
              <a:srgbClr val="DABADD"/>
            </a:solidFill>
            <a:prstDash val="solid"/>
          </a:ln>
        </p:spPr>
      </p:sp>
      <p:sp>
        <p:nvSpPr>
          <p:cNvPr id="9" name="Text 6"/>
          <p:cNvSpPr/>
          <p:nvPr/>
        </p:nvSpPr>
        <p:spPr>
          <a:xfrm>
            <a:off x="912614" y="3446264"/>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350" dirty="0"/>
          </a:p>
        </p:txBody>
      </p:sp>
      <p:sp>
        <p:nvSpPr>
          <p:cNvPr id="10" name="Text 7"/>
          <p:cNvSpPr/>
          <p:nvPr/>
        </p:nvSpPr>
        <p:spPr>
          <a:xfrm>
            <a:off x="1441966" y="3356729"/>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Increased Efficiency</a:t>
            </a:r>
            <a:endParaRPr lang="en-US" sz="1950" dirty="0"/>
          </a:p>
        </p:txBody>
      </p:sp>
      <p:sp>
        <p:nvSpPr>
          <p:cNvPr id="11" name="Text 8"/>
          <p:cNvSpPr/>
          <p:nvPr/>
        </p:nvSpPr>
        <p:spPr>
          <a:xfrm>
            <a:off x="1441966" y="3798927"/>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Optimising work processes and adapting objects and equipment to increase efficiency and productivity.</a:t>
            </a:r>
            <a:endParaRPr lang="en-US" sz="1650" dirty="0"/>
          </a:p>
        </p:txBody>
      </p:sp>
      <p:sp>
        <p:nvSpPr>
          <p:cNvPr id="12" name="Shape 9"/>
          <p:cNvSpPr/>
          <p:nvPr/>
        </p:nvSpPr>
        <p:spPr>
          <a:xfrm>
            <a:off x="747712" y="4936212"/>
            <a:ext cx="480655" cy="480655"/>
          </a:xfrm>
          <a:prstGeom prst="roundRect">
            <a:avLst>
              <a:gd name="adj" fmla="val 18669"/>
            </a:avLst>
          </a:prstGeom>
          <a:solidFill>
            <a:srgbClr val="F4D4F7"/>
          </a:solidFill>
          <a:ln w="7620">
            <a:solidFill>
              <a:srgbClr val="DABADD"/>
            </a:solidFill>
            <a:prstDash val="solid"/>
          </a:ln>
        </p:spPr>
      </p:sp>
      <p:sp>
        <p:nvSpPr>
          <p:cNvPr id="13" name="Text 10"/>
          <p:cNvSpPr/>
          <p:nvPr/>
        </p:nvSpPr>
        <p:spPr>
          <a:xfrm>
            <a:off x="912614" y="5025747"/>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350" dirty="0"/>
          </a:p>
        </p:txBody>
      </p:sp>
      <p:sp>
        <p:nvSpPr>
          <p:cNvPr id="14" name="Text 11"/>
          <p:cNvSpPr/>
          <p:nvPr/>
        </p:nvSpPr>
        <p:spPr>
          <a:xfrm>
            <a:off x="1441966" y="4936212"/>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Preventing Illness</a:t>
            </a:r>
            <a:endParaRPr lang="en-US" sz="1950" dirty="0"/>
          </a:p>
        </p:txBody>
      </p:sp>
      <p:sp>
        <p:nvSpPr>
          <p:cNvPr id="15" name="Text 12"/>
          <p:cNvSpPr/>
          <p:nvPr/>
        </p:nvSpPr>
        <p:spPr>
          <a:xfrm>
            <a:off x="1441966" y="5378410"/>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Preventing occupational diseases and injuries related to the improper use of the work environment.</a:t>
            </a:r>
            <a:endParaRPr lang="en-US" sz="1650" dirty="0"/>
          </a:p>
        </p:txBody>
      </p:sp>
      <p:sp>
        <p:nvSpPr>
          <p:cNvPr id="16" name="Shape 13"/>
          <p:cNvSpPr/>
          <p:nvPr/>
        </p:nvSpPr>
        <p:spPr>
          <a:xfrm>
            <a:off x="747712" y="6515695"/>
            <a:ext cx="480655" cy="480655"/>
          </a:xfrm>
          <a:prstGeom prst="roundRect">
            <a:avLst>
              <a:gd name="adj" fmla="val 18669"/>
            </a:avLst>
          </a:prstGeom>
          <a:solidFill>
            <a:srgbClr val="F4D4F7"/>
          </a:solidFill>
          <a:ln w="7620">
            <a:solidFill>
              <a:srgbClr val="DABADD"/>
            </a:solidFill>
            <a:prstDash val="solid"/>
          </a:ln>
        </p:spPr>
      </p:sp>
      <p:sp>
        <p:nvSpPr>
          <p:cNvPr id="17" name="Text 14"/>
          <p:cNvSpPr/>
          <p:nvPr/>
        </p:nvSpPr>
        <p:spPr>
          <a:xfrm>
            <a:off x="912614" y="6605230"/>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4</a:t>
            </a:r>
            <a:endParaRPr lang="en-US" sz="2350" dirty="0"/>
          </a:p>
        </p:txBody>
      </p:sp>
      <p:sp>
        <p:nvSpPr>
          <p:cNvPr id="18" name="Text 15"/>
          <p:cNvSpPr/>
          <p:nvPr/>
        </p:nvSpPr>
        <p:spPr>
          <a:xfrm>
            <a:off x="1441966" y="6515695"/>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Universality</a:t>
            </a:r>
            <a:endParaRPr lang="en-US" sz="1950" dirty="0"/>
          </a:p>
        </p:txBody>
      </p:sp>
      <p:sp>
        <p:nvSpPr>
          <p:cNvPr id="19" name="Text 16"/>
          <p:cNvSpPr/>
          <p:nvPr/>
        </p:nvSpPr>
        <p:spPr>
          <a:xfrm>
            <a:off x="1441966" y="6957893"/>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Applying ergonomic principles in various areas of life to create more comfortable and safe conditions.</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968693" y="2434590"/>
            <a:ext cx="9473803"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Spheres of Application of Ergonomics</a:t>
            </a:r>
            <a:endParaRPr lang="en-US" sz="4550" dirty="0"/>
          </a:p>
        </p:txBody>
      </p:sp>
      <p:sp>
        <p:nvSpPr>
          <p:cNvPr id="3" name="Text 1"/>
          <p:cNvSpPr/>
          <p:nvPr/>
        </p:nvSpPr>
        <p:spPr>
          <a:xfrm>
            <a:off x="968693" y="3777734"/>
            <a:ext cx="3387447"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Manufacturing and Offices</a:t>
            </a:r>
            <a:endParaRPr lang="en-US" sz="2250" dirty="0"/>
          </a:p>
        </p:txBody>
      </p:sp>
      <p:sp>
        <p:nvSpPr>
          <p:cNvPr id="4" name="Text 2"/>
          <p:cNvSpPr/>
          <p:nvPr/>
        </p:nvSpPr>
        <p:spPr>
          <a:xfrm>
            <a:off x="968693"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Optimisation of workplaces and processes to increase productivity and employee comfort.</a:t>
            </a:r>
            <a:endParaRPr lang="en-US" sz="1900" dirty="0"/>
          </a:p>
        </p:txBody>
      </p:sp>
      <p:sp>
        <p:nvSpPr>
          <p:cNvPr id="5" name="Text 3"/>
          <p:cNvSpPr/>
          <p:nvPr/>
        </p:nvSpPr>
        <p:spPr>
          <a:xfrm>
            <a:off x="5407462" y="3777734"/>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Healthcare</a:t>
            </a:r>
            <a:endParaRPr lang="en-US" sz="2250" dirty="0"/>
          </a:p>
        </p:txBody>
      </p:sp>
      <p:sp>
        <p:nvSpPr>
          <p:cNvPr id="6" name="Text 4"/>
          <p:cNvSpPr/>
          <p:nvPr/>
        </p:nvSpPr>
        <p:spPr>
          <a:xfrm>
            <a:off x="5407462"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Development of medical equipment and organisation of workplaces in healthcare facilities.</a:t>
            </a:r>
            <a:endParaRPr lang="en-US" sz="1900" dirty="0"/>
          </a:p>
        </p:txBody>
      </p:sp>
      <p:sp>
        <p:nvSpPr>
          <p:cNvPr id="7" name="Text 5"/>
          <p:cNvSpPr/>
          <p:nvPr/>
        </p:nvSpPr>
        <p:spPr>
          <a:xfrm>
            <a:off x="9846231" y="3777734"/>
            <a:ext cx="3059311"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Design and Architecture</a:t>
            </a:r>
            <a:endParaRPr lang="en-US" sz="2250" dirty="0"/>
          </a:p>
        </p:txBody>
      </p:sp>
      <p:sp>
        <p:nvSpPr>
          <p:cNvPr id="8" name="Text 6"/>
          <p:cNvSpPr/>
          <p:nvPr/>
        </p:nvSpPr>
        <p:spPr>
          <a:xfrm>
            <a:off x="9846231" y="4387691"/>
            <a:ext cx="3828931"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Creation of ergonomic interiors, objects and public spaces.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968693" y="1271230"/>
            <a:ext cx="6297454"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Ergonomics in Transport</a:t>
            </a:r>
            <a:endParaRPr lang="en-US" sz="4550" dirty="0"/>
          </a:p>
        </p:txBody>
      </p:sp>
      <p:pic>
        <p:nvPicPr>
          <p:cNvPr id="3" name="Image 0" descr="preencoded.png"/>
          <p:cNvPicPr>
            <a:picLocks noChangeAspect="1"/>
          </p:cNvPicPr>
          <p:nvPr/>
        </p:nvPicPr>
        <p:blipFill>
          <a:blip r:embed="rId3"/>
          <a:stretch>
            <a:fillRect/>
          </a:stretch>
        </p:blipFill>
        <p:spPr>
          <a:xfrm>
            <a:off x="968693" y="2491026"/>
            <a:ext cx="3984069" cy="2462332"/>
          </a:xfrm>
          <a:prstGeom prst="rect">
            <a:avLst/>
          </a:prstGeom>
        </p:spPr>
      </p:pic>
      <p:sp>
        <p:nvSpPr>
          <p:cNvPr id="4" name="Text 1"/>
          <p:cNvSpPr/>
          <p:nvPr/>
        </p:nvSpPr>
        <p:spPr>
          <a:xfrm>
            <a:off x="968693" y="5261967"/>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Cars</a:t>
            </a:r>
            <a:endParaRPr lang="en-US" sz="2250" dirty="0"/>
          </a:p>
        </p:txBody>
      </p:sp>
      <p:sp>
        <p:nvSpPr>
          <p:cNvPr id="5" name="Text 2"/>
          <p:cNvSpPr/>
          <p:nvPr/>
        </p:nvSpPr>
        <p:spPr>
          <a:xfrm>
            <a:off x="968693" y="5773222"/>
            <a:ext cx="398406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Developing ergonomic seats and control panels for driver comfort and safety.</a:t>
            </a:r>
            <a:endParaRPr lang="en-US" sz="1900" dirty="0"/>
          </a:p>
        </p:txBody>
      </p:sp>
      <p:pic>
        <p:nvPicPr>
          <p:cNvPr id="6" name="Image 1" descr="preencoded.png"/>
          <p:cNvPicPr>
            <a:picLocks noChangeAspect="1"/>
          </p:cNvPicPr>
          <p:nvPr/>
        </p:nvPicPr>
        <p:blipFill>
          <a:blip r:embed="rId4"/>
          <a:stretch>
            <a:fillRect/>
          </a:stretch>
        </p:blipFill>
        <p:spPr>
          <a:xfrm>
            <a:off x="5323046" y="2491026"/>
            <a:ext cx="3984069" cy="2462332"/>
          </a:xfrm>
          <a:prstGeom prst="rect">
            <a:avLst/>
          </a:prstGeom>
        </p:spPr>
      </p:pic>
      <p:sp>
        <p:nvSpPr>
          <p:cNvPr id="7" name="Text 3"/>
          <p:cNvSpPr/>
          <p:nvPr/>
        </p:nvSpPr>
        <p:spPr>
          <a:xfrm>
            <a:off x="5323046" y="5261967"/>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Aeroplanes</a:t>
            </a:r>
            <a:endParaRPr lang="en-US" sz="2250" dirty="0"/>
          </a:p>
        </p:txBody>
      </p:sp>
      <p:sp>
        <p:nvSpPr>
          <p:cNvPr id="8" name="Text 4"/>
          <p:cNvSpPr/>
          <p:nvPr/>
        </p:nvSpPr>
        <p:spPr>
          <a:xfrm>
            <a:off x="5323046" y="5773222"/>
            <a:ext cx="3984069" cy="1185148"/>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Optimising the pilot's cabin and passenger seating for comfortable and safe flights.</a:t>
            </a:r>
            <a:endParaRPr lang="en-US" sz="1900" dirty="0"/>
          </a:p>
        </p:txBody>
      </p:sp>
      <p:pic>
        <p:nvPicPr>
          <p:cNvPr id="9" name="Image 2" descr="preencoded.png"/>
          <p:cNvPicPr>
            <a:picLocks noChangeAspect="1"/>
          </p:cNvPicPr>
          <p:nvPr/>
        </p:nvPicPr>
        <p:blipFill>
          <a:blip r:embed="rId5"/>
          <a:stretch>
            <a:fillRect/>
          </a:stretch>
        </p:blipFill>
        <p:spPr>
          <a:xfrm>
            <a:off x="9677400" y="2491026"/>
            <a:ext cx="3984188" cy="2462332"/>
          </a:xfrm>
          <a:prstGeom prst="rect">
            <a:avLst/>
          </a:prstGeom>
        </p:spPr>
      </p:pic>
      <p:sp>
        <p:nvSpPr>
          <p:cNvPr id="10" name="Text 5"/>
          <p:cNvSpPr/>
          <p:nvPr/>
        </p:nvSpPr>
        <p:spPr>
          <a:xfrm>
            <a:off x="9677400" y="5261967"/>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Trains</a:t>
            </a:r>
            <a:endParaRPr lang="en-US" sz="2250" dirty="0"/>
          </a:p>
        </p:txBody>
      </p:sp>
      <p:sp>
        <p:nvSpPr>
          <p:cNvPr id="11" name="Text 6"/>
          <p:cNvSpPr/>
          <p:nvPr/>
        </p:nvSpPr>
        <p:spPr>
          <a:xfrm>
            <a:off x="9677400" y="5773222"/>
            <a:ext cx="3984188" cy="1185148"/>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Ergonomic design of driver's cabs and passenger carriages for comfortable journeys.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7331" y="613648"/>
            <a:ext cx="7582138" cy="1312545"/>
          </a:xfrm>
          <a:prstGeom prst="rect">
            <a:avLst/>
          </a:prstGeom>
          <a:noFill/>
          <a:ln/>
        </p:spPr>
        <p:txBody>
          <a:bodyPr wrap="square" lIns="0" tIns="0" rIns="0" bIns="0" rtlCol="0" anchor="t"/>
          <a:lstStyle/>
          <a:p>
            <a:pPr marL="0" indent="0">
              <a:lnSpc>
                <a:spcPts val="5150"/>
              </a:lnSpc>
              <a:buNone/>
            </a:pPr>
            <a:r>
              <a:rPr lang="en-US" sz="4100" kern="0" spc="-83" dirty="0">
                <a:solidFill>
                  <a:srgbClr val="D73AD7"/>
                </a:solidFill>
                <a:latin typeface="Source Serif Pro Semi Bold" pitchFamily="34" charset="0"/>
                <a:ea typeface="Source Serif Pro Semi Bold" pitchFamily="34" charset="-122"/>
                <a:cs typeface="Source Serif Pro Semi Bold" pitchFamily="34" charset="-120"/>
              </a:rPr>
              <a:t>Ergonomics in Information Technology</a:t>
            </a:r>
            <a:endParaRPr lang="en-US" sz="4100" dirty="0"/>
          </a:p>
        </p:txBody>
      </p:sp>
      <p:pic>
        <p:nvPicPr>
          <p:cNvPr id="4" name="Image 1" descr="preencoded.png"/>
          <p:cNvPicPr>
            <a:picLocks noChangeAspect="1"/>
          </p:cNvPicPr>
          <p:nvPr/>
        </p:nvPicPr>
        <p:blipFill>
          <a:blip r:embed="rId4"/>
          <a:stretch>
            <a:fillRect/>
          </a:stretch>
        </p:blipFill>
        <p:spPr>
          <a:xfrm>
            <a:off x="6267331" y="2260878"/>
            <a:ext cx="1115616" cy="1784985"/>
          </a:xfrm>
          <a:prstGeom prst="rect">
            <a:avLst/>
          </a:prstGeom>
        </p:spPr>
      </p:pic>
      <p:sp>
        <p:nvSpPr>
          <p:cNvPr id="5" name="Text 1"/>
          <p:cNvSpPr/>
          <p:nvPr/>
        </p:nvSpPr>
        <p:spPr>
          <a:xfrm>
            <a:off x="7717631" y="2484001"/>
            <a:ext cx="2624971" cy="328136"/>
          </a:xfrm>
          <a:prstGeom prst="rect">
            <a:avLst/>
          </a:prstGeom>
          <a:noFill/>
          <a:ln/>
        </p:spPr>
        <p:txBody>
          <a:bodyPr wrap="none" lIns="0" tIns="0" rIns="0" bIns="0" rtlCol="0" anchor="t"/>
          <a:lstStyle/>
          <a:p>
            <a:pPr marL="0" indent="0" algn="l">
              <a:lnSpc>
                <a:spcPts val="2550"/>
              </a:lnSpc>
              <a:buNone/>
            </a:pPr>
            <a:r>
              <a:rPr lang="en-US" sz="2050" kern="0" spc="-41" dirty="0">
                <a:solidFill>
                  <a:srgbClr val="272525"/>
                </a:solidFill>
                <a:latin typeface="Source Serif Pro Semi Bold" pitchFamily="34" charset="0"/>
                <a:ea typeface="Source Serif Pro Semi Bold" pitchFamily="34" charset="-122"/>
                <a:cs typeface="Source Serif Pro Semi Bold" pitchFamily="34" charset="-120"/>
              </a:rPr>
              <a:t>Interfaces</a:t>
            </a:r>
            <a:endParaRPr lang="en-US" sz="2050" dirty="0"/>
          </a:p>
        </p:txBody>
      </p:sp>
      <p:sp>
        <p:nvSpPr>
          <p:cNvPr id="6" name="Text 2"/>
          <p:cNvSpPr/>
          <p:nvPr/>
        </p:nvSpPr>
        <p:spPr>
          <a:xfrm>
            <a:off x="7717631" y="2945963"/>
            <a:ext cx="6131838" cy="713899"/>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Developing user-friendly and intuitive interfaces for software and websites.</a:t>
            </a:r>
            <a:endParaRPr lang="en-US" sz="1750" dirty="0"/>
          </a:p>
        </p:txBody>
      </p:sp>
      <p:pic>
        <p:nvPicPr>
          <p:cNvPr id="7" name="Image 2" descr="preencoded.png"/>
          <p:cNvPicPr>
            <a:picLocks noChangeAspect="1"/>
          </p:cNvPicPr>
          <p:nvPr/>
        </p:nvPicPr>
        <p:blipFill>
          <a:blip r:embed="rId5"/>
          <a:stretch>
            <a:fillRect/>
          </a:stretch>
        </p:blipFill>
        <p:spPr>
          <a:xfrm>
            <a:off x="6267331" y="4045863"/>
            <a:ext cx="1115616" cy="1784985"/>
          </a:xfrm>
          <a:prstGeom prst="rect">
            <a:avLst/>
          </a:prstGeom>
        </p:spPr>
      </p:pic>
      <p:sp>
        <p:nvSpPr>
          <p:cNvPr id="8" name="Text 3"/>
          <p:cNvSpPr/>
          <p:nvPr/>
        </p:nvSpPr>
        <p:spPr>
          <a:xfrm>
            <a:off x="7717631" y="4268986"/>
            <a:ext cx="2624971" cy="328136"/>
          </a:xfrm>
          <a:prstGeom prst="rect">
            <a:avLst/>
          </a:prstGeom>
          <a:noFill/>
          <a:ln/>
        </p:spPr>
        <p:txBody>
          <a:bodyPr wrap="none" lIns="0" tIns="0" rIns="0" bIns="0" rtlCol="0" anchor="t"/>
          <a:lstStyle/>
          <a:p>
            <a:pPr marL="0" indent="0" algn="l">
              <a:lnSpc>
                <a:spcPts val="2550"/>
              </a:lnSpc>
              <a:buNone/>
            </a:pPr>
            <a:r>
              <a:rPr lang="en-US" sz="2050" kern="0" spc="-41" dirty="0">
                <a:solidFill>
                  <a:srgbClr val="272525"/>
                </a:solidFill>
                <a:latin typeface="Source Serif Pro Semi Bold" pitchFamily="34" charset="0"/>
                <a:ea typeface="Source Serif Pro Semi Bold" pitchFamily="34" charset="-122"/>
                <a:cs typeface="Source Serif Pro Semi Bold" pitchFamily="34" charset="-120"/>
              </a:rPr>
              <a:t>User Experience</a:t>
            </a:r>
            <a:endParaRPr lang="en-US" sz="2050" dirty="0"/>
          </a:p>
        </p:txBody>
      </p:sp>
      <p:sp>
        <p:nvSpPr>
          <p:cNvPr id="9" name="Text 4"/>
          <p:cNvSpPr/>
          <p:nvPr/>
        </p:nvSpPr>
        <p:spPr>
          <a:xfrm>
            <a:off x="7717631" y="4730948"/>
            <a:ext cx="6131838" cy="713899"/>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Optimising user interaction with digital products to enhance efficiency and satisfaction.</a:t>
            </a:r>
            <a:endParaRPr lang="en-US" sz="1750" dirty="0"/>
          </a:p>
        </p:txBody>
      </p:sp>
      <p:pic>
        <p:nvPicPr>
          <p:cNvPr id="10" name="Image 3" descr="preencoded.png"/>
          <p:cNvPicPr>
            <a:picLocks noChangeAspect="1"/>
          </p:cNvPicPr>
          <p:nvPr/>
        </p:nvPicPr>
        <p:blipFill>
          <a:blip r:embed="rId6"/>
          <a:stretch>
            <a:fillRect/>
          </a:stretch>
        </p:blipFill>
        <p:spPr>
          <a:xfrm>
            <a:off x="6267331" y="5830848"/>
            <a:ext cx="1115616" cy="1784985"/>
          </a:xfrm>
          <a:prstGeom prst="rect">
            <a:avLst/>
          </a:prstGeom>
        </p:spPr>
      </p:pic>
      <p:sp>
        <p:nvSpPr>
          <p:cNvPr id="11" name="Text 5"/>
          <p:cNvSpPr/>
          <p:nvPr/>
        </p:nvSpPr>
        <p:spPr>
          <a:xfrm>
            <a:off x="7717631" y="6053971"/>
            <a:ext cx="2624971" cy="328136"/>
          </a:xfrm>
          <a:prstGeom prst="rect">
            <a:avLst/>
          </a:prstGeom>
          <a:noFill/>
          <a:ln/>
        </p:spPr>
        <p:txBody>
          <a:bodyPr wrap="none" lIns="0" tIns="0" rIns="0" bIns="0" rtlCol="0" anchor="t"/>
          <a:lstStyle/>
          <a:p>
            <a:pPr marL="0" indent="0" algn="l">
              <a:lnSpc>
                <a:spcPts val="2550"/>
              </a:lnSpc>
              <a:buNone/>
            </a:pPr>
            <a:r>
              <a:rPr lang="en-US" sz="2050" kern="0" spc="-41" dirty="0">
                <a:solidFill>
                  <a:srgbClr val="272525"/>
                </a:solidFill>
                <a:latin typeface="Source Serif Pro Semi Bold" pitchFamily="34" charset="0"/>
                <a:ea typeface="Source Serif Pro Semi Bold" pitchFamily="34" charset="-122"/>
                <a:cs typeface="Source Serif Pro Semi Bold" pitchFamily="34" charset="-120"/>
              </a:rPr>
              <a:t>Hardware</a:t>
            </a:r>
            <a:endParaRPr lang="en-US" sz="2050" dirty="0"/>
          </a:p>
        </p:txBody>
      </p:sp>
      <p:sp>
        <p:nvSpPr>
          <p:cNvPr id="12" name="Text 6"/>
          <p:cNvSpPr/>
          <p:nvPr/>
        </p:nvSpPr>
        <p:spPr>
          <a:xfrm>
            <a:off x="7717631" y="6515933"/>
            <a:ext cx="6131838" cy="356949"/>
          </a:xfrm>
          <a:prstGeom prst="rect">
            <a:avLst/>
          </a:prstGeom>
          <a:noFill/>
          <a:ln/>
        </p:spPr>
        <p:txBody>
          <a:bodyPr wrap="non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Creating ergonomic computer peripherals to reduce user strain.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108948"/>
            <a:ext cx="6400800"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Directions of Ergonomics</a:t>
            </a:r>
            <a:endParaRPr lang="en-US" sz="4550" dirty="0"/>
          </a:p>
        </p:txBody>
      </p:sp>
      <p:sp>
        <p:nvSpPr>
          <p:cNvPr id="4" name="Shape 1"/>
          <p:cNvSpPr/>
          <p:nvPr/>
        </p:nvSpPr>
        <p:spPr>
          <a:xfrm>
            <a:off x="864037" y="2205276"/>
            <a:ext cx="7415927" cy="4915376"/>
          </a:xfrm>
          <a:prstGeom prst="roundRect">
            <a:avLst>
              <a:gd name="adj" fmla="val 2110"/>
            </a:avLst>
          </a:prstGeom>
          <a:noFill/>
          <a:ln w="15240">
            <a:solidFill>
              <a:srgbClr val="000000">
                <a:alpha val="8000"/>
              </a:srgbClr>
            </a:solidFill>
            <a:prstDash val="solid"/>
          </a:ln>
        </p:spPr>
      </p:sp>
      <p:sp>
        <p:nvSpPr>
          <p:cNvPr id="5" name="Shape 2"/>
          <p:cNvSpPr/>
          <p:nvPr/>
        </p:nvSpPr>
        <p:spPr>
          <a:xfrm>
            <a:off x="879277" y="2220516"/>
            <a:ext cx="7385447" cy="1891665"/>
          </a:xfrm>
          <a:prstGeom prst="rect">
            <a:avLst/>
          </a:prstGeom>
          <a:solidFill>
            <a:srgbClr val="FFFFFF">
              <a:alpha val="4000"/>
            </a:srgbClr>
          </a:solidFill>
          <a:ln/>
        </p:spPr>
      </p:sp>
      <p:sp>
        <p:nvSpPr>
          <p:cNvPr id="6" name="Text 3"/>
          <p:cNvSpPr/>
          <p:nvPr/>
        </p:nvSpPr>
        <p:spPr>
          <a:xfrm>
            <a:off x="1126093" y="2376249"/>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Micro-ergonomics</a:t>
            </a:r>
            <a:endParaRPr lang="en-US" sz="1900" dirty="0"/>
          </a:p>
        </p:txBody>
      </p:sp>
      <p:sp>
        <p:nvSpPr>
          <p:cNvPr id="7" name="Text 4"/>
          <p:cNvSpPr/>
          <p:nvPr/>
        </p:nvSpPr>
        <p:spPr>
          <a:xfrm>
            <a:off x="4822627" y="2376249"/>
            <a:ext cx="3195280" cy="158019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Studying the interaction between the human and individual elements of the workplace</a:t>
            </a:r>
            <a:endParaRPr lang="en-US" sz="1900" dirty="0"/>
          </a:p>
        </p:txBody>
      </p:sp>
      <p:sp>
        <p:nvSpPr>
          <p:cNvPr id="8" name="Shape 5"/>
          <p:cNvSpPr/>
          <p:nvPr/>
        </p:nvSpPr>
        <p:spPr>
          <a:xfrm>
            <a:off x="879277" y="4112181"/>
            <a:ext cx="7385447" cy="1496616"/>
          </a:xfrm>
          <a:prstGeom prst="rect">
            <a:avLst/>
          </a:prstGeom>
          <a:solidFill>
            <a:srgbClr val="000000">
              <a:alpha val="4000"/>
            </a:srgbClr>
          </a:solidFill>
          <a:ln/>
        </p:spPr>
      </p:sp>
      <p:sp>
        <p:nvSpPr>
          <p:cNvPr id="9" name="Text 6"/>
          <p:cNvSpPr/>
          <p:nvPr/>
        </p:nvSpPr>
        <p:spPr>
          <a:xfrm>
            <a:off x="1126093" y="4267914"/>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Meso-ergonomics</a:t>
            </a:r>
            <a:endParaRPr lang="en-US" sz="1900" dirty="0"/>
          </a:p>
        </p:txBody>
      </p:sp>
      <p:sp>
        <p:nvSpPr>
          <p:cNvPr id="10" name="Text 7"/>
          <p:cNvSpPr/>
          <p:nvPr/>
        </p:nvSpPr>
        <p:spPr>
          <a:xfrm>
            <a:off x="4822627" y="4267914"/>
            <a:ext cx="3195280"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Investigating the interaction between the human and the work environment as a whole</a:t>
            </a:r>
            <a:endParaRPr lang="en-US" sz="1900" dirty="0"/>
          </a:p>
        </p:txBody>
      </p:sp>
      <p:sp>
        <p:nvSpPr>
          <p:cNvPr id="11" name="Shape 8"/>
          <p:cNvSpPr/>
          <p:nvPr/>
        </p:nvSpPr>
        <p:spPr>
          <a:xfrm>
            <a:off x="879277" y="5608796"/>
            <a:ext cx="7385447" cy="1496616"/>
          </a:xfrm>
          <a:prstGeom prst="rect">
            <a:avLst/>
          </a:prstGeom>
          <a:solidFill>
            <a:srgbClr val="FFFFFF">
              <a:alpha val="4000"/>
            </a:srgbClr>
          </a:solidFill>
          <a:ln/>
        </p:spPr>
      </p:sp>
      <p:sp>
        <p:nvSpPr>
          <p:cNvPr id="12" name="Text 9"/>
          <p:cNvSpPr/>
          <p:nvPr/>
        </p:nvSpPr>
        <p:spPr>
          <a:xfrm>
            <a:off x="1126093" y="5764530"/>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Macro-ergonomics</a:t>
            </a:r>
            <a:endParaRPr lang="en-US" sz="1900" dirty="0"/>
          </a:p>
        </p:txBody>
      </p:sp>
      <p:sp>
        <p:nvSpPr>
          <p:cNvPr id="13" name="Text 10"/>
          <p:cNvSpPr/>
          <p:nvPr/>
        </p:nvSpPr>
        <p:spPr>
          <a:xfrm>
            <a:off x="4822627" y="5764530"/>
            <a:ext cx="3195280"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Analysing the interaction between the human and global systems and organisations</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4720"/>
          </a:xfrm>
          <a:prstGeom prst="rect">
            <a:avLst/>
          </a:prstGeom>
        </p:spPr>
      </p:pic>
      <p:sp>
        <p:nvSpPr>
          <p:cNvPr id="3" name="Text 0"/>
          <p:cNvSpPr/>
          <p:nvPr/>
        </p:nvSpPr>
        <p:spPr>
          <a:xfrm>
            <a:off x="6255068" y="603885"/>
            <a:ext cx="5167670" cy="645914"/>
          </a:xfrm>
          <a:prstGeom prst="rect">
            <a:avLst/>
          </a:prstGeom>
          <a:noFill/>
          <a:ln/>
        </p:spPr>
        <p:txBody>
          <a:bodyPr wrap="none" lIns="0" tIns="0" rIns="0" bIns="0" rtlCol="0" anchor="t"/>
          <a:lstStyle/>
          <a:p>
            <a:pPr marL="0" indent="0">
              <a:lnSpc>
                <a:spcPts val="5050"/>
              </a:lnSpc>
              <a:buNone/>
            </a:pPr>
            <a:r>
              <a:rPr lang="en-US" sz="4050" kern="0" spc="-81" dirty="0">
                <a:solidFill>
                  <a:srgbClr val="D73AD7"/>
                </a:solidFill>
                <a:latin typeface="Source Serif Pro Semi Bold" pitchFamily="34" charset="0"/>
                <a:ea typeface="Source Serif Pro Semi Bold" pitchFamily="34" charset="-122"/>
                <a:cs typeface="Source Serif Pro Semi Bold" pitchFamily="34" charset="-120"/>
              </a:rPr>
              <a:t>Physical Ergonomics</a:t>
            </a:r>
            <a:endParaRPr lang="en-US" sz="4050" dirty="0"/>
          </a:p>
        </p:txBody>
      </p:sp>
      <p:sp>
        <p:nvSpPr>
          <p:cNvPr id="4" name="Shape 1"/>
          <p:cNvSpPr/>
          <p:nvPr/>
        </p:nvSpPr>
        <p:spPr>
          <a:xfrm>
            <a:off x="6255068" y="1579126"/>
            <a:ext cx="7606665" cy="1260396"/>
          </a:xfrm>
          <a:prstGeom prst="roundRect">
            <a:avLst>
              <a:gd name="adj" fmla="val 7319"/>
            </a:avLst>
          </a:prstGeom>
          <a:solidFill>
            <a:srgbClr val="F4D4F7"/>
          </a:solidFill>
          <a:ln w="7620">
            <a:solidFill>
              <a:srgbClr val="DABADD"/>
            </a:solidFill>
            <a:prstDash val="solid"/>
          </a:ln>
        </p:spPr>
      </p:sp>
      <p:sp>
        <p:nvSpPr>
          <p:cNvPr id="5" name="Text 2"/>
          <p:cNvSpPr/>
          <p:nvPr/>
        </p:nvSpPr>
        <p:spPr>
          <a:xfrm>
            <a:off x="6482239" y="1806297"/>
            <a:ext cx="2583775" cy="32289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Workplace</a:t>
            </a:r>
            <a:endParaRPr lang="en-US" sz="2000" dirty="0"/>
          </a:p>
        </p:txBody>
      </p:sp>
      <p:sp>
        <p:nvSpPr>
          <p:cNvPr id="6" name="Text 3"/>
          <p:cNvSpPr/>
          <p:nvPr/>
        </p:nvSpPr>
        <p:spPr>
          <a:xfrm>
            <a:off x="6482239" y="2260878"/>
            <a:ext cx="7152323" cy="351472"/>
          </a:xfrm>
          <a:prstGeom prst="rect">
            <a:avLst/>
          </a:prstGeom>
          <a:noFill/>
          <a:ln/>
        </p:spPr>
        <p:txBody>
          <a:bodyPr wrap="non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Optimising the layout of the workplace for comfort and efficiency.</a:t>
            </a:r>
            <a:endParaRPr lang="en-US" sz="1700" dirty="0"/>
          </a:p>
        </p:txBody>
      </p:sp>
      <p:sp>
        <p:nvSpPr>
          <p:cNvPr id="7" name="Shape 4"/>
          <p:cNvSpPr/>
          <p:nvPr/>
        </p:nvSpPr>
        <p:spPr>
          <a:xfrm>
            <a:off x="6255068" y="3059073"/>
            <a:ext cx="7606665" cy="1260396"/>
          </a:xfrm>
          <a:prstGeom prst="roundRect">
            <a:avLst>
              <a:gd name="adj" fmla="val 7319"/>
            </a:avLst>
          </a:prstGeom>
          <a:solidFill>
            <a:srgbClr val="F4D4F7"/>
          </a:solidFill>
          <a:ln w="7620">
            <a:solidFill>
              <a:srgbClr val="DABADD"/>
            </a:solidFill>
            <a:prstDash val="solid"/>
          </a:ln>
        </p:spPr>
      </p:sp>
      <p:sp>
        <p:nvSpPr>
          <p:cNvPr id="8" name="Text 5"/>
          <p:cNvSpPr/>
          <p:nvPr/>
        </p:nvSpPr>
        <p:spPr>
          <a:xfrm>
            <a:off x="6482239" y="3286244"/>
            <a:ext cx="2583775" cy="32289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Working Posture</a:t>
            </a:r>
            <a:endParaRPr lang="en-US" sz="2000" dirty="0"/>
          </a:p>
        </p:txBody>
      </p:sp>
      <p:sp>
        <p:nvSpPr>
          <p:cNvPr id="9" name="Text 6"/>
          <p:cNvSpPr/>
          <p:nvPr/>
        </p:nvSpPr>
        <p:spPr>
          <a:xfrm>
            <a:off x="6482239" y="3740825"/>
            <a:ext cx="7152323" cy="351472"/>
          </a:xfrm>
          <a:prstGeom prst="rect">
            <a:avLst/>
          </a:prstGeom>
          <a:noFill/>
          <a:ln/>
        </p:spPr>
        <p:txBody>
          <a:bodyPr wrap="non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Ensuring the correct body position during work to reduce strain.</a:t>
            </a:r>
            <a:endParaRPr lang="en-US" sz="1700" dirty="0"/>
          </a:p>
        </p:txBody>
      </p:sp>
      <p:sp>
        <p:nvSpPr>
          <p:cNvPr id="10" name="Shape 7"/>
          <p:cNvSpPr/>
          <p:nvPr/>
        </p:nvSpPr>
        <p:spPr>
          <a:xfrm>
            <a:off x="6255068" y="4539020"/>
            <a:ext cx="7606665" cy="1611868"/>
          </a:xfrm>
          <a:prstGeom prst="roundRect">
            <a:avLst>
              <a:gd name="adj" fmla="val 5723"/>
            </a:avLst>
          </a:prstGeom>
          <a:solidFill>
            <a:srgbClr val="F4D4F7"/>
          </a:solidFill>
          <a:ln w="7620">
            <a:solidFill>
              <a:srgbClr val="DABADD"/>
            </a:solidFill>
            <a:prstDash val="solid"/>
          </a:ln>
        </p:spPr>
      </p:sp>
      <p:sp>
        <p:nvSpPr>
          <p:cNvPr id="11" name="Text 8"/>
          <p:cNvSpPr/>
          <p:nvPr/>
        </p:nvSpPr>
        <p:spPr>
          <a:xfrm>
            <a:off x="6482239" y="4766191"/>
            <a:ext cx="2674144" cy="32289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Musculoskeletal System</a:t>
            </a:r>
            <a:endParaRPr lang="en-US" sz="2000" dirty="0"/>
          </a:p>
        </p:txBody>
      </p:sp>
      <p:sp>
        <p:nvSpPr>
          <p:cNvPr id="12" name="Text 9"/>
          <p:cNvSpPr/>
          <p:nvPr/>
        </p:nvSpPr>
        <p:spPr>
          <a:xfrm>
            <a:off x="6482239" y="5220772"/>
            <a:ext cx="7152323" cy="702945"/>
          </a:xfrm>
          <a:prstGeom prst="rect">
            <a:avLst/>
          </a:prstGeom>
          <a:noFill/>
          <a:ln/>
        </p:spPr>
        <p:txBody>
          <a:bodyPr wrap="squar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Considering the characteristics of the musculoskeletal system to prevent injuries and fatigue.</a:t>
            </a:r>
            <a:endParaRPr lang="en-US" sz="1700" dirty="0"/>
          </a:p>
        </p:txBody>
      </p:sp>
      <p:sp>
        <p:nvSpPr>
          <p:cNvPr id="13" name="Shape 10"/>
          <p:cNvSpPr/>
          <p:nvPr/>
        </p:nvSpPr>
        <p:spPr>
          <a:xfrm>
            <a:off x="6255068" y="6370439"/>
            <a:ext cx="7606665" cy="1260396"/>
          </a:xfrm>
          <a:prstGeom prst="roundRect">
            <a:avLst>
              <a:gd name="adj" fmla="val 7319"/>
            </a:avLst>
          </a:prstGeom>
          <a:solidFill>
            <a:srgbClr val="F4D4F7"/>
          </a:solidFill>
          <a:ln w="7620">
            <a:solidFill>
              <a:srgbClr val="DABADD"/>
            </a:solidFill>
            <a:prstDash val="solid"/>
          </a:ln>
        </p:spPr>
      </p:sp>
      <p:sp>
        <p:nvSpPr>
          <p:cNvPr id="14" name="Text 11"/>
          <p:cNvSpPr/>
          <p:nvPr/>
        </p:nvSpPr>
        <p:spPr>
          <a:xfrm>
            <a:off x="6482239" y="6597610"/>
            <a:ext cx="2583775" cy="322898"/>
          </a:xfrm>
          <a:prstGeom prst="rect">
            <a:avLst/>
          </a:prstGeom>
          <a:noFill/>
          <a:ln/>
        </p:spPr>
        <p:txBody>
          <a:bodyPr wrap="none" lIns="0" tIns="0" rIns="0" bIns="0" rtlCol="0" anchor="t"/>
          <a:lstStyle/>
          <a:p>
            <a:pPr marL="0" indent="0">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Equipment Adaptation</a:t>
            </a:r>
            <a:endParaRPr lang="en-US" sz="2000" dirty="0"/>
          </a:p>
        </p:txBody>
      </p:sp>
      <p:sp>
        <p:nvSpPr>
          <p:cNvPr id="15" name="Text 12"/>
          <p:cNvSpPr/>
          <p:nvPr/>
        </p:nvSpPr>
        <p:spPr>
          <a:xfrm>
            <a:off x="6482239" y="7052191"/>
            <a:ext cx="7152323" cy="351472"/>
          </a:xfrm>
          <a:prstGeom prst="rect">
            <a:avLst/>
          </a:prstGeom>
          <a:noFill/>
          <a:ln/>
        </p:spPr>
        <p:txBody>
          <a:bodyPr wrap="none" lIns="0" tIns="0" rIns="0" bIns="0" rtlCol="0" anchor="t"/>
          <a:lstStyle/>
          <a:p>
            <a:pPr marL="0" indent="0">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Adjusting furniture and tools to the parameters of the individual.</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0" y="0"/>
            <a:ext cx="7315200" cy="8229600"/>
          </a:xfrm>
          <a:prstGeom prst="rect">
            <a:avLst/>
          </a:prstGeom>
        </p:spPr>
      </p:pic>
      <p:pic>
        <p:nvPicPr>
          <p:cNvPr id="3" name="Image 1" descr="preencoded.png"/>
          <p:cNvPicPr>
            <a:picLocks noChangeAspect="1"/>
          </p:cNvPicPr>
          <p:nvPr/>
        </p:nvPicPr>
        <p:blipFill>
          <a:blip r:embed="rId4"/>
          <a:stretch>
            <a:fillRect/>
          </a:stretch>
        </p:blipFill>
        <p:spPr>
          <a:xfrm>
            <a:off x="6646127" y="89210"/>
            <a:ext cx="7675544" cy="7783551"/>
          </a:xfrm>
          <a:prstGeom prst="rect">
            <a:avLst/>
          </a:prstGeom>
        </p:spPr>
      </p:pic>
      <p:sp>
        <p:nvSpPr>
          <p:cNvPr id="4" name="Text 0"/>
          <p:cNvSpPr/>
          <p:nvPr/>
        </p:nvSpPr>
        <p:spPr>
          <a:xfrm>
            <a:off x="607836" y="208860"/>
            <a:ext cx="5587127" cy="2904173"/>
          </a:xfrm>
          <a:prstGeom prst="rect">
            <a:avLst/>
          </a:prstGeom>
          <a:noFill/>
          <a:ln/>
        </p:spPr>
        <p:txBody>
          <a:bodyPr wrap="squar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Optimising workspaces for comfort and efficiency.</a:t>
            </a:r>
            <a:endParaRPr lang="en-US" sz="4550" dirty="0"/>
          </a:p>
        </p:txBody>
      </p:sp>
      <p:pic>
        <p:nvPicPr>
          <p:cNvPr id="5" name="Рисунок 4"/>
          <p:cNvPicPr>
            <a:picLocks noChangeAspect="1"/>
          </p:cNvPicPr>
          <p:nvPr/>
        </p:nvPicPr>
        <p:blipFill>
          <a:blip r:embed="rId5"/>
          <a:stretch>
            <a:fillRect/>
          </a:stretch>
        </p:blipFill>
        <p:spPr>
          <a:xfrm>
            <a:off x="748143" y="2731464"/>
            <a:ext cx="4480948" cy="49077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86100"/>
          </a:xfrm>
          <a:prstGeom prst="rect">
            <a:avLst/>
          </a:prstGeom>
        </p:spPr>
      </p:pic>
      <p:sp>
        <p:nvSpPr>
          <p:cNvPr id="3" name="Text 0"/>
          <p:cNvSpPr/>
          <p:nvPr/>
        </p:nvSpPr>
        <p:spPr>
          <a:xfrm>
            <a:off x="968693" y="3829407"/>
            <a:ext cx="5809059"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Cognitive Ergonomics</a:t>
            </a:r>
            <a:endParaRPr lang="en-US" sz="4550" dirty="0"/>
          </a:p>
        </p:txBody>
      </p:sp>
      <p:pic>
        <p:nvPicPr>
          <p:cNvPr id="4" name="Image 1" descr="preencoded.png"/>
          <p:cNvPicPr>
            <a:picLocks noChangeAspect="1"/>
          </p:cNvPicPr>
          <p:nvPr/>
        </p:nvPicPr>
        <p:blipFill>
          <a:blip r:embed="rId4"/>
          <a:stretch>
            <a:fillRect/>
          </a:stretch>
        </p:blipFill>
        <p:spPr>
          <a:xfrm>
            <a:off x="968693" y="4925735"/>
            <a:ext cx="617220" cy="617220"/>
          </a:xfrm>
          <a:prstGeom prst="rect">
            <a:avLst/>
          </a:prstGeom>
        </p:spPr>
      </p:pic>
      <p:sp>
        <p:nvSpPr>
          <p:cNvPr id="5" name="Text 1"/>
          <p:cNvSpPr/>
          <p:nvPr/>
        </p:nvSpPr>
        <p:spPr>
          <a:xfrm>
            <a:off x="968693" y="5789771"/>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Perception</a:t>
            </a:r>
            <a:endParaRPr lang="en-US" sz="2250" dirty="0"/>
          </a:p>
        </p:txBody>
      </p:sp>
      <p:sp>
        <p:nvSpPr>
          <p:cNvPr id="6" name="Text 2"/>
          <p:cNvSpPr/>
          <p:nvPr/>
        </p:nvSpPr>
        <p:spPr>
          <a:xfrm>
            <a:off x="968693" y="6301026"/>
            <a:ext cx="3984069" cy="1185148"/>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Optimising the presentation of information for easy perception and processing.</a:t>
            </a:r>
            <a:endParaRPr lang="en-US" sz="1900" dirty="0"/>
          </a:p>
        </p:txBody>
      </p:sp>
      <p:pic>
        <p:nvPicPr>
          <p:cNvPr id="7" name="Image 2" descr="preencoded.png"/>
          <p:cNvPicPr>
            <a:picLocks noChangeAspect="1"/>
          </p:cNvPicPr>
          <p:nvPr/>
        </p:nvPicPr>
        <p:blipFill>
          <a:blip r:embed="rId5"/>
          <a:stretch>
            <a:fillRect/>
          </a:stretch>
        </p:blipFill>
        <p:spPr>
          <a:xfrm>
            <a:off x="5323046" y="4925735"/>
            <a:ext cx="617220" cy="617220"/>
          </a:xfrm>
          <a:prstGeom prst="rect">
            <a:avLst/>
          </a:prstGeom>
        </p:spPr>
      </p:pic>
      <p:sp>
        <p:nvSpPr>
          <p:cNvPr id="8" name="Text 3"/>
          <p:cNvSpPr/>
          <p:nvPr/>
        </p:nvSpPr>
        <p:spPr>
          <a:xfrm>
            <a:off x="5323046" y="5789771"/>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Memory</a:t>
            </a:r>
            <a:endParaRPr lang="en-US" sz="2250" dirty="0"/>
          </a:p>
        </p:txBody>
      </p:sp>
      <p:sp>
        <p:nvSpPr>
          <p:cNvPr id="9" name="Text 4"/>
          <p:cNvSpPr/>
          <p:nvPr/>
        </p:nvSpPr>
        <p:spPr>
          <a:xfrm>
            <a:off x="5323046" y="6301026"/>
            <a:ext cx="398406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Developing systems that facilitate the memorisation and recall of information.</a:t>
            </a:r>
            <a:endParaRPr lang="en-US" sz="1900" dirty="0"/>
          </a:p>
        </p:txBody>
      </p:sp>
      <p:pic>
        <p:nvPicPr>
          <p:cNvPr id="10" name="Image 3" descr="preencoded.png"/>
          <p:cNvPicPr>
            <a:picLocks noChangeAspect="1"/>
          </p:cNvPicPr>
          <p:nvPr/>
        </p:nvPicPr>
        <p:blipFill>
          <a:blip r:embed="rId6"/>
          <a:stretch>
            <a:fillRect/>
          </a:stretch>
        </p:blipFill>
        <p:spPr>
          <a:xfrm>
            <a:off x="9677400" y="4925735"/>
            <a:ext cx="617220" cy="617220"/>
          </a:xfrm>
          <a:prstGeom prst="rect">
            <a:avLst/>
          </a:prstGeom>
        </p:spPr>
      </p:pic>
      <p:sp>
        <p:nvSpPr>
          <p:cNvPr id="11" name="Text 5"/>
          <p:cNvSpPr/>
          <p:nvPr/>
        </p:nvSpPr>
        <p:spPr>
          <a:xfrm>
            <a:off x="9677400" y="5789771"/>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Decision Making</a:t>
            </a:r>
            <a:endParaRPr lang="en-US" sz="2250" dirty="0"/>
          </a:p>
        </p:txBody>
      </p:sp>
      <p:sp>
        <p:nvSpPr>
          <p:cNvPr id="12" name="Text 6"/>
          <p:cNvSpPr/>
          <p:nvPr/>
        </p:nvSpPr>
        <p:spPr>
          <a:xfrm>
            <a:off x="9677400" y="6301026"/>
            <a:ext cx="3984188" cy="1185148"/>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Creating conditions for quick and effective decision-making in the work process.</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968693" y="2434590"/>
            <a:ext cx="6870740"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Organisational Ergonomics</a:t>
            </a:r>
            <a:endParaRPr lang="en-US" sz="4550" dirty="0"/>
          </a:p>
        </p:txBody>
      </p:sp>
      <p:sp>
        <p:nvSpPr>
          <p:cNvPr id="3" name="Text 1"/>
          <p:cNvSpPr/>
          <p:nvPr/>
        </p:nvSpPr>
        <p:spPr>
          <a:xfrm>
            <a:off x="968693" y="3777734"/>
            <a:ext cx="3135987"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Communication Systems</a:t>
            </a:r>
            <a:endParaRPr lang="en-US" sz="2250" dirty="0"/>
          </a:p>
        </p:txBody>
      </p:sp>
      <p:sp>
        <p:nvSpPr>
          <p:cNvPr id="4" name="Text 2"/>
          <p:cNvSpPr/>
          <p:nvPr/>
        </p:nvSpPr>
        <p:spPr>
          <a:xfrm>
            <a:off x="968693"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Optimising communication processes within the organisation to improve work efficiency.</a:t>
            </a:r>
            <a:endParaRPr lang="en-US" sz="1900" dirty="0"/>
          </a:p>
        </p:txBody>
      </p:sp>
      <p:sp>
        <p:nvSpPr>
          <p:cNvPr id="5" name="Text 3"/>
          <p:cNvSpPr/>
          <p:nvPr/>
        </p:nvSpPr>
        <p:spPr>
          <a:xfrm>
            <a:off x="5407462" y="3777734"/>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Employee Interaction</a:t>
            </a:r>
            <a:endParaRPr lang="en-US" sz="2250" dirty="0"/>
          </a:p>
        </p:txBody>
      </p:sp>
      <p:sp>
        <p:nvSpPr>
          <p:cNvPr id="6" name="Text 4"/>
          <p:cNvSpPr/>
          <p:nvPr/>
        </p:nvSpPr>
        <p:spPr>
          <a:xfrm>
            <a:off x="5407462"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Creating conditions for effective collaboration and information exchange between employees.</a:t>
            </a:r>
            <a:endParaRPr lang="en-US" sz="1900" dirty="0"/>
          </a:p>
        </p:txBody>
      </p:sp>
      <p:sp>
        <p:nvSpPr>
          <p:cNvPr id="7" name="Text 5"/>
          <p:cNvSpPr/>
          <p:nvPr/>
        </p:nvSpPr>
        <p:spPr>
          <a:xfrm>
            <a:off x="9846231" y="3777734"/>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Resource Management</a:t>
            </a:r>
            <a:endParaRPr lang="en-US" sz="2250" dirty="0"/>
          </a:p>
        </p:txBody>
      </p:sp>
      <p:sp>
        <p:nvSpPr>
          <p:cNvPr id="8" name="Text 6"/>
          <p:cNvSpPr/>
          <p:nvPr/>
        </p:nvSpPr>
        <p:spPr>
          <a:xfrm>
            <a:off x="9846231"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Developing ergonomic approaches to the allocation and utilisation of organisational resources.</a:t>
            </a:r>
            <a:endParaRPr lang="en-US" sz="1900" dirty="0"/>
          </a:p>
        </p:txBody>
      </p:sp>
      <p:pic>
        <p:nvPicPr>
          <p:cNvPr id="9" name="Рисунок 8"/>
          <p:cNvPicPr>
            <a:picLocks noChangeAspect="1"/>
          </p:cNvPicPr>
          <p:nvPr/>
        </p:nvPicPr>
        <p:blipFill>
          <a:blip r:embed="rId3"/>
          <a:stretch>
            <a:fillRect/>
          </a:stretch>
        </p:blipFill>
        <p:spPr>
          <a:xfrm>
            <a:off x="225307" y="352473"/>
            <a:ext cx="9144634" cy="1874488"/>
          </a:xfrm>
          <a:prstGeom prst="rect">
            <a:avLst/>
          </a:prstGeom>
        </p:spPr>
      </p:pic>
      <p:pic>
        <p:nvPicPr>
          <p:cNvPr id="10" name="Рисунок 9"/>
          <p:cNvPicPr>
            <a:picLocks noChangeAspect="1"/>
          </p:cNvPicPr>
          <p:nvPr/>
        </p:nvPicPr>
        <p:blipFill>
          <a:blip r:embed="rId4"/>
          <a:stretch>
            <a:fillRect/>
          </a:stretch>
        </p:blipFill>
        <p:spPr>
          <a:xfrm>
            <a:off x="9846231" y="60594"/>
            <a:ext cx="3913971" cy="320067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06728" y="578525"/>
            <a:ext cx="7703344" cy="1210866"/>
          </a:xfrm>
          <a:prstGeom prst="rect">
            <a:avLst/>
          </a:prstGeom>
          <a:noFill/>
          <a:ln/>
        </p:spPr>
        <p:txBody>
          <a:bodyPr wrap="square" lIns="0" tIns="0" rIns="0" bIns="0" rtlCol="0" anchor="t"/>
          <a:lstStyle/>
          <a:p>
            <a:pPr marL="0" indent="0">
              <a:lnSpc>
                <a:spcPts val="4750"/>
              </a:lnSpc>
              <a:buNone/>
            </a:pPr>
            <a:r>
              <a:rPr lang="en-US" sz="3800" kern="0" spc="-76" dirty="0">
                <a:solidFill>
                  <a:srgbClr val="D73AD7"/>
                </a:solidFill>
                <a:latin typeface="Cambria" panose="02040503050406030204" pitchFamily="18" charset="0"/>
                <a:ea typeface="Cambria" panose="02040503050406030204" pitchFamily="18" charset="0"/>
                <a:cs typeface="Source Serif Pro Semi Bold" pitchFamily="34" charset="-120"/>
              </a:rPr>
              <a:t>Ergonomic Requirements for the Organisation of Work Processes</a:t>
            </a:r>
            <a:endParaRPr lang="en-US" sz="3800" dirty="0">
              <a:latin typeface="Cambria" panose="02040503050406030204" pitchFamily="18" charset="0"/>
              <a:ea typeface="Cambria" panose="02040503050406030204" pitchFamily="18" charset="0"/>
            </a:endParaRPr>
          </a:p>
        </p:txBody>
      </p:sp>
      <p:sp>
        <p:nvSpPr>
          <p:cNvPr id="4" name="Shape 1"/>
          <p:cNvSpPr/>
          <p:nvPr/>
        </p:nvSpPr>
        <p:spPr>
          <a:xfrm>
            <a:off x="6206728" y="2329577"/>
            <a:ext cx="463034" cy="463034"/>
          </a:xfrm>
          <a:prstGeom prst="roundRect">
            <a:avLst>
              <a:gd name="adj" fmla="val 18670"/>
            </a:avLst>
          </a:prstGeom>
          <a:solidFill>
            <a:srgbClr val="F4D4F7"/>
          </a:solidFill>
          <a:ln w="7620">
            <a:solidFill>
              <a:srgbClr val="DABADD"/>
            </a:solidFill>
            <a:prstDash val="solid"/>
          </a:ln>
        </p:spPr>
      </p:sp>
      <p:sp>
        <p:nvSpPr>
          <p:cNvPr id="5" name="Text 2"/>
          <p:cNvSpPr/>
          <p:nvPr/>
        </p:nvSpPr>
        <p:spPr>
          <a:xfrm>
            <a:off x="6365558" y="2415778"/>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250" dirty="0"/>
          </a:p>
        </p:txBody>
      </p:sp>
      <p:sp>
        <p:nvSpPr>
          <p:cNvPr id="6" name="Text 3"/>
          <p:cNvSpPr/>
          <p:nvPr/>
        </p:nvSpPr>
        <p:spPr>
          <a:xfrm>
            <a:off x="6875502" y="2329577"/>
            <a:ext cx="2596515"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Economic Requirements</a:t>
            </a:r>
            <a:endParaRPr lang="en-US" sz="1900" dirty="0"/>
          </a:p>
        </p:txBody>
      </p:sp>
      <p:sp>
        <p:nvSpPr>
          <p:cNvPr id="7" name="Text 4"/>
          <p:cNvSpPr/>
          <p:nvPr/>
        </p:nvSpPr>
        <p:spPr>
          <a:xfrm>
            <a:off x="6875502" y="2755702"/>
            <a:ext cx="7034570" cy="658654"/>
          </a:xfrm>
          <a:prstGeom prst="rect">
            <a:avLst/>
          </a:prstGeom>
          <a:noFill/>
          <a:ln/>
        </p:spPr>
        <p:txBody>
          <a:bodyPr wrap="squar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Improving the technical equipment of work, selecting the optimal technology, and fully utilising equipment.</a:t>
            </a:r>
            <a:endParaRPr lang="en-US" sz="1600" dirty="0"/>
          </a:p>
        </p:txBody>
      </p:sp>
      <p:sp>
        <p:nvSpPr>
          <p:cNvPr id="8" name="Shape 5"/>
          <p:cNvSpPr/>
          <p:nvPr/>
        </p:nvSpPr>
        <p:spPr>
          <a:xfrm>
            <a:off x="6206728" y="3851553"/>
            <a:ext cx="463034" cy="463034"/>
          </a:xfrm>
          <a:prstGeom prst="roundRect">
            <a:avLst>
              <a:gd name="adj" fmla="val 18670"/>
            </a:avLst>
          </a:prstGeom>
          <a:solidFill>
            <a:srgbClr val="F4D4F7"/>
          </a:solidFill>
          <a:ln w="7620">
            <a:solidFill>
              <a:srgbClr val="DABADD"/>
            </a:solidFill>
            <a:prstDash val="solid"/>
          </a:ln>
        </p:spPr>
      </p:sp>
      <p:sp>
        <p:nvSpPr>
          <p:cNvPr id="9" name="Text 6"/>
          <p:cNvSpPr/>
          <p:nvPr/>
        </p:nvSpPr>
        <p:spPr>
          <a:xfrm>
            <a:off x="6365558" y="3937754"/>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250" dirty="0"/>
          </a:p>
        </p:txBody>
      </p:sp>
      <p:sp>
        <p:nvSpPr>
          <p:cNvPr id="10" name="Text 7"/>
          <p:cNvSpPr/>
          <p:nvPr/>
        </p:nvSpPr>
        <p:spPr>
          <a:xfrm>
            <a:off x="6875502" y="3851553"/>
            <a:ext cx="3669744"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Psychophysiological Requirements</a:t>
            </a:r>
            <a:endParaRPr lang="en-US" sz="1900" dirty="0"/>
          </a:p>
        </p:txBody>
      </p:sp>
      <p:sp>
        <p:nvSpPr>
          <p:cNvPr id="11" name="Text 8"/>
          <p:cNvSpPr/>
          <p:nvPr/>
        </p:nvSpPr>
        <p:spPr>
          <a:xfrm>
            <a:off x="6875502" y="4277678"/>
            <a:ext cx="7034570" cy="658654"/>
          </a:xfrm>
          <a:prstGeom prst="rect">
            <a:avLst/>
          </a:prstGeom>
          <a:noFill/>
          <a:ln/>
        </p:spPr>
        <p:txBody>
          <a:bodyPr wrap="squar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Correspondence between the physiological characteristics of the person and the elements of the technological process.</a:t>
            </a:r>
            <a:endParaRPr lang="en-US" sz="1600" dirty="0"/>
          </a:p>
        </p:txBody>
      </p:sp>
      <p:sp>
        <p:nvSpPr>
          <p:cNvPr id="12" name="Shape 9"/>
          <p:cNvSpPr/>
          <p:nvPr/>
        </p:nvSpPr>
        <p:spPr>
          <a:xfrm>
            <a:off x="6206728" y="5373529"/>
            <a:ext cx="463034" cy="463034"/>
          </a:xfrm>
          <a:prstGeom prst="roundRect">
            <a:avLst>
              <a:gd name="adj" fmla="val 18670"/>
            </a:avLst>
          </a:prstGeom>
          <a:solidFill>
            <a:srgbClr val="F4D4F7"/>
          </a:solidFill>
          <a:ln w="7620">
            <a:solidFill>
              <a:srgbClr val="DABADD"/>
            </a:solidFill>
            <a:prstDash val="solid"/>
          </a:ln>
        </p:spPr>
      </p:sp>
      <p:sp>
        <p:nvSpPr>
          <p:cNvPr id="13" name="Text 10"/>
          <p:cNvSpPr/>
          <p:nvPr/>
        </p:nvSpPr>
        <p:spPr>
          <a:xfrm>
            <a:off x="6365558" y="5459730"/>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250" dirty="0"/>
          </a:p>
        </p:txBody>
      </p:sp>
      <p:sp>
        <p:nvSpPr>
          <p:cNvPr id="14" name="Text 11"/>
          <p:cNvSpPr/>
          <p:nvPr/>
        </p:nvSpPr>
        <p:spPr>
          <a:xfrm>
            <a:off x="6875502" y="5373529"/>
            <a:ext cx="2978468"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Psychological Requirements</a:t>
            </a:r>
            <a:endParaRPr lang="en-US" sz="1900" dirty="0"/>
          </a:p>
        </p:txBody>
      </p:sp>
      <p:sp>
        <p:nvSpPr>
          <p:cNvPr id="15" name="Text 12"/>
          <p:cNvSpPr/>
          <p:nvPr/>
        </p:nvSpPr>
        <p:spPr>
          <a:xfrm>
            <a:off x="6875502" y="5799653"/>
            <a:ext cx="7034570" cy="658654"/>
          </a:xfrm>
          <a:prstGeom prst="rect">
            <a:avLst/>
          </a:prstGeom>
          <a:noFill/>
          <a:ln/>
        </p:spPr>
        <p:txBody>
          <a:bodyPr wrap="squar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Considering the capabilities of memory and thinking when organising the work process.</a:t>
            </a:r>
            <a:endParaRPr lang="en-US" sz="1600" dirty="0"/>
          </a:p>
        </p:txBody>
      </p:sp>
      <p:sp>
        <p:nvSpPr>
          <p:cNvPr id="16" name="Shape 13"/>
          <p:cNvSpPr/>
          <p:nvPr/>
        </p:nvSpPr>
        <p:spPr>
          <a:xfrm>
            <a:off x="6206728" y="6895505"/>
            <a:ext cx="463034" cy="463034"/>
          </a:xfrm>
          <a:prstGeom prst="roundRect">
            <a:avLst>
              <a:gd name="adj" fmla="val 18670"/>
            </a:avLst>
          </a:prstGeom>
          <a:solidFill>
            <a:srgbClr val="F4D4F7"/>
          </a:solidFill>
          <a:ln w="7620">
            <a:solidFill>
              <a:srgbClr val="DABADD"/>
            </a:solidFill>
            <a:prstDash val="solid"/>
          </a:ln>
        </p:spPr>
      </p:sp>
      <p:sp>
        <p:nvSpPr>
          <p:cNvPr id="17" name="Text 14"/>
          <p:cNvSpPr/>
          <p:nvPr/>
        </p:nvSpPr>
        <p:spPr>
          <a:xfrm>
            <a:off x="6365558" y="6981706"/>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4</a:t>
            </a:r>
            <a:endParaRPr lang="en-US" sz="2250" dirty="0"/>
          </a:p>
        </p:txBody>
      </p:sp>
      <p:sp>
        <p:nvSpPr>
          <p:cNvPr id="18" name="Text 15"/>
          <p:cNvSpPr/>
          <p:nvPr/>
        </p:nvSpPr>
        <p:spPr>
          <a:xfrm>
            <a:off x="6875502" y="6895505"/>
            <a:ext cx="5328999"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Anthropometric and Biomechanical Requirements</a:t>
            </a:r>
            <a:endParaRPr lang="en-US" sz="1900" dirty="0"/>
          </a:p>
        </p:txBody>
      </p:sp>
      <p:sp>
        <p:nvSpPr>
          <p:cNvPr id="19" name="Text 16"/>
          <p:cNvSpPr/>
          <p:nvPr/>
        </p:nvSpPr>
        <p:spPr>
          <a:xfrm>
            <a:off x="6875502" y="7321629"/>
            <a:ext cx="7034570" cy="329327"/>
          </a:xfrm>
          <a:prstGeom prst="rect">
            <a:avLst/>
          </a:prstGeom>
          <a:noFill/>
          <a:ln/>
        </p:spPr>
        <p:txBody>
          <a:bodyPr wrap="non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Correspondence between work tools and the physical parameters of the person.</a:t>
            </a:r>
            <a:endParaRPr lang="en-US" sz="1600" dirty="0"/>
          </a:p>
        </p:txBody>
      </p:sp>
      <p:sp>
        <p:nvSpPr>
          <p:cNvPr id="20" name="Прямоугольник 19"/>
          <p:cNvSpPr/>
          <p:nvPr/>
        </p:nvSpPr>
        <p:spPr>
          <a:xfrm>
            <a:off x="1179729" y="7860268"/>
            <a:ext cx="4835426" cy="369332"/>
          </a:xfrm>
          <a:prstGeom prst="rect">
            <a:avLst/>
          </a:prstGeom>
        </p:spPr>
        <p:txBody>
          <a:bodyPr wrap="none">
            <a:spAutoFit/>
          </a:bodyPr>
          <a:lstStyle/>
          <a:p>
            <a:r>
              <a:rPr lang="pl-PL" dirty="0"/>
              <a:t>https://www.youtube.com/watch?v=ZybOEkKI0CI</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99504"/>
          </a:xfrm>
          <a:prstGeom prst="rect">
            <a:avLst/>
          </a:prstGeom>
        </p:spPr>
      </p:pic>
      <p:sp>
        <p:nvSpPr>
          <p:cNvPr id="3" name="Text 0"/>
          <p:cNvSpPr/>
          <p:nvPr/>
        </p:nvSpPr>
        <p:spPr>
          <a:xfrm>
            <a:off x="968693" y="3293388"/>
            <a:ext cx="8202216" cy="635198"/>
          </a:xfrm>
          <a:prstGeom prst="rect">
            <a:avLst/>
          </a:prstGeom>
          <a:noFill/>
          <a:ln/>
        </p:spPr>
        <p:txBody>
          <a:bodyPr wrap="none" lIns="0" tIns="0" rIns="0" bIns="0" rtlCol="0" anchor="t"/>
          <a:lstStyle/>
          <a:p>
            <a:pPr marL="0" indent="0">
              <a:lnSpc>
                <a:spcPts val="5000"/>
              </a:lnSpc>
              <a:buNone/>
            </a:pPr>
            <a:r>
              <a:rPr lang="en-US" sz="4000" kern="0" spc="-80" dirty="0">
                <a:solidFill>
                  <a:srgbClr val="D73AD7"/>
                </a:solidFill>
                <a:latin typeface="Source Serif Pro Semi Bold" pitchFamily="34" charset="0"/>
                <a:ea typeface="Source Serif Pro Semi Bold" pitchFamily="34" charset="-122"/>
                <a:cs typeface="Source Serif Pro Semi Bold" pitchFamily="34" charset="-120"/>
              </a:rPr>
              <a:t>Hygiene requirements of ergonomics</a:t>
            </a:r>
            <a:endParaRPr lang="en-US" sz="4000" dirty="0"/>
          </a:p>
        </p:txBody>
      </p:sp>
      <p:sp>
        <p:nvSpPr>
          <p:cNvPr id="4" name="Shape 1"/>
          <p:cNvSpPr/>
          <p:nvPr/>
        </p:nvSpPr>
        <p:spPr>
          <a:xfrm>
            <a:off x="968693" y="4252436"/>
            <a:ext cx="6238518" cy="1585079"/>
          </a:xfrm>
          <a:prstGeom prst="roundRect">
            <a:avLst>
              <a:gd name="adj" fmla="val 5723"/>
            </a:avLst>
          </a:prstGeom>
          <a:solidFill>
            <a:srgbClr val="F4D4F7"/>
          </a:solidFill>
          <a:ln w="7620">
            <a:solidFill>
              <a:srgbClr val="DABADD"/>
            </a:solidFill>
            <a:prstDash val="solid"/>
          </a:ln>
        </p:spPr>
      </p:sp>
      <p:sp>
        <p:nvSpPr>
          <p:cNvPr id="5" name="Text 2"/>
          <p:cNvSpPr/>
          <p:nvPr/>
        </p:nvSpPr>
        <p:spPr>
          <a:xfrm>
            <a:off x="1192173" y="4475917"/>
            <a:ext cx="2881908"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Meteorological conditions</a:t>
            </a:r>
            <a:endParaRPr lang="en-US" sz="2000" dirty="0"/>
          </a:p>
        </p:txBody>
      </p:sp>
      <p:sp>
        <p:nvSpPr>
          <p:cNvPr id="6" name="Text 3"/>
          <p:cNvSpPr/>
          <p:nvPr/>
        </p:nvSpPr>
        <p:spPr>
          <a:xfrm>
            <a:off x="1192173" y="4922996"/>
            <a:ext cx="5791557" cy="691039"/>
          </a:xfrm>
          <a:prstGeom prst="rect">
            <a:avLst/>
          </a:prstGeom>
          <a:noFill/>
          <a:ln/>
        </p:spPr>
        <p:txBody>
          <a:bodyPr wrap="squar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Ensuring comfortable temperature, humidity and air movement in the workplace.</a:t>
            </a:r>
            <a:endParaRPr lang="en-US" sz="1700" dirty="0"/>
          </a:p>
        </p:txBody>
      </p:sp>
      <p:sp>
        <p:nvSpPr>
          <p:cNvPr id="7" name="Shape 4"/>
          <p:cNvSpPr/>
          <p:nvPr/>
        </p:nvSpPr>
        <p:spPr>
          <a:xfrm>
            <a:off x="7423071" y="4252436"/>
            <a:ext cx="6238518" cy="1585079"/>
          </a:xfrm>
          <a:prstGeom prst="roundRect">
            <a:avLst>
              <a:gd name="adj" fmla="val 5723"/>
            </a:avLst>
          </a:prstGeom>
          <a:solidFill>
            <a:srgbClr val="F4D4F7"/>
          </a:solidFill>
          <a:ln w="7620">
            <a:solidFill>
              <a:srgbClr val="DABADD"/>
            </a:solidFill>
            <a:prstDash val="solid"/>
          </a:ln>
        </p:spPr>
      </p:sp>
      <p:sp>
        <p:nvSpPr>
          <p:cNvPr id="8" name="Text 5"/>
          <p:cNvSpPr/>
          <p:nvPr/>
        </p:nvSpPr>
        <p:spPr>
          <a:xfrm>
            <a:off x="7646551" y="4475917"/>
            <a:ext cx="2540794"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Air composition</a:t>
            </a:r>
            <a:endParaRPr lang="en-US" sz="2000" dirty="0"/>
          </a:p>
        </p:txBody>
      </p:sp>
      <p:sp>
        <p:nvSpPr>
          <p:cNvPr id="9" name="Text 6"/>
          <p:cNvSpPr/>
          <p:nvPr/>
        </p:nvSpPr>
        <p:spPr>
          <a:xfrm>
            <a:off x="7646551" y="4922996"/>
            <a:ext cx="5791557" cy="691039"/>
          </a:xfrm>
          <a:prstGeom prst="rect">
            <a:avLst/>
          </a:prstGeom>
          <a:noFill/>
          <a:ln/>
        </p:spPr>
        <p:txBody>
          <a:bodyPr wrap="squar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Control over the optimal physical and chemical composition of the air in the work premises.</a:t>
            </a:r>
            <a:endParaRPr lang="en-US" sz="1700" dirty="0"/>
          </a:p>
        </p:txBody>
      </p:sp>
      <p:sp>
        <p:nvSpPr>
          <p:cNvPr id="10" name="Shape 7"/>
          <p:cNvSpPr/>
          <p:nvPr/>
        </p:nvSpPr>
        <p:spPr>
          <a:xfrm>
            <a:off x="968693" y="6053376"/>
            <a:ext cx="6238518" cy="1585079"/>
          </a:xfrm>
          <a:prstGeom prst="roundRect">
            <a:avLst>
              <a:gd name="adj" fmla="val 5723"/>
            </a:avLst>
          </a:prstGeom>
          <a:solidFill>
            <a:srgbClr val="F4D4F7"/>
          </a:solidFill>
          <a:ln w="7620">
            <a:solidFill>
              <a:srgbClr val="DABADD"/>
            </a:solidFill>
            <a:prstDash val="solid"/>
          </a:ln>
        </p:spPr>
      </p:sp>
      <p:sp>
        <p:nvSpPr>
          <p:cNvPr id="11" name="Text 8"/>
          <p:cNvSpPr/>
          <p:nvPr/>
        </p:nvSpPr>
        <p:spPr>
          <a:xfrm>
            <a:off x="1192173" y="6276856"/>
            <a:ext cx="2540794"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Lighting</a:t>
            </a:r>
            <a:endParaRPr lang="en-US" sz="2000" dirty="0"/>
          </a:p>
        </p:txBody>
      </p:sp>
      <p:sp>
        <p:nvSpPr>
          <p:cNvPr id="12" name="Text 9"/>
          <p:cNvSpPr/>
          <p:nvPr/>
        </p:nvSpPr>
        <p:spPr>
          <a:xfrm>
            <a:off x="1192173" y="6723936"/>
            <a:ext cx="5791557" cy="345519"/>
          </a:xfrm>
          <a:prstGeom prst="rect">
            <a:avLst/>
          </a:prstGeom>
          <a:noFill/>
          <a:ln/>
        </p:spPr>
        <p:txBody>
          <a:bodyPr wrap="non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Providing adequate lighting levels for comfortable and safe work.</a:t>
            </a:r>
            <a:endParaRPr lang="en-US" sz="1700" dirty="0"/>
          </a:p>
        </p:txBody>
      </p:sp>
      <p:sp>
        <p:nvSpPr>
          <p:cNvPr id="13" name="Shape 10"/>
          <p:cNvSpPr/>
          <p:nvPr/>
        </p:nvSpPr>
        <p:spPr>
          <a:xfrm>
            <a:off x="7423071" y="6053376"/>
            <a:ext cx="6238518" cy="1585079"/>
          </a:xfrm>
          <a:prstGeom prst="roundRect">
            <a:avLst>
              <a:gd name="adj" fmla="val 5723"/>
            </a:avLst>
          </a:prstGeom>
          <a:solidFill>
            <a:srgbClr val="F4D4F7"/>
          </a:solidFill>
          <a:ln w="7620">
            <a:solidFill>
              <a:srgbClr val="DABADD"/>
            </a:solidFill>
            <a:prstDash val="solid"/>
          </a:ln>
        </p:spPr>
      </p:sp>
      <p:sp>
        <p:nvSpPr>
          <p:cNvPr id="14" name="Text 11"/>
          <p:cNvSpPr/>
          <p:nvPr/>
        </p:nvSpPr>
        <p:spPr>
          <a:xfrm>
            <a:off x="7646551" y="6276856"/>
            <a:ext cx="2540794" cy="317540"/>
          </a:xfrm>
          <a:prstGeom prst="rect">
            <a:avLst/>
          </a:prstGeom>
          <a:noFill/>
          <a:ln/>
        </p:spPr>
        <p:txBody>
          <a:bodyPr wrap="none" lIns="0" tIns="0" rIns="0" bIns="0" rtlCol="0" anchor="t"/>
          <a:lstStyle/>
          <a:p>
            <a:pPr marL="0" indent="0">
              <a:lnSpc>
                <a:spcPts val="2500"/>
              </a:lnSpc>
              <a:buNone/>
            </a:pPr>
            <a:r>
              <a:rPr lang="en-US" sz="2000" kern="0" spc="-40" dirty="0">
                <a:solidFill>
                  <a:srgbClr val="272525"/>
                </a:solidFill>
                <a:latin typeface="Source Serif Pro Semi Bold" pitchFamily="34" charset="0"/>
                <a:ea typeface="Source Serif Pro Semi Bold" pitchFamily="34" charset="-122"/>
                <a:cs typeface="Source Serif Pro Semi Bold" pitchFamily="34" charset="-120"/>
              </a:rPr>
              <a:t>Noise and vibration</a:t>
            </a:r>
            <a:endParaRPr lang="en-US" sz="2000" dirty="0"/>
          </a:p>
        </p:txBody>
      </p:sp>
      <p:sp>
        <p:nvSpPr>
          <p:cNvPr id="15" name="Text 12"/>
          <p:cNvSpPr/>
          <p:nvPr/>
        </p:nvSpPr>
        <p:spPr>
          <a:xfrm>
            <a:off x="7646551" y="6723936"/>
            <a:ext cx="5791557" cy="691039"/>
          </a:xfrm>
          <a:prstGeom prst="rect">
            <a:avLst/>
          </a:prstGeom>
          <a:noFill/>
          <a:ln/>
        </p:spPr>
        <p:txBody>
          <a:bodyPr wrap="square" lIns="0" tIns="0" rIns="0" bIns="0" rtlCol="0" anchor="t"/>
          <a:lstStyle/>
          <a:p>
            <a:pPr marL="0" indent="0">
              <a:lnSpc>
                <a:spcPts val="2700"/>
              </a:lnSpc>
              <a:buNone/>
            </a:pPr>
            <a:r>
              <a:rPr lang="en-US" sz="1700" kern="0" spc="-34" dirty="0">
                <a:solidFill>
                  <a:srgbClr val="272525"/>
                </a:solidFill>
                <a:latin typeface="Source Sans Pro" pitchFamily="34" charset="0"/>
                <a:ea typeface="Source Sans Pro" pitchFamily="34" charset="-122"/>
                <a:cs typeface="Source Sans Pro" pitchFamily="34" charset="-120"/>
              </a:rPr>
              <a:t>Minimising noise and vibration levels to preserve the health of employees.</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968693" y="1271230"/>
            <a:ext cx="9819918"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Aesthetic Requirements of Ergonomics</a:t>
            </a:r>
            <a:endParaRPr lang="en-US" sz="4550" dirty="0"/>
          </a:p>
        </p:txBody>
      </p:sp>
      <p:pic>
        <p:nvPicPr>
          <p:cNvPr id="3" name="Image 0" descr="preencoded.png"/>
          <p:cNvPicPr>
            <a:picLocks noChangeAspect="1"/>
          </p:cNvPicPr>
          <p:nvPr/>
        </p:nvPicPr>
        <p:blipFill>
          <a:blip r:embed="rId3"/>
          <a:stretch>
            <a:fillRect/>
          </a:stretch>
        </p:blipFill>
        <p:spPr>
          <a:xfrm>
            <a:off x="968693" y="2491026"/>
            <a:ext cx="3984069" cy="2462332"/>
          </a:xfrm>
          <a:prstGeom prst="rect">
            <a:avLst/>
          </a:prstGeom>
        </p:spPr>
      </p:pic>
      <p:sp>
        <p:nvSpPr>
          <p:cNvPr id="4" name="Text 1"/>
          <p:cNvSpPr/>
          <p:nvPr/>
        </p:nvSpPr>
        <p:spPr>
          <a:xfrm>
            <a:off x="968693" y="5261967"/>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Workplace Design</a:t>
            </a:r>
            <a:endParaRPr lang="en-US" sz="2250" dirty="0"/>
          </a:p>
        </p:txBody>
      </p:sp>
      <p:sp>
        <p:nvSpPr>
          <p:cNvPr id="5" name="Text 2"/>
          <p:cNvSpPr/>
          <p:nvPr/>
        </p:nvSpPr>
        <p:spPr>
          <a:xfrm>
            <a:off x="968693" y="5773222"/>
            <a:ext cx="398406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Creating a visually appealing and harmonious work space.</a:t>
            </a:r>
            <a:endParaRPr lang="en-US" sz="1900" dirty="0"/>
          </a:p>
        </p:txBody>
      </p:sp>
      <p:pic>
        <p:nvPicPr>
          <p:cNvPr id="6" name="Image 1" descr="preencoded.png"/>
          <p:cNvPicPr>
            <a:picLocks noChangeAspect="1"/>
          </p:cNvPicPr>
          <p:nvPr/>
        </p:nvPicPr>
        <p:blipFill>
          <a:blip r:embed="rId4"/>
          <a:stretch>
            <a:fillRect/>
          </a:stretch>
        </p:blipFill>
        <p:spPr>
          <a:xfrm>
            <a:off x="5323046" y="2491026"/>
            <a:ext cx="3984069" cy="2462332"/>
          </a:xfrm>
          <a:prstGeom prst="rect">
            <a:avLst/>
          </a:prstGeom>
        </p:spPr>
      </p:pic>
      <p:sp>
        <p:nvSpPr>
          <p:cNvPr id="7" name="Text 3"/>
          <p:cNvSpPr/>
          <p:nvPr/>
        </p:nvSpPr>
        <p:spPr>
          <a:xfrm>
            <a:off x="5323046" y="5261967"/>
            <a:ext cx="2904530"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Ergonomic Furniture</a:t>
            </a:r>
            <a:endParaRPr lang="en-US" sz="2250" dirty="0"/>
          </a:p>
        </p:txBody>
      </p:sp>
      <p:sp>
        <p:nvSpPr>
          <p:cNvPr id="8" name="Text 4"/>
          <p:cNvSpPr/>
          <p:nvPr/>
        </p:nvSpPr>
        <p:spPr>
          <a:xfrm>
            <a:off x="5323046" y="5773222"/>
            <a:ext cx="398406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Developing functional and aesthetically pleasing furniture for the workplace.</a:t>
            </a:r>
            <a:endParaRPr lang="en-US" sz="1900" dirty="0"/>
          </a:p>
        </p:txBody>
      </p:sp>
      <p:pic>
        <p:nvPicPr>
          <p:cNvPr id="9" name="Image 2" descr="preencoded.png"/>
          <p:cNvPicPr>
            <a:picLocks noChangeAspect="1"/>
          </p:cNvPicPr>
          <p:nvPr/>
        </p:nvPicPr>
        <p:blipFill>
          <a:blip r:embed="rId5"/>
          <a:stretch>
            <a:fillRect/>
          </a:stretch>
        </p:blipFill>
        <p:spPr>
          <a:xfrm>
            <a:off x="9677400" y="2491026"/>
            <a:ext cx="3984188" cy="2462332"/>
          </a:xfrm>
          <a:prstGeom prst="rect">
            <a:avLst/>
          </a:prstGeom>
        </p:spPr>
      </p:pic>
      <p:sp>
        <p:nvSpPr>
          <p:cNvPr id="10" name="Text 5"/>
          <p:cNvSpPr/>
          <p:nvPr/>
        </p:nvSpPr>
        <p:spPr>
          <a:xfrm>
            <a:off x="9677400" y="5261967"/>
            <a:ext cx="2947511" cy="363141"/>
          </a:xfrm>
          <a:prstGeom prst="rect">
            <a:avLst/>
          </a:prstGeom>
          <a:noFill/>
          <a:ln/>
        </p:spPr>
        <p:txBody>
          <a:bodyPr wrap="none" lIns="0" tIns="0" rIns="0" bIns="0" rtlCol="0" anchor="t"/>
          <a:lstStyle/>
          <a:p>
            <a:pPr marL="0" indent="0" algn="l">
              <a:lnSpc>
                <a:spcPts val="28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Accessories and Details</a:t>
            </a:r>
            <a:endParaRPr lang="en-US" sz="2250" dirty="0"/>
          </a:p>
        </p:txBody>
      </p:sp>
      <p:sp>
        <p:nvSpPr>
          <p:cNvPr id="11" name="Text 6"/>
          <p:cNvSpPr/>
          <p:nvPr/>
        </p:nvSpPr>
        <p:spPr>
          <a:xfrm>
            <a:off x="9677400" y="5773222"/>
            <a:ext cx="3984188" cy="1185148"/>
          </a:xfrm>
          <a:prstGeom prst="rect">
            <a:avLst/>
          </a:prstGeom>
          <a:noFill/>
          <a:ln/>
        </p:spPr>
        <p:txBody>
          <a:bodyPr wrap="square" lIns="0" tIns="0" rIns="0" bIns="0" rtlCol="0" anchor="t"/>
          <a:lstStyle/>
          <a:p>
            <a:pPr marL="0" indent="0" algn="l">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Selecting harmonious colours and shapes for office supplies and accessories.</a:t>
            </a: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15753"/>
          </a:xfrm>
          <a:prstGeom prst="rect">
            <a:avLst/>
          </a:prstGeom>
        </p:spPr>
      </p:pic>
      <p:sp>
        <p:nvSpPr>
          <p:cNvPr id="3" name="Text 0"/>
          <p:cNvSpPr/>
          <p:nvPr/>
        </p:nvSpPr>
        <p:spPr>
          <a:xfrm>
            <a:off x="968693" y="2703195"/>
            <a:ext cx="6322695" cy="521256"/>
          </a:xfrm>
          <a:prstGeom prst="rect">
            <a:avLst/>
          </a:prstGeom>
          <a:noFill/>
          <a:ln/>
        </p:spPr>
        <p:txBody>
          <a:bodyPr wrap="none" lIns="0" tIns="0" rIns="0" bIns="0" rtlCol="0" anchor="t"/>
          <a:lstStyle/>
          <a:p>
            <a:pPr marL="0" indent="0">
              <a:lnSpc>
                <a:spcPts val="4100"/>
              </a:lnSpc>
              <a:buNone/>
            </a:pPr>
            <a:r>
              <a:rPr lang="en-US" sz="3250" kern="0" spc="-66" dirty="0">
                <a:solidFill>
                  <a:srgbClr val="D73AD7"/>
                </a:solidFill>
                <a:latin typeface="Source Serif Pro Semi Bold" pitchFamily="34" charset="0"/>
                <a:ea typeface="Source Serif Pro Semi Bold" pitchFamily="34" charset="-122"/>
                <a:cs typeface="Source Serif Pro Semi Bold" pitchFamily="34" charset="-120"/>
              </a:rPr>
              <a:t>Social requirements of ergonomics</a:t>
            </a:r>
            <a:endParaRPr lang="en-US" sz="3250" dirty="0"/>
          </a:p>
        </p:txBody>
      </p:sp>
      <p:pic>
        <p:nvPicPr>
          <p:cNvPr id="4" name="Image 1" descr="preencoded.png"/>
          <p:cNvPicPr>
            <a:picLocks noChangeAspect="1"/>
          </p:cNvPicPr>
          <p:nvPr/>
        </p:nvPicPr>
        <p:blipFill>
          <a:blip r:embed="rId4"/>
          <a:stretch>
            <a:fillRect/>
          </a:stretch>
        </p:blipFill>
        <p:spPr>
          <a:xfrm>
            <a:off x="968693" y="3490317"/>
            <a:ext cx="886301" cy="1418034"/>
          </a:xfrm>
          <a:prstGeom prst="rect">
            <a:avLst/>
          </a:prstGeom>
        </p:spPr>
      </p:pic>
      <p:sp>
        <p:nvSpPr>
          <p:cNvPr id="5" name="Text 1"/>
          <p:cNvSpPr/>
          <p:nvPr/>
        </p:nvSpPr>
        <p:spPr>
          <a:xfrm>
            <a:off x="2120860" y="3667482"/>
            <a:ext cx="2769632" cy="260747"/>
          </a:xfrm>
          <a:prstGeom prst="rect">
            <a:avLst/>
          </a:prstGeom>
          <a:noFill/>
          <a:ln/>
        </p:spPr>
        <p:txBody>
          <a:bodyPr wrap="none" lIns="0" tIns="0" rIns="0" bIns="0" rtlCol="0" anchor="t"/>
          <a:lstStyle/>
          <a:p>
            <a:pPr marL="0" indent="0" algn="l">
              <a:lnSpc>
                <a:spcPts val="2050"/>
              </a:lnSpc>
              <a:buNone/>
            </a:pPr>
            <a:r>
              <a:rPr lang="en-US" sz="1600" kern="0" spc="-33" dirty="0">
                <a:solidFill>
                  <a:srgbClr val="272525"/>
                </a:solidFill>
                <a:latin typeface="Source Serif Pro Semi Bold" pitchFamily="34" charset="0"/>
                <a:ea typeface="Source Serif Pro Semi Bold" pitchFamily="34" charset="-122"/>
                <a:cs typeface="Source Serif Pro Semi Bold" pitchFamily="34" charset="-120"/>
              </a:rPr>
              <a:t>Increasing the content of work</a:t>
            </a:r>
            <a:endParaRPr lang="en-US" sz="1600" dirty="0"/>
          </a:p>
        </p:txBody>
      </p:sp>
      <p:sp>
        <p:nvSpPr>
          <p:cNvPr id="6" name="Text 2"/>
          <p:cNvSpPr/>
          <p:nvPr/>
        </p:nvSpPr>
        <p:spPr>
          <a:xfrm>
            <a:off x="2120860" y="4034552"/>
            <a:ext cx="11540728" cy="283607"/>
          </a:xfrm>
          <a:prstGeom prst="rect">
            <a:avLst/>
          </a:prstGeom>
          <a:noFill/>
          <a:ln/>
        </p:spPr>
        <p:txBody>
          <a:bodyPr wrap="none" lIns="0" tIns="0" rIns="0" bIns="0" rtlCol="0" anchor="t"/>
          <a:lstStyle/>
          <a:p>
            <a:pPr marL="0" indent="0" algn="l">
              <a:lnSpc>
                <a:spcPts val="2200"/>
              </a:lnSpc>
              <a:buNone/>
            </a:pPr>
            <a:r>
              <a:rPr lang="en-US" sz="1350" kern="0" spc="-28" dirty="0">
                <a:solidFill>
                  <a:srgbClr val="272525"/>
                </a:solidFill>
                <a:latin typeface="Source Sans Pro" pitchFamily="34" charset="0"/>
                <a:ea typeface="Source Sans Pro" pitchFamily="34" charset="-122"/>
                <a:cs typeface="Source Sans Pro" pitchFamily="34" charset="-120"/>
              </a:rPr>
              <a:t>Creating conditions for more meaningful and interesting work.</a:t>
            </a:r>
            <a:endParaRPr lang="en-US" sz="1350" dirty="0"/>
          </a:p>
        </p:txBody>
      </p:sp>
      <p:pic>
        <p:nvPicPr>
          <p:cNvPr id="7" name="Image 2" descr="preencoded.png"/>
          <p:cNvPicPr>
            <a:picLocks noChangeAspect="1"/>
          </p:cNvPicPr>
          <p:nvPr/>
        </p:nvPicPr>
        <p:blipFill>
          <a:blip r:embed="rId5"/>
          <a:stretch>
            <a:fillRect/>
          </a:stretch>
        </p:blipFill>
        <p:spPr>
          <a:xfrm>
            <a:off x="968693" y="4908352"/>
            <a:ext cx="886301" cy="1418034"/>
          </a:xfrm>
          <a:prstGeom prst="rect">
            <a:avLst/>
          </a:prstGeom>
        </p:spPr>
      </p:pic>
      <p:sp>
        <p:nvSpPr>
          <p:cNvPr id="8" name="Text 3"/>
          <p:cNvSpPr/>
          <p:nvPr/>
        </p:nvSpPr>
        <p:spPr>
          <a:xfrm>
            <a:off x="2120860" y="5085517"/>
            <a:ext cx="2085380" cy="260747"/>
          </a:xfrm>
          <a:prstGeom prst="rect">
            <a:avLst/>
          </a:prstGeom>
          <a:noFill/>
          <a:ln/>
        </p:spPr>
        <p:txBody>
          <a:bodyPr wrap="none" lIns="0" tIns="0" rIns="0" bIns="0" rtlCol="0" anchor="t"/>
          <a:lstStyle/>
          <a:p>
            <a:pPr marL="0" indent="0" algn="l">
              <a:lnSpc>
                <a:spcPts val="2050"/>
              </a:lnSpc>
              <a:buNone/>
            </a:pPr>
            <a:r>
              <a:rPr lang="en-US" sz="1600" kern="0" spc="-33" dirty="0">
                <a:solidFill>
                  <a:srgbClr val="272525"/>
                </a:solidFill>
                <a:latin typeface="Source Serif Pro Semi Bold" pitchFamily="34" charset="0"/>
                <a:ea typeface="Source Serif Pro Semi Bold" pitchFamily="34" charset="-122"/>
                <a:cs typeface="Source Serif Pro Semi Bold" pitchFamily="34" charset="-120"/>
              </a:rPr>
              <a:t>Creative activity</a:t>
            </a:r>
            <a:endParaRPr lang="en-US" sz="1600" dirty="0"/>
          </a:p>
        </p:txBody>
      </p:sp>
      <p:sp>
        <p:nvSpPr>
          <p:cNvPr id="9" name="Text 4"/>
          <p:cNvSpPr/>
          <p:nvPr/>
        </p:nvSpPr>
        <p:spPr>
          <a:xfrm>
            <a:off x="2120860" y="5452586"/>
            <a:ext cx="11540728" cy="283607"/>
          </a:xfrm>
          <a:prstGeom prst="rect">
            <a:avLst/>
          </a:prstGeom>
          <a:noFill/>
          <a:ln/>
        </p:spPr>
        <p:txBody>
          <a:bodyPr wrap="none" lIns="0" tIns="0" rIns="0" bIns="0" rtlCol="0" anchor="t"/>
          <a:lstStyle/>
          <a:p>
            <a:pPr marL="0" indent="0" algn="l">
              <a:lnSpc>
                <a:spcPts val="2200"/>
              </a:lnSpc>
              <a:buNone/>
            </a:pPr>
            <a:r>
              <a:rPr lang="en-US" sz="1350" kern="0" spc="-28" dirty="0">
                <a:solidFill>
                  <a:srgbClr val="272525"/>
                </a:solidFill>
                <a:latin typeface="Source Sans Pro" pitchFamily="34" charset="0"/>
                <a:ea typeface="Source Sans Pro" pitchFamily="34" charset="-122"/>
                <a:cs typeface="Source Sans Pro" pitchFamily="34" charset="-120"/>
              </a:rPr>
              <a:t>Stimulating a creative approach and initiative of employees.</a:t>
            </a:r>
            <a:endParaRPr lang="en-US" sz="1350" dirty="0"/>
          </a:p>
        </p:txBody>
      </p:sp>
      <p:pic>
        <p:nvPicPr>
          <p:cNvPr id="10" name="Image 3" descr="preencoded.png"/>
          <p:cNvPicPr>
            <a:picLocks noChangeAspect="1"/>
          </p:cNvPicPr>
          <p:nvPr/>
        </p:nvPicPr>
        <p:blipFill>
          <a:blip r:embed="rId6"/>
          <a:stretch>
            <a:fillRect/>
          </a:stretch>
        </p:blipFill>
        <p:spPr>
          <a:xfrm>
            <a:off x="968693" y="6326386"/>
            <a:ext cx="886301" cy="1418034"/>
          </a:xfrm>
          <a:prstGeom prst="rect">
            <a:avLst/>
          </a:prstGeom>
        </p:spPr>
      </p:pic>
      <p:sp>
        <p:nvSpPr>
          <p:cNvPr id="11" name="Text 5"/>
          <p:cNvSpPr/>
          <p:nvPr/>
        </p:nvSpPr>
        <p:spPr>
          <a:xfrm>
            <a:off x="2120860" y="6503551"/>
            <a:ext cx="2134195" cy="260747"/>
          </a:xfrm>
          <a:prstGeom prst="rect">
            <a:avLst/>
          </a:prstGeom>
          <a:noFill/>
          <a:ln/>
        </p:spPr>
        <p:txBody>
          <a:bodyPr wrap="none" lIns="0" tIns="0" rIns="0" bIns="0" rtlCol="0" anchor="t"/>
          <a:lstStyle/>
          <a:p>
            <a:pPr marL="0" indent="0" algn="l">
              <a:lnSpc>
                <a:spcPts val="2050"/>
              </a:lnSpc>
              <a:buNone/>
            </a:pPr>
            <a:r>
              <a:rPr lang="en-US" sz="1600" kern="0" spc="-33" dirty="0">
                <a:solidFill>
                  <a:srgbClr val="272525"/>
                </a:solidFill>
                <a:latin typeface="Source Serif Pro Semi Bold" pitchFamily="34" charset="0"/>
                <a:ea typeface="Source Serif Pro Semi Bold" pitchFamily="34" charset="-122"/>
                <a:cs typeface="Source Serif Pro Semi Bold" pitchFamily="34" charset="-120"/>
              </a:rPr>
              <a:t>Management efficiency</a:t>
            </a:r>
            <a:endParaRPr lang="en-US" sz="1600" dirty="0"/>
          </a:p>
        </p:txBody>
      </p:sp>
      <p:sp>
        <p:nvSpPr>
          <p:cNvPr id="12" name="Text 6"/>
          <p:cNvSpPr/>
          <p:nvPr/>
        </p:nvSpPr>
        <p:spPr>
          <a:xfrm>
            <a:off x="2120860" y="6870621"/>
            <a:ext cx="11540728" cy="283607"/>
          </a:xfrm>
          <a:prstGeom prst="rect">
            <a:avLst/>
          </a:prstGeom>
          <a:noFill/>
          <a:ln/>
        </p:spPr>
        <p:txBody>
          <a:bodyPr wrap="none" lIns="0" tIns="0" rIns="0" bIns="0" rtlCol="0" anchor="t"/>
          <a:lstStyle/>
          <a:p>
            <a:pPr marL="0" indent="0" algn="l">
              <a:lnSpc>
                <a:spcPts val="2200"/>
              </a:lnSpc>
              <a:buNone/>
            </a:pPr>
            <a:r>
              <a:rPr lang="en-US" sz="1350" kern="0" spc="-28" dirty="0">
                <a:solidFill>
                  <a:srgbClr val="272525"/>
                </a:solidFill>
                <a:latin typeface="Source Sans Pro" pitchFamily="34" charset="0"/>
                <a:ea typeface="Source Sans Pro" pitchFamily="34" charset="-122"/>
                <a:cs typeface="Source Sans Pro" pitchFamily="34" charset="-120"/>
              </a:rPr>
              <a:t>Optimisation of production and personnel management processes.</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99465" y="560665"/>
            <a:ext cx="7717869" cy="1198483"/>
          </a:xfrm>
          <a:prstGeom prst="rect">
            <a:avLst/>
          </a:prstGeom>
          <a:noFill/>
          <a:ln/>
        </p:spPr>
        <p:txBody>
          <a:bodyPr wrap="square" lIns="0" tIns="0" rIns="0" bIns="0" rtlCol="0" anchor="t"/>
          <a:lstStyle/>
          <a:p>
            <a:pPr marL="0" indent="0">
              <a:lnSpc>
                <a:spcPts val="4700"/>
              </a:lnSpc>
              <a:buNone/>
            </a:pPr>
            <a:r>
              <a:rPr lang="en-US" sz="3750" kern="0" spc="-75" dirty="0">
                <a:solidFill>
                  <a:srgbClr val="D73AD7"/>
                </a:solidFill>
                <a:latin typeface="Source Serif Pro Semi Bold" pitchFamily="34" charset="0"/>
                <a:ea typeface="Source Serif Pro Semi Bold" pitchFamily="34" charset="-122"/>
                <a:cs typeface="Source Serif Pro Semi Bold" pitchFamily="34" charset="-120"/>
              </a:rPr>
              <a:t>Main tasks of scientific work organisation</a:t>
            </a:r>
            <a:endParaRPr lang="en-US" sz="3750" dirty="0"/>
          </a:p>
        </p:txBody>
      </p:sp>
      <p:pic>
        <p:nvPicPr>
          <p:cNvPr id="4" name="Image 1" descr="preencoded.png"/>
          <p:cNvPicPr>
            <a:picLocks noChangeAspect="1"/>
          </p:cNvPicPr>
          <p:nvPr/>
        </p:nvPicPr>
        <p:blipFill>
          <a:blip r:embed="rId4"/>
          <a:stretch>
            <a:fillRect/>
          </a:stretch>
        </p:blipFill>
        <p:spPr>
          <a:xfrm>
            <a:off x="6199465" y="2064663"/>
            <a:ext cx="509349" cy="509349"/>
          </a:xfrm>
          <a:prstGeom prst="rect">
            <a:avLst/>
          </a:prstGeom>
        </p:spPr>
      </p:pic>
      <p:sp>
        <p:nvSpPr>
          <p:cNvPr id="5" name="Text 1"/>
          <p:cNvSpPr/>
          <p:nvPr/>
        </p:nvSpPr>
        <p:spPr>
          <a:xfrm>
            <a:off x="6199465" y="2777728"/>
            <a:ext cx="2397085" cy="299561"/>
          </a:xfrm>
          <a:prstGeom prst="rect">
            <a:avLst/>
          </a:prstGeom>
          <a:noFill/>
          <a:ln/>
        </p:spPr>
        <p:txBody>
          <a:bodyPr wrap="none" lIns="0" tIns="0" rIns="0" bIns="0" rtlCol="0" anchor="t"/>
          <a:lstStyle/>
          <a:p>
            <a:pPr marL="0" indent="0" algn="l">
              <a:lnSpc>
                <a:spcPts val="2350"/>
              </a:lnSpc>
              <a:buNone/>
            </a:pPr>
            <a:r>
              <a:rPr lang="en-US" sz="1850" kern="0" spc="-38" dirty="0">
                <a:solidFill>
                  <a:srgbClr val="272525"/>
                </a:solidFill>
                <a:latin typeface="Source Serif Pro Semi Bold" pitchFamily="34" charset="0"/>
                <a:ea typeface="Source Serif Pro Semi Bold" pitchFamily="34" charset="-122"/>
                <a:cs typeface="Source Serif Pro Semi Bold" pitchFamily="34" charset="-120"/>
              </a:rPr>
              <a:t>Economic task</a:t>
            </a:r>
            <a:endParaRPr lang="en-US" sz="1850" dirty="0"/>
          </a:p>
        </p:txBody>
      </p:sp>
      <p:sp>
        <p:nvSpPr>
          <p:cNvPr id="6" name="Text 2"/>
          <p:cNvSpPr/>
          <p:nvPr/>
        </p:nvSpPr>
        <p:spPr>
          <a:xfrm>
            <a:off x="6199465" y="3199448"/>
            <a:ext cx="7717869" cy="325874"/>
          </a:xfrm>
          <a:prstGeom prst="rect">
            <a:avLst/>
          </a:prstGeom>
          <a:noFill/>
          <a:ln/>
        </p:spPr>
        <p:txBody>
          <a:bodyPr wrap="none" lIns="0" tIns="0" rIns="0" bIns="0" rtlCol="0" anchor="t"/>
          <a:lstStyle/>
          <a:p>
            <a:pPr marL="0" indent="0" algn="l">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Effective combination of technology and people in the production process.</a:t>
            </a:r>
            <a:endParaRPr lang="en-US" sz="1600" dirty="0"/>
          </a:p>
        </p:txBody>
      </p:sp>
      <p:pic>
        <p:nvPicPr>
          <p:cNvPr id="7" name="Image 2" descr="preencoded.png"/>
          <p:cNvPicPr>
            <a:picLocks noChangeAspect="1"/>
          </p:cNvPicPr>
          <p:nvPr/>
        </p:nvPicPr>
        <p:blipFill>
          <a:blip r:embed="rId5"/>
          <a:stretch>
            <a:fillRect/>
          </a:stretch>
        </p:blipFill>
        <p:spPr>
          <a:xfrm>
            <a:off x="6199465" y="4136469"/>
            <a:ext cx="509349" cy="509349"/>
          </a:xfrm>
          <a:prstGeom prst="rect">
            <a:avLst/>
          </a:prstGeom>
        </p:spPr>
      </p:pic>
      <p:sp>
        <p:nvSpPr>
          <p:cNvPr id="8" name="Text 3"/>
          <p:cNvSpPr/>
          <p:nvPr/>
        </p:nvSpPr>
        <p:spPr>
          <a:xfrm>
            <a:off x="6199465" y="4849535"/>
            <a:ext cx="2584252" cy="299561"/>
          </a:xfrm>
          <a:prstGeom prst="rect">
            <a:avLst/>
          </a:prstGeom>
          <a:noFill/>
          <a:ln/>
        </p:spPr>
        <p:txBody>
          <a:bodyPr wrap="none" lIns="0" tIns="0" rIns="0" bIns="0" rtlCol="0" anchor="t"/>
          <a:lstStyle/>
          <a:p>
            <a:pPr marL="0" indent="0" algn="l">
              <a:lnSpc>
                <a:spcPts val="2350"/>
              </a:lnSpc>
              <a:buNone/>
            </a:pPr>
            <a:r>
              <a:rPr lang="en-US" sz="1850" kern="0" spc="-38" dirty="0">
                <a:solidFill>
                  <a:srgbClr val="272525"/>
                </a:solidFill>
                <a:latin typeface="Source Serif Pro Semi Bold" pitchFamily="34" charset="0"/>
                <a:ea typeface="Source Serif Pro Semi Bold" pitchFamily="34" charset="-122"/>
                <a:cs typeface="Source Serif Pro Semi Bold" pitchFamily="34" charset="-120"/>
              </a:rPr>
              <a:t>Psychophysiological task</a:t>
            </a:r>
            <a:endParaRPr lang="en-US" sz="1850" dirty="0"/>
          </a:p>
        </p:txBody>
      </p:sp>
      <p:sp>
        <p:nvSpPr>
          <p:cNvPr id="9" name="Text 4"/>
          <p:cNvSpPr/>
          <p:nvPr/>
        </p:nvSpPr>
        <p:spPr>
          <a:xfrm>
            <a:off x="6199465" y="5271254"/>
            <a:ext cx="7717869" cy="325874"/>
          </a:xfrm>
          <a:prstGeom prst="rect">
            <a:avLst/>
          </a:prstGeom>
          <a:noFill/>
          <a:ln/>
        </p:spPr>
        <p:txBody>
          <a:bodyPr wrap="none" lIns="0" tIns="0" rIns="0" bIns="0" rtlCol="0" anchor="t"/>
          <a:lstStyle/>
          <a:p>
            <a:pPr marL="0" indent="0" algn="l">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Creating favourable working conditions to preserve health.</a:t>
            </a:r>
            <a:endParaRPr lang="en-US" sz="1600" dirty="0"/>
          </a:p>
        </p:txBody>
      </p:sp>
      <p:pic>
        <p:nvPicPr>
          <p:cNvPr id="10" name="Image 3" descr="preencoded.png"/>
          <p:cNvPicPr>
            <a:picLocks noChangeAspect="1"/>
          </p:cNvPicPr>
          <p:nvPr/>
        </p:nvPicPr>
        <p:blipFill>
          <a:blip r:embed="rId6"/>
          <a:stretch>
            <a:fillRect/>
          </a:stretch>
        </p:blipFill>
        <p:spPr>
          <a:xfrm>
            <a:off x="6199465" y="6208276"/>
            <a:ext cx="509349" cy="509349"/>
          </a:xfrm>
          <a:prstGeom prst="rect">
            <a:avLst/>
          </a:prstGeom>
        </p:spPr>
      </p:pic>
      <p:sp>
        <p:nvSpPr>
          <p:cNvPr id="11" name="Text 5"/>
          <p:cNvSpPr/>
          <p:nvPr/>
        </p:nvSpPr>
        <p:spPr>
          <a:xfrm>
            <a:off x="6199465" y="6921341"/>
            <a:ext cx="2397085" cy="299561"/>
          </a:xfrm>
          <a:prstGeom prst="rect">
            <a:avLst/>
          </a:prstGeom>
          <a:noFill/>
          <a:ln/>
        </p:spPr>
        <p:txBody>
          <a:bodyPr wrap="none" lIns="0" tIns="0" rIns="0" bIns="0" rtlCol="0" anchor="t"/>
          <a:lstStyle/>
          <a:p>
            <a:pPr marL="0" indent="0" algn="l">
              <a:lnSpc>
                <a:spcPts val="2350"/>
              </a:lnSpc>
              <a:buNone/>
            </a:pPr>
            <a:r>
              <a:rPr lang="en-US" sz="1850" kern="0" spc="-38" dirty="0">
                <a:solidFill>
                  <a:srgbClr val="272525"/>
                </a:solidFill>
                <a:latin typeface="Source Serif Pro Semi Bold" pitchFamily="34" charset="0"/>
                <a:ea typeface="Source Serif Pro Semi Bold" pitchFamily="34" charset="-122"/>
                <a:cs typeface="Source Serif Pro Semi Bold" pitchFamily="34" charset="-120"/>
              </a:rPr>
              <a:t>Social task</a:t>
            </a:r>
            <a:endParaRPr lang="en-US" sz="1850" dirty="0"/>
          </a:p>
        </p:txBody>
      </p:sp>
      <p:sp>
        <p:nvSpPr>
          <p:cNvPr id="12" name="Text 6"/>
          <p:cNvSpPr/>
          <p:nvPr/>
        </p:nvSpPr>
        <p:spPr>
          <a:xfrm>
            <a:off x="6199465" y="7343061"/>
            <a:ext cx="7717869" cy="325874"/>
          </a:xfrm>
          <a:prstGeom prst="rect">
            <a:avLst/>
          </a:prstGeom>
          <a:noFill/>
          <a:ln/>
        </p:spPr>
        <p:txBody>
          <a:bodyPr wrap="none" lIns="0" tIns="0" rIns="0" bIns="0" rtlCol="0" anchor="t"/>
          <a:lstStyle/>
          <a:p>
            <a:pPr marL="0" indent="0" algn="l">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Promoting the creative growth and self-improvement of employees.</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0328" y="907852"/>
            <a:ext cx="7703344" cy="1210866"/>
          </a:xfrm>
          <a:prstGeom prst="rect">
            <a:avLst/>
          </a:prstGeom>
          <a:noFill/>
          <a:ln/>
        </p:spPr>
        <p:txBody>
          <a:bodyPr wrap="square" lIns="0" tIns="0" rIns="0" bIns="0" rtlCol="0" anchor="t"/>
          <a:lstStyle/>
          <a:p>
            <a:pPr marL="0" indent="0">
              <a:lnSpc>
                <a:spcPts val="4750"/>
              </a:lnSpc>
              <a:buNone/>
            </a:pPr>
            <a:r>
              <a:rPr lang="en-US" sz="3800" kern="0" spc="-76" dirty="0">
                <a:solidFill>
                  <a:srgbClr val="D73AD7"/>
                </a:solidFill>
                <a:latin typeface="Source Serif Pro Semi Bold" pitchFamily="34" charset="0"/>
                <a:ea typeface="Source Serif Pro Semi Bold" pitchFamily="34" charset="-122"/>
                <a:cs typeface="Source Serif Pro Semi Bold" pitchFamily="34" charset="-120"/>
              </a:rPr>
              <a:t>Directions for the implementation of scientific work organisation</a:t>
            </a:r>
            <a:endParaRPr lang="en-US" sz="3800" dirty="0"/>
          </a:p>
        </p:txBody>
      </p:sp>
      <p:sp>
        <p:nvSpPr>
          <p:cNvPr id="4" name="Shape 1"/>
          <p:cNvSpPr/>
          <p:nvPr/>
        </p:nvSpPr>
        <p:spPr>
          <a:xfrm>
            <a:off x="720328" y="2658904"/>
            <a:ext cx="463034" cy="463034"/>
          </a:xfrm>
          <a:prstGeom prst="roundRect">
            <a:avLst>
              <a:gd name="adj" fmla="val 18670"/>
            </a:avLst>
          </a:prstGeom>
          <a:solidFill>
            <a:srgbClr val="F4D4F7"/>
          </a:solidFill>
          <a:ln w="7620">
            <a:solidFill>
              <a:srgbClr val="DABADD"/>
            </a:solidFill>
            <a:prstDash val="solid"/>
          </a:ln>
        </p:spPr>
      </p:sp>
      <p:sp>
        <p:nvSpPr>
          <p:cNvPr id="5" name="Text 2"/>
          <p:cNvSpPr/>
          <p:nvPr/>
        </p:nvSpPr>
        <p:spPr>
          <a:xfrm>
            <a:off x="879158" y="2745105"/>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250" dirty="0"/>
          </a:p>
        </p:txBody>
      </p:sp>
      <p:sp>
        <p:nvSpPr>
          <p:cNvPr id="6" name="Text 3"/>
          <p:cNvSpPr/>
          <p:nvPr/>
        </p:nvSpPr>
        <p:spPr>
          <a:xfrm>
            <a:off x="1389102" y="2658904"/>
            <a:ext cx="3720584"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Rational forms of division of labour</a:t>
            </a:r>
            <a:endParaRPr lang="en-US" sz="1900" dirty="0"/>
          </a:p>
        </p:txBody>
      </p:sp>
      <p:sp>
        <p:nvSpPr>
          <p:cNvPr id="7" name="Text 4"/>
          <p:cNvSpPr/>
          <p:nvPr/>
        </p:nvSpPr>
        <p:spPr>
          <a:xfrm>
            <a:off x="1389102" y="3085028"/>
            <a:ext cx="7034570" cy="329327"/>
          </a:xfrm>
          <a:prstGeom prst="rect">
            <a:avLst/>
          </a:prstGeom>
          <a:noFill/>
          <a:ln/>
        </p:spPr>
        <p:txBody>
          <a:bodyPr wrap="non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Introduction of optimal forms of distribution and cooperation of labour.</a:t>
            </a:r>
            <a:endParaRPr lang="en-US" sz="1600" dirty="0"/>
          </a:p>
        </p:txBody>
      </p:sp>
      <p:sp>
        <p:nvSpPr>
          <p:cNvPr id="8" name="Shape 5"/>
          <p:cNvSpPr/>
          <p:nvPr/>
        </p:nvSpPr>
        <p:spPr>
          <a:xfrm>
            <a:off x="720328" y="3851553"/>
            <a:ext cx="463034" cy="463034"/>
          </a:xfrm>
          <a:prstGeom prst="roundRect">
            <a:avLst>
              <a:gd name="adj" fmla="val 18670"/>
            </a:avLst>
          </a:prstGeom>
          <a:solidFill>
            <a:srgbClr val="F4D4F7"/>
          </a:solidFill>
          <a:ln w="7620">
            <a:solidFill>
              <a:srgbClr val="DABADD"/>
            </a:solidFill>
            <a:prstDash val="solid"/>
          </a:ln>
        </p:spPr>
      </p:sp>
      <p:sp>
        <p:nvSpPr>
          <p:cNvPr id="9" name="Text 6"/>
          <p:cNvSpPr/>
          <p:nvPr/>
        </p:nvSpPr>
        <p:spPr>
          <a:xfrm>
            <a:off x="879158" y="3937754"/>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250" dirty="0"/>
          </a:p>
        </p:txBody>
      </p:sp>
      <p:sp>
        <p:nvSpPr>
          <p:cNvPr id="10" name="Text 7"/>
          <p:cNvSpPr/>
          <p:nvPr/>
        </p:nvSpPr>
        <p:spPr>
          <a:xfrm>
            <a:off x="1389102" y="3851553"/>
            <a:ext cx="2962751"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Improvement of workplaces</a:t>
            </a:r>
            <a:endParaRPr lang="en-US" sz="1900" dirty="0"/>
          </a:p>
        </p:txBody>
      </p:sp>
      <p:sp>
        <p:nvSpPr>
          <p:cNvPr id="11" name="Text 8"/>
          <p:cNvSpPr/>
          <p:nvPr/>
        </p:nvSpPr>
        <p:spPr>
          <a:xfrm>
            <a:off x="1389102" y="4277678"/>
            <a:ext cx="7034570" cy="329327"/>
          </a:xfrm>
          <a:prstGeom prst="rect">
            <a:avLst/>
          </a:prstGeom>
          <a:noFill/>
          <a:ln/>
        </p:spPr>
        <p:txBody>
          <a:bodyPr wrap="non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Optimisation of planning and technological equipment of workplaces.</a:t>
            </a:r>
            <a:endParaRPr lang="en-US" sz="1600" dirty="0"/>
          </a:p>
        </p:txBody>
      </p:sp>
      <p:sp>
        <p:nvSpPr>
          <p:cNvPr id="12" name="Shape 9"/>
          <p:cNvSpPr/>
          <p:nvPr/>
        </p:nvSpPr>
        <p:spPr>
          <a:xfrm>
            <a:off x="720328" y="5044202"/>
            <a:ext cx="463034" cy="463034"/>
          </a:xfrm>
          <a:prstGeom prst="roundRect">
            <a:avLst>
              <a:gd name="adj" fmla="val 18670"/>
            </a:avLst>
          </a:prstGeom>
          <a:solidFill>
            <a:srgbClr val="F4D4F7"/>
          </a:solidFill>
          <a:ln w="7620">
            <a:solidFill>
              <a:srgbClr val="DABADD"/>
            </a:solidFill>
            <a:prstDash val="solid"/>
          </a:ln>
        </p:spPr>
      </p:sp>
      <p:sp>
        <p:nvSpPr>
          <p:cNvPr id="13" name="Text 10"/>
          <p:cNvSpPr/>
          <p:nvPr/>
        </p:nvSpPr>
        <p:spPr>
          <a:xfrm>
            <a:off x="879158" y="5130403"/>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250" dirty="0"/>
          </a:p>
        </p:txBody>
      </p:sp>
      <p:sp>
        <p:nvSpPr>
          <p:cNvPr id="14" name="Text 11"/>
          <p:cNvSpPr/>
          <p:nvPr/>
        </p:nvSpPr>
        <p:spPr>
          <a:xfrm>
            <a:off x="1389102" y="5044202"/>
            <a:ext cx="3629858"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Introduction of advanced methods</a:t>
            </a:r>
            <a:endParaRPr lang="en-US" sz="1900" dirty="0"/>
          </a:p>
        </p:txBody>
      </p:sp>
      <p:sp>
        <p:nvSpPr>
          <p:cNvPr id="15" name="Text 12"/>
          <p:cNvSpPr/>
          <p:nvPr/>
        </p:nvSpPr>
        <p:spPr>
          <a:xfrm>
            <a:off x="1389102" y="5470327"/>
            <a:ext cx="7034570" cy="658654"/>
          </a:xfrm>
          <a:prstGeom prst="rect">
            <a:avLst/>
          </a:prstGeom>
          <a:noFill/>
          <a:ln/>
        </p:spPr>
        <p:txBody>
          <a:bodyPr wrap="squar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Application of modern techniques and methods of work, especially when working with automated equipment.</a:t>
            </a:r>
            <a:endParaRPr lang="en-US" sz="1600" dirty="0"/>
          </a:p>
        </p:txBody>
      </p:sp>
      <p:sp>
        <p:nvSpPr>
          <p:cNvPr id="16" name="Shape 13"/>
          <p:cNvSpPr/>
          <p:nvPr/>
        </p:nvSpPr>
        <p:spPr>
          <a:xfrm>
            <a:off x="720328" y="6566178"/>
            <a:ext cx="463034" cy="463034"/>
          </a:xfrm>
          <a:prstGeom prst="roundRect">
            <a:avLst>
              <a:gd name="adj" fmla="val 18670"/>
            </a:avLst>
          </a:prstGeom>
          <a:solidFill>
            <a:srgbClr val="F4D4F7"/>
          </a:solidFill>
          <a:ln w="7620">
            <a:solidFill>
              <a:srgbClr val="DABADD"/>
            </a:solidFill>
            <a:prstDash val="solid"/>
          </a:ln>
        </p:spPr>
      </p:sp>
      <p:sp>
        <p:nvSpPr>
          <p:cNvPr id="17" name="Text 14"/>
          <p:cNvSpPr/>
          <p:nvPr/>
        </p:nvSpPr>
        <p:spPr>
          <a:xfrm>
            <a:off x="879158" y="6652379"/>
            <a:ext cx="145256" cy="290632"/>
          </a:xfrm>
          <a:prstGeom prst="rect">
            <a:avLst/>
          </a:prstGeom>
          <a:noFill/>
          <a:ln/>
        </p:spPr>
        <p:txBody>
          <a:bodyPr wrap="none" lIns="0" tIns="0" rIns="0" bIns="0" rtlCol="0" anchor="t"/>
          <a:lstStyle/>
          <a:p>
            <a:pPr marL="0" indent="0" algn="ctr">
              <a:lnSpc>
                <a:spcPts val="2250"/>
              </a:lnSpc>
              <a:buNone/>
            </a:pPr>
            <a:r>
              <a:rPr lang="en-US" sz="2250" kern="0" spc="-46" dirty="0">
                <a:solidFill>
                  <a:srgbClr val="272525"/>
                </a:solidFill>
                <a:latin typeface="Source Serif Pro Semi Bold" pitchFamily="34" charset="0"/>
                <a:ea typeface="Source Serif Pro Semi Bold" pitchFamily="34" charset="-122"/>
                <a:cs typeface="Source Serif Pro Semi Bold" pitchFamily="34" charset="-120"/>
              </a:rPr>
              <a:t>4</a:t>
            </a:r>
            <a:endParaRPr lang="en-US" sz="2250" dirty="0"/>
          </a:p>
        </p:txBody>
      </p:sp>
      <p:sp>
        <p:nvSpPr>
          <p:cNvPr id="18" name="Text 15"/>
          <p:cNvSpPr/>
          <p:nvPr/>
        </p:nvSpPr>
        <p:spPr>
          <a:xfrm>
            <a:off x="1389102" y="6566178"/>
            <a:ext cx="2622233" cy="302657"/>
          </a:xfrm>
          <a:prstGeom prst="rect">
            <a:avLst/>
          </a:prstGeom>
          <a:noFill/>
          <a:ln/>
        </p:spPr>
        <p:txBody>
          <a:bodyPr wrap="none" lIns="0" tIns="0" rIns="0" bIns="0" rtlCol="0" anchor="t"/>
          <a:lstStyle/>
          <a:p>
            <a:pPr marL="0" indent="0">
              <a:lnSpc>
                <a:spcPts val="235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Improving qualifications</a:t>
            </a:r>
            <a:endParaRPr lang="en-US" sz="1900" dirty="0"/>
          </a:p>
        </p:txBody>
      </p:sp>
      <p:sp>
        <p:nvSpPr>
          <p:cNvPr id="19" name="Text 16"/>
          <p:cNvSpPr/>
          <p:nvPr/>
        </p:nvSpPr>
        <p:spPr>
          <a:xfrm>
            <a:off x="1389102" y="6992302"/>
            <a:ext cx="7034570" cy="329327"/>
          </a:xfrm>
          <a:prstGeom prst="rect">
            <a:avLst/>
          </a:prstGeom>
          <a:noFill/>
          <a:ln/>
        </p:spPr>
        <p:txBody>
          <a:bodyPr wrap="none" lIns="0" tIns="0" rIns="0" bIns="0" rtlCol="0" anchor="t"/>
          <a:lstStyle/>
          <a:p>
            <a:pPr marL="0" indent="0">
              <a:lnSpc>
                <a:spcPts val="2550"/>
              </a:lnSpc>
              <a:buNone/>
            </a:pPr>
            <a:r>
              <a:rPr lang="en-US" sz="1600" kern="0" spc="-32" dirty="0">
                <a:solidFill>
                  <a:srgbClr val="272525"/>
                </a:solidFill>
                <a:latin typeface="Source Sans Pro" pitchFamily="34" charset="0"/>
                <a:ea typeface="Source Sans Pro" pitchFamily="34" charset="-122"/>
                <a:cs typeface="Source Sans Pro" pitchFamily="34" charset="-120"/>
              </a:rPr>
              <a:t>Continuous training and development of professional skills of employees.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968693" y="2434590"/>
            <a:ext cx="8756452" cy="726043"/>
          </a:xfrm>
          <a:prstGeom prst="rect">
            <a:avLst/>
          </a:prstGeom>
          <a:noFill/>
          <a:ln/>
        </p:spPr>
        <p:txBody>
          <a:bodyPr wrap="non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Improving Labour Standardisation</a:t>
            </a:r>
            <a:endParaRPr lang="en-US" sz="4550" dirty="0"/>
          </a:p>
        </p:txBody>
      </p:sp>
      <p:sp>
        <p:nvSpPr>
          <p:cNvPr id="3" name="Text 1"/>
          <p:cNvSpPr/>
          <p:nvPr/>
        </p:nvSpPr>
        <p:spPr>
          <a:xfrm>
            <a:off x="968693" y="3777734"/>
            <a:ext cx="2992874"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Reflecting Participation</a:t>
            </a:r>
            <a:endParaRPr lang="en-US" sz="2250" dirty="0"/>
          </a:p>
        </p:txBody>
      </p:sp>
      <p:sp>
        <p:nvSpPr>
          <p:cNvPr id="4" name="Text 2"/>
          <p:cNvSpPr/>
          <p:nvPr/>
        </p:nvSpPr>
        <p:spPr>
          <a:xfrm>
            <a:off x="968693" y="4387691"/>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Standardisation as a way of reflecting the degree of each employee's participation in production.</a:t>
            </a:r>
            <a:endParaRPr lang="en-US" sz="1900" dirty="0"/>
          </a:p>
        </p:txBody>
      </p:sp>
      <p:sp>
        <p:nvSpPr>
          <p:cNvPr id="5" name="Text 3"/>
          <p:cNvSpPr/>
          <p:nvPr/>
        </p:nvSpPr>
        <p:spPr>
          <a:xfrm>
            <a:off x="5407462" y="3777734"/>
            <a:ext cx="3551277"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Characterising Organisation</a:t>
            </a:r>
            <a:endParaRPr lang="en-US" sz="2250" dirty="0"/>
          </a:p>
        </p:txBody>
      </p:sp>
      <p:sp>
        <p:nvSpPr>
          <p:cNvPr id="6" name="Text 4"/>
          <p:cNvSpPr/>
          <p:nvPr/>
        </p:nvSpPr>
        <p:spPr>
          <a:xfrm>
            <a:off x="5407462" y="4387691"/>
            <a:ext cx="3828931"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Standardisation as an indicator of the achieved level of work organisation.</a:t>
            </a:r>
            <a:endParaRPr lang="en-US" sz="1900" dirty="0"/>
          </a:p>
        </p:txBody>
      </p:sp>
      <p:sp>
        <p:nvSpPr>
          <p:cNvPr id="7" name="Text 5"/>
          <p:cNvSpPr/>
          <p:nvPr/>
        </p:nvSpPr>
        <p:spPr>
          <a:xfrm>
            <a:off x="9846231" y="3777734"/>
            <a:ext cx="2904530" cy="363141"/>
          </a:xfrm>
          <a:prstGeom prst="rect">
            <a:avLst/>
          </a:prstGeom>
          <a:noFill/>
          <a:ln/>
        </p:spPr>
        <p:txBody>
          <a:bodyPr wrap="none" lIns="0" tIns="0" rIns="0" bIns="0" rtlCol="0" anchor="t"/>
          <a:lstStyle/>
          <a:p>
            <a:pPr marL="0" indent="0">
              <a:lnSpc>
                <a:spcPts val="2850"/>
              </a:lnSpc>
              <a:buNone/>
            </a:pPr>
            <a:r>
              <a:rPr lang="en-US" sz="2250" kern="0" spc="-46" dirty="0">
                <a:solidFill>
                  <a:srgbClr val="D73AD7"/>
                </a:solidFill>
                <a:latin typeface="Source Serif Pro Semi Bold" pitchFamily="34" charset="0"/>
                <a:ea typeface="Source Serif Pro Semi Bold" pitchFamily="34" charset="-122"/>
                <a:cs typeface="Source Serif Pro Semi Bold" pitchFamily="34" charset="-120"/>
              </a:rPr>
              <a:t>Optimising Processes</a:t>
            </a:r>
            <a:endParaRPr lang="en-US" sz="2250" dirty="0"/>
          </a:p>
        </p:txBody>
      </p:sp>
      <p:sp>
        <p:nvSpPr>
          <p:cNvPr id="8" name="Text 6"/>
          <p:cNvSpPr/>
          <p:nvPr/>
        </p:nvSpPr>
        <p:spPr>
          <a:xfrm>
            <a:off x="9846231" y="4387691"/>
            <a:ext cx="3828931"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Using standardisation to improve work processes and increase efficiency.</a:t>
            </a:r>
            <a:endParaRPr lang="en-US" sz="1900" dirty="0"/>
          </a:p>
        </p:txBody>
      </p:sp>
      <p:pic>
        <p:nvPicPr>
          <p:cNvPr id="9" name="Рисунок 8"/>
          <p:cNvPicPr>
            <a:picLocks noChangeAspect="1"/>
          </p:cNvPicPr>
          <p:nvPr/>
        </p:nvPicPr>
        <p:blipFill>
          <a:blip r:embed="rId3"/>
          <a:stretch>
            <a:fillRect/>
          </a:stretch>
        </p:blipFill>
        <p:spPr>
          <a:xfrm>
            <a:off x="9725145" y="222441"/>
            <a:ext cx="4511431" cy="314580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07851"/>
          </a:xfrm>
          <a:prstGeom prst="rect">
            <a:avLst/>
          </a:prstGeom>
        </p:spPr>
      </p:pic>
      <p:sp>
        <p:nvSpPr>
          <p:cNvPr id="3" name="Text 0"/>
          <p:cNvSpPr/>
          <p:nvPr/>
        </p:nvSpPr>
        <p:spPr>
          <a:xfrm>
            <a:off x="968693" y="3439001"/>
            <a:ext cx="7140893" cy="660559"/>
          </a:xfrm>
          <a:prstGeom prst="rect">
            <a:avLst/>
          </a:prstGeom>
          <a:noFill/>
          <a:ln/>
        </p:spPr>
        <p:txBody>
          <a:bodyPr wrap="none" lIns="0" tIns="0" rIns="0" bIns="0" rtlCol="0" anchor="t"/>
          <a:lstStyle/>
          <a:p>
            <a:pPr marL="0" indent="0">
              <a:lnSpc>
                <a:spcPts val="5200"/>
              </a:lnSpc>
              <a:buNone/>
            </a:pPr>
            <a:r>
              <a:rPr lang="en-US" sz="4150" kern="0" spc="-83" dirty="0">
                <a:solidFill>
                  <a:srgbClr val="D73AD7"/>
                </a:solidFill>
                <a:latin typeface="Source Serif Pro Semi Bold" pitchFamily="34" charset="0"/>
                <a:ea typeface="Source Serif Pro Semi Bold" pitchFamily="34" charset="-122"/>
                <a:cs typeface="Source Serif Pro Semi Bold" pitchFamily="34" charset="-120"/>
              </a:rPr>
              <a:t>Improving Working Conditions</a:t>
            </a:r>
            <a:endParaRPr lang="en-US" sz="4150" dirty="0"/>
          </a:p>
        </p:txBody>
      </p:sp>
      <p:sp>
        <p:nvSpPr>
          <p:cNvPr id="4" name="Shape 1"/>
          <p:cNvSpPr/>
          <p:nvPr/>
        </p:nvSpPr>
        <p:spPr>
          <a:xfrm>
            <a:off x="968693" y="4436507"/>
            <a:ext cx="6234232" cy="1648420"/>
          </a:xfrm>
          <a:prstGeom prst="roundRect">
            <a:avLst>
              <a:gd name="adj" fmla="val 5723"/>
            </a:avLst>
          </a:prstGeom>
          <a:solidFill>
            <a:srgbClr val="F4D4F7"/>
          </a:solidFill>
          <a:ln w="7620">
            <a:solidFill>
              <a:srgbClr val="DABADD"/>
            </a:solidFill>
            <a:prstDash val="solid"/>
          </a:ln>
        </p:spPr>
      </p:sp>
      <p:sp>
        <p:nvSpPr>
          <p:cNvPr id="5" name="Text 2"/>
          <p:cNvSpPr/>
          <p:nvPr/>
        </p:nvSpPr>
        <p:spPr>
          <a:xfrm>
            <a:off x="1200864" y="4668679"/>
            <a:ext cx="2642711" cy="330398"/>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Computerisation</a:t>
            </a:r>
            <a:endParaRPr lang="en-US" sz="2050" dirty="0"/>
          </a:p>
        </p:txBody>
      </p:sp>
      <p:sp>
        <p:nvSpPr>
          <p:cNvPr id="6" name="Text 3"/>
          <p:cNvSpPr/>
          <p:nvPr/>
        </p:nvSpPr>
        <p:spPr>
          <a:xfrm>
            <a:off x="1200864" y="5133856"/>
            <a:ext cx="5769888" cy="718899"/>
          </a:xfrm>
          <a:prstGeom prst="rect">
            <a:avLst/>
          </a:prstGeom>
          <a:noFill/>
          <a:ln/>
        </p:spPr>
        <p:txBody>
          <a:bodyPr wrap="squar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Introduction of modern technologies to optimise the work process.</a:t>
            </a:r>
            <a:endParaRPr lang="en-US" sz="1750" dirty="0"/>
          </a:p>
        </p:txBody>
      </p:sp>
      <p:sp>
        <p:nvSpPr>
          <p:cNvPr id="7" name="Shape 4"/>
          <p:cNvSpPr/>
          <p:nvPr/>
        </p:nvSpPr>
        <p:spPr>
          <a:xfrm>
            <a:off x="7427476" y="4436507"/>
            <a:ext cx="6234232" cy="1648420"/>
          </a:xfrm>
          <a:prstGeom prst="roundRect">
            <a:avLst>
              <a:gd name="adj" fmla="val 5723"/>
            </a:avLst>
          </a:prstGeom>
          <a:solidFill>
            <a:srgbClr val="F4D4F7"/>
          </a:solidFill>
          <a:ln w="7620">
            <a:solidFill>
              <a:srgbClr val="DABADD"/>
            </a:solidFill>
            <a:prstDash val="solid"/>
          </a:ln>
        </p:spPr>
      </p:sp>
      <p:sp>
        <p:nvSpPr>
          <p:cNvPr id="8" name="Text 5"/>
          <p:cNvSpPr/>
          <p:nvPr/>
        </p:nvSpPr>
        <p:spPr>
          <a:xfrm>
            <a:off x="7659648" y="4668679"/>
            <a:ext cx="2642711" cy="330398"/>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Climatic Conditions</a:t>
            </a:r>
            <a:endParaRPr lang="en-US" sz="2050" dirty="0"/>
          </a:p>
        </p:txBody>
      </p:sp>
      <p:sp>
        <p:nvSpPr>
          <p:cNvPr id="9" name="Text 6"/>
          <p:cNvSpPr/>
          <p:nvPr/>
        </p:nvSpPr>
        <p:spPr>
          <a:xfrm>
            <a:off x="7659648" y="5133856"/>
            <a:ext cx="5769888" cy="35945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Ensuring optimal temperature, humidity and air movement.</a:t>
            </a:r>
            <a:endParaRPr lang="en-US" sz="1750" dirty="0"/>
          </a:p>
        </p:txBody>
      </p:sp>
      <p:sp>
        <p:nvSpPr>
          <p:cNvPr id="10" name="Shape 7"/>
          <p:cNvSpPr/>
          <p:nvPr/>
        </p:nvSpPr>
        <p:spPr>
          <a:xfrm>
            <a:off x="968693" y="6309479"/>
            <a:ext cx="6234232" cy="1288971"/>
          </a:xfrm>
          <a:prstGeom prst="roundRect">
            <a:avLst>
              <a:gd name="adj" fmla="val 7319"/>
            </a:avLst>
          </a:prstGeom>
          <a:solidFill>
            <a:srgbClr val="F4D4F7"/>
          </a:solidFill>
          <a:ln w="7620">
            <a:solidFill>
              <a:srgbClr val="DABADD"/>
            </a:solidFill>
            <a:prstDash val="solid"/>
          </a:ln>
        </p:spPr>
      </p:sp>
      <p:sp>
        <p:nvSpPr>
          <p:cNvPr id="11" name="Text 8"/>
          <p:cNvSpPr/>
          <p:nvPr/>
        </p:nvSpPr>
        <p:spPr>
          <a:xfrm>
            <a:off x="1200864" y="6541651"/>
            <a:ext cx="2642711" cy="330398"/>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Lighting</a:t>
            </a:r>
            <a:endParaRPr lang="en-US" sz="2050" dirty="0"/>
          </a:p>
        </p:txBody>
      </p:sp>
      <p:sp>
        <p:nvSpPr>
          <p:cNvPr id="12" name="Text 9"/>
          <p:cNvSpPr/>
          <p:nvPr/>
        </p:nvSpPr>
        <p:spPr>
          <a:xfrm>
            <a:off x="1200864" y="7006828"/>
            <a:ext cx="5769888" cy="35945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Creating rational lighting of workplaces.</a:t>
            </a:r>
            <a:endParaRPr lang="en-US" sz="1750" dirty="0"/>
          </a:p>
        </p:txBody>
      </p:sp>
      <p:sp>
        <p:nvSpPr>
          <p:cNvPr id="13" name="Shape 10"/>
          <p:cNvSpPr/>
          <p:nvPr/>
        </p:nvSpPr>
        <p:spPr>
          <a:xfrm>
            <a:off x="7427476" y="6309479"/>
            <a:ext cx="6234232" cy="1288971"/>
          </a:xfrm>
          <a:prstGeom prst="roundRect">
            <a:avLst>
              <a:gd name="adj" fmla="val 7319"/>
            </a:avLst>
          </a:prstGeom>
          <a:solidFill>
            <a:srgbClr val="F4D4F7"/>
          </a:solidFill>
          <a:ln w="7620">
            <a:solidFill>
              <a:srgbClr val="DABADD"/>
            </a:solidFill>
            <a:prstDash val="solid"/>
          </a:ln>
        </p:spPr>
      </p:sp>
      <p:sp>
        <p:nvSpPr>
          <p:cNvPr id="14" name="Text 11"/>
          <p:cNvSpPr/>
          <p:nvPr/>
        </p:nvSpPr>
        <p:spPr>
          <a:xfrm>
            <a:off x="7659648" y="6541651"/>
            <a:ext cx="3581757" cy="330398"/>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Elimination of Harmful Factors</a:t>
            </a:r>
            <a:endParaRPr lang="en-US" sz="2050" dirty="0"/>
          </a:p>
        </p:txBody>
      </p:sp>
      <p:sp>
        <p:nvSpPr>
          <p:cNvPr id="15" name="Text 12"/>
          <p:cNvSpPr/>
          <p:nvPr/>
        </p:nvSpPr>
        <p:spPr>
          <a:xfrm>
            <a:off x="7659648" y="7006828"/>
            <a:ext cx="5769888" cy="359450"/>
          </a:xfrm>
          <a:prstGeom prst="rect">
            <a:avLst/>
          </a:prstGeom>
          <a:noFill/>
          <a:ln/>
        </p:spPr>
        <p:txBody>
          <a:bodyPr wrap="none" lIns="0" tIns="0" rIns="0" bIns="0" rtlCol="0" anchor="t"/>
          <a:lstStyle/>
          <a:p>
            <a:pPr marL="0" indent="0">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Minimising dust, gas, noise and vibration.</a:t>
            </a:r>
            <a:endParaRPr lang="en-US" sz="1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34720" y="667822"/>
            <a:ext cx="5882045" cy="712827"/>
          </a:xfrm>
          <a:prstGeom prst="rect">
            <a:avLst/>
          </a:prstGeom>
          <a:noFill/>
          <a:ln/>
        </p:spPr>
        <p:txBody>
          <a:bodyPr wrap="none" lIns="0" tIns="0" rIns="0" bIns="0" rtlCol="0" anchor="t"/>
          <a:lstStyle/>
          <a:p>
            <a:pPr marL="0" indent="0">
              <a:lnSpc>
                <a:spcPts val="5600"/>
              </a:lnSpc>
              <a:buNone/>
            </a:pPr>
            <a:r>
              <a:rPr lang="en-US" sz="4450" kern="0" spc="-90" dirty="0">
                <a:solidFill>
                  <a:srgbClr val="D73AD7"/>
                </a:solidFill>
                <a:latin typeface="Source Serif Pro Semi Bold" pitchFamily="34" charset="0"/>
                <a:ea typeface="Source Serif Pro Semi Bold" pitchFamily="34" charset="-122"/>
                <a:cs typeface="Source Serif Pro Semi Bold" pitchFamily="34" charset="-120"/>
              </a:rPr>
              <a:t>Employee Development</a:t>
            </a:r>
            <a:endParaRPr lang="en-US" sz="4450" dirty="0"/>
          </a:p>
        </p:txBody>
      </p:sp>
      <p:pic>
        <p:nvPicPr>
          <p:cNvPr id="4" name="Image 1" descr="preencoded.png"/>
          <p:cNvPicPr>
            <a:picLocks noChangeAspect="1"/>
          </p:cNvPicPr>
          <p:nvPr/>
        </p:nvPicPr>
        <p:blipFill>
          <a:blip r:embed="rId4"/>
          <a:stretch>
            <a:fillRect/>
          </a:stretch>
        </p:blipFill>
        <p:spPr>
          <a:xfrm>
            <a:off x="6334720" y="1744147"/>
            <a:ext cx="1211937" cy="1939171"/>
          </a:xfrm>
          <a:prstGeom prst="rect">
            <a:avLst/>
          </a:prstGeom>
        </p:spPr>
      </p:pic>
      <p:sp>
        <p:nvSpPr>
          <p:cNvPr id="5" name="Text 1"/>
          <p:cNvSpPr/>
          <p:nvPr/>
        </p:nvSpPr>
        <p:spPr>
          <a:xfrm>
            <a:off x="7910155" y="1986439"/>
            <a:ext cx="2851666" cy="356354"/>
          </a:xfrm>
          <a:prstGeom prst="rect">
            <a:avLst/>
          </a:prstGeom>
          <a:noFill/>
          <a:ln/>
        </p:spPr>
        <p:txBody>
          <a:bodyPr wrap="none" lIns="0" tIns="0" rIns="0" bIns="0" rtlCol="0" anchor="t"/>
          <a:lstStyle/>
          <a:p>
            <a:pPr marL="0" indent="0" algn="l">
              <a:lnSpc>
                <a:spcPts val="280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Discipline</a:t>
            </a:r>
            <a:endParaRPr lang="en-US" sz="2200" dirty="0"/>
          </a:p>
        </p:txBody>
      </p:sp>
      <p:sp>
        <p:nvSpPr>
          <p:cNvPr id="6" name="Text 2"/>
          <p:cNvSpPr/>
          <p:nvPr/>
        </p:nvSpPr>
        <p:spPr>
          <a:xfrm>
            <a:off x="7910155" y="2488168"/>
            <a:ext cx="5871924" cy="775573"/>
          </a:xfrm>
          <a:prstGeom prst="rect">
            <a:avLst/>
          </a:prstGeom>
          <a:noFill/>
          <a:ln/>
        </p:spPr>
        <p:txBody>
          <a:bodyPr wrap="square" lIns="0" tIns="0" rIns="0" bIns="0" rtlCol="0" anchor="t"/>
          <a:lstStyle/>
          <a:p>
            <a:pPr marL="0" indent="0" algn="l">
              <a:lnSpc>
                <a:spcPts val="3050"/>
              </a:lnSpc>
              <a:buNone/>
            </a:pPr>
            <a:r>
              <a:rPr lang="en-US" sz="1900" kern="0" spc="-38" dirty="0">
                <a:solidFill>
                  <a:srgbClr val="272525"/>
                </a:solidFill>
                <a:latin typeface="Source Sans Pro" pitchFamily="34" charset="0"/>
                <a:ea typeface="Source Sans Pro" pitchFamily="34" charset="-122"/>
                <a:cs typeface="Source Sans Pro" pitchFamily="34" charset="-120"/>
              </a:rPr>
              <a:t>Fostering a culture of compliance with government and labour discipline.</a:t>
            </a:r>
            <a:endParaRPr lang="en-US" sz="1900" dirty="0"/>
          </a:p>
        </p:txBody>
      </p:sp>
      <p:pic>
        <p:nvPicPr>
          <p:cNvPr id="7" name="Image 2" descr="preencoded.png"/>
          <p:cNvPicPr>
            <a:picLocks noChangeAspect="1"/>
          </p:cNvPicPr>
          <p:nvPr/>
        </p:nvPicPr>
        <p:blipFill>
          <a:blip r:embed="rId5"/>
          <a:stretch>
            <a:fillRect/>
          </a:stretch>
        </p:blipFill>
        <p:spPr>
          <a:xfrm>
            <a:off x="6334720" y="3683317"/>
            <a:ext cx="1211937" cy="1939171"/>
          </a:xfrm>
          <a:prstGeom prst="rect">
            <a:avLst/>
          </a:prstGeom>
        </p:spPr>
      </p:pic>
      <p:sp>
        <p:nvSpPr>
          <p:cNvPr id="8" name="Text 3"/>
          <p:cNvSpPr/>
          <p:nvPr/>
        </p:nvSpPr>
        <p:spPr>
          <a:xfrm>
            <a:off x="7910155" y="3925610"/>
            <a:ext cx="2851666" cy="356354"/>
          </a:xfrm>
          <a:prstGeom prst="rect">
            <a:avLst/>
          </a:prstGeom>
          <a:noFill/>
          <a:ln/>
        </p:spPr>
        <p:txBody>
          <a:bodyPr wrap="none" lIns="0" tIns="0" rIns="0" bIns="0" rtlCol="0" anchor="t"/>
          <a:lstStyle/>
          <a:p>
            <a:pPr marL="0" indent="0" algn="l">
              <a:lnSpc>
                <a:spcPts val="280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Responsibility</a:t>
            </a:r>
            <a:endParaRPr lang="en-US" sz="2200" dirty="0"/>
          </a:p>
        </p:txBody>
      </p:sp>
      <p:sp>
        <p:nvSpPr>
          <p:cNvPr id="9" name="Text 4"/>
          <p:cNvSpPr/>
          <p:nvPr/>
        </p:nvSpPr>
        <p:spPr>
          <a:xfrm>
            <a:off x="7910155" y="4427339"/>
            <a:ext cx="5871924" cy="775573"/>
          </a:xfrm>
          <a:prstGeom prst="rect">
            <a:avLst/>
          </a:prstGeom>
          <a:noFill/>
          <a:ln/>
        </p:spPr>
        <p:txBody>
          <a:bodyPr wrap="square" lIns="0" tIns="0" rIns="0" bIns="0" rtlCol="0" anchor="t"/>
          <a:lstStyle/>
          <a:p>
            <a:pPr marL="0" indent="0" algn="l">
              <a:lnSpc>
                <a:spcPts val="3050"/>
              </a:lnSpc>
              <a:buNone/>
            </a:pPr>
            <a:r>
              <a:rPr lang="en-US" sz="1900" kern="0" spc="-38" dirty="0">
                <a:solidFill>
                  <a:srgbClr val="272525"/>
                </a:solidFill>
                <a:latin typeface="Source Sans Pro" pitchFamily="34" charset="0"/>
                <a:ea typeface="Source Sans Pro" pitchFamily="34" charset="-122"/>
                <a:cs typeface="Source Sans Pro" pitchFamily="34" charset="-120"/>
              </a:rPr>
              <a:t>Developing a sense of responsibility for one's own and collective safety.</a:t>
            </a:r>
            <a:endParaRPr lang="en-US" sz="1900" dirty="0"/>
          </a:p>
        </p:txBody>
      </p:sp>
      <p:pic>
        <p:nvPicPr>
          <p:cNvPr id="10" name="Image 3" descr="preencoded.png"/>
          <p:cNvPicPr>
            <a:picLocks noChangeAspect="1"/>
          </p:cNvPicPr>
          <p:nvPr/>
        </p:nvPicPr>
        <p:blipFill>
          <a:blip r:embed="rId6"/>
          <a:stretch>
            <a:fillRect/>
          </a:stretch>
        </p:blipFill>
        <p:spPr>
          <a:xfrm>
            <a:off x="6334720" y="5622488"/>
            <a:ext cx="1211937" cy="1939171"/>
          </a:xfrm>
          <a:prstGeom prst="rect">
            <a:avLst/>
          </a:prstGeom>
        </p:spPr>
      </p:pic>
      <p:sp>
        <p:nvSpPr>
          <p:cNvPr id="11" name="Text 5"/>
          <p:cNvSpPr/>
          <p:nvPr/>
        </p:nvSpPr>
        <p:spPr>
          <a:xfrm>
            <a:off x="7910155" y="5864781"/>
            <a:ext cx="2851666" cy="356354"/>
          </a:xfrm>
          <a:prstGeom prst="rect">
            <a:avLst/>
          </a:prstGeom>
          <a:noFill/>
          <a:ln/>
        </p:spPr>
        <p:txBody>
          <a:bodyPr wrap="none" lIns="0" tIns="0" rIns="0" bIns="0" rtlCol="0" anchor="t"/>
          <a:lstStyle/>
          <a:p>
            <a:pPr marL="0" indent="0" algn="l">
              <a:lnSpc>
                <a:spcPts val="280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Professional Ethics</a:t>
            </a:r>
            <a:endParaRPr lang="en-US" sz="2200" dirty="0"/>
          </a:p>
        </p:txBody>
      </p:sp>
      <p:sp>
        <p:nvSpPr>
          <p:cNvPr id="12" name="Text 6"/>
          <p:cNvSpPr/>
          <p:nvPr/>
        </p:nvSpPr>
        <p:spPr>
          <a:xfrm>
            <a:off x="7910155" y="6366510"/>
            <a:ext cx="5871924" cy="775573"/>
          </a:xfrm>
          <a:prstGeom prst="rect">
            <a:avLst/>
          </a:prstGeom>
          <a:noFill/>
          <a:ln/>
        </p:spPr>
        <p:txBody>
          <a:bodyPr wrap="square" lIns="0" tIns="0" rIns="0" bIns="0" rtlCol="0" anchor="t"/>
          <a:lstStyle/>
          <a:p>
            <a:pPr marL="0" indent="0" algn="l">
              <a:lnSpc>
                <a:spcPts val="3050"/>
              </a:lnSpc>
              <a:buNone/>
            </a:pPr>
            <a:r>
              <a:rPr lang="en-US" sz="1900" kern="0" spc="-38" dirty="0">
                <a:solidFill>
                  <a:srgbClr val="272525"/>
                </a:solidFill>
                <a:latin typeface="Source Sans Pro" pitchFamily="34" charset="0"/>
                <a:ea typeface="Source Sans Pro" pitchFamily="34" charset="-122"/>
                <a:cs typeface="Source Sans Pro" pitchFamily="34" charset="-120"/>
              </a:rPr>
              <a:t>Cultivating professional values and ethical standards of behaviour.</a:t>
            </a:r>
            <a:endParaRPr lang="en-US" sz="1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4113" y="759143"/>
            <a:ext cx="5027057" cy="628293"/>
          </a:xfrm>
          <a:prstGeom prst="rect">
            <a:avLst/>
          </a:prstGeom>
          <a:noFill/>
          <a:ln/>
        </p:spPr>
        <p:txBody>
          <a:bodyPr wrap="none" lIns="0" tIns="0" rIns="0" bIns="0" rtlCol="0" anchor="t"/>
          <a:lstStyle/>
          <a:p>
            <a:pPr marL="0" indent="0">
              <a:lnSpc>
                <a:spcPts val="4900"/>
              </a:lnSpc>
              <a:buNone/>
            </a:pPr>
            <a:r>
              <a:rPr lang="en-US" sz="3950" kern="0" spc="-79" dirty="0">
                <a:solidFill>
                  <a:srgbClr val="D73AD7"/>
                </a:solidFill>
                <a:latin typeface="Source Serif Pro Semi Bold" pitchFamily="34" charset="0"/>
                <a:ea typeface="Source Serif Pro Semi Bold" pitchFamily="34" charset="-122"/>
                <a:cs typeface="Source Serif Pro Semi Bold" pitchFamily="34" charset="-120"/>
              </a:rPr>
              <a:t>Physiology of Work</a:t>
            </a:r>
            <a:endParaRPr lang="en-US" sz="3950" dirty="0"/>
          </a:p>
        </p:txBody>
      </p:sp>
      <p:sp>
        <p:nvSpPr>
          <p:cNvPr id="4" name="Shape 1"/>
          <p:cNvSpPr/>
          <p:nvPr/>
        </p:nvSpPr>
        <p:spPr>
          <a:xfrm>
            <a:off x="6234113" y="1948101"/>
            <a:ext cx="480655" cy="480655"/>
          </a:xfrm>
          <a:prstGeom prst="roundRect">
            <a:avLst>
              <a:gd name="adj" fmla="val 18669"/>
            </a:avLst>
          </a:prstGeom>
          <a:solidFill>
            <a:srgbClr val="F4D4F7"/>
          </a:solidFill>
          <a:ln w="7620">
            <a:solidFill>
              <a:srgbClr val="DABADD"/>
            </a:solidFill>
            <a:prstDash val="solid"/>
          </a:ln>
        </p:spPr>
      </p:sp>
      <p:sp>
        <p:nvSpPr>
          <p:cNvPr id="5" name="Text 2"/>
          <p:cNvSpPr/>
          <p:nvPr/>
        </p:nvSpPr>
        <p:spPr>
          <a:xfrm>
            <a:off x="6399014" y="2037636"/>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350" dirty="0"/>
          </a:p>
        </p:txBody>
      </p:sp>
      <p:sp>
        <p:nvSpPr>
          <p:cNvPr id="6" name="Text 3"/>
          <p:cNvSpPr/>
          <p:nvPr/>
        </p:nvSpPr>
        <p:spPr>
          <a:xfrm>
            <a:off x="6928366" y="1948101"/>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Definition</a:t>
            </a:r>
            <a:endParaRPr lang="en-US" sz="1950" dirty="0"/>
          </a:p>
        </p:txBody>
      </p:sp>
      <p:sp>
        <p:nvSpPr>
          <p:cNvPr id="7" name="Text 4"/>
          <p:cNvSpPr/>
          <p:nvPr/>
        </p:nvSpPr>
        <p:spPr>
          <a:xfrm>
            <a:off x="6928366" y="2390299"/>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The science that studies changes in the functional state of the human body under the influence of work activity.</a:t>
            </a:r>
            <a:endParaRPr lang="en-US" sz="1650" dirty="0"/>
          </a:p>
        </p:txBody>
      </p:sp>
      <p:sp>
        <p:nvSpPr>
          <p:cNvPr id="8" name="Shape 5"/>
          <p:cNvSpPr/>
          <p:nvPr/>
        </p:nvSpPr>
        <p:spPr>
          <a:xfrm>
            <a:off x="6234113" y="3527584"/>
            <a:ext cx="480655" cy="480655"/>
          </a:xfrm>
          <a:prstGeom prst="roundRect">
            <a:avLst>
              <a:gd name="adj" fmla="val 18669"/>
            </a:avLst>
          </a:prstGeom>
          <a:solidFill>
            <a:srgbClr val="F4D4F7"/>
          </a:solidFill>
          <a:ln w="7620">
            <a:solidFill>
              <a:srgbClr val="DABADD"/>
            </a:solidFill>
            <a:prstDash val="solid"/>
          </a:ln>
        </p:spPr>
      </p:sp>
      <p:sp>
        <p:nvSpPr>
          <p:cNvPr id="9" name="Text 6"/>
          <p:cNvSpPr/>
          <p:nvPr/>
        </p:nvSpPr>
        <p:spPr>
          <a:xfrm>
            <a:off x="6399014" y="3617119"/>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350" dirty="0"/>
          </a:p>
        </p:txBody>
      </p:sp>
      <p:sp>
        <p:nvSpPr>
          <p:cNvPr id="10" name="Text 7"/>
          <p:cNvSpPr/>
          <p:nvPr/>
        </p:nvSpPr>
        <p:spPr>
          <a:xfrm>
            <a:off x="6928366" y="3527584"/>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Aim</a:t>
            </a:r>
            <a:endParaRPr lang="en-US" sz="1950" dirty="0"/>
          </a:p>
        </p:txBody>
      </p:sp>
      <p:sp>
        <p:nvSpPr>
          <p:cNvPr id="11" name="Text 8"/>
          <p:cNvSpPr/>
          <p:nvPr/>
        </p:nvSpPr>
        <p:spPr>
          <a:xfrm>
            <a:off x="6928366" y="3969782"/>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Substantiation of the physiological principles of the scientific organisation of the work process.</a:t>
            </a:r>
            <a:endParaRPr lang="en-US" sz="1650" dirty="0"/>
          </a:p>
        </p:txBody>
      </p:sp>
      <p:sp>
        <p:nvSpPr>
          <p:cNvPr id="12" name="Shape 9"/>
          <p:cNvSpPr/>
          <p:nvPr/>
        </p:nvSpPr>
        <p:spPr>
          <a:xfrm>
            <a:off x="6234113" y="5107067"/>
            <a:ext cx="480655" cy="480655"/>
          </a:xfrm>
          <a:prstGeom prst="roundRect">
            <a:avLst>
              <a:gd name="adj" fmla="val 18669"/>
            </a:avLst>
          </a:prstGeom>
          <a:solidFill>
            <a:srgbClr val="F4D4F7"/>
          </a:solidFill>
          <a:ln w="7620">
            <a:solidFill>
              <a:srgbClr val="DABADD"/>
            </a:solidFill>
            <a:prstDash val="solid"/>
          </a:ln>
        </p:spPr>
      </p:sp>
      <p:sp>
        <p:nvSpPr>
          <p:cNvPr id="13" name="Text 10"/>
          <p:cNvSpPr/>
          <p:nvPr/>
        </p:nvSpPr>
        <p:spPr>
          <a:xfrm>
            <a:off x="6399014" y="5196602"/>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350" dirty="0"/>
          </a:p>
        </p:txBody>
      </p:sp>
      <p:sp>
        <p:nvSpPr>
          <p:cNvPr id="14" name="Text 11"/>
          <p:cNvSpPr/>
          <p:nvPr/>
        </p:nvSpPr>
        <p:spPr>
          <a:xfrm>
            <a:off x="6928366" y="5107067"/>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Objectives</a:t>
            </a:r>
            <a:endParaRPr lang="en-US" sz="1950" dirty="0"/>
          </a:p>
        </p:txBody>
      </p:sp>
      <p:sp>
        <p:nvSpPr>
          <p:cNvPr id="15" name="Text 12"/>
          <p:cNvSpPr/>
          <p:nvPr/>
        </p:nvSpPr>
        <p:spPr>
          <a:xfrm>
            <a:off x="6928366" y="5549265"/>
            <a:ext cx="6954322" cy="341709"/>
          </a:xfrm>
          <a:prstGeom prst="rect">
            <a:avLst/>
          </a:prstGeom>
          <a:noFill/>
          <a:ln/>
        </p:spPr>
        <p:txBody>
          <a:bodyPr wrap="non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Maintaining a high level of work capacity and preserving the health of employees.</a:t>
            </a:r>
            <a:endParaRPr lang="en-US" sz="1650" dirty="0"/>
          </a:p>
        </p:txBody>
      </p:sp>
      <p:sp>
        <p:nvSpPr>
          <p:cNvPr id="16" name="Shape 13"/>
          <p:cNvSpPr/>
          <p:nvPr/>
        </p:nvSpPr>
        <p:spPr>
          <a:xfrm>
            <a:off x="6234113" y="6344841"/>
            <a:ext cx="480655" cy="480655"/>
          </a:xfrm>
          <a:prstGeom prst="roundRect">
            <a:avLst>
              <a:gd name="adj" fmla="val 18669"/>
            </a:avLst>
          </a:prstGeom>
          <a:solidFill>
            <a:srgbClr val="F4D4F7"/>
          </a:solidFill>
          <a:ln w="7620">
            <a:solidFill>
              <a:srgbClr val="DABADD"/>
            </a:solidFill>
            <a:prstDash val="solid"/>
          </a:ln>
        </p:spPr>
      </p:sp>
      <p:sp>
        <p:nvSpPr>
          <p:cNvPr id="17" name="Text 14"/>
          <p:cNvSpPr/>
          <p:nvPr/>
        </p:nvSpPr>
        <p:spPr>
          <a:xfrm>
            <a:off x="6399014" y="6434376"/>
            <a:ext cx="150852" cy="301585"/>
          </a:xfrm>
          <a:prstGeom prst="rect">
            <a:avLst/>
          </a:prstGeom>
          <a:noFill/>
          <a:ln/>
        </p:spPr>
        <p:txBody>
          <a:bodyPr wrap="none" lIns="0" tIns="0" rIns="0" bIns="0" rtlCol="0" anchor="t"/>
          <a:lstStyle/>
          <a:p>
            <a:pPr marL="0" indent="0" algn="ctr">
              <a:lnSpc>
                <a:spcPts val="2350"/>
              </a:lnSpc>
              <a:buNone/>
            </a:pPr>
            <a:r>
              <a:rPr lang="en-US" sz="2350" kern="0" spc="-48" dirty="0">
                <a:solidFill>
                  <a:srgbClr val="272525"/>
                </a:solidFill>
                <a:latin typeface="Source Serif Pro Semi Bold" pitchFamily="34" charset="0"/>
                <a:ea typeface="Source Serif Pro Semi Bold" pitchFamily="34" charset="-122"/>
                <a:cs typeface="Source Serif Pro Semi Bold" pitchFamily="34" charset="-120"/>
              </a:rPr>
              <a:t>4</a:t>
            </a:r>
            <a:endParaRPr lang="en-US" sz="2350" dirty="0"/>
          </a:p>
        </p:txBody>
      </p:sp>
      <p:sp>
        <p:nvSpPr>
          <p:cNvPr id="18" name="Text 15"/>
          <p:cNvSpPr/>
          <p:nvPr/>
        </p:nvSpPr>
        <p:spPr>
          <a:xfrm>
            <a:off x="6928366" y="6344841"/>
            <a:ext cx="2513528" cy="314087"/>
          </a:xfrm>
          <a:prstGeom prst="rect">
            <a:avLst/>
          </a:prstGeom>
          <a:noFill/>
          <a:ln/>
        </p:spPr>
        <p:txBody>
          <a:bodyPr wrap="none" lIns="0" tIns="0" rIns="0" bIns="0" rtlCol="0" anchor="t"/>
          <a:lstStyle/>
          <a:p>
            <a:pPr marL="0" indent="0">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Research Areas</a:t>
            </a:r>
            <a:endParaRPr lang="en-US" sz="1950" dirty="0"/>
          </a:p>
        </p:txBody>
      </p:sp>
      <p:sp>
        <p:nvSpPr>
          <p:cNvPr id="19" name="Text 16"/>
          <p:cNvSpPr/>
          <p:nvPr/>
        </p:nvSpPr>
        <p:spPr>
          <a:xfrm>
            <a:off x="6928366" y="6787039"/>
            <a:ext cx="6954322" cy="683419"/>
          </a:xfrm>
          <a:prstGeom prst="rect">
            <a:avLst/>
          </a:prstGeom>
          <a:noFill/>
          <a:ln/>
        </p:spPr>
        <p:txBody>
          <a:bodyPr wrap="square" lIns="0" tIns="0" rIns="0" bIns="0" rtlCol="0" anchor="t"/>
          <a:lstStyle/>
          <a:p>
            <a:pPr marL="0" indent="0">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Study of the functions of the nervous system, analysers, cardiovascular and other body systems during work.</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3178176" y="277627"/>
            <a:ext cx="7114103" cy="726043"/>
          </a:xfrm>
          <a:prstGeom prst="rect">
            <a:avLst/>
          </a:prstGeom>
          <a:noFill/>
          <a:ln/>
        </p:spPr>
        <p:txBody>
          <a:bodyPr wrap="none" lIns="0" tIns="0" rIns="0" bIns="0" rtlCol="0" anchor="t"/>
          <a:lstStyle/>
          <a:p>
            <a:pPr marL="0" indent="0" algn="ctr">
              <a:lnSpc>
                <a:spcPts val="5700"/>
              </a:lnSpc>
              <a:buNone/>
            </a:pPr>
            <a:r>
              <a:rPr lang="en-US" sz="4550" kern="0" spc="-91" dirty="0">
                <a:solidFill>
                  <a:srgbClr val="7030A0"/>
                </a:solidFill>
                <a:latin typeface="Source Serif Pro Semi Bold" pitchFamily="34" charset="0"/>
                <a:ea typeface="Source Serif Pro Semi Bold" pitchFamily="34" charset="-122"/>
                <a:cs typeface="Source Serif Pro Semi Bold" pitchFamily="34" charset="-120"/>
              </a:rPr>
              <a:t>Types of Loads During Work</a:t>
            </a:r>
            <a:endParaRPr lang="en-US" sz="4550" dirty="0">
              <a:solidFill>
                <a:srgbClr val="7030A0"/>
              </a:solidFill>
            </a:endParaRPr>
          </a:p>
        </p:txBody>
      </p:sp>
      <p:sp>
        <p:nvSpPr>
          <p:cNvPr id="3" name="Text 1"/>
          <p:cNvSpPr/>
          <p:nvPr/>
        </p:nvSpPr>
        <p:spPr>
          <a:xfrm>
            <a:off x="1102508" y="1372268"/>
            <a:ext cx="2904530" cy="363141"/>
          </a:xfrm>
          <a:prstGeom prst="rect">
            <a:avLst/>
          </a:prstGeom>
          <a:noFill/>
          <a:ln/>
        </p:spPr>
        <p:txBody>
          <a:bodyPr wrap="none" lIns="0" tIns="0" rIns="0" bIns="0" rtlCol="0" anchor="t"/>
          <a:lstStyle/>
          <a:p>
            <a:pPr marL="0" indent="0">
              <a:lnSpc>
                <a:spcPts val="2850"/>
              </a:lnSpc>
              <a:buNone/>
            </a:pPr>
            <a:r>
              <a:rPr lang="en-US" sz="2250" b="1" kern="0" spc="-46" dirty="0">
                <a:solidFill>
                  <a:schemeClr val="accent2">
                    <a:lumMod val="75000"/>
                  </a:schemeClr>
                </a:solidFill>
                <a:latin typeface="Cambria" panose="02040503050406030204" pitchFamily="18" charset="0"/>
                <a:ea typeface="Cambria" panose="02040503050406030204" pitchFamily="18" charset="0"/>
                <a:cs typeface="Source Serif Pro Semi Bold" pitchFamily="34" charset="-120"/>
              </a:rPr>
              <a:t>Muscle Loads</a:t>
            </a:r>
            <a:endParaRPr lang="en-US" sz="2250" b="1" dirty="0">
              <a:solidFill>
                <a:schemeClr val="accent2">
                  <a:lumMod val="75000"/>
                </a:schemeClr>
              </a:solidFill>
              <a:latin typeface="Cambria" panose="02040503050406030204" pitchFamily="18" charset="0"/>
              <a:ea typeface="Cambria" panose="02040503050406030204" pitchFamily="18" charset="0"/>
            </a:endParaRPr>
          </a:p>
        </p:txBody>
      </p:sp>
      <p:sp>
        <p:nvSpPr>
          <p:cNvPr id="4" name="Text 2"/>
          <p:cNvSpPr/>
          <p:nvPr/>
        </p:nvSpPr>
        <p:spPr>
          <a:xfrm>
            <a:off x="556098" y="5375315"/>
            <a:ext cx="3828931" cy="158019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Caused by the working position of the body, the nature of the work movements and the tension of physiological functions.</a:t>
            </a:r>
            <a:endParaRPr lang="en-US" sz="1900" dirty="0"/>
          </a:p>
        </p:txBody>
      </p:sp>
      <p:sp>
        <p:nvSpPr>
          <p:cNvPr id="5" name="Text 3"/>
          <p:cNvSpPr/>
          <p:nvPr/>
        </p:nvSpPr>
        <p:spPr>
          <a:xfrm>
            <a:off x="5407462" y="1372268"/>
            <a:ext cx="2904530" cy="363141"/>
          </a:xfrm>
          <a:prstGeom prst="rect">
            <a:avLst/>
          </a:prstGeom>
          <a:noFill/>
          <a:ln/>
        </p:spPr>
        <p:txBody>
          <a:bodyPr wrap="none" lIns="0" tIns="0" rIns="0" bIns="0" rtlCol="0" anchor="t"/>
          <a:lstStyle/>
          <a:p>
            <a:pPr>
              <a:lnSpc>
                <a:spcPts val="2850"/>
              </a:lnSpc>
            </a:pPr>
            <a:r>
              <a:rPr lang="en-US" sz="2250" b="1" kern="0" spc="-46" dirty="0">
                <a:solidFill>
                  <a:schemeClr val="accent2">
                    <a:lumMod val="75000"/>
                  </a:schemeClr>
                </a:solidFill>
                <a:latin typeface="Cambria" panose="02040503050406030204" pitchFamily="18" charset="0"/>
                <a:ea typeface="Cambria" panose="02040503050406030204" pitchFamily="18" charset="0"/>
                <a:cs typeface="Source Serif Pro Semi Bold" pitchFamily="34" charset="-120"/>
              </a:rPr>
              <a:t>Nervous Loads</a:t>
            </a:r>
          </a:p>
        </p:txBody>
      </p:sp>
      <p:sp>
        <p:nvSpPr>
          <p:cNvPr id="6" name="Text 4"/>
          <p:cNvSpPr/>
          <p:nvPr/>
        </p:nvSpPr>
        <p:spPr>
          <a:xfrm>
            <a:off x="5201164" y="5375315"/>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Associated with the strain on attention, memory, sensory apparatus and the activation of thought processes.</a:t>
            </a:r>
            <a:endParaRPr lang="en-US" sz="1900" dirty="0"/>
          </a:p>
        </p:txBody>
      </p:sp>
      <p:sp>
        <p:nvSpPr>
          <p:cNvPr id="7" name="Text 5"/>
          <p:cNvSpPr/>
          <p:nvPr/>
        </p:nvSpPr>
        <p:spPr>
          <a:xfrm>
            <a:off x="9712416" y="1372267"/>
            <a:ext cx="2904530" cy="363141"/>
          </a:xfrm>
          <a:prstGeom prst="rect">
            <a:avLst/>
          </a:prstGeom>
          <a:noFill/>
          <a:ln/>
        </p:spPr>
        <p:txBody>
          <a:bodyPr wrap="none" lIns="0" tIns="0" rIns="0" bIns="0" rtlCol="0" anchor="t"/>
          <a:lstStyle/>
          <a:p>
            <a:pPr indent="0">
              <a:lnSpc>
                <a:spcPts val="2850"/>
              </a:lnSpc>
              <a:buNone/>
            </a:pPr>
            <a:r>
              <a:rPr lang="en-US" sz="2250" b="1" kern="0" spc="-46" dirty="0">
                <a:solidFill>
                  <a:schemeClr val="accent2">
                    <a:lumMod val="75000"/>
                  </a:schemeClr>
                </a:solidFill>
                <a:latin typeface="Cambria" panose="02040503050406030204" pitchFamily="18" charset="0"/>
                <a:ea typeface="Cambria" panose="02040503050406030204" pitchFamily="18" charset="0"/>
                <a:cs typeface="Source Serif Pro Semi Bold" pitchFamily="34" charset="-120"/>
              </a:rPr>
              <a:t>Emotional Loads</a:t>
            </a:r>
          </a:p>
        </p:txBody>
      </p:sp>
      <p:sp>
        <p:nvSpPr>
          <p:cNvPr id="8" name="Text 6"/>
          <p:cNvSpPr/>
          <p:nvPr/>
        </p:nvSpPr>
        <p:spPr>
          <a:xfrm>
            <a:off x="9846230" y="5398045"/>
            <a:ext cx="3828931"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Arise as a result of stressful situations and responsibility for completing tasks.</a:t>
            </a:r>
            <a:endParaRPr lang="en-US" sz="1900" dirty="0"/>
          </a:p>
        </p:txBody>
      </p:sp>
      <p:pic>
        <p:nvPicPr>
          <p:cNvPr id="9" name="Picture 2" descr="Safe Manual handling and Ergonomics : Napo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233" y="1947709"/>
            <a:ext cx="3056215" cy="3416454"/>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4"/>
          <a:stretch>
            <a:fillRect/>
          </a:stretch>
        </p:blipFill>
        <p:spPr>
          <a:xfrm>
            <a:off x="5069971" y="1913428"/>
            <a:ext cx="3066554" cy="3508601"/>
          </a:xfrm>
          <a:prstGeom prst="rect">
            <a:avLst/>
          </a:prstGeom>
        </p:spPr>
      </p:pic>
      <p:pic>
        <p:nvPicPr>
          <p:cNvPr id="11" name="Рисунок 10"/>
          <p:cNvPicPr>
            <a:picLocks noChangeAspect="1"/>
          </p:cNvPicPr>
          <p:nvPr/>
        </p:nvPicPr>
        <p:blipFill>
          <a:blip r:embed="rId5"/>
          <a:stretch>
            <a:fillRect/>
          </a:stretch>
        </p:blipFill>
        <p:spPr>
          <a:xfrm>
            <a:off x="9443991" y="1983240"/>
            <a:ext cx="3714447" cy="316862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733550"/>
            <a:ext cx="7415927" cy="1452086"/>
          </a:xfrm>
          <a:prstGeom prst="rect">
            <a:avLst/>
          </a:prstGeom>
          <a:noFill/>
          <a:ln/>
        </p:spPr>
        <p:txBody>
          <a:bodyPr wrap="square" lIns="0" tIns="0" rIns="0" bIns="0" rtlCol="0" anchor="t"/>
          <a:lstStyle/>
          <a:p>
            <a:pPr marL="0" indent="0">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Classification of labour by workload</a:t>
            </a:r>
            <a:endParaRPr lang="en-US" sz="4550" dirty="0"/>
          </a:p>
        </p:txBody>
      </p:sp>
      <p:sp>
        <p:nvSpPr>
          <p:cNvPr id="4" name="Shape 1"/>
          <p:cNvSpPr/>
          <p:nvPr/>
        </p:nvSpPr>
        <p:spPr>
          <a:xfrm>
            <a:off x="864037" y="3555921"/>
            <a:ext cx="7415927" cy="2940129"/>
          </a:xfrm>
          <a:prstGeom prst="roundRect">
            <a:avLst>
              <a:gd name="adj" fmla="val 3527"/>
            </a:avLst>
          </a:prstGeom>
          <a:noFill/>
          <a:ln w="15240">
            <a:solidFill>
              <a:srgbClr val="000000">
                <a:alpha val="8000"/>
              </a:srgbClr>
            </a:solidFill>
            <a:prstDash val="solid"/>
          </a:ln>
        </p:spPr>
      </p:sp>
      <p:sp>
        <p:nvSpPr>
          <p:cNvPr id="5" name="Shape 2"/>
          <p:cNvSpPr/>
          <p:nvPr/>
        </p:nvSpPr>
        <p:spPr>
          <a:xfrm>
            <a:off x="879277" y="3571161"/>
            <a:ext cx="7385447" cy="706517"/>
          </a:xfrm>
          <a:prstGeom prst="rect">
            <a:avLst/>
          </a:prstGeom>
          <a:solidFill>
            <a:srgbClr val="FFFFFF">
              <a:alpha val="4000"/>
            </a:srgbClr>
          </a:solidFill>
          <a:ln/>
        </p:spPr>
      </p:sp>
      <p:sp>
        <p:nvSpPr>
          <p:cNvPr id="6" name="Text 3"/>
          <p:cNvSpPr/>
          <p:nvPr/>
        </p:nvSpPr>
        <p:spPr>
          <a:xfrm>
            <a:off x="1126093" y="3726894"/>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Physical labour</a:t>
            </a:r>
            <a:endParaRPr lang="en-US" sz="1900" dirty="0"/>
          </a:p>
        </p:txBody>
      </p:sp>
      <p:sp>
        <p:nvSpPr>
          <p:cNvPr id="7" name="Text 4"/>
          <p:cNvSpPr/>
          <p:nvPr/>
        </p:nvSpPr>
        <p:spPr>
          <a:xfrm>
            <a:off x="4822627" y="3726894"/>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Predominance of muscle loads</a:t>
            </a:r>
            <a:endParaRPr lang="en-US" sz="1900" dirty="0"/>
          </a:p>
        </p:txBody>
      </p:sp>
      <p:sp>
        <p:nvSpPr>
          <p:cNvPr id="8" name="Shape 5"/>
          <p:cNvSpPr/>
          <p:nvPr/>
        </p:nvSpPr>
        <p:spPr>
          <a:xfrm>
            <a:off x="879277" y="4277678"/>
            <a:ext cx="7385447" cy="1101566"/>
          </a:xfrm>
          <a:prstGeom prst="rect">
            <a:avLst/>
          </a:prstGeom>
          <a:solidFill>
            <a:srgbClr val="000000">
              <a:alpha val="4000"/>
            </a:srgbClr>
          </a:solidFill>
          <a:ln/>
        </p:spPr>
      </p:sp>
      <p:sp>
        <p:nvSpPr>
          <p:cNvPr id="9" name="Text 6"/>
          <p:cNvSpPr/>
          <p:nvPr/>
        </p:nvSpPr>
        <p:spPr>
          <a:xfrm>
            <a:off x="1126093" y="4433411"/>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Mental labour</a:t>
            </a:r>
            <a:endParaRPr lang="en-US" sz="1900" dirty="0"/>
          </a:p>
        </p:txBody>
      </p:sp>
      <p:sp>
        <p:nvSpPr>
          <p:cNvPr id="10" name="Text 7"/>
          <p:cNvSpPr/>
          <p:nvPr/>
        </p:nvSpPr>
        <p:spPr>
          <a:xfrm>
            <a:off x="4822627" y="4433411"/>
            <a:ext cx="3195280"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Predominance of loads on the cerebral cortex</a:t>
            </a:r>
            <a:endParaRPr lang="en-US" sz="1900" dirty="0"/>
          </a:p>
        </p:txBody>
      </p:sp>
      <p:sp>
        <p:nvSpPr>
          <p:cNvPr id="11" name="Shape 8"/>
          <p:cNvSpPr/>
          <p:nvPr/>
        </p:nvSpPr>
        <p:spPr>
          <a:xfrm>
            <a:off x="879277" y="5379244"/>
            <a:ext cx="7385447" cy="1101566"/>
          </a:xfrm>
          <a:prstGeom prst="rect">
            <a:avLst/>
          </a:prstGeom>
          <a:solidFill>
            <a:srgbClr val="FFFFFF">
              <a:alpha val="4000"/>
            </a:srgbClr>
          </a:solidFill>
          <a:ln/>
        </p:spPr>
      </p:sp>
      <p:sp>
        <p:nvSpPr>
          <p:cNvPr id="12" name="Text 9"/>
          <p:cNvSpPr/>
          <p:nvPr/>
        </p:nvSpPr>
        <p:spPr>
          <a:xfrm>
            <a:off x="1126093" y="5534978"/>
            <a:ext cx="3195280" cy="395049"/>
          </a:xfrm>
          <a:prstGeom prst="rect">
            <a:avLst/>
          </a:prstGeom>
          <a:noFill/>
          <a:ln/>
        </p:spPr>
        <p:txBody>
          <a:bodyPr wrap="non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Mixed labour</a:t>
            </a:r>
            <a:endParaRPr lang="en-US" sz="1900" dirty="0"/>
          </a:p>
        </p:txBody>
      </p:sp>
      <p:sp>
        <p:nvSpPr>
          <p:cNvPr id="13" name="Text 10"/>
          <p:cNvSpPr/>
          <p:nvPr/>
        </p:nvSpPr>
        <p:spPr>
          <a:xfrm>
            <a:off x="4822627" y="5534978"/>
            <a:ext cx="3195280"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Combination of physical and mental loads</a:t>
            </a:r>
            <a:endParaRPr lang="en-US" sz="1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22019"/>
          </a:xfrm>
          <a:prstGeom prst="rect">
            <a:avLst/>
          </a:prstGeom>
        </p:spPr>
      </p:pic>
      <p:sp>
        <p:nvSpPr>
          <p:cNvPr id="3" name="Text 0"/>
          <p:cNvSpPr/>
          <p:nvPr/>
        </p:nvSpPr>
        <p:spPr>
          <a:xfrm>
            <a:off x="968693" y="3616404"/>
            <a:ext cx="10681216" cy="664012"/>
          </a:xfrm>
          <a:prstGeom prst="rect">
            <a:avLst/>
          </a:prstGeom>
          <a:noFill/>
          <a:ln/>
        </p:spPr>
        <p:txBody>
          <a:bodyPr wrap="none" lIns="0" tIns="0" rIns="0" bIns="0" rtlCol="0" anchor="t"/>
          <a:lstStyle/>
          <a:p>
            <a:pPr marL="0" indent="0">
              <a:lnSpc>
                <a:spcPts val="5200"/>
              </a:lnSpc>
              <a:buNone/>
            </a:pPr>
            <a:r>
              <a:rPr lang="en-US" sz="4150" kern="0" spc="-84" dirty="0">
                <a:solidFill>
                  <a:srgbClr val="D73AD7"/>
                </a:solidFill>
                <a:latin typeface="Source Serif Pro Semi Bold" pitchFamily="34" charset="0"/>
                <a:ea typeface="Source Serif Pro Semi Bold" pitchFamily="34" charset="-122"/>
                <a:cs typeface="Source Serif Pro Semi Bold" pitchFamily="34" charset="-120"/>
              </a:rPr>
              <a:t>Physiological Changes During Physical Labour</a:t>
            </a:r>
            <a:endParaRPr lang="en-US" sz="4150" dirty="0"/>
          </a:p>
        </p:txBody>
      </p:sp>
      <p:sp>
        <p:nvSpPr>
          <p:cNvPr id="4" name="Shape 1"/>
          <p:cNvSpPr/>
          <p:nvPr/>
        </p:nvSpPr>
        <p:spPr>
          <a:xfrm>
            <a:off x="968693" y="4619030"/>
            <a:ext cx="6233636" cy="1295162"/>
          </a:xfrm>
          <a:prstGeom prst="roundRect">
            <a:avLst>
              <a:gd name="adj" fmla="val 7321"/>
            </a:avLst>
          </a:prstGeom>
          <a:solidFill>
            <a:srgbClr val="F4D4F7"/>
          </a:solidFill>
          <a:ln w="7620">
            <a:solidFill>
              <a:srgbClr val="DABADD"/>
            </a:solidFill>
            <a:prstDash val="solid"/>
          </a:ln>
        </p:spPr>
      </p:sp>
      <p:sp>
        <p:nvSpPr>
          <p:cNvPr id="5" name="Text 2"/>
          <p:cNvSpPr/>
          <p:nvPr/>
        </p:nvSpPr>
        <p:spPr>
          <a:xfrm>
            <a:off x="1202055" y="4852392"/>
            <a:ext cx="2656046" cy="331946"/>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Energy Expenditure</a:t>
            </a:r>
            <a:endParaRPr lang="en-US" sz="2050" dirty="0"/>
          </a:p>
        </p:txBody>
      </p:sp>
      <p:sp>
        <p:nvSpPr>
          <p:cNvPr id="6" name="Text 3"/>
          <p:cNvSpPr/>
          <p:nvPr/>
        </p:nvSpPr>
        <p:spPr>
          <a:xfrm>
            <a:off x="1202055" y="5319713"/>
            <a:ext cx="5766911" cy="361117"/>
          </a:xfrm>
          <a:prstGeom prst="rect">
            <a:avLst/>
          </a:prstGeom>
          <a:noFill/>
          <a:ln/>
        </p:spPr>
        <p:txBody>
          <a:bodyPr wrap="none" lIns="0" tIns="0" rIns="0" bIns="0" rtlCol="0" anchor="t"/>
          <a:lstStyle/>
          <a:p>
            <a:pPr marL="0" indent="0">
              <a:lnSpc>
                <a:spcPts val="2800"/>
              </a:lnSpc>
              <a:buNone/>
            </a:pPr>
            <a:r>
              <a:rPr lang="en-US" sz="1750" kern="0" spc="-36" dirty="0">
                <a:solidFill>
                  <a:srgbClr val="272525"/>
                </a:solidFill>
                <a:latin typeface="Source Sans Pro" pitchFamily="34" charset="0"/>
                <a:ea typeface="Source Sans Pro" pitchFamily="34" charset="-122"/>
                <a:cs typeface="Source Sans Pro" pitchFamily="34" charset="-120"/>
              </a:rPr>
              <a:t>Increased energy expenditure by the body.</a:t>
            </a:r>
            <a:endParaRPr lang="en-US" sz="1750" dirty="0"/>
          </a:p>
        </p:txBody>
      </p:sp>
      <p:sp>
        <p:nvSpPr>
          <p:cNvPr id="7" name="Shape 4"/>
          <p:cNvSpPr/>
          <p:nvPr/>
        </p:nvSpPr>
        <p:spPr>
          <a:xfrm>
            <a:off x="7428071" y="4619030"/>
            <a:ext cx="6233636" cy="1295162"/>
          </a:xfrm>
          <a:prstGeom prst="roundRect">
            <a:avLst>
              <a:gd name="adj" fmla="val 7321"/>
            </a:avLst>
          </a:prstGeom>
          <a:solidFill>
            <a:srgbClr val="F4D4F7"/>
          </a:solidFill>
          <a:ln w="7620">
            <a:solidFill>
              <a:srgbClr val="DABADD"/>
            </a:solidFill>
            <a:prstDash val="solid"/>
          </a:ln>
        </p:spPr>
      </p:sp>
      <p:sp>
        <p:nvSpPr>
          <p:cNvPr id="8" name="Text 5"/>
          <p:cNvSpPr/>
          <p:nvPr/>
        </p:nvSpPr>
        <p:spPr>
          <a:xfrm>
            <a:off x="7661434" y="4852392"/>
            <a:ext cx="2656046" cy="331946"/>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Blood Circulation</a:t>
            </a:r>
            <a:endParaRPr lang="en-US" sz="2050" dirty="0"/>
          </a:p>
        </p:txBody>
      </p:sp>
      <p:sp>
        <p:nvSpPr>
          <p:cNvPr id="9" name="Text 6"/>
          <p:cNvSpPr/>
          <p:nvPr/>
        </p:nvSpPr>
        <p:spPr>
          <a:xfrm>
            <a:off x="7661434" y="5319713"/>
            <a:ext cx="5766911" cy="361117"/>
          </a:xfrm>
          <a:prstGeom prst="rect">
            <a:avLst/>
          </a:prstGeom>
          <a:noFill/>
          <a:ln/>
        </p:spPr>
        <p:txBody>
          <a:bodyPr wrap="none" lIns="0" tIns="0" rIns="0" bIns="0" rtlCol="0" anchor="t"/>
          <a:lstStyle/>
          <a:p>
            <a:pPr marL="0" indent="0">
              <a:lnSpc>
                <a:spcPts val="2800"/>
              </a:lnSpc>
              <a:buNone/>
            </a:pPr>
            <a:r>
              <a:rPr lang="en-US" sz="1750" kern="0" spc="-36" dirty="0">
                <a:solidFill>
                  <a:srgbClr val="272525"/>
                </a:solidFill>
                <a:latin typeface="Source Sans Pro" pitchFamily="34" charset="0"/>
                <a:ea typeface="Source Sans Pro" pitchFamily="34" charset="-122"/>
                <a:cs typeface="Source Sans Pro" pitchFamily="34" charset="-120"/>
              </a:rPr>
              <a:t>Increased blood circulation to supply nutrients and oxygen.</a:t>
            </a:r>
            <a:endParaRPr lang="en-US" sz="1750" dirty="0"/>
          </a:p>
        </p:txBody>
      </p:sp>
      <p:sp>
        <p:nvSpPr>
          <p:cNvPr id="10" name="Shape 7"/>
          <p:cNvSpPr/>
          <p:nvPr/>
        </p:nvSpPr>
        <p:spPr>
          <a:xfrm>
            <a:off x="968693" y="6139934"/>
            <a:ext cx="6233636" cy="1295162"/>
          </a:xfrm>
          <a:prstGeom prst="roundRect">
            <a:avLst>
              <a:gd name="adj" fmla="val 7321"/>
            </a:avLst>
          </a:prstGeom>
          <a:solidFill>
            <a:srgbClr val="F4D4F7"/>
          </a:solidFill>
          <a:ln w="7620">
            <a:solidFill>
              <a:srgbClr val="DABADD"/>
            </a:solidFill>
            <a:prstDash val="solid"/>
          </a:ln>
        </p:spPr>
      </p:sp>
      <p:sp>
        <p:nvSpPr>
          <p:cNvPr id="11" name="Text 8"/>
          <p:cNvSpPr/>
          <p:nvPr/>
        </p:nvSpPr>
        <p:spPr>
          <a:xfrm>
            <a:off x="1202055" y="6373297"/>
            <a:ext cx="2656046" cy="331946"/>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Oxygen Consumption</a:t>
            </a:r>
            <a:endParaRPr lang="en-US" sz="2050" dirty="0"/>
          </a:p>
        </p:txBody>
      </p:sp>
      <p:sp>
        <p:nvSpPr>
          <p:cNvPr id="12" name="Text 9"/>
          <p:cNvSpPr/>
          <p:nvPr/>
        </p:nvSpPr>
        <p:spPr>
          <a:xfrm>
            <a:off x="1202055" y="6840617"/>
            <a:ext cx="5766911" cy="361117"/>
          </a:xfrm>
          <a:prstGeom prst="rect">
            <a:avLst/>
          </a:prstGeom>
          <a:noFill/>
          <a:ln/>
        </p:spPr>
        <p:txBody>
          <a:bodyPr wrap="none" lIns="0" tIns="0" rIns="0" bIns="0" rtlCol="0" anchor="t"/>
          <a:lstStyle/>
          <a:p>
            <a:pPr marL="0" indent="0">
              <a:lnSpc>
                <a:spcPts val="2800"/>
              </a:lnSpc>
              <a:buNone/>
            </a:pPr>
            <a:r>
              <a:rPr lang="en-US" sz="1750" kern="0" spc="-36" dirty="0">
                <a:solidFill>
                  <a:srgbClr val="272525"/>
                </a:solidFill>
                <a:latin typeface="Source Sans Pro" pitchFamily="34" charset="0"/>
                <a:ea typeface="Source Sans Pro" pitchFamily="34" charset="-122"/>
                <a:cs typeface="Source Sans Pro" pitchFamily="34" charset="-120"/>
              </a:rPr>
              <a:t>Increased oxygen consumption by the body.</a:t>
            </a:r>
            <a:endParaRPr lang="en-US" sz="1750" dirty="0"/>
          </a:p>
        </p:txBody>
      </p:sp>
      <p:sp>
        <p:nvSpPr>
          <p:cNvPr id="13" name="Shape 10"/>
          <p:cNvSpPr/>
          <p:nvPr/>
        </p:nvSpPr>
        <p:spPr>
          <a:xfrm>
            <a:off x="7428071" y="6139934"/>
            <a:ext cx="6233636" cy="1295162"/>
          </a:xfrm>
          <a:prstGeom prst="roundRect">
            <a:avLst>
              <a:gd name="adj" fmla="val 7321"/>
            </a:avLst>
          </a:prstGeom>
          <a:solidFill>
            <a:srgbClr val="F4D4F7"/>
          </a:solidFill>
          <a:ln w="7620">
            <a:solidFill>
              <a:srgbClr val="DABADD"/>
            </a:solidFill>
            <a:prstDash val="solid"/>
          </a:ln>
        </p:spPr>
      </p:sp>
      <p:sp>
        <p:nvSpPr>
          <p:cNvPr id="14" name="Text 11"/>
          <p:cNvSpPr/>
          <p:nvPr/>
        </p:nvSpPr>
        <p:spPr>
          <a:xfrm>
            <a:off x="7661434" y="6373297"/>
            <a:ext cx="2656046" cy="331946"/>
          </a:xfrm>
          <a:prstGeom prst="rect">
            <a:avLst/>
          </a:prstGeom>
          <a:noFill/>
          <a:ln/>
        </p:spPr>
        <p:txBody>
          <a:bodyPr wrap="none" lIns="0" tIns="0" rIns="0" bIns="0" rtlCol="0" anchor="t"/>
          <a:lstStyle/>
          <a:p>
            <a:pPr marL="0" indent="0">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Metabolism</a:t>
            </a:r>
            <a:endParaRPr lang="en-US" sz="2050" dirty="0"/>
          </a:p>
        </p:txBody>
      </p:sp>
      <p:sp>
        <p:nvSpPr>
          <p:cNvPr id="15" name="Text 12"/>
          <p:cNvSpPr/>
          <p:nvPr/>
        </p:nvSpPr>
        <p:spPr>
          <a:xfrm>
            <a:off x="7661434" y="6840617"/>
            <a:ext cx="5766911" cy="361117"/>
          </a:xfrm>
          <a:prstGeom prst="rect">
            <a:avLst/>
          </a:prstGeom>
          <a:noFill/>
          <a:ln/>
        </p:spPr>
        <p:txBody>
          <a:bodyPr wrap="none" lIns="0" tIns="0" rIns="0" bIns="0" rtlCol="0" anchor="t"/>
          <a:lstStyle/>
          <a:p>
            <a:pPr marL="0" indent="0">
              <a:lnSpc>
                <a:spcPts val="2800"/>
              </a:lnSpc>
              <a:buNone/>
            </a:pPr>
            <a:r>
              <a:rPr lang="en-US" sz="1750" kern="0" spc="-36" dirty="0">
                <a:solidFill>
                  <a:srgbClr val="272525"/>
                </a:solidFill>
                <a:latin typeface="Source Sans Pro" pitchFamily="34" charset="0"/>
                <a:ea typeface="Source Sans Pro" pitchFamily="34" charset="-122"/>
                <a:cs typeface="Source Sans Pro" pitchFamily="34" charset="-120"/>
              </a:rPr>
              <a:t>Changes in metabolism affecting the composition of the blood.</a:t>
            </a:r>
            <a:endParaRPr lang="en-US" sz="1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5306" y="605314"/>
            <a:ext cx="5477589" cy="646152"/>
          </a:xfrm>
          <a:prstGeom prst="rect">
            <a:avLst/>
          </a:prstGeom>
          <a:noFill/>
          <a:ln/>
        </p:spPr>
        <p:txBody>
          <a:bodyPr wrap="none" lIns="0" tIns="0" rIns="0" bIns="0" rtlCol="0" anchor="t"/>
          <a:lstStyle/>
          <a:p>
            <a:pPr marL="0" indent="0">
              <a:lnSpc>
                <a:spcPts val="5050"/>
              </a:lnSpc>
              <a:buNone/>
            </a:pPr>
            <a:r>
              <a:rPr lang="en-US" sz="4050" kern="0" spc="-81" dirty="0">
                <a:solidFill>
                  <a:srgbClr val="D73AD7"/>
                </a:solidFill>
                <a:latin typeface="Source Serif Pro Semi Bold" pitchFamily="34" charset="0"/>
                <a:ea typeface="Source Serif Pro Semi Bold" pitchFamily="34" charset="-122"/>
                <a:cs typeface="Source Serif Pro Semi Bold" pitchFamily="34" charset="-120"/>
              </a:rPr>
              <a:t>Features of Mental Work</a:t>
            </a:r>
            <a:endParaRPr lang="en-US" sz="4050" dirty="0"/>
          </a:p>
        </p:txBody>
      </p:sp>
      <p:pic>
        <p:nvPicPr>
          <p:cNvPr id="4" name="Image 1" descr="preencoded.png"/>
          <p:cNvPicPr>
            <a:picLocks noChangeAspect="1"/>
          </p:cNvPicPr>
          <p:nvPr/>
        </p:nvPicPr>
        <p:blipFill>
          <a:blip r:embed="rId4"/>
          <a:stretch>
            <a:fillRect/>
          </a:stretch>
        </p:blipFill>
        <p:spPr>
          <a:xfrm>
            <a:off x="6255306" y="1580912"/>
            <a:ext cx="549116" cy="549116"/>
          </a:xfrm>
          <a:prstGeom prst="rect">
            <a:avLst/>
          </a:prstGeom>
        </p:spPr>
      </p:pic>
      <p:sp>
        <p:nvSpPr>
          <p:cNvPr id="5" name="Text 1"/>
          <p:cNvSpPr/>
          <p:nvPr/>
        </p:nvSpPr>
        <p:spPr>
          <a:xfrm>
            <a:off x="6255306" y="2349698"/>
            <a:ext cx="2584490" cy="323017"/>
          </a:xfrm>
          <a:prstGeom prst="rect">
            <a:avLst/>
          </a:prstGeom>
          <a:noFill/>
          <a:ln/>
        </p:spPr>
        <p:txBody>
          <a:bodyPr wrap="none" lIns="0" tIns="0" rIns="0" bIns="0" rtlCol="0" anchor="t"/>
          <a:lstStyle/>
          <a:p>
            <a:pPr marL="0" indent="0" algn="l">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Brain's Energy Needs</a:t>
            </a:r>
            <a:endParaRPr lang="en-US" sz="2000" dirty="0"/>
          </a:p>
        </p:txBody>
      </p:sp>
      <p:sp>
        <p:nvSpPr>
          <p:cNvPr id="6" name="Text 2"/>
          <p:cNvSpPr/>
          <p:nvPr/>
        </p:nvSpPr>
        <p:spPr>
          <a:xfrm>
            <a:off x="6255306" y="2804517"/>
            <a:ext cx="7606189" cy="351472"/>
          </a:xfrm>
          <a:prstGeom prst="rect">
            <a:avLst/>
          </a:prstGeom>
          <a:noFill/>
          <a:ln/>
        </p:spPr>
        <p:txBody>
          <a:bodyPr wrap="none" lIns="0" tIns="0" rIns="0" bIns="0" rtlCol="0" anchor="t"/>
          <a:lstStyle/>
          <a:p>
            <a:pPr marL="0" indent="0" algn="l">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Increase in the brain's energy needs up to 15-20% of the total volume.</a:t>
            </a:r>
            <a:endParaRPr lang="en-US" sz="1700" dirty="0"/>
          </a:p>
        </p:txBody>
      </p:sp>
      <p:pic>
        <p:nvPicPr>
          <p:cNvPr id="7" name="Image 2" descr="preencoded.png"/>
          <p:cNvPicPr>
            <a:picLocks noChangeAspect="1"/>
          </p:cNvPicPr>
          <p:nvPr/>
        </p:nvPicPr>
        <p:blipFill>
          <a:blip r:embed="rId5"/>
          <a:stretch>
            <a:fillRect/>
          </a:stretch>
        </p:blipFill>
        <p:spPr>
          <a:xfrm>
            <a:off x="6255306" y="3815001"/>
            <a:ext cx="549116" cy="549116"/>
          </a:xfrm>
          <a:prstGeom prst="rect">
            <a:avLst/>
          </a:prstGeom>
        </p:spPr>
      </p:pic>
      <p:sp>
        <p:nvSpPr>
          <p:cNvPr id="8" name="Text 3"/>
          <p:cNvSpPr/>
          <p:nvPr/>
        </p:nvSpPr>
        <p:spPr>
          <a:xfrm>
            <a:off x="6255306" y="4583787"/>
            <a:ext cx="2584490" cy="323017"/>
          </a:xfrm>
          <a:prstGeom prst="rect">
            <a:avLst/>
          </a:prstGeom>
          <a:noFill/>
          <a:ln/>
        </p:spPr>
        <p:txBody>
          <a:bodyPr wrap="none" lIns="0" tIns="0" rIns="0" bIns="0" rtlCol="0" anchor="t"/>
          <a:lstStyle/>
          <a:p>
            <a:pPr marL="0" indent="0" algn="l">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Oxygen Consumption</a:t>
            </a:r>
            <a:endParaRPr lang="en-US" sz="2000" dirty="0"/>
          </a:p>
        </p:txBody>
      </p:sp>
      <p:sp>
        <p:nvSpPr>
          <p:cNvPr id="9" name="Text 4"/>
          <p:cNvSpPr/>
          <p:nvPr/>
        </p:nvSpPr>
        <p:spPr>
          <a:xfrm>
            <a:off x="6255306" y="5038606"/>
            <a:ext cx="7606189" cy="351472"/>
          </a:xfrm>
          <a:prstGeom prst="rect">
            <a:avLst/>
          </a:prstGeom>
          <a:noFill/>
          <a:ln/>
        </p:spPr>
        <p:txBody>
          <a:bodyPr wrap="none" lIns="0" tIns="0" rIns="0" bIns="0" rtlCol="0" anchor="t"/>
          <a:lstStyle/>
          <a:p>
            <a:pPr marL="0" indent="0" algn="l">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Increased oxygen consumption by the tissues of the cerebral cortex.</a:t>
            </a:r>
            <a:endParaRPr lang="en-US" sz="1700" dirty="0"/>
          </a:p>
        </p:txBody>
      </p:sp>
      <p:pic>
        <p:nvPicPr>
          <p:cNvPr id="10" name="Image 3" descr="preencoded.png"/>
          <p:cNvPicPr>
            <a:picLocks noChangeAspect="1"/>
          </p:cNvPicPr>
          <p:nvPr/>
        </p:nvPicPr>
        <p:blipFill>
          <a:blip r:embed="rId6"/>
          <a:stretch>
            <a:fillRect/>
          </a:stretch>
        </p:blipFill>
        <p:spPr>
          <a:xfrm>
            <a:off x="6255306" y="6049089"/>
            <a:ext cx="549116" cy="549116"/>
          </a:xfrm>
          <a:prstGeom prst="rect">
            <a:avLst/>
          </a:prstGeom>
        </p:spPr>
      </p:pic>
      <p:sp>
        <p:nvSpPr>
          <p:cNvPr id="11" name="Text 5"/>
          <p:cNvSpPr/>
          <p:nvPr/>
        </p:nvSpPr>
        <p:spPr>
          <a:xfrm>
            <a:off x="6255306" y="6817876"/>
            <a:ext cx="2584490" cy="323017"/>
          </a:xfrm>
          <a:prstGeom prst="rect">
            <a:avLst/>
          </a:prstGeom>
          <a:noFill/>
          <a:ln/>
        </p:spPr>
        <p:txBody>
          <a:bodyPr wrap="none" lIns="0" tIns="0" rIns="0" bIns="0" rtlCol="0" anchor="t"/>
          <a:lstStyle/>
          <a:p>
            <a:pPr marL="0" indent="0" algn="l">
              <a:lnSpc>
                <a:spcPts val="2500"/>
              </a:lnSpc>
              <a:buNone/>
            </a:pPr>
            <a:r>
              <a:rPr lang="en-US" sz="2000" kern="0" spc="-41" dirty="0">
                <a:solidFill>
                  <a:srgbClr val="272525"/>
                </a:solidFill>
                <a:latin typeface="Source Serif Pro Semi Bold" pitchFamily="34" charset="0"/>
                <a:ea typeface="Source Serif Pro Semi Bold" pitchFamily="34" charset="-122"/>
                <a:cs typeface="Source Serif Pro Semi Bold" pitchFamily="34" charset="-120"/>
              </a:rPr>
              <a:t>Nervous System</a:t>
            </a:r>
            <a:endParaRPr lang="en-US" sz="2000" dirty="0"/>
          </a:p>
        </p:txBody>
      </p:sp>
      <p:sp>
        <p:nvSpPr>
          <p:cNvPr id="12" name="Text 6"/>
          <p:cNvSpPr/>
          <p:nvPr/>
        </p:nvSpPr>
        <p:spPr>
          <a:xfrm>
            <a:off x="6255306" y="7272695"/>
            <a:ext cx="7606189" cy="351472"/>
          </a:xfrm>
          <a:prstGeom prst="rect">
            <a:avLst/>
          </a:prstGeom>
          <a:noFill/>
          <a:ln/>
        </p:spPr>
        <p:txBody>
          <a:bodyPr wrap="none" lIns="0" tIns="0" rIns="0" bIns="0" rtlCol="0" anchor="t"/>
          <a:lstStyle/>
          <a:p>
            <a:pPr marL="0" indent="0" algn="l">
              <a:lnSpc>
                <a:spcPts val="2750"/>
              </a:lnSpc>
              <a:buNone/>
            </a:pPr>
            <a:r>
              <a:rPr lang="en-US" sz="1700" kern="0" spc="-35" dirty="0">
                <a:solidFill>
                  <a:srgbClr val="272525"/>
                </a:solidFill>
                <a:latin typeface="Source Sans Pro" pitchFamily="34" charset="0"/>
                <a:ea typeface="Source Sans Pro" pitchFamily="34" charset="-122"/>
                <a:cs typeface="Source Sans Pro" pitchFamily="34" charset="-120"/>
              </a:rPr>
              <a:t>Intensive work of the central nervous system.</a:t>
            </a:r>
            <a:endParaRPr lang="en-US"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076"/>
          </a:xfrm>
          <a:prstGeom prst="rect">
            <a:avLst/>
          </a:prstGeom>
        </p:spPr>
      </p:pic>
      <p:sp>
        <p:nvSpPr>
          <p:cNvPr id="3" name="Text 0"/>
          <p:cNvSpPr/>
          <p:nvPr/>
        </p:nvSpPr>
        <p:spPr>
          <a:xfrm>
            <a:off x="6136838" y="511016"/>
            <a:ext cx="7843123" cy="1093232"/>
          </a:xfrm>
          <a:prstGeom prst="rect">
            <a:avLst/>
          </a:prstGeom>
          <a:noFill/>
          <a:ln/>
        </p:spPr>
        <p:txBody>
          <a:bodyPr wrap="square" lIns="0" tIns="0" rIns="0" bIns="0" rtlCol="0" anchor="t"/>
          <a:lstStyle/>
          <a:p>
            <a:pPr marL="0" indent="0">
              <a:lnSpc>
                <a:spcPts val="4300"/>
              </a:lnSpc>
              <a:buNone/>
            </a:pPr>
            <a:r>
              <a:rPr lang="en-US" sz="3400" kern="0" spc="-69" dirty="0">
                <a:solidFill>
                  <a:srgbClr val="D73AD7"/>
                </a:solidFill>
                <a:latin typeface="Source Serif Pro Semi Bold" pitchFamily="34" charset="0"/>
                <a:ea typeface="Source Serif Pro Semi Bold" pitchFamily="34" charset="-122"/>
                <a:cs typeface="Source Serif Pro Semi Bold" pitchFamily="34" charset="-120"/>
              </a:rPr>
              <a:t>Processes in the nervous system during work</a:t>
            </a:r>
            <a:endParaRPr lang="en-US" sz="3400" dirty="0"/>
          </a:p>
        </p:txBody>
      </p:sp>
      <p:pic>
        <p:nvPicPr>
          <p:cNvPr id="4" name="Image 1" descr="preencoded.png"/>
          <p:cNvPicPr>
            <a:picLocks noChangeAspect="1"/>
          </p:cNvPicPr>
          <p:nvPr/>
        </p:nvPicPr>
        <p:blipFill>
          <a:blip r:embed="rId4"/>
          <a:stretch>
            <a:fillRect/>
          </a:stretch>
        </p:blipFill>
        <p:spPr>
          <a:xfrm>
            <a:off x="6136838" y="1882973"/>
            <a:ext cx="929164" cy="1945362"/>
          </a:xfrm>
          <a:prstGeom prst="rect">
            <a:avLst/>
          </a:prstGeom>
        </p:spPr>
      </p:pic>
      <p:sp>
        <p:nvSpPr>
          <p:cNvPr id="5" name="Text 1"/>
          <p:cNvSpPr/>
          <p:nvPr/>
        </p:nvSpPr>
        <p:spPr>
          <a:xfrm>
            <a:off x="7344727" y="2068711"/>
            <a:ext cx="2186464" cy="273248"/>
          </a:xfrm>
          <a:prstGeom prst="rect">
            <a:avLst/>
          </a:prstGeom>
          <a:noFill/>
          <a:ln/>
        </p:spPr>
        <p:txBody>
          <a:bodyPr wrap="none" lIns="0" tIns="0" rIns="0" bIns="0" rtlCol="0" anchor="t"/>
          <a:lstStyle/>
          <a:p>
            <a:pPr marL="0" indent="0" algn="l">
              <a:lnSpc>
                <a:spcPts val="2150"/>
              </a:lnSpc>
              <a:buNone/>
            </a:pPr>
            <a:r>
              <a:rPr lang="en-US" sz="1700" kern="0" spc="-34" dirty="0">
                <a:solidFill>
                  <a:srgbClr val="272525"/>
                </a:solidFill>
                <a:latin typeface="Source Serif Pro Semi Bold" pitchFamily="34" charset="0"/>
                <a:ea typeface="Source Serif Pro Semi Bold" pitchFamily="34" charset="-122"/>
                <a:cs typeface="Source Serif Pro Semi Bold" pitchFamily="34" charset="-120"/>
              </a:rPr>
              <a:t>Excitation</a:t>
            </a:r>
            <a:endParaRPr lang="en-US" sz="1700" dirty="0"/>
          </a:p>
        </p:txBody>
      </p:sp>
      <p:sp>
        <p:nvSpPr>
          <p:cNvPr id="6" name="Text 2"/>
          <p:cNvSpPr/>
          <p:nvPr/>
        </p:nvSpPr>
        <p:spPr>
          <a:xfrm>
            <a:off x="7344727" y="2453402"/>
            <a:ext cx="6635234" cy="1189196"/>
          </a:xfrm>
          <a:prstGeom prst="rect">
            <a:avLst/>
          </a:prstGeom>
          <a:noFill/>
          <a:ln/>
        </p:spPr>
        <p:txBody>
          <a:bodyPr wrap="square" lIns="0" tIns="0" rIns="0" bIns="0" rtlCol="0" anchor="t"/>
          <a:lstStyle/>
          <a:p>
            <a:pPr marL="0" indent="0" algn="l">
              <a:lnSpc>
                <a:spcPts val="2300"/>
              </a:lnSpc>
              <a:buNone/>
            </a:pPr>
            <a:r>
              <a:rPr lang="en-US" sz="1450" kern="0" spc="-29" dirty="0">
                <a:solidFill>
                  <a:srgbClr val="272525"/>
                </a:solidFill>
                <a:latin typeface="Source Sans Pro" pitchFamily="34" charset="0"/>
                <a:ea typeface="Source Sans Pro" pitchFamily="34" charset="-122"/>
                <a:cs typeface="Source Sans Pro" pitchFamily="34" charset="-120"/>
              </a:rPr>
              <a:t>This is an active process triggered by a stimulus and leads to a change in the state of a nerve cell. Excitation is transmitted along nerve fibres, causing a corresponding reaction in organs or tissues. For example, during physical work, the excitation of nerve cells corresponds to muscle contraction.</a:t>
            </a:r>
            <a:endParaRPr lang="en-US" sz="1450" dirty="0"/>
          </a:p>
        </p:txBody>
      </p:sp>
      <p:pic>
        <p:nvPicPr>
          <p:cNvPr id="7" name="Image 2" descr="preencoded.png"/>
          <p:cNvPicPr>
            <a:picLocks noChangeAspect="1"/>
          </p:cNvPicPr>
          <p:nvPr/>
        </p:nvPicPr>
        <p:blipFill>
          <a:blip r:embed="rId5"/>
          <a:stretch>
            <a:fillRect/>
          </a:stretch>
        </p:blipFill>
        <p:spPr>
          <a:xfrm>
            <a:off x="6136838" y="3828336"/>
            <a:ext cx="929164" cy="1945362"/>
          </a:xfrm>
          <a:prstGeom prst="rect">
            <a:avLst/>
          </a:prstGeom>
        </p:spPr>
      </p:pic>
      <p:sp>
        <p:nvSpPr>
          <p:cNvPr id="8" name="Text 3"/>
          <p:cNvSpPr/>
          <p:nvPr/>
        </p:nvSpPr>
        <p:spPr>
          <a:xfrm>
            <a:off x="7344727" y="4014073"/>
            <a:ext cx="2186464" cy="273248"/>
          </a:xfrm>
          <a:prstGeom prst="rect">
            <a:avLst/>
          </a:prstGeom>
          <a:noFill/>
          <a:ln/>
        </p:spPr>
        <p:txBody>
          <a:bodyPr wrap="none" lIns="0" tIns="0" rIns="0" bIns="0" rtlCol="0" anchor="t"/>
          <a:lstStyle/>
          <a:p>
            <a:pPr marL="0" indent="0" algn="l">
              <a:lnSpc>
                <a:spcPts val="2150"/>
              </a:lnSpc>
              <a:buNone/>
            </a:pPr>
            <a:r>
              <a:rPr lang="en-US" sz="1700" kern="0" spc="-34" dirty="0">
                <a:solidFill>
                  <a:srgbClr val="272525"/>
                </a:solidFill>
                <a:latin typeface="Source Serif Pro Semi Bold" pitchFamily="34" charset="0"/>
                <a:ea typeface="Source Serif Pro Semi Bold" pitchFamily="34" charset="-122"/>
                <a:cs typeface="Source Serif Pro Semi Bold" pitchFamily="34" charset="-120"/>
              </a:rPr>
              <a:t>Inhibition</a:t>
            </a:r>
            <a:endParaRPr lang="en-US" sz="1700" dirty="0"/>
          </a:p>
        </p:txBody>
      </p:sp>
      <p:sp>
        <p:nvSpPr>
          <p:cNvPr id="9" name="Text 4"/>
          <p:cNvSpPr/>
          <p:nvPr/>
        </p:nvSpPr>
        <p:spPr>
          <a:xfrm>
            <a:off x="7344727" y="4398764"/>
            <a:ext cx="6635234" cy="1189196"/>
          </a:xfrm>
          <a:prstGeom prst="rect">
            <a:avLst/>
          </a:prstGeom>
          <a:noFill/>
          <a:ln/>
        </p:spPr>
        <p:txBody>
          <a:bodyPr wrap="square" lIns="0" tIns="0" rIns="0" bIns="0" rtlCol="0" anchor="t"/>
          <a:lstStyle/>
          <a:p>
            <a:pPr marL="0" indent="0" algn="l">
              <a:lnSpc>
                <a:spcPts val="2300"/>
              </a:lnSpc>
              <a:buNone/>
            </a:pPr>
            <a:r>
              <a:rPr lang="en-US" sz="1450" kern="0" spc="-29" dirty="0">
                <a:solidFill>
                  <a:srgbClr val="272525"/>
                </a:solidFill>
                <a:latin typeface="Source Sans Pro" pitchFamily="34" charset="0"/>
                <a:ea typeface="Source Sans Pro" pitchFamily="34" charset="-122"/>
                <a:cs typeface="Source Sans Pro" pitchFamily="34" charset="-120"/>
              </a:rPr>
              <a:t>This is a passive process that suppresses or blocks excitation. Inhibition prevents excessive excitation of the nervous system and ensures its normal functioning. For example, during concentration on a task, inhibition may suppress extraneous stimuli, helping to focus attention.</a:t>
            </a:r>
            <a:endParaRPr lang="en-US" sz="1450" dirty="0"/>
          </a:p>
        </p:txBody>
      </p:sp>
      <p:pic>
        <p:nvPicPr>
          <p:cNvPr id="10" name="Image 3" descr="preencoded.png"/>
          <p:cNvPicPr>
            <a:picLocks noChangeAspect="1"/>
          </p:cNvPicPr>
          <p:nvPr/>
        </p:nvPicPr>
        <p:blipFill>
          <a:blip r:embed="rId6"/>
          <a:stretch>
            <a:fillRect/>
          </a:stretch>
        </p:blipFill>
        <p:spPr>
          <a:xfrm>
            <a:off x="6136838" y="5773698"/>
            <a:ext cx="929164" cy="1945362"/>
          </a:xfrm>
          <a:prstGeom prst="rect">
            <a:avLst/>
          </a:prstGeom>
        </p:spPr>
      </p:pic>
      <p:sp>
        <p:nvSpPr>
          <p:cNvPr id="11" name="Text 5"/>
          <p:cNvSpPr/>
          <p:nvPr/>
        </p:nvSpPr>
        <p:spPr>
          <a:xfrm>
            <a:off x="7344727" y="5959435"/>
            <a:ext cx="2358985" cy="273248"/>
          </a:xfrm>
          <a:prstGeom prst="rect">
            <a:avLst/>
          </a:prstGeom>
          <a:noFill/>
          <a:ln/>
        </p:spPr>
        <p:txBody>
          <a:bodyPr wrap="none" lIns="0" tIns="0" rIns="0" bIns="0" rtlCol="0" anchor="t"/>
          <a:lstStyle/>
          <a:p>
            <a:pPr marL="0" indent="0" algn="l">
              <a:lnSpc>
                <a:spcPts val="2150"/>
              </a:lnSpc>
              <a:buNone/>
            </a:pPr>
            <a:r>
              <a:rPr lang="en-US" sz="1700" kern="0" spc="-34" dirty="0">
                <a:solidFill>
                  <a:srgbClr val="272525"/>
                </a:solidFill>
                <a:latin typeface="Source Serif Pro Semi Bold" pitchFamily="34" charset="0"/>
                <a:ea typeface="Source Serif Pro Semi Bold" pitchFamily="34" charset="-122"/>
                <a:cs typeface="Source Serif Pro Semi Bold" pitchFamily="34" charset="-120"/>
              </a:rPr>
              <a:t>Exhaustion and recovery</a:t>
            </a:r>
            <a:endParaRPr lang="en-US" sz="1700" dirty="0"/>
          </a:p>
        </p:txBody>
      </p:sp>
      <p:sp>
        <p:nvSpPr>
          <p:cNvPr id="12" name="Text 6"/>
          <p:cNvSpPr/>
          <p:nvPr/>
        </p:nvSpPr>
        <p:spPr>
          <a:xfrm>
            <a:off x="7344727" y="6344126"/>
            <a:ext cx="6635234" cy="1189196"/>
          </a:xfrm>
          <a:prstGeom prst="rect">
            <a:avLst/>
          </a:prstGeom>
          <a:noFill/>
          <a:ln/>
        </p:spPr>
        <p:txBody>
          <a:bodyPr wrap="square" lIns="0" tIns="0" rIns="0" bIns="0" rtlCol="0" anchor="t"/>
          <a:lstStyle/>
          <a:p>
            <a:pPr marL="0" indent="0" algn="l">
              <a:lnSpc>
                <a:spcPts val="2300"/>
              </a:lnSpc>
              <a:buNone/>
            </a:pPr>
            <a:r>
              <a:rPr lang="en-US" sz="1450" kern="0" spc="-29" dirty="0">
                <a:solidFill>
                  <a:srgbClr val="272525"/>
                </a:solidFill>
                <a:latin typeface="Source Sans Pro" pitchFamily="34" charset="0"/>
                <a:ea typeface="Source Sans Pro" pitchFamily="34" charset="-122"/>
                <a:cs typeface="Source Sans Pro" pitchFamily="34" charset="-120"/>
              </a:rPr>
              <a:t>This is a cyclical process associated with the expenditure of energy by nerve cells during activity and subsequent recovery. Prolonged work requiring high concentration or physical exertion leads to exhaustion. After a period of rest, the nervous system replenishes its resources and is ready for new activity.</a:t>
            </a:r>
            <a:endParaRPr lang="en-US" sz="14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31625" y="664964"/>
            <a:ext cx="7453551" cy="1420654"/>
          </a:xfrm>
          <a:prstGeom prst="rect">
            <a:avLst/>
          </a:prstGeom>
          <a:noFill/>
          <a:ln/>
        </p:spPr>
        <p:txBody>
          <a:bodyPr wrap="square" lIns="0" tIns="0" rIns="0" bIns="0" rtlCol="0" anchor="t"/>
          <a:lstStyle/>
          <a:p>
            <a:pPr marL="0" indent="0">
              <a:lnSpc>
                <a:spcPts val="5550"/>
              </a:lnSpc>
              <a:buNone/>
            </a:pPr>
            <a:r>
              <a:rPr lang="en-US" sz="4450" kern="0" spc="-89" dirty="0">
                <a:solidFill>
                  <a:srgbClr val="D73AD7"/>
                </a:solidFill>
                <a:latin typeface="Source Serif Pro Semi Bold" pitchFamily="34" charset="0"/>
                <a:ea typeface="Source Serif Pro Semi Bold" pitchFamily="34" charset="-122"/>
                <a:cs typeface="Source Serif Pro Semi Bold" pitchFamily="34" charset="-120"/>
              </a:rPr>
              <a:t>Functions of the Central Nervous System</a:t>
            </a:r>
            <a:endParaRPr lang="en-US" sz="4450" dirty="0"/>
          </a:p>
        </p:txBody>
      </p:sp>
      <p:sp>
        <p:nvSpPr>
          <p:cNvPr id="4" name="Shape 1"/>
          <p:cNvSpPr/>
          <p:nvPr/>
        </p:nvSpPr>
        <p:spPr>
          <a:xfrm>
            <a:off x="6331625" y="2719507"/>
            <a:ext cx="543401" cy="543401"/>
          </a:xfrm>
          <a:prstGeom prst="roundRect">
            <a:avLst>
              <a:gd name="adj" fmla="val 18667"/>
            </a:avLst>
          </a:prstGeom>
          <a:solidFill>
            <a:srgbClr val="F4D4F7"/>
          </a:solidFill>
          <a:ln w="7620">
            <a:solidFill>
              <a:srgbClr val="DABADD"/>
            </a:solidFill>
            <a:prstDash val="solid"/>
          </a:ln>
        </p:spPr>
      </p:sp>
      <p:sp>
        <p:nvSpPr>
          <p:cNvPr id="5" name="Text 2"/>
          <p:cNvSpPr/>
          <p:nvPr/>
        </p:nvSpPr>
        <p:spPr>
          <a:xfrm>
            <a:off x="6518077" y="2820710"/>
            <a:ext cx="170497" cy="340995"/>
          </a:xfrm>
          <a:prstGeom prst="rect">
            <a:avLst/>
          </a:prstGeom>
          <a:noFill/>
          <a:ln/>
        </p:spPr>
        <p:txBody>
          <a:bodyPr wrap="none" lIns="0" tIns="0" rIns="0" bIns="0" rtlCol="0" anchor="t"/>
          <a:lstStyle/>
          <a:p>
            <a:pPr marL="0" indent="0" algn="ctr">
              <a:lnSpc>
                <a:spcPts val="2650"/>
              </a:lnSpc>
              <a:buNone/>
            </a:pPr>
            <a:r>
              <a:rPr lang="en-US" sz="2650" kern="0" spc="-54" dirty="0">
                <a:solidFill>
                  <a:srgbClr val="272525"/>
                </a:solidFill>
                <a:latin typeface="Source Serif Pro Semi Bold" pitchFamily="34" charset="0"/>
                <a:ea typeface="Source Serif Pro Semi Bold" pitchFamily="34" charset="-122"/>
                <a:cs typeface="Source Serif Pro Semi Bold" pitchFamily="34" charset="-120"/>
              </a:rPr>
              <a:t>1</a:t>
            </a:r>
            <a:endParaRPr lang="en-US" sz="2650" dirty="0"/>
          </a:p>
        </p:txBody>
      </p:sp>
      <p:sp>
        <p:nvSpPr>
          <p:cNvPr id="6" name="Text 3"/>
          <p:cNvSpPr/>
          <p:nvPr/>
        </p:nvSpPr>
        <p:spPr>
          <a:xfrm>
            <a:off x="7116485" y="2719507"/>
            <a:ext cx="2841308" cy="355044"/>
          </a:xfrm>
          <a:prstGeom prst="rect">
            <a:avLst/>
          </a:prstGeom>
          <a:noFill/>
          <a:ln/>
        </p:spPr>
        <p:txBody>
          <a:bodyPr wrap="none" lIns="0" tIns="0" rIns="0" bIns="0" rtlCol="0" anchor="t"/>
          <a:lstStyle/>
          <a:p>
            <a:pPr marL="0" indent="0">
              <a:lnSpc>
                <a:spcPts val="275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Reflex</a:t>
            </a:r>
            <a:endParaRPr lang="en-US" sz="2200" dirty="0"/>
          </a:p>
        </p:txBody>
      </p:sp>
      <p:sp>
        <p:nvSpPr>
          <p:cNvPr id="7" name="Text 4"/>
          <p:cNvSpPr/>
          <p:nvPr/>
        </p:nvSpPr>
        <p:spPr>
          <a:xfrm>
            <a:off x="7116485" y="3219450"/>
            <a:ext cx="6668691" cy="772954"/>
          </a:xfrm>
          <a:prstGeom prst="rect">
            <a:avLst/>
          </a:prstGeom>
          <a:noFill/>
          <a:ln/>
        </p:spPr>
        <p:txBody>
          <a:bodyPr wrap="square" lIns="0" tIns="0" rIns="0" bIns="0" rtlCol="0" anchor="t"/>
          <a:lstStyle/>
          <a:p>
            <a:pPr marL="0" indent="0">
              <a:lnSpc>
                <a:spcPts val="3000"/>
              </a:lnSpc>
              <a:buNone/>
            </a:pPr>
            <a:r>
              <a:rPr lang="en-US" sz="1900" kern="0" spc="-38" dirty="0">
                <a:solidFill>
                  <a:srgbClr val="272525"/>
                </a:solidFill>
                <a:latin typeface="Source Sans Pro" pitchFamily="34" charset="0"/>
                <a:ea typeface="Source Sans Pro" pitchFamily="34" charset="-122"/>
                <a:cs typeface="Source Sans Pro" pitchFamily="34" charset="-120"/>
              </a:rPr>
              <a:t>Providing unconditional and conditional reflexes for the adaptation of the organism.</a:t>
            </a:r>
            <a:endParaRPr lang="en-US" sz="1900" dirty="0"/>
          </a:p>
        </p:txBody>
      </p:sp>
      <p:sp>
        <p:nvSpPr>
          <p:cNvPr id="8" name="Shape 5"/>
          <p:cNvSpPr/>
          <p:nvPr/>
        </p:nvSpPr>
        <p:spPr>
          <a:xfrm>
            <a:off x="6331625" y="4505563"/>
            <a:ext cx="543401" cy="543401"/>
          </a:xfrm>
          <a:prstGeom prst="roundRect">
            <a:avLst>
              <a:gd name="adj" fmla="val 18667"/>
            </a:avLst>
          </a:prstGeom>
          <a:solidFill>
            <a:srgbClr val="F4D4F7"/>
          </a:solidFill>
          <a:ln w="7620">
            <a:solidFill>
              <a:srgbClr val="DABADD"/>
            </a:solidFill>
            <a:prstDash val="solid"/>
          </a:ln>
        </p:spPr>
      </p:sp>
      <p:sp>
        <p:nvSpPr>
          <p:cNvPr id="9" name="Text 6"/>
          <p:cNvSpPr/>
          <p:nvPr/>
        </p:nvSpPr>
        <p:spPr>
          <a:xfrm>
            <a:off x="6518077" y="4606766"/>
            <a:ext cx="170497" cy="340995"/>
          </a:xfrm>
          <a:prstGeom prst="rect">
            <a:avLst/>
          </a:prstGeom>
          <a:noFill/>
          <a:ln/>
        </p:spPr>
        <p:txBody>
          <a:bodyPr wrap="none" lIns="0" tIns="0" rIns="0" bIns="0" rtlCol="0" anchor="t"/>
          <a:lstStyle/>
          <a:p>
            <a:pPr marL="0" indent="0" algn="ctr">
              <a:lnSpc>
                <a:spcPts val="2650"/>
              </a:lnSpc>
              <a:buNone/>
            </a:pPr>
            <a:r>
              <a:rPr lang="en-US" sz="2650" kern="0" spc="-54" dirty="0">
                <a:solidFill>
                  <a:srgbClr val="272525"/>
                </a:solidFill>
                <a:latin typeface="Source Serif Pro Semi Bold" pitchFamily="34" charset="0"/>
                <a:ea typeface="Source Serif Pro Semi Bold" pitchFamily="34" charset="-122"/>
                <a:cs typeface="Source Serif Pro Semi Bold" pitchFamily="34" charset="-120"/>
              </a:rPr>
              <a:t>2</a:t>
            </a:r>
            <a:endParaRPr lang="en-US" sz="2650" dirty="0"/>
          </a:p>
        </p:txBody>
      </p:sp>
      <p:sp>
        <p:nvSpPr>
          <p:cNvPr id="10" name="Text 7"/>
          <p:cNvSpPr/>
          <p:nvPr/>
        </p:nvSpPr>
        <p:spPr>
          <a:xfrm>
            <a:off x="7116485" y="4505563"/>
            <a:ext cx="2841308" cy="355044"/>
          </a:xfrm>
          <a:prstGeom prst="rect">
            <a:avLst/>
          </a:prstGeom>
          <a:noFill/>
          <a:ln/>
        </p:spPr>
        <p:txBody>
          <a:bodyPr wrap="none" lIns="0" tIns="0" rIns="0" bIns="0" rtlCol="0" anchor="t"/>
          <a:lstStyle/>
          <a:p>
            <a:pPr marL="0" indent="0">
              <a:lnSpc>
                <a:spcPts val="275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Integrative</a:t>
            </a:r>
            <a:endParaRPr lang="en-US" sz="2200" dirty="0"/>
          </a:p>
        </p:txBody>
      </p:sp>
      <p:sp>
        <p:nvSpPr>
          <p:cNvPr id="11" name="Text 8"/>
          <p:cNvSpPr/>
          <p:nvPr/>
        </p:nvSpPr>
        <p:spPr>
          <a:xfrm>
            <a:off x="7116485" y="5005507"/>
            <a:ext cx="6668691" cy="772954"/>
          </a:xfrm>
          <a:prstGeom prst="rect">
            <a:avLst/>
          </a:prstGeom>
          <a:noFill/>
          <a:ln/>
        </p:spPr>
        <p:txBody>
          <a:bodyPr wrap="square" lIns="0" tIns="0" rIns="0" bIns="0" rtlCol="0" anchor="t"/>
          <a:lstStyle/>
          <a:p>
            <a:pPr marL="0" indent="0">
              <a:lnSpc>
                <a:spcPts val="3000"/>
              </a:lnSpc>
              <a:buNone/>
            </a:pPr>
            <a:r>
              <a:rPr lang="en-US" sz="1900" kern="0" spc="-38" dirty="0">
                <a:solidFill>
                  <a:srgbClr val="272525"/>
                </a:solidFill>
                <a:latin typeface="Source Sans Pro" pitchFamily="34" charset="0"/>
                <a:ea typeface="Source Sans Pro" pitchFamily="34" charset="-122"/>
                <a:cs typeface="Source Sans Pro" pitchFamily="34" charset="-120"/>
              </a:rPr>
              <a:t>Ensuring the coordinated interaction of all organs and systems of the body.</a:t>
            </a:r>
            <a:endParaRPr lang="en-US" sz="1900" dirty="0"/>
          </a:p>
        </p:txBody>
      </p:sp>
      <p:sp>
        <p:nvSpPr>
          <p:cNvPr id="12" name="Shape 9"/>
          <p:cNvSpPr/>
          <p:nvPr/>
        </p:nvSpPr>
        <p:spPr>
          <a:xfrm>
            <a:off x="6331625" y="6291620"/>
            <a:ext cx="543401" cy="543401"/>
          </a:xfrm>
          <a:prstGeom prst="roundRect">
            <a:avLst>
              <a:gd name="adj" fmla="val 18667"/>
            </a:avLst>
          </a:prstGeom>
          <a:solidFill>
            <a:srgbClr val="F4D4F7"/>
          </a:solidFill>
          <a:ln w="7620">
            <a:solidFill>
              <a:srgbClr val="DABADD"/>
            </a:solidFill>
            <a:prstDash val="solid"/>
          </a:ln>
        </p:spPr>
      </p:sp>
      <p:sp>
        <p:nvSpPr>
          <p:cNvPr id="13" name="Text 10"/>
          <p:cNvSpPr/>
          <p:nvPr/>
        </p:nvSpPr>
        <p:spPr>
          <a:xfrm>
            <a:off x="6518077" y="6392823"/>
            <a:ext cx="170497" cy="340995"/>
          </a:xfrm>
          <a:prstGeom prst="rect">
            <a:avLst/>
          </a:prstGeom>
          <a:noFill/>
          <a:ln/>
        </p:spPr>
        <p:txBody>
          <a:bodyPr wrap="none" lIns="0" tIns="0" rIns="0" bIns="0" rtlCol="0" anchor="t"/>
          <a:lstStyle/>
          <a:p>
            <a:pPr marL="0" indent="0" algn="ctr">
              <a:lnSpc>
                <a:spcPts val="2650"/>
              </a:lnSpc>
              <a:buNone/>
            </a:pPr>
            <a:r>
              <a:rPr lang="en-US" sz="2650" kern="0" spc="-54" dirty="0">
                <a:solidFill>
                  <a:srgbClr val="272525"/>
                </a:solidFill>
                <a:latin typeface="Source Serif Pro Semi Bold" pitchFamily="34" charset="0"/>
                <a:ea typeface="Source Serif Pro Semi Bold" pitchFamily="34" charset="-122"/>
                <a:cs typeface="Source Serif Pro Semi Bold" pitchFamily="34" charset="-120"/>
              </a:rPr>
              <a:t>3</a:t>
            </a:r>
            <a:endParaRPr lang="en-US" sz="2650" dirty="0"/>
          </a:p>
        </p:txBody>
      </p:sp>
      <p:sp>
        <p:nvSpPr>
          <p:cNvPr id="14" name="Text 11"/>
          <p:cNvSpPr/>
          <p:nvPr/>
        </p:nvSpPr>
        <p:spPr>
          <a:xfrm>
            <a:off x="7116485" y="6291620"/>
            <a:ext cx="2841308" cy="355044"/>
          </a:xfrm>
          <a:prstGeom prst="rect">
            <a:avLst/>
          </a:prstGeom>
          <a:noFill/>
          <a:ln/>
        </p:spPr>
        <p:txBody>
          <a:bodyPr wrap="none" lIns="0" tIns="0" rIns="0" bIns="0" rtlCol="0" anchor="t"/>
          <a:lstStyle/>
          <a:p>
            <a:pPr marL="0" indent="0">
              <a:lnSpc>
                <a:spcPts val="2750"/>
              </a:lnSpc>
              <a:buNone/>
            </a:pPr>
            <a:r>
              <a:rPr lang="en-US" sz="2200" kern="0" spc="-45" dirty="0">
                <a:solidFill>
                  <a:srgbClr val="272525"/>
                </a:solidFill>
                <a:latin typeface="Source Serif Pro Semi Bold" pitchFamily="34" charset="0"/>
                <a:ea typeface="Source Serif Pro Semi Bold" pitchFamily="34" charset="-122"/>
                <a:cs typeface="Source Serif Pro Semi Bold" pitchFamily="34" charset="-120"/>
              </a:rPr>
              <a:t>Coordinating</a:t>
            </a:r>
            <a:endParaRPr lang="en-US" sz="2200" dirty="0"/>
          </a:p>
        </p:txBody>
      </p:sp>
      <p:sp>
        <p:nvSpPr>
          <p:cNvPr id="15" name="Text 12"/>
          <p:cNvSpPr/>
          <p:nvPr/>
        </p:nvSpPr>
        <p:spPr>
          <a:xfrm>
            <a:off x="7116485" y="6791563"/>
            <a:ext cx="6668691" cy="772954"/>
          </a:xfrm>
          <a:prstGeom prst="rect">
            <a:avLst/>
          </a:prstGeom>
          <a:noFill/>
          <a:ln/>
        </p:spPr>
        <p:txBody>
          <a:bodyPr wrap="square" lIns="0" tIns="0" rIns="0" bIns="0" rtlCol="0" anchor="t"/>
          <a:lstStyle/>
          <a:p>
            <a:pPr marL="0" indent="0">
              <a:lnSpc>
                <a:spcPts val="3000"/>
              </a:lnSpc>
              <a:buNone/>
            </a:pPr>
            <a:r>
              <a:rPr lang="en-US" sz="1900" kern="0" spc="-38" dirty="0">
                <a:solidFill>
                  <a:srgbClr val="272525"/>
                </a:solidFill>
                <a:latin typeface="Source Sans Pro" pitchFamily="34" charset="0"/>
                <a:ea typeface="Source Sans Pro" pitchFamily="34" charset="-122"/>
                <a:cs typeface="Source Sans Pro" pitchFamily="34" charset="-120"/>
              </a:rPr>
              <a:t>Subordinating reflexes to the most important for the organism at the moment.</a:t>
            </a:r>
            <a:endParaRPr lang="en-US" sz="1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503998"/>
            <a:ext cx="5903714" cy="726043"/>
          </a:xfrm>
          <a:prstGeom prst="rect">
            <a:avLst/>
          </a:prstGeom>
          <a:noFill/>
          <a:ln/>
        </p:spPr>
        <p:txBody>
          <a:bodyPr wrap="none" lIns="0" tIns="0" rIns="0" bIns="0" rtlCol="0" anchor="t"/>
          <a:lstStyle/>
          <a:p>
            <a:pPr marL="0" indent="0" algn="ctr">
              <a:lnSpc>
                <a:spcPts val="5700"/>
              </a:lnSpc>
              <a:buNone/>
            </a:pPr>
            <a:r>
              <a:rPr lang="en-US" sz="4550" kern="0" spc="-91" dirty="0">
                <a:solidFill>
                  <a:srgbClr val="D73AD7"/>
                </a:solidFill>
                <a:latin typeface="Cambria" panose="02040503050406030204" pitchFamily="18" charset="0"/>
                <a:ea typeface="Cambria" panose="02040503050406030204" pitchFamily="18" charset="0"/>
                <a:cs typeface="Source Serif Pro Semi Bold" pitchFamily="34" charset="-120"/>
              </a:rPr>
              <a:t>Fatigue and Exhaustion</a:t>
            </a:r>
            <a:endParaRPr lang="en-US" sz="4550" dirty="0">
              <a:latin typeface="Cambria" panose="02040503050406030204" pitchFamily="18" charset="0"/>
              <a:ea typeface="Cambria" panose="02040503050406030204" pitchFamily="18" charset="0"/>
            </a:endParaRPr>
          </a:p>
        </p:txBody>
      </p:sp>
      <p:sp>
        <p:nvSpPr>
          <p:cNvPr id="4" name="Shape 1"/>
          <p:cNvSpPr/>
          <p:nvPr/>
        </p:nvSpPr>
        <p:spPr>
          <a:xfrm>
            <a:off x="864037" y="2600325"/>
            <a:ext cx="7415927" cy="4125278"/>
          </a:xfrm>
          <a:prstGeom prst="roundRect">
            <a:avLst>
              <a:gd name="adj" fmla="val 2514"/>
            </a:avLst>
          </a:prstGeom>
          <a:noFill/>
          <a:ln w="15240">
            <a:solidFill>
              <a:srgbClr val="000000">
                <a:alpha val="8000"/>
              </a:srgbClr>
            </a:solidFill>
            <a:prstDash val="solid"/>
          </a:ln>
        </p:spPr>
      </p:sp>
      <p:sp>
        <p:nvSpPr>
          <p:cNvPr id="5" name="Shape 2"/>
          <p:cNvSpPr/>
          <p:nvPr/>
        </p:nvSpPr>
        <p:spPr>
          <a:xfrm>
            <a:off x="879277" y="2615565"/>
            <a:ext cx="7385447" cy="1496616"/>
          </a:xfrm>
          <a:prstGeom prst="rect">
            <a:avLst/>
          </a:prstGeom>
          <a:solidFill>
            <a:srgbClr val="FFFFFF">
              <a:alpha val="4000"/>
            </a:srgbClr>
          </a:solidFill>
          <a:ln/>
        </p:spPr>
      </p:sp>
      <p:sp>
        <p:nvSpPr>
          <p:cNvPr id="6" name="Text 3"/>
          <p:cNvSpPr/>
          <p:nvPr/>
        </p:nvSpPr>
        <p:spPr>
          <a:xfrm>
            <a:off x="1126093" y="2771299"/>
            <a:ext cx="3195280" cy="395049"/>
          </a:xfrm>
          <a:prstGeom prst="rect">
            <a:avLst/>
          </a:prstGeom>
          <a:noFill/>
          <a:ln/>
        </p:spPr>
        <p:txBody>
          <a:bodyPr wrap="none" lIns="0" tIns="0" rIns="0" bIns="0" rtlCol="0" anchor="t"/>
          <a:lstStyle/>
          <a:p>
            <a:pPr marL="0" indent="0">
              <a:lnSpc>
                <a:spcPts val="3100"/>
              </a:lnSpc>
              <a:buNone/>
            </a:pPr>
            <a:r>
              <a:rPr lang="en-US" sz="3200" b="1" kern="0" spc="-39" dirty="0">
                <a:solidFill>
                  <a:srgbClr val="7030A0"/>
                </a:solidFill>
                <a:latin typeface="Cambria" panose="02040503050406030204" pitchFamily="18" charset="0"/>
                <a:ea typeface="Cambria" panose="02040503050406030204" pitchFamily="18" charset="0"/>
                <a:cs typeface="Source Sans Pro" pitchFamily="34" charset="-120"/>
              </a:rPr>
              <a:t>Fatigue</a:t>
            </a:r>
            <a:endParaRPr lang="en-US" sz="3200" b="1" dirty="0">
              <a:solidFill>
                <a:srgbClr val="7030A0"/>
              </a:solidFill>
              <a:latin typeface="Cambria" panose="02040503050406030204" pitchFamily="18" charset="0"/>
              <a:ea typeface="Cambria" panose="02040503050406030204" pitchFamily="18" charset="0"/>
            </a:endParaRPr>
          </a:p>
        </p:txBody>
      </p:sp>
      <p:sp>
        <p:nvSpPr>
          <p:cNvPr id="7" name="Text 4"/>
          <p:cNvSpPr/>
          <p:nvPr/>
        </p:nvSpPr>
        <p:spPr>
          <a:xfrm>
            <a:off x="4822627" y="2771299"/>
            <a:ext cx="3195280"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Temporary changes in physiological and psychological state</a:t>
            </a:r>
            <a:endParaRPr lang="en-US" sz="1900" dirty="0"/>
          </a:p>
        </p:txBody>
      </p:sp>
      <p:sp>
        <p:nvSpPr>
          <p:cNvPr id="8" name="Shape 5"/>
          <p:cNvSpPr/>
          <p:nvPr/>
        </p:nvSpPr>
        <p:spPr>
          <a:xfrm>
            <a:off x="879277" y="4112181"/>
            <a:ext cx="7385447" cy="1101566"/>
          </a:xfrm>
          <a:prstGeom prst="rect">
            <a:avLst/>
          </a:prstGeom>
          <a:solidFill>
            <a:srgbClr val="000000">
              <a:alpha val="4000"/>
            </a:srgbClr>
          </a:solidFill>
          <a:ln/>
        </p:spPr>
      </p:sp>
      <p:sp>
        <p:nvSpPr>
          <p:cNvPr id="9" name="Text 6"/>
          <p:cNvSpPr/>
          <p:nvPr/>
        </p:nvSpPr>
        <p:spPr>
          <a:xfrm>
            <a:off x="1126093" y="4267914"/>
            <a:ext cx="3195280" cy="395049"/>
          </a:xfrm>
          <a:prstGeom prst="rect">
            <a:avLst/>
          </a:prstGeom>
          <a:noFill/>
          <a:ln/>
        </p:spPr>
        <p:txBody>
          <a:bodyPr wrap="none" lIns="0" tIns="0" rIns="0" bIns="0" rtlCol="0" anchor="t"/>
          <a:lstStyle/>
          <a:p>
            <a:pPr>
              <a:lnSpc>
                <a:spcPts val="3100"/>
              </a:lnSpc>
            </a:pPr>
            <a:r>
              <a:rPr lang="en-US" sz="3200" b="1" kern="0" spc="-39" dirty="0">
                <a:solidFill>
                  <a:srgbClr val="7030A0"/>
                </a:solidFill>
                <a:latin typeface="Cambria" panose="02040503050406030204" pitchFamily="18" charset="0"/>
                <a:ea typeface="Cambria" panose="02040503050406030204" pitchFamily="18" charset="0"/>
                <a:cs typeface="Source Sans Pro" pitchFamily="34" charset="-120"/>
              </a:rPr>
              <a:t>Exhaustion</a:t>
            </a:r>
          </a:p>
        </p:txBody>
      </p:sp>
      <p:sp>
        <p:nvSpPr>
          <p:cNvPr id="10" name="Text 7"/>
          <p:cNvSpPr/>
          <p:nvPr/>
        </p:nvSpPr>
        <p:spPr>
          <a:xfrm>
            <a:off x="4822627" y="4267914"/>
            <a:ext cx="3195280" cy="790099"/>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Accumulation of fatigue and chronic overload</a:t>
            </a:r>
            <a:endParaRPr lang="en-US" sz="1900" dirty="0"/>
          </a:p>
        </p:txBody>
      </p:sp>
      <p:sp>
        <p:nvSpPr>
          <p:cNvPr id="11" name="Shape 8"/>
          <p:cNvSpPr/>
          <p:nvPr/>
        </p:nvSpPr>
        <p:spPr>
          <a:xfrm>
            <a:off x="879277" y="5213747"/>
            <a:ext cx="7385447" cy="1496616"/>
          </a:xfrm>
          <a:prstGeom prst="rect">
            <a:avLst/>
          </a:prstGeom>
          <a:solidFill>
            <a:srgbClr val="FFFFFF">
              <a:alpha val="4000"/>
            </a:srgbClr>
          </a:solidFill>
          <a:ln/>
        </p:spPr>
      </p:sp>
      <p:sp>
        <p:nvSpPr>
          <p:cNvPr id="12" name="Text 9"/>
          <p:cNvSpPr/>
          <p:nvPr/>
        </p:nvSpPr>
        <p:spPr>
          <a:xfrm>
            <a:off x="1126093" y="5369481"/>
            <a:ext cx="3195280" cy="945832"/>
          </a:xfrm>
          <a:prstGeom prst="rect">
            <a:avLst/>
          </a:prstGeom>
          <a:noFill/>
          <a:ln/>
        </p:spPr>
        <p:txBody>
          <a:bodyPr wrap="none" lIns="0" tIns="0" rIns="0" bIns="0" rtlCol="0" anchor="t"/>
          <a:lstStyle/>
          <a:p>
            <a:pPr indent="0">
              <a:lnSpc>
                <a:spcPts val="3100"/>
              </a:lnSpc>
              <a:buNone/>
            </a:pPr>
            <a:r>
              <a:rPr lang="en-US" sz="3200" b="1" kern="0" spc="-39" dirty="0">
                <a:solidFill>
                  <a:srgbClr val="7030A0"/>
                </a:solidFill>
                <a:latin typeface="Cambria" panose="02040503050406030204" pitchFamily="18" charset="0"/>
                <a:ea typeface="Cambria" panose="02040503050406030204" pitchFamily="18" charset="0"/>
                <a:cs typeface="Source Sans Pro" pitchFamily="34" charset="-120"/>
              </a:rPr>
              <a:t>Consequences of </a:t>
            </a:r>
            <a:endParaRPr lang="en-US" sz="3200" b="1" kern="0" spc="-39" dirty="0" smtClean="0">
              <a:solidFill>
                <a:srgbClr val="7030A0"/>
              </a:solidFill>
              <a:latin typeface="Cambria" panose="02040503050406030204" pitchFamily="18" charset="0"/>
              <a:ea typeface="Cambria" panose="02040503050406030204" pitchFamily="18" charset="0"/>
              <a:cs typeface="Source Sans Pro" pitchFamily="34" charset="-120"/>
            </a:endParaRPr>
          </a:p>
          <a:p>
            <a:pPr indent="0">
              <a:lnSpc>
                <a:spcPts val="3100"/>
              </a:lnSpc>
              <a:buNone/>
            </a:pPr>
            <a:r>
              <a:rPr lang="en-US" sz="3200" b="1" kern="0" spc="-39" dirty="0" smtClean="0">
                <a:solidFill>
                  <a:srgbClr val="7030A0"/>
                </a:solidFill>
                <a:latin typeface="Cambria" panose="02040503050406030204" pitchFamily="18" charset="0"/>
                <a:ea typeface="Cambria" panose="02040503050406030204" pitchFamily="18" charset="0"/>
                <a:cs typeface="Source Sans Pro" pitchFamily="34" charset="-120"/>
              </a:rPr>
              <a:t>Exhaustion</a:t>
            </a:r>
            <a:endParaRPr lang="en-US" sz="3200" b="1" kern="0" spc="-39" dirty="0">
              <a:solidFill>
                <a:srgbClr val="7030A0"/>
              </a:solidFill>
              <a:latin typeface="Cambria" panose="02040503050406030204" pitchFamily="18" charset="0"/>
              <a:ea typeface="Cambria" panose="02040503050406030204" pitchFamily="18" charset="0"/>
              <a:cs typeface="Source Sans Pro" pitchFamily="34" charset="-120"/>
            </a:endParaRPr>
          </a:p>
        </p:txBody>
      </p:sp>
      <p:sp>
        <p:nvSpPr>
          <p:cNvPr id="13" name="Text 10"/>
          <p:cNvSpPr/>
          <p:nvPr/>
        </p:nvSpPr>
        <p:spPr>
          <a:xfrm>
            <a:off x="4822627" y="5369481"/>
            <a:ext cx="3195280"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72525"/>
                </a:solidFill>
                <a:latin typeface="Source Sans Pro" pitchFamily="34" charset="0"/>
                <a:ea typeface="Source Sans Pro" pitchFamily="34" charset="-122"/>
                <a:cs typeface="Source Sans Pro" pitchFamily="34" charset="-120"/>
              </a:rPr>
              <a:t>Reduced productivity, deterioration in work quality, increased risk of illness</a:t>
            </a:r>
            <a:endParaRPr lang="en-US" sz="1900" dirty="0"/>
          </a:p>
        </p:txBody>
      </p:sp>
      <p:sp>
        <p:nvSpPr>
          <p:cNvPr id="14" name="Прямоугольник 13"/>
          <p:cNvSpPr/>
          <p:nvPr/>
        </p:nvSpPr>
        <p:spPr>
          <a:xfrm>
            <a:off x="1126093" y="7306296"/>
            <a:ext cx="4735399" cy="369332"/>
          </a:xfrm>
          <a:prstGeom prst="rect">
            <a:avLst/>
          </a:prstGeom>
        </p:spPr>
        <p:txBody>
          <a:bodyPr wrap="none">
            <a:spAutoFit/>
          </a:bodyPr>
          <a:lstStyle/>
          <a:p>
            <a:r>
              <a:rPr lang="pl-PL" dirty="0"/>
              <a:t>https://www.youtube.com/watch?v=fpekfEJj334</a:t>
            </a:r>
            <a:endParaRPr lang="uk-U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37724" y="1344930"/>
            <a:ext cx="12954952" cy="1408033"/>
          </a:xfrm>
          <a:prstGeom prst="rect">
            <a:avLst/>
          </a:prstGeom>
          <a:noFill/>
          <a:ln/>
        </p:spPr>
        <p:txBody>
          <a:bodyPr wrap="square" lIns="0" tIns="0" rIns="0" bIns="0" rtlCol="0" anchor="t"/>
          <a:lstStyle/>
          <a:p>
            <a:pPr marL="0" indent="0" algn="ctr">
              <a:lnSpc>
                <a:spcPts val="5500"/>
              </a:lnSpc>
              <a:buNone/>
            </a:pPr>
            <a:r>
              <a:rPr lang="en-US" sz="4400" kern="0" spc="-89" dirty="0">
                <a:solidFill>
                  <a:srgbClr val="D73AD7"/>
                </a:solidFill>
                <a:latin typeface="Cambria" panose="02040503050406030204" pitchFamily="18" charset="0"/>
                <a:ea typeface="Cambria" panose="02040503050406030204" pitchFamily="18" charset="0"/>
                <a:cs typeface="Source Serif Pro Semi Bold" pitchFamily="34" charset="-120"/>
              </a:rPr>
              <a:t>Conditions for Improving Productivity and Preventing Fatigue</a:t>
            </a:r>
            <a:endParaRPr lang="en-US" sz="4400" dirty="0">
              <a:latin typeface="Cambria" panose="02040503050406030204" pitchFamily="18" charset="0"/>
              <a:ea typeface="Cambria" panose="02040503050406030204" pitchFamily="18" charset="0"/>
            </a:endParaRPr>
          </a:p>
        </p:txBody>
      </p:sp>
      <p:sp>
        <p:nvSpPr>
          <p:cNvPr id="3" name="Shape 1"/>
          <p:cNvSpPr/>
          <p:nvPr/>
        </p:nvSpPr>
        <p:spPr>
          <a:xfrm>
            <a:off x="837724" y="3500914"/>
            <a:ext cx="418862" cy="418862"/>
          </a:xfrm>
          <a:prstGeom prst="roundRect">
            <a:avLst>
              <a:gd name="adj" fmla="val 24003"/>
            </a:avLst>
          </a:prstGeom>
          <a:solidFill>
            <a:srgbClr val="F4D4F7"/>
          </a:solidFill>
          <a:ln w="7620">
            <a:solidFill>
              <a:srgbClr val="DABADD"/>
            </a:solidFill>
            <a:prstDash val="solid"/>
          </a:ln>
        </p:spPr>
      </p:sp>
      <p:sp>
        <p:nvSpPr>
          <p:cNvPr id="4" name="Text 2"/>
          <p:cNvSpPr/>
          <p:nvPr/>
        </p:nvSpPr>
        <p:spPr>
          <a:xfrm>
            <a:off x="1495901" y="3500914"/>
            <a:ext cx="3500557" cy="703898"/>
          </a:xfrm>
          <a:prstGeom prst="rect">
            <a:avLst/>
          </a:prstGeom>
          <a:noFill/>
          <a:ln/>
        </p:spPr>
        <p:txBody>
          <a:bodyPr wrap="square" lIns="0" tIns="0" rIns="0" bIns="0" rtlCol="0" anchor="t"/>
          <a:lstStyle/>
          <a:p>
            <a:pPr marL="0" indent="0">
              <a:lnSpc>
                <a:spcPts val="2750"/>
              </a:lnSpc>
              <a:buNone/>
            </a:pPr>
            <a:r>
              <a:rPr lang="en-US" sz="2200" kern="0" spc="-44" dirty="0">
                <a:solidFill>
                  <a:srgbClr val="272525"/>
                </a:solidFill>
                <a:latin typeface="Source Serif Pro Semi Bold" pitchFamily="34" charset="0"/>
                <a:ea typeface="Source Serif Pro Semi Bold" pitchFamily="34" charset="-122"/>
                <a:cs typeface="Source Serif Pro Semi Bold" pitchFamily="34" charset="-120"/>
              </a:rPr>
              <a:t>Gradual entry into the work process</a:t>
            </a:r>
            <a:endParaRPr lang="en-US" sz="2200" dirty="0"/>
          </a:p>
        </p:txBody>
      </p:sp>
      <p:sp>
        <p:nvSpPr>
          <p:cNvPr id="5" name="Text 3"/>
          <p:cNvSpPr/>
          <p:nvPr/>
        </p:nvSpPr>
        <p:spPr>
          <a:xfrm>
            <a:off x="1495901" y="4348401"/>
            <a:ext cx="3500557" cy="1149072"/>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synchronous increase in the intensity of the body's systems to adapt to the workload</a:t>
            </a:r>
            <a:endParaRPr lang="en-US" sz="1850" dirty="0"/>
          </a:p>
        </p:txBody>
      </p:sp>
      <p:sp>
        <p:nvSpPr>
          <p:cNvPr id="6" name="Shape 4"/>
          <p:cNvSpPr/>
          <p:nvPr/>
        </p:nvSpPr>
        <p:spPr>
          <a:xfrm>
            <a:off x="5235773" y="3500914"/>
            <a:ext cx="418862" cy="418862"/>
          </a:xfrm>
          <a:prstGeom prst="roundRect">
            <a:avLst>
              <a:gd name="adj" fmla="val 24003"/>
            </a:avLst>
          </a:prstGeom>
          <a:solidFill>
            <a:srgbClr val="F4D4F7"/>
          </a:solidFill>
          <a:ln w="7620">
            <a:solidFill>
              <a:srgbClr val="DABADD"/>
            </a:solidFill>
            <a:prstDash val="solid"/>
          </a:ln>
        </p:spPr>
      </p:sp>
      <p:sp>
        <p:nvSpPr>
          <p:cNvPr id="7" name="Text 5"/>
          <p:cNvSpPr/>
          <p:nvPr/>
        </p:nvSpPr>
        <p:spPr>
          <a:xfrm>
            <a:off x="5893951" y="3500914"/>
            <a:ext cx="3500557" cy="703898"/>
          </a:xfrm>
          <a:prstGeom prst="rect">
            <a:avLst/>
          </a:prstGeom>
          <a:noFill/>
          <a:ln/>
        </p:spPr>
        <p:txBody>
          <a:bodyPr wrap="square" lIns="0" tIns="0" rIns="0" bIns="0" rtlCol="0" anchor="t"/>
          <a:lstStyle/>
          <a:p>
            <a:pPr marL="0" indent="0">
              <a:lnSpc>
                <a:spcPts val="2750"/>
              </a:lnSpc>
              <a:buNone/>
            </a:pPr>
            <a:r>
              <a:rPr lang="en-US" sz="2200" kern="0" spc="-44" dirty="0">
                <a:solidFill>
                  <a:srgbClr val="272525"/>
                </a:solidFill>
                <a:latin typeface="Source Serif Pro Semi Bold" pitchFamily="34" charset="0"/>
                <a:ea typeface="Source Serif Pro Semi Bold" pitchFamily="34" charset="-122"/>
                <a:cs typeface="Source Serif Pro Semi Bold" pitchFamily="34" charset="-120"/>
              </a:rPr>
              <a:t>Rhythmic performance of work tasks</a:t>
            </a:r>
            <a:endParaRPr lang="en-US" sz="2200" dirty="0"/>
          </a:p>
        </p:txBody>
      </p:sp>
      <p:sp>
        <p:nvSpPr>
          <p:cNvPr id="8" name="Text 6"/>
          <p:cNvSpPr/>
          <p:nvPr/>
        </p:nvSpPr>
        <p:spPr>
          <a:xfrm>
            <a:off x="5893951" y="4348401"/>
            <a:ext cx="3500557" cy="766048"/>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determining the optimal pace of work for each employee</a:t>
            </a:r>
            <a:endParaRPr lang="en-US" sz="1850" dirty="0"/>
          </a:p>
        </p:txBody>
      </p:sp>
      <p:sp>
        <p:nvSpPr>
          <p:cNvPr id="9" name="Shape 7"/>
          <p:cNvSpPr/>
          <p:nvPr/>
        </p:nvSpPr>
        <p:spPr>
          <a:xfrm>
            <a:off x="9633823" y="3500914"/>
            <a:ext cx="418862" cy="418862"/>
          </a:xfrm>
          <a:prstGeom prst="roundRect">
            <a:avLst>
              <a:gd name="adj" fmla="val 24003"/>
            </a:avLst>
          </a:prstGeom>
          <a:solidFill>
            <a:srgbClr val="F4D4F7"/>
          </a:solidFill>
          <a:ln w="7620">
            <a:solidFill>
              <a:srgbClr val="DABADD"/>
            </a:solidFill>
            <a:prstDash val="solid"/>
          </a:ln>
        </p:spPr>
      </p:sp>
      <p:sp>
        <p:nvSpPr>
          <p:cNvPr id="10" name="Text 8"/>
          <p:cNvSpPr/>
          <p:nvPr/>
        </p:nvSpPr>
        <p:spPr>
          <a:xfrm>
            <a:off x="10292001" y="3500914"/>
            <a:ext cx="3419713" cy="351949"/>
          </a:xfrm>
          <a:prstGeom prst="rect">
            <a:avLst/>
          </a:prstGeom>
          <a:noFill/>
          <a:ln/>
        </p:spPr>
        <p:txBody>
          <a:bodyPr wrap="none" lIns="0" tIns="0" rIns="0" bIns="0" rtlCol="0" anchor="t"/>
          <a:lstStyle/>
          <a:p>
            <a:pPr marL="0" indent="0">
              <a:lnSpc>
                <a:spcPts val="2750"/>
              </a:lnSpc>
              <a:buNone/>
            </a:pPr>
            <a:r>
              <a:rPr lang="en-US" sz="2200" kern="0" spc="-44" dirty="0">
                <a:solidFill>
                  <a:srgbClr val="272525"/>
                </a:solidFill>
                <a:latin typeface="Source Serif Pro Semi Bold" pitchFamily="34" charset="0"/>
                <a:ea typeface="Source Serif Pro Semi Bold" pitchFamily="34" charset="-122"/>
                <a:cs typeface="Source Serif Pro Semi Bold" pitchFamily="34" charset="-120"/>
              </a:rPr>
              <a:t>Consistency of work activity</a:t>
            </a:r>
            <a:endParaRPr lang="en-US" sz="2200" dirty="0"/>
          </a:p>
        </p:txBody>
      </p:sp>
      <p:sp>
        <p:nvSpPr>
          <p:cNvPr id="11" name="Text 9"/>
          <p:cNvSpPr/>
          <p:nvPr/>
        </p:nvSpPr>
        <p:spPr>
          <a:xfrm>
            <a:off x="10292001" y="3996452"/>
            <a:ext cx="3500557" cy="766048"/>
          </a:xfrm>
          <a:prstGeom prst="rect">
            <a:avLst/>
          </a:prstGeom>
          <a:noFill/>
          <a:ln/>
        </p:spPr>
        <p:txBody>
          <a:bodyPr wrap="squar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sequential and planned execution of all work tasks</a:t>
            </a:r>
            <a:endParaRPr lang="en-US" sz="1850" dirty="0"/>
          </a:p>
        </p:txBody>
      </p:sp>
      <p:sp>
        <p:nvSpPr>
          <p:cNvPr id="12" name="Shape 10"/>
          <p:cNvSpPr/>
          <p:nvPr/>
        </p:nvSpPr>
        <p:spPr>
          <a:xfrm>
            <a:off x="837724" y="6005989"/>
            <a:ext cx="418862" cy="418862"/>
          </a:xfrm>
          <a:prstGeom prst="roundRect">
            <a:avLst>
              <a:gd name="adj" fmla="val 24003"/>
            </a:avLst>
          </a:prstGeom>
          <a:solidFill>
            <a:srgbClr val="F4D4F7"/>
          </a:solidFill>
          <a:ln w="7620">
            <a:solidFill>
              <a:srgbClr val="DABADD"/>
            </a:solidFill>
            <a:prstDash val="solid"/>
          </a:ln>
        </p:spPr>
      </p:sp>
      <p:sp>
        <p:nvSpPr>
          <p:cNvPr id="13" name="Text 11"/>
          <p:cNvSpPr/>
          <p:nvPr/>
        </p:nvSpPr>
        <p:spPr>
          <a:xfrm>
            <a:off x="1495901" y="6005989"/>
            <a:ext cx="4447937" cy="351949"/>
          </a:xfrm>
          <a:prstGeom prst="rect">
            <a:avLst/>
          </a:prstGeom>
          <a:noFill/>
          <a:ln/>
        </p:spPr>
        <p:txBody>
          <a:bodyPr wrap="none" lIns="0" tIns="0" rIns="0" bIns="0" rtlCol="0" anchor="t"/>
          <a:lstStyle/>
          <a:p>
            <a:pPr marL="0" indent="0">
              <a:lnSpc>
                <a:spcPts val="2750"/>
              </a:lnSpc>
              <a:buNone/>
            </a:pPr>
            <a:r>
              <a:rPr lang="en-US" sz="2200" kern="0" spc="-44" dirty="0">
                <a:solidFill>
                  <a:srgbClr val="272525"/>
                </a:solidFill>
                <a:latin typeface="Source Serif Pro Semi Bold" pitchFamily="34" charset="0"/>
                <a:ea typeface="Source Serif Pro Semi Bold" pitchFamily="34" charset="-122"/>
                <a:cs typeface="Source Serif Pro Semi Bold" pitchFamily="34" charset="-120"/>
              </a:rPr>
              <a:t>Optimal alternation of work and rest</a:t>
            </a:r>
            <a:endParaRPr lang="en-US" sz="2200" dirty="0"/>
          </a:p>
        </p:txBody>
      </p:sp>
      <p:sp>
        <p:nvSpPr>
          <p:cNvPr id="14" name="Text 12"/>
          <p:cNvSpPr/>
          <p:nvPr/>
        </p:nvSpPr>
        <p:spPr>
          <a:xfrm>
            <a:off x="1495901" y="6501527"/>
            <a:ext cx="5699641" cy="383024"/>
          </a:xfrm>
          <a:prstGeom prst="rect">
            <a:avLst/>
          </a:prstGeom>
          <a:noFill/>
          <a:ln/>
        </p:spPr>
        <p:txBody>
          <a:bodyPr wrap="non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changing different forms of activity to restore strength</a:t>
            </a:r>
            <a:endParaRPr lang="en-US" sz="1850" dirty="0"/>
          </a:p>
        </p:txBody>
      </p:sp>
      <p:sp>
        <p:nvSpPr>
          <p:cNvPr id="15" name="Shape 13"/>
          <p:cNvSpPr/>
          <p:nvPr/>
        </p:nvSpPr>
        <p:spPr>
          <a:xfrm>
            <a:off x="7434858" y="6005989"/>
            <a:ext cx="418862" cy="418862"/>
          </a:xfrm>
          <a:prstGeom prst="roundRect">
            <a:avLst>
              <a:gd name="adj" fmla="val 24003"/>
            </a:avLst>
          </a:prstGeom>
          <a:solidFill>
            <a:srgbClr val="F4D4F7"/>
          </a:solidFill>
          <a:ln w="7620">
            <a:solidFill>
              <a:srgbClr val="DABADD"/>
            </a:solidFill>
            <a:prstDash val="solid"/>
          </a:ln>
        </p:spPr>
      </p:sp>
      <p:sp>
        <p:nvSpPr>
          <p:cNvPr id="16" name="Text 14"/>
          <p:cNvSpPr/>
          <p:nvPr/>
        </p:nvSpPr>
        <p:spPr>
          <a:xfrm>
            <a:off x="8093035" y="6005989"/>
            <a:ext cx="3481388" cy="351949"/>
          </a:xfrm>
          <a:prstGeom prst="rect">
            <a:avLst/>
          </a:prstGeom>
          <a:noFill/>
          <a:ln/>
        </p:spPr>
        <p:txBody>
          <a:bodyPr wrap="none" lIns="0" tIns="0" rIns="0" bIns="0" rtlCol="0" anchor="t"/>
          <a:lstStyle/>
          <a:p>
            <a:pPr marL="0" indent="0">
              <a:lnSpc>
                <a:spcPts val="2750"/>
              </a:lnSpc>
              <a:buNone/>
            </a:pPr>
            <a:r>
              <a:rPr lang="en-US" sz="2200" kern="0" spc="-44" dirty="0">
                <a:solidFill>
                  <a:srgbClr val="272525"/>
                </a:solidFill>
                <a:latin typeface="Source Serif Pro Semi Bold" pitchFamily="34" charset="0"/>
                <a:ea typeface="Source Serif Pro Semi Bold" pitchFamily="34" charset="-122"/>
                <a:cs typeface="Source Serif Pro Semi Bold" pitchFamily="34" charset="-120"/>
              </a:rPr>
              <a:t>Favourable social conditions</a:t>
            </a:r>
            <a:endParaRPr lang="en-US" sz="2200" dirty="0"/>
          </a:p>
        </p:txBody>
      </p:sp>
      <p:sp>
        <p:nvSpPr>
          <p:cNvPr id="17" name="Text 15"/>
          <p:cNvSpPr/>
          <p:nvPr/>
        </p:nvSpPr>
        <p:spPr>
          <a:xfrm>
            <a:off x="8093035" y="6501527"/>
            <a:ext cx="5699641" cy="383024"/>
          </a:xfrm>
          <a:prstGeom prst="rect">
            <a:avLst/>
          </a:prstGeom>
          <a:noFill/>
          <a:ln/>
        </p:spPr>
        <p:txBody>
          <a:bodyPr wrap="none" lIns="0" tIns="0" rIns="0" bIns="0" rtlCol="0" anchor="t"/>
          <a:lstStyle/>
          <a:p>
            <a:pPr marL="0" indent="0">
              <a:lnSpc>
                <a:spcPts val="3000"/>
              </a:lnSpc>
              <a:buNone/>
            </a:pPr>
            <a:r>
              <a:rPr lang="en-US" sz="1850" kern="0" spc="-38" dirty="0">
                <a:solidFill>
                  <a:srgbClr val="272525"/>
                </a:solidFill>
                <a:latin typeface="Source Sans Pro" pitchFamily="34" charset="0"/>
                <a:ea typeface="Source Sans Pro" pitchFamily="34" charset="-122"/>
                <a:cs typeface="Source Sans Pro" pitchFamily="34" charset="-120"/>
              </a:rPr>
              <a:t>support of friendly relations in the team</a:t>
            </a:r>
            <a:endParaRPr lang="en-US" sz="1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968693" y="686276"/>
            <a:ext cx="5298757" cy="662226"/>
          </a:xfrm>
          <a:prstGeom prst="rect">
            <a:avLst/>
          </a:prstGeom>
          <a:noFill/>
          <a:ln/>
        </p:spPr>
        <p:txBody>
          <a:bodyPr wrap="none" lIns="0" tIns="0" rIns="0" bIns="0" rtlCol="0" anchor="t"/>
          <a:lstStyle/>
          <a:p>
            <a:pPr marL="0" indent="0">
              <a:lnSpc>
                <a:spcPts val="5200"/>
              </a:lnSpc>
              <a:buNone/>
            </a:pPr>
            <a:r>
              <a:rPr lang="en-US" sz="4150" b="1" kern="0" spc="-83" dirty="0">
                <a:solidFill>
                  <a:srgbClr val="D73AD7"/>
                </a:solidFill>
                <a:latin typeface="Source Serif Pro Semi Bold" pitchFamily="34" charset="0"/>
                <a:ea typeface="Source Serif Pro Semi Bold" pitchFamily="34" charset="-122"/>
                <a:cs typeface="Source Serif Pro Semi Bold" pitchFamily="34" charset="-120"/>
              </a:rPr>
              <a:t>Conclusion:</a:t>
            </a:r>
            <a:endParaRPr lang="en-US" sz="4150" dirty="0"/>
          </a:p>
        </p:txBody>
      </p:sp>
      <p:pic>
        <p:nvPicPr>
          <p:cNvPr id="3" name="Image 0" descr="preencoded.png"/>
          <p:cNvPicPr>
            <a:picLocks noChangeAspect="1"/>
          </p:cNvPicPr>
          <p:nvPr/>
        </p:nvPicPr>
        <p:blipFill>
          <a:blip r:embed="rId3"/>
          <a:stretch>
            <a:fillRect/>
          </a:stretch>
        </p:blipFill>
        <p:spPr>
          <a:xfrm>
            <a:off x="968693" y="1798796"/>
            <a:ext cx="4005739" cy="2475667"/>
          </a:xfrm>
          <a:prstGeom prst="rect">
            <a:avLst/>
          </a:prstGeom>
        </p:spPr>
      </p:pic>
      <p:sp>
        <p:nvSpPr>
          <p:cNvPr id="4" name="Text 1"/>
          <p:cNvSpPr/>
          <p:nvPr/>
        </p:nvSpPr>
        <p:spPr>
          <a:xfrm>
            <a:off x="968693" y="4555927"/>
            <a:ext cx="2649379" cy="331113"/>
          </a:xfrm>
          <a:prstGeom prst="rect">
            <a:avLst/>
          </a:prstGeom>
          <a:noFill/>
          <a:ln/>
        </p:spPr>
        <p:txBody>
          <a:bodyPr wrap="none" lIns="0" tIns="0" rIns="0" bIns="0" rtlCol="0" anchor="t"/>
          <a:lstStyle/>
          <a:p>
            <a:pPr marL="0" indent="0" algn="l">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Health and Safety</a:t>
            </a:r>
            <a:endParaRPr lang="en-US" sz="2050" dirty="0"/>
          </a:p>
        </p:txBody>
      </p:sp>
      <p:sp>
        <p:nvSpPr>
          <p:cNvPr id="5" name="Text 2"/>
          <p:cNvSpPr/>
          <p:nvPr/>
        </p:nvSpPr>
        <p:spPr>
          <a:xfrm>
            <a:off x="968693" y="5022056"/>
            <a:ext cx="4005739" cy="1080492"/>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Ergonomics is crucial for ensuring health, safety and efficiency in the workplace, especially in the pharmaceutical industry.</a:t>
            </a:r>
            <a:endParaRPr lang="en-US" sz="1750" dirty="0"/>
          </a:p>
        </p:txBody>
      </p:sp>
      <p:pic>
        <p:nvPicPr>
          <p:cNvPr id="6" name="Image 1" descr="preencoded.png"/>
          <p:cNvPicPr>
            <a:picLocks noChangeAspect="1"/>
          </p:cNvPicPr>
          <p:nvPr/>
        </p:nvPicPr>
        <p:blipFill>
          <a:blip r:embed="rId4"/>
          <a:stretch>
            <a:fillRect/>
          </a:stretch>
        </p:blipFill>
        <p:spPr>
          <a:xfrm>
            <a:off x="5312212" y="1798796"/>
            <a:ext cx="4005739" cy="2475667"/>
          </a:xfrm>
          <a:prstGeom prst="rect">
            <a:avLst/>
          </a:prstGeom>
        </p:spPr>
      </p:pic>
      <p:sp>
        <p:nvSpPr>
          <p:cNvPr id="7" name="Text 3"/>
          <p:cNvSpPr/>
          <p:nvPr/>
        </p:nvSpPr>
        <p:spPr>
          <a:xfrm>
            <a:off x="5312212" y="4555927"/>
            <a:ext cx="3123009" cy="331113"/>
          </a:xfrm>
          <a:prstGeom prst="rect">
            <a:avLst/>
          </a:prstGeom>
          <a:noFill/>
          <a:ln/>
        </p:spPr>
        <p:txBody>
          <a:bodyPr wrap="none" lIns="0" tIns="0" rIns="0" bIns="0" rtlCol="0" anchor="t"/>
          <a:lstStyle/>
          <a:p>
            <a:pPr marL="0" indent="0" algn="l">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Efficiency and Productivity</a:t>
            </a:r>
            <a:endParaRPr lang="en-US" sz="2050" dirty="0"/>
          </a:p>
        </p:txBody>
      </p:sp>
      <p:sp>
        <p:nvSpPr>
          <p:cNvPr id="8" name="Text 4"/>
          <p:cNvSpPr/>
          <p:nvPr/>
        </p:nvSpPr>
        <p:spPr>
          <a:xfrm>
            <a:off x="5312212" y="5022056"/>
            <a:ext cx="4005739" cy="1800820"/>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Proper design of workstations, tools and work processes in accordance with ergonomic principles helps reduce injury risks, decrease fatigue, increase productivity and improve overall employee well-being.</a:t>
            </a:r>
            <a:endParaRPr lang="en-US" sz="1750" dirty="0"/>
          </a:p>
        </p:txBody>
      </p:sp>
      <p:pic>
        <p:nvPicPr>
          <p:cNvPr id="9" name="Image 2" descr="preencoded.png"/>
          <p:cNvPicPr>
            <a:picLocks noChangeAspect="1"/>
          </p:cNvPicPr>
          <p:nvPr/>
        </p:nvPicPr>
        <p:blipFill>
          <a:blip r:embed="rId5"/>
          <a:stretch>
            <a:fillRect/>
          </a:stretch>
        </p:blipFill>
        <p:spPr>
          <a:xfrm>
            <a:off x="9655731" y="1798796"/>
            <a:ext cx="4005739" cy="2475667"/>
          </a:xfrm>
          <a:prstGeom prst="rect">
            <a:avLst/>
          </a:prstGeom>
        </p:spPr>
      </p:pic>
      <p:sp>
        <p:nvSpPr>
          <p:cNvPr id="10" name="Text 5"/>
          <p:cNvSpPr/>
          <p:nvPr/>
        </p:nvSpPr>
        <p:spPr>
          <a:xfrm>
            <a:off x="9655731" y="4555927"/>
            <a:ext cx="2649379" cy="331113"/>
          </a:xfrm>
          <a:prstGeom prst="rect">
            <a:avLst/>
          </a:prstGeom>
          <a:noFill/>
          <a:ln/>
        </p:spPr>
        <p:txBody>
          <a:bodyPr wrap="none" lIns="0" tIns="0" rIns="0" bIns="0" rtlCol="0" anchor="t"/>
          <a:lstStyle/>
          <a:p>
            <a:pPr marL="0" indent="0" algn="l">
              <a:lnSpc>
                <a:spcPts val="2600"/>
              </a:lnSpc>
              <a:buNone/>
            </a:pPr>
            <a:r>
              <a:rPr lang="en-US" sz="2050" kern="0" spc="-42" dirty="0">
                <a:solidFill>
                  <a:srgbClr val="272525"/>
                </a:solidFill>
                <a:latin typeface="Source Serif Pro Semi Bold" pitchFamily="34" charset="0"/>
                <a:ea typeface="Source Serif Pro Semi Bold" pitchFamily="34" charset="-122"/>
                <a:cs typeface="Source Serif Pro Semi Bold" pitchFamily="34" charset="-120"/>
              </a:rPr>
              <a:t>Motivation and Quality</a:t>
            </a:r>
            <a:endParaRPr lang="en-US" sz="2050" dirty="0"/>
          </a:p>
        </p:txBody>
      </p:sp>
      <p:sp>
        <p:nvSpPr>
          <p:cNvPr id="11" name="Text 6"/>
          <p:cNvSpPr/>
          <p:nvPr/>
        </p:nvSpPr>
        <p:spPr>
          <a:xfrm>
            <a:off x="9655731" y="5022056"/>
            <a:ext cx="4005739" cy="2521148"/>
          </a:xfrm>
          <a:prstGeom prst="rect">
            <a:avLst/>
          </a:prstGeom>
          <a:noFill/>
          <a:ln/>
        </p:spPr>
        <p:txBody>
          <a:bodyPr wrap="square" lIns="0" tIns="0" rIns="0" bIns="0" rtlCol="0" anchor="t"/>
          <a:lstStyle/>
          <a:p>
            <a:pPr marL="0" indent="0" algn="l">
              <a:lnSpc>
                <a:spcPts val="2800"/>
              </a:lnSpc>
              <a:buNone/>
            </a:pPr>
            <a:r>
              <a:rPr lang="en-US" sz="1750" kern="0" spc="-35" dirty="0">
                <a:solidFill>
                  <a:srgbClr val="272525"/>
                </a:solidFill>
                <a:latin typeface="Source Sans Pro" pitchFamily="34" charset="0"/>
                <a:ea typeface="Source Sans Pro" pitchFamily="34" charset="-122"/>
                <a:cs typeface="Source Sans Pro" pitchFamily="34" charset="-120"/>
              </a:rPr>
              <a:t>Considering ergonomic aspects allows for the creation of more comfortable working conditions, which positively impacts staff motivation and the quality of customer service. Therefore, implementing ergonomic approaches is an investment in long-term business efficiency and sustainability.</a:t>
            </a:r>
            <a:endParaRPr lang="en-US" sz="1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3606165" y="1597581"/>
            <a:ext cx="7417832" cy="726043"/>
          </a:xfrm>
          <a:prstGeom prst="rect">
            <a:avLst/>
          </a:prstGeom>
          <a:noFill/>
          <a:ln/>
        </p:spPr>
        <p:txBody>
          <a:bodyPr wrap="none" lIns="0" tIns="0" rIns="0" bIns="0" rtlCol="0" anchor="t"/>
          <a:lstStyle/>
          <a:p>
            <a:pPr marL="0" indent="0" algn="ctr">
              <a:lnSpc>
                <a:spcPts val="5700"/>
              </a:lnSpc>
              <a:buNone/>
            </a:pPr>
            <a:r>
              <a:rPr lang="en-US" sz="4550" kern="0" spc="-91" dirty="0">
                <a:solidFill>
                  <a:srgbClr val="D73AD7"/>
                </a:solidFill>
                <a:latin typeface="Source Serif Pro Semi Bold" pitchFamily="34" charset="0"/>
                <a:ea typeface="Source Serif Pro Semi Bold" pitchFamily="34" charset="-122"/>
                <a:cs typeface="Source Serif Pro Semi Bold" pitchFamily="34" charset="-120"/>
              </a:rPr>
              <a:t>Thank you for your attention!</a:t>
            </a:r>
            <a:endParaRPr lang="en-US" sz="4550" dirty="0"/>
          </a:p>
        </p:txBody>
      </p:sp>
      <p:pic>
        <p:nvPicPr>
          <p:cNvPr id="3" name="Image 0" descr="preencoded.png"/>
          <p:cNvPicPr>
            <a:picLocks noChangeAspect="1"/>
          </p:cNvPicPr>
          <p:nvPr/>
        </p:nvPicPr>
        <p:blipFill>
          <a:blip r:embed="rId3"/>
          <a:stretch>
            <a:fillRect/>
          </a:stretch>
        </p:blipFill>
        <p:spPr>
          <a:xfrm>
            <a:off x="4228981" y="2817376"/>
            <a:ext cx="6172200" cy="3814643"/>
          </a:xfrm>
          <a:prstGeom prst="rect">
            <a:avLst/>
          </a:prstGeom>
        </p:spPr>
      </p:pic>
      <p:sp>
        <p:nvSpPr>
          <p:cNvPr id="4" name="Text 1"/>
          <p:cNvSpPr/>
          <p:nvPr/>
        </p:nvSpPr>
        <p:spPr>
          <a:xfrm>
            <a:off x="5862876" y="6632019"/>
            <a:ext cx="2904530" cy="363141"/>
          </a:xfrm>
          <a:prstGeom prst="rect">
            <a:avLst/>
          </a:prstGeom>
          <a:noFill/>
          <a:ln/>
        </p:spPr>
        <p:txBody>
          <a:bodyPr wrap="none" lIns="0" tIns="0" rIns="0" bIns="0" rtlCol="0" anchor="t"/>
          <a:lstStyle/>
          <a:p>
            <a:pPr marL="0" indent="0" algn="ctr">
              <a:lnSpc>
                <a:spcPts val="2850"/>
              </a:lnSpc>
              <a:buNone/>
            </a:pPr>
            <a:endParaRPr lang="en-US" sz="2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1812</Words>
  <Application>Microsoft Office PowerPoint</Application>
  <PresentationFormat>Произвольный</PresentationFormat>
  <Paragraphs>293</Paragraphs>
  <Slides>33</Slides>
  <Notes>33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33</vt:i4>
      </vt:variant>
    </vt:vector>
  </HeadingPairs>
  <TitlesOfParts>
    <vt:vector size="40" baseType="lpstr">
      <vt:lpstr>Arial</vt:lpstr>
      <vt:lpstr>Calibri</vt:lpstr>
      <vt:lpstr>Cambria</vt:lpstr>
      <vt:lpstr>Source Sans Pro</vt:lpstr>
      <vt:lpstr>Source Sans Pro Medium</vt:lpstr>
      <vt:lpstr>Source Serif Pro Semi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RePack by Diakov</cp:lastModifiedBy>
  <cp:revision>13</cp:revision>
  <dcterms:created xsi:type="dcterms:W3CDTF">2024-11-07T20:00:05Z</dcterms:created>
  <dcterms:modified xsi:type="dcterms:W3CDTF">2025-01-24T20:58:22Z</dcterms:modified>
</cp:coreProperties>
</file>