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01" r:id="rId5"/>
    <p:sldId id="307" r:id="rId6"/>
    <p:sldId id="308" r:id="rId7"/>
    <p:sldId id="300" r:id="rId8"/>
    <p:sldId id="257" r:id="rId9"/>
    <p:sldId id="258" r:id="rId10"/>
    <p:sldId id="259" r:id="rId11"/>
    <p:sldId id="260" r:id="rId12"/>
    <p:sldId id="262" r:id="rId13"/>
    <p:sldId id="263" r:id="rId14"/>
    <p:sldId id="264" r:id="rId15"/>
    <p:sldId id="261" r:id="rId16"/>
    <p:sldId id="265" r:id="rId17"/>
    <p:sldId id="305" r:id="rId18"/>
    <p:sldId id="306" r:id="rId19"/>
    <p:sldId id="268" r:id="rId20"/>
    <p:sldId id="270" r:id="rId21"/>
    <p:sldId id="296" r:id="rId22"/>
    <p:sldId id="271" r:id="rId23"/>
    <p:sldId id="267" r:id="rId24"/>
    <p:sldId id="266" r:id="rId25"/>
    <p:sldId id="269" r:id="rId26"/>
    <p:sldId id="272" r:id="rId27"/>
    <p:sldId id="274" r:id="rId28"/>
    <p:sldId id="275" r:id="rId29"/>
    <p:sldId id="276" r:id="rId30"/>
    <p:sldId id="277" r:id="rId31"/>
    <p:sldId id="279" r:id="rId32"/>
    <p:sldId id="282" r:id="rId33"/>
    <p:sldId id="280" r:id="rId34"/>
    <p:sldId id="286" r:id="rId35"/>
    <p:sldId id="278" r:id="rId36"/>
    <p:sldId id="284" r:id="rId37"/>
    <p:sldId id="281" r:id="rId38"/>
    <p:sldId id="283" r:id="rId39"/>
    <p:sldId id="285" r:id="rId40"/>
    <p:sldId id="287" r:id="rId41"/>
    <p:sldId id="288" r:id="rId42"/>
    <p:sldId id="290" r:id="rId43"/>
    <p:sldId id="291" r:id="rId44"/>
    <p:sldId id="289" r:id="rId45"/>
    <p:sldId id="292" r:id="rId46"/>
    <p:sldId id="293" r:id="rId4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2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7EDEF-9FBD-498D-A525-57C04F372BB2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EE31E-1C6A-4501-B65A-C700970D8354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7330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6D747-EEF1-4EC2-9468-96CB17F2E6BE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F836E-93D0-4837-80B1-3F2A90739D61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5305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F502A-268B-4D73-9AE4-049FD303064B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F491C-7B37-4F92-9294-50931454F100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7090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C887-5BFE-46BF-8E1F-C1BBDBE493AB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11692-46F8-4785-851E-5896B17050A1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6207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F7FC-8E55-4609-B8E1-67A8D826ABD2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2B66A-D707-4E1F-AF31-391E03707942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876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B85E3-D4EA-44F1-B6AD-2ADEE127866B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4E4F6-00BF-4CF3-851C-15A327D483C9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0260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1C084-BEE7-4672-AC5D-578DEE7F7752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E073A-1E97-4AC5-80AA-C83288A6C82F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1018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18F3-86F3-4A69-BC29-ADF97FE4E754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C4FD5-4924-46A4-A44C-31EC4815DCA3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9515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F6CF8-97F4-4367-96B3-487ED85844E2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C7B04-EBA9-4061-AAA0-931350AB950F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7644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A891-2A03-4BF8-AE77-C2A92F981913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6BFC3-108C-410A-81F7-07DD61C18824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58123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54C7A-7F13-4632-BD2C-6D31E691D29F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82FF6-0069-432C-AB67-2A23D5047C07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8009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21DC44-6708-4398-B41E-D27F30E2E1B5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0E4D5F4-3E07-4ECA-B8F0-F78D7EEB550A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Содержимое 2"/>
          <p:cNvSpPr>
            <a:spLocks noGrp="1"/>
          </p:cNvSpPr>
          <p:nvPr>
            <p:ph idx="1"/>
          </p:nvPr>
        </p:nvSpPr>
        <p:spPr>
          <a:xfrm>
            <a:off x="228600" y="285750"/>
            <a:ext cx="8667750" cy="63246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 dirty="0" err="1">
                <a:solidFill>
                  <a:srgbClr val="009900"/>
                </a:solidFill>
              </a:rPr>
              <a:t>Одеський</a:t>
            </a:r>
            <a:r>
              <a:rPr lang="ru-RU" altLang="uk-UA" sz="2800" b="1" dirty="0">
                <a:solidFill>
                  <a:srgbClr val="009900"/>
                </a:solidFill>
              </a:rPr>
              <a:t> </a:t>
            </a:r>
            <a:r>
              <a:rPr lang="ru-RU" altLang="uk-UA" sz="2800" b="1" dirty="0" err="1">
                <a:solidFill>
                  <a:srgbClr val="009900"/>
                </a:solidFill>
              </a:rPr>
              <a:t>національний</a:t>
            </a:r>
            <a:r>
              <a:rPr lang="ru-RU" altLang="uk-UA" sz="2800" b="1" dirty="0">
                <a:solidFill>
                  <a:srgbClr val="009900"/>
                </a:solidFill>
              </a:rPr>
              <a:t> </a:t>
            </a:r>
            <a:r>
              <a:rPr lang="ru-RU" altLang="uk-UA" sz="2800" b="1" dirty="0" err="1">
                <a:solidFill>
                  <a:srgbClr val="009900"/>
                </a:solidFill>
              </a:rPr>
              <a:t>медичний</a:t>
            </a:r>
            <a:r>
              <a:rPr lang="ru-RU" altLang="uk-UA" sz="2800" b="1" dirty="0">
                <a:solidFill>
                  <a:srgbClr val="009900"/>
                </a:solidFill>
              </a:rPr>
              <a:t> </a:t>
            </a:r>
            <a:r>
              <a:rPr lang="ru-RU" altLang="uk-UA" sz="2800" b="1" dirty="0" err="1">
                <a:solidFill>
                  <a:srgbClr val="009900"/>
                </a:solidFill>
              </a:rPr>
              <a:t>університет</a:t>
            </a:r>
            <a:endParaRPr lang="ru-RU" altLang="uk-UA" sz="2800" b="1" dirty="0">
              <a:solidFill>
                <a:srgbClr val="0099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b="1" dirty="0" err="1">
                <a:solidFill>
                  <a:srgbClr val="009900"/>
                </a:solidFill>
              </a:rPr>
              <a:t>Фармацевтичний</a:t>
            </a:r>
            <a:r>
              <a:rPr lang="ru-RU" altLang="uk-UA" b="1" dirty="0">
                <a:solidFill>
                  <a:srgbClr val="009900"/>
                </a:solidFill>
              </a:rPr>
              <a:t> факультет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uk-UA" b="1" dirty="0">
                <a:solidFill>
                  <a:srgbClr val="009900"/>
                </a:solidFill>
              </a:rPr>
              <a:t>Кафедра </a:t>
            </a:r>
            <a:r>
              <a:rPr lang="ru-RU" altLang="uk-UA" b="1" dirty="0" err="1">
                <a:solidFill>
                  <a:srgbClr val="009900"/>
                </a:solidFill>
              </a:rPr>
              <a:t>фармацевтичної</a:t>
            </a:r>
            <a:r>
              <a:rPr lang="ru-RU" altLang="uk-UA" b="1" dirty="0">
                <a:solidFill>
                  <a:srgbClr val="009900"/>
                </a:solidFill>
              </a:rPr>
              <a:t> </a:t>
            </a:r>
            <a:r>
              <a:rPr lang="ru-RU" altLang="uk-UA" b="1" dirty="0" err="1">
                <a:solidFill>
                  <a:srgbClr val="009900"/>
                </a:solidFill>
              </a:rPr>
              <a:t>хімії</a:t>
            </a:r>
            <a:r>
              <a:rPr lang="ru-RU" altLang="uk-UA" b="1">
                <a:solidFill>
                  <a:srgbClr val="0099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uk-UA" b="1">
                <a:solidFill>
                  <a:srgbClr val="009900"/>
                </a:solidFill>
              </a:rPr>
              <a:t>та </a:t>
            </a:r>
            <a:r>
              <a:rPr lang="ru-RU" altLang="uk-UA" b="1" dirty="0" err="1">
                <a:solidFill>
                  <a:srgbClr val="009900"/>
                </a:solidFill>
              </a:rPr>
              <a:t>технології</a:t>
            </a:r>
            <a:r>
              <a:rPr lang="ru-RU" altLang="uk-UA" b="1" dirty="0">
                <a:solidFill>
                  <a:srgbClr val="009900"/>
                </a:solidFill>
              </a:rPr>
              <a:t> </a:t>
            </a:r>
            <a:r>
              <a:rPr lang="ru-RU" altLang="uk-UA" b="1" dirty="0" err="1">
                <a:solidFill>
                  <a:srgbClr val="009900"/>
                </a:solidFill>
              </a:rPr>
              <a:t>ліків</a:t>
            </a:r>
            <a:br>
              <a:rPr lang="ru-RU" altLang="uk-UA" b="1" dirty="0">
                <a:solidFill>
                  <a:srgbClr val="336699"/>
                </a:solidFill>
              </a:rPr>
            </a:br>
            <a:endParaRPr lang="ru-RU" altLang="uk-UA" b="1" i="1" dirty="0">
              <a:solidFill>
                <a:schemeClr val="tx2"/>
              </a:solidFill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uk-UA" b="1" dirty="0" err="1"/>
              <a:t>Лекція</a:t>
            </a:r>
            <a:r>
              <a:rPr lang="ru-RU" altLang="uk-UA" b="1" dirty="0"/>
              <a:t> з </a:t>
            </a:r>
            <a:r>
              <a:rPr lang="ru-RU" altLang="uk-UA" b="1" dirty="0" err="1"/>
              <a:t>Аналітичної</a:t>
            </a:r>
            <a:r>
              <a:rPr lang="ru-RU" altLang="uk-UA" b="1" dirty="0"/>
              <a:t> </a:t>
            </a:r>
            <a:r>
              <a:rPr lang="ru-RU" altLang="uk-UA" b="1" dirty="0" err="1"/>
              <a:t>хімії</a:t>
            </a:r>
            <a:r>
              <a:rPr lang="ru-RU" altLang="uk-UA" b="1" dirty="0"/>
              <a:t> на тему:</a:t>
            </a:r>
            <a:endParaRPr lang="uk-UA" altLang="uk-UA" b="1" dirty="0"/>
          </a:p>
          <a:p>
            <a:pPr algn="ctr" eaLnBrk="1" hangingPunct="1">
              <a:buNone/>
            </a:pPr>
            <a:r>
              <a:rPr lang="uk-UA" altLang="uk-UA" b="1" dirty="0"/>
              <a:t>Кількісний аналіз.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uk-UA" altLang="uk-UA" b="1" dirty="0"/>
              <a:t>Гравіметричний аналіз. Застосування </a:t>
            </a:r>
            <a:r>
              <a:rPr lang="uk-UA" altLang="uk-UA" b="1" dirty="0" err="1"/>
              <a:t>гравіметріі</a:t>
            </a:r>
            <a:r>
              <a:rPr lang="uk-UA" altLang="uk-UA" b="1" dirty="0"/>
              <a:t> для </a:t>
            </a:r>
            <a:r>
              <a:rPr lang="uk-UA" altLang="uk-UA" b="1" dirty="0" err="1"/>
              <a:t>аналіза</a:t>
            </a:r>
            <a:r>
              <a:rPr lang="uk-UA" altLang="uk-UA" b="1" dirty="0"/>
              <a:t> лікарських речовин.</a:t>
            </a:r>
          </a:p>
          <a:p>
            <a:pPr algn="ctr" eaLnBrk="1" hangingPunct="1">
              <a:buFontTx/>
              <a:buNone/>
            </a:pPr>
            <a:endParaRPr lang="ru-RU" altLang="uk-UA" b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500063"/>
            <a:ext cx="8929687" cy="5500687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uk-UA" sz="3600" b="1" dirty="0"/>
              <a:t>Кількісний аналіз </a:t>
            </a:r>
            <a:r>
              <a:rPr lang="uk-UA" sz="3600" dirty="0"/>
              <a:t>– це сукупність хімічних і фізичних методів визначення кількості елементів, </a:t>
            </a:r>
            <a:r>
              <a:rPr lang="uk-UA" sz="3600" dirty="0" err="1"/>
              <a:t>йонів</a:t>
            </a:r>
            <a:r>
              <a:rPr lang="uk-UA" sz="3600" dirty="0"/>
              <a:t> чи хімічних сполук у досліджуваному зразку.</a:t>
            </a:r>
            <a:br>
              <a:rPr lang="uk-UA" sz="3600" dirty="0"/>
            </a:br>
            <a:br>
              <a:rPr lang="uk-UA" sz="3600" dirty="0">
                <a:solidFill>
                  <a:schemeClr val="accent3">
                    <a:shade val="75000"/>
                  </a:schemeClr>
                </a:solidFill>
              </a:rPr>
            </a:br>
            <a:r>
              <a:rPr lang="uk-UA" sz="3600" dirty="0"/>
              <a:t>Методи кількісного аналізу поділяють на </a:t>
            </a:r>
            <a:r>
              <a:rPr lang="uk-UA" sz="3600" b="1" i="1" dirty="0"/>
              <a:t>хімічні, фізичні та фізико-хімічні. </a:t>
            </a:r>
            <a:br>
              <a:rPr lang="uk-UA" sz="3600" dirty="0"/>
            </a:br>
            <a:br>
              <a:rPr lang="uk-UA" sz="3600" dirty="0">
                <a:solidFill>
                  <a:schemeClr val="accent3">
                    <a:shade val="75000"/>
                  </a:schemeClr>
                </a:solidFill>
              </a:rPr>
            </a:br>
            <a:r>
              <a:rPr lang="uk-UA" sz="3600" dirty="0">
                <a:solidFill>
                  <a:schemeClr val="accent3">
                    <a:shade val="75000"/>
                  </a:schemeClr>
                </a:solidFill>
              </a:rPr>
              <a:t>  </a:t>
            </a:r>
            <a:r>
              <a:rPr lang="uk-UA" sz="3600" dirty="0"/>
              <a:t>До </a:t>
            </a:r>
            <a:r>
              <a:rPr lang="uk-UA" sz="3600" b="1" i="1" dirty="0"/>
              <a:t>хімічних</a:t>
            </a:r>
            <a:r>
              <a:rPr lang="uk-UA" sz="3600" dirty="0"/>
              <a:t>  належать </a:t>
            </a:r>
            <a:r>
              <a:rPr lang="uk-UA" sz="3600" b="1" i="1" dirty="0"/>
              <a:t>гравіметричний і </a:t>
            </a:r>
            <a:r>
              <a:rPr lang="uk-UA" sz="3600" b="1" i="1" dirty="0" err="1"/>
              <a:t>титриметричний</a:t>
            </a:r>
            <a:r>
              <a:rPr lang="uk-UA" sz="3600" b="1" i="1" dirty="0"/>
              <a:t> методи</a:t>
            </a:r>
            <a:r>
              <a:rPr lang="uk-UA" sz="3600" dirty="0"/>
              <a:t>, що ґрунтуються на хімічних реакціях.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1083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793" y="786580"/>
            <a:ext cx="855406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uk-UA" altLang="uk-UA" sz="3200" b="1" i="1" dirty="0"/>
              <a:t>Фізичні методи </a:t>
            </a:r>
            <a:r>
              <a:rPr lang="uk-UA" altLang="uk-UA" sz="3200" dirty="0"/>
              <a:t>дослідження базуються на вивченні фізичних властивостей речовин. До них належать спектральний, люмінесцентний та інші.</a:t>
            </a:r>
          </a:p>
          <a:p>
            <a:pPr eaLnBrk="1" hangingPunct="1"/>
            <a:endParaRPr lang="uk-UA" altLang="uk-UA" sz="3200" b="1" i="1" dirty="0"/>
          </a:p>
          <a:p>
            <a:pPr eaLnBrk="1" hangingPunct="1"/>
            <a:r>
              <a:rPr lang="uk-UA" altLang="uk-UA" sz="3200" b="1" i="1" dirty="0"/>
              <a:t>Фізико-хімічні методи </a:t>
            </a:r>
            <a:r>
              <a:rPr lang="uk-UA" altLang="uk-UA" sz="3200" dirty="0"/>
              <a:t>аналізу передбачають використання хімічних реакцій, перебіг яких  супроводжуються зміною </a:t>
            </a:r>
            <a:r>
              <a:rPr lang="uk-UA" altLang="uk-UA" sz="3200" dirty="0" err="1"/>
              <a:t>зміною</a:t>
            </a:r>
            <a:r>
              <a:rPr lang="uk-UA" altLang="uk-UA" sz="3200" dirty="0"/>
              <a:t> фізичних властивостей аналізованої системи. Це електрохімічні, оптичні, хроматографічні та інші.</a:t>
            </a:r>
            <a:endParaRPr lang="ru-RU" altLang="uk-UA" sz="3200" dirty="0"/>
          </a:p>
        </p:txBody>
      </p:sp>
    </p:spTree>
    <p:extLst>
      <p:ext uri="{BB962C8B-B14F-4D97-AF65-F5344CB8AC3E}">
        <p14:creationId xmlns:p14="http://schemas.microsoft.com/office/powerpoint/2010/main" val="343995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755650" y="549275"/>
            <a:ext cx="7772400" cy="2016125"/>
          </a:xfrm>
        </p:spPr>
        <p:txBody>
          <a:bodyPr/>
          <a:lstStyle/>
          <a:p>
            <a:pPr eaLnBrk="1" hangingPunct="1"/>
            <a:r>
              <a:rPr lang="ru-RU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 </a:t>
            </a:r>
            <a:br>
              <a:rPr lang="ru-RU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5" t="16360" r="23907" b="19656"/>
          <a:stretch>
            <a:fillRect/>
          </a:stretch>
        </p:blipFill>
        <p:spPr bwMode="auto">
          <a:xfrm>
            <a:off x="0" y="2178050"/>
            <a:ext cx="56165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2DCA5BC-7279-43BA-9E9B-869C089C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2" y="2971800"/>
            <a:ext cx="27908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98425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Принцип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225550"/>
            <a:ext cx="9144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1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Назва «</a:t>
            </a:r>
            <a:r>
              <a:rPr lang="ru-RU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 походить від латинського слова «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gravitas» (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вага, важка), тому метод спочатку називали «ваговий». Однак термін «ваговий аналіз» не зовсім чітко відображає сутність цього методу аналізу, оскільки аналітичним сигналом в аналітичній хімії є маса, а не вага.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Гравіметрією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сукупність методів кількісного аналізу, заснованих на вимірі маси речовини, що визначається, або її складових частин, виділених у чистому вигляді, або сполук точно відомого складу.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 аналіз є першим із відомих методів кількісного аналізу.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1075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Торберн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Улаф  (Олаф)  Бергман 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(швед.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Torbern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Olof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Bergman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1735–1784)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шведський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хімік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мінеролог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1" t="29156" r="22800" b="39343"/>
          <a:stretch>
            <a:fillRect/>
          </a:stretch>
        </p:blipFill>
        <p:spPr bwMode="auto">
          <a:xfrm>
            <a:off x="3059113" y="2851150"/>
            <a:ext cx="2881312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79388" y="2133600"/>
            <a:ext cx="8713787" cy="1143000"/>
          </a:xfrm>
        </p:spPr>
        <p:txBody>
          <a:bodyPr/>
          <a:lstStyle/>
          <a:p>
            <a:pPr eaLnBrk="1" hangingPunct="1"/>
            <a:r>
              <a:rPr lang="ru-RU" altLang="uk-UA" sz="320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Ключове значення у розвиток гравіметричного аналізу мало введене</a:t>
            </a:r>
            <a:br>
              <a:rPr lang="ru-RU" altLang="uk-UA" sz="3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Вільгельмом  Фрідріхом  Оствальдом  </a:t>
            </a:r>
            <a:br>
              <a:rPr lang="ru-RU" altLang="uk-UA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(1853–1932)  </a:t>
            </a:r>
            <a:br>
              <a:rPr lang="ru-RU" altLang="uk-UA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uk-UA" sz="320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</a:t>
            </a:r>
            <a:r>
              <a:rPr lang="ru-RU" altLang="uk-UA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добуток  розчинності</a:t>
            </a:r>
            <a:r>
              <a:rPr lang="ru-RU" altLang="uk-UA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 за допомогою  якого  хіміки-аналітики навчилися правильно підбірати кількість осадника, умови для формування великокристалічних осадов, їх фільтрування та промивання </a:t>
            </a:r>
          </a:p>
        </p:txBody>
      </p:sp>
      <p:pic>
        <p:nvPicPr>
          <p:cNvPr id="6147" name="Picture 2" descr="https://www.eduspb.com/public/img/biography/o/wilhelm_ostwald_by_nicola_persche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24400"/>
            <a:ext cx="14382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https://dic.academic.ru/pictures/wiki/files/87/Wilhelm_Ostwa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797425"/>
            <a:ext cx="167798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виділенні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визначаємого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компонента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вільному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зважуванням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вагах.  </a:t>
            </a: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золи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харчових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продуктах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сухих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(сухого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залишку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5472112"/>
          </a:xfrm>
        </p:spPr>
        <p:txBody>
          <a:bodyPr rtlCol="0">
            <a:normAutofit fontScale="550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2.2.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відгонки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принцип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кількісної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визначаємого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компоненту 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леткого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з'єднання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відповідних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реагентів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719138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i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latin typeface="Times New Roman" pitchFamily="18" charset="0"/>
                <a:cs typeface="Times New Roman" pitchFamily="18" charset="0"/>
              </a:rPr>
              <a:t>прямими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i="1" dirty="0" err="1">
                <a:latin typeface="Times New Roman" pitchFamily="18" charset="0"/>
                <a:cs typeface="Times New Roman" pitchFamily="18" charset="0"/>
              </a:rPr>
              <a:t>непрямими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прямих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методах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визначаємий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леткий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компонент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поглинають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специфічним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поглиначем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роблять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приросту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визначаєму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відганяють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відгін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утворився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непрямих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 методах  в</a:t>
            </a:r>
            <a:r>
              <a:rPr lang="uk-UA" sz="4400" dirty="0">
                <a:latin typeface="Times New Roman" pitchFamily="18" charset="0"/>
                <a:cs typeface="Times New Roman" pitchFamily="18" charset="0"/>
              </a:rPr>
              <a:t>ід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гонки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визначувану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відганяють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точної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аналізуємого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знову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зважують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знаходять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різниці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до і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відгонки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547813" y="5084763"/>
            <a:ext cx="6192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непрямої</a:t>
            </a:r>
            <a:r>
              <a:rPr lang="ru-RU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відгонки</a:t>
            </a:r>
            <a:endParaRPr lang="ru-RU" alt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180975" y="609282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кристалізаційної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кристалогідратах</a:t>
            </a: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Місце для вмісту 2">
            <a:extLst>
              <a:ext uri="{FF2B5EF4-FFF2-40B4-BE49-F238E27FC236}">
                <a16:creationId xmlns:a16="http://schemas.microsoft.com/office/drawing/2014/main" id="{EC249CDA-B14A-466D-9EE5-8A6A35896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431" y="1773237"/>
            <a:ext cx="8229600" cy="2882521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EEA3837-FD7F-4E98-A95B-87A9F72F919F}"/>
              </a:ext>
            </a:extLst>
          </p:cNvPr>
          <p:cNvSpPr/>
          <p:nvPr/>
        </p:nvSpPr>
        <p:spPr>
          <a:xfrm>
            <a:off x="165711" y="2056396"/>
            <a:ext cx="2673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газоподібна речовина</a:t>
            </a:r>
            <a:endParaRPr lang="uk-UA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684213" y="5229225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прямої відгонки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D94B82-540D-4E1D-8476-E9A7639CF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2299548"/>
            <a:ext cx="8270264" cy="2807941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20BF002-CC3A-4FF4-8E0F-E4B1FE503626}"/>
              </a:ext>
            </a:extLst>
          </p:cNvPr>
          <p:cNvSpPr/>
          <p:nvPr/>
        </p:nvSpPr>
        <p:spPr>
          <a:xfrm>
            <a:off x="2215661" y="2677187"/>
            <a:ext cx="2028092" cy="665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газоподібна </a:t>
            </a:r>
            <a:endParaRPr lang="uk-UA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речовина</a:t>
            </a:r>
            <a:endParaRPr lang="uk-UA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6FACC95-802C-47FD-ABF8-1F2E3DAAD6BC}"/>
              </a:ext>
            </a:extLst>
          </p:cNvPr>
          <p:cNvSpPr/>
          <p:nvPr/>
        </p:nvSpPr>
        <p:spPr>
          <a:xfrm>
            <a:off x="6596185" y="4330672"/>
            <a:ext cx="12658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поглинач</a:t>
            </a:r>
            <a:endParaRPr lang="uk-UA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6302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Засновані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тому,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визначуваний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компонент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кількісно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хімічними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способами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реактивом-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осадником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малорозчинної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Осад,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виділився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відокремлюють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промивають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висушують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прожарюють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зважують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1476375" y="5300663"/>
            <a:ext cx="6551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осадження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0A2467-C863-4C30-BD0E-6FEB57240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2814"/>
            <a:ext cx="9144000" cy="2592371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93B6B2A-835B-4A93-A2CE-FBB04243597F}"/>
              </a:ext>
            </a:extLst>
          </p:cNvPr>
          <p:cNvSpPr/>
          <p:nvPr/>
        </p:nvSpPr>
        <p:spPr>
          <a:xfrm>
            <a:off x="1951121" y="3353749"/>
            <a:ext cx="1037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осадник</a:t>
            </a:r>
            <a:endParaRPr lang="uk-UA"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2C8DAD0-FA9B-45AD-BC87-CF70BB6009E1}"/>
              </a:ext>
            </a:extLst>
          </p:cNvPr>
          <p:cNvSpPr/>
          <p:nvPr/>
        </p:nvSpPr>
        <p:spPr>
          <a:xfrm>
            <a:off x="2826467" y="3553804"/>
            <a:ext cx="12057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дозрівання</a:t>
            </a:r>
            <a:endParaRPr lang="uk-UA" sz="1600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4DFD340-4097-4FAE-A8DC-7B8DD3F93774}"/>
              </a:ext>
            </a:extLst>
          </p:cNvPr>
          <p:cNvSpPr/>
          <p:nvPr/>
        </p:nvSpPr>
        <p:spPr>
          <a:xfrm>
            <a:off x="4295698" y="3726039"/>
            <a:ext cx="14798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фільтрування</a:t>
            </a:r>
            <a:endParaRPr lang="uk-UA" sz="1600" dirty="0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2DDEC21-2538-451D-81F6-BCB9B51C4AFA}"/>
              </a:ext>
            </a:extLst>
          </p:cNvPr>
          <p:cNvSpPr/>
          <p:nvPr/>
        </p:nvSpPr>
        <p:spPr>
          <a:xfrm>
            <a:off x="5775590" y="2896292"/>
            <a:ext cx="184052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висушування,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прожарювання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D3CEFA5-25E2-4416-A650-F50C49BD322D}"/>
              </a:ext>
            </a:extLst>
          </p:cNvPr>
          <p:cNvSpPr/>
          <p:nvPr/>
        </p:nvSpPr>
        <p:spPr>
          <a:xfrm>
            <a:off x="7478200" y="2862909"/>
            <a:ext cx="1285590" cy="675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зважування </a:t>
            </a:r>
            <a:endParaRPr lang="uk-UA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гравіметричної </a:t>
            </a:r>
            <a:endParaRPr lang="uk-UA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</a:t>
            </a:r>
            <a:endParaRPr lang="uk-U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019175"/>
            <a:ext cx="78501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189038"/>
            <a:ext cx="8494712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ru-RU" altLang="uk-UA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Основні етапи методу осадження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941887"/>
          </a:xfrm>
        </p:spPr>
        <p:txBody>
          <a:bodyPr rtlCol="0">
            <a:normAutofit fontScale="47500" lnSpcReduction="20000"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вихідної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3. 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взяття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 на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терезах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4. 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об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400" dirty="0" err="1">
                <a:latin typeface="Times New Roman" pitchFamily="18" charset="0"/>
                <a:cs typeface="Times New Roman" pitchFamily="18" charset="0"/>
              </a:rPr>
              <a:t>єму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6. 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осадженої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компоненту,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7. 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відокремлення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маточного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8. 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Промивання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9. 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озолення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фільтра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на золу) і за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осаду до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постійної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вагах.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10. 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статистична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подання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125" y="237966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sz="49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3.1.  </a:t>
            </a:r>
            <a:r>
              <a:rPr lang="ru-RU" sz="4900" b="1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br>
              <a:rPr lang="ru-RU" sz="5400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en-US" altLang="uk-UA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uk-UA" sz="4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2+ 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+ CO</a:t>
            </a:r>
            <a:r>
              <a:rPr lang="en-US" altLang="uk-UA" sz="4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aCO</a:t>
            </a:r>
            <a:r>
              <a:rPr lang="en-US" altLang="uk-UA" sz="4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aCO</a:t>
            </a:r>
            <a:r>
              <a:rPr lang="en-US" altLang="uk-UA" sz="4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4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 CaO + CO</a:t>
            </a:r>
            <a:r>
              <a:rPr lang="en-US" altLang="uk-UA" sz="4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440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endParaRPr lang="ru-RU" altLang="uk-UA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364163" y="2205038"/>
            <a:ext cx="2016125" cy="1223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7092950" y="1844675"/>
            <a:ext cx="647700" cy="5048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696075" y="1484313"/>
            <a:ext cx="2447925" cy="369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Осаджена форма</a:t>
            </a:r>
          </a:p>
        </p:txBody>
      </p:sp>
      <p:sp>
        <p:nvSpPr>
          <p:cNvPr id="10" name="Овал 9"/>
          <p:cNvSpPr/>
          <p:nvPr/>
        </p:nvSpPr>
        <p:spPr>
          <a:xfrm>
            <a:off x="4211638" y="3284538"/>
            <a:ext cx="1223962" cy="8651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5076825" y="4149725"/>
            <a:ext cx="358775" cy="3587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64163" y="4508500"/>
            <a:ext cx="3095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Гравіметрична форма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вибору осадника!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125253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Найменша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осаджуваної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(осаду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  <p:sp>
        <p:nvSpPr>
          <p:cNvPr id="18436" name="Прямоугольник 1"/>
          <p:cNvSpPr>
            <a:spLocks noChangeArrowheads="1"/>
          </p:cNvSpPr>
          <p:nvPr/>
        </p:nvSpPr>
        <p:spPr bwMode="auto">
          <a:xfrm>
            <a:off x="468313" y="4886325"/>
            <a:ext cx="833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latin typeface="Times New Roman" panose="02020603050405020304" pitchFamily="18" charset="0"/>
                <a:cs typeface="Times New Roman" panose="02020603050405020304" pitchFamily="18" charset="0"/>
              </a:rPr>
              <a:t>*аналіт - речовина чи інша складова системи, котра підлягає хімічному аналізу.</a:t>
            </a:r>
            <a:endParaRPr lang="uk-UA" altLang="uk-UA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260350"/>
            <a:ext cx="8785225" cy="4525963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ru-RU" altLang="uk-UA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Добуток розчинності </a:t>
            </a:r>
            <a:r>
              <a:rPr lang="ru-RU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) – ключове поняття методів осадження.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ru-RU" alt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ДР: добуток концентрацій іонів важкорозчинного електроліту в ступенях рівних їх стехіометричним коефіцієнтам в його насиченому розчині є постійна величина при постійній температурі.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ru-RU" alt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5" name="Picture 5" descr="https://pixy.org/src/541/5419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002088"/>
            <a:ext cx="16351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395288" y="100013"/>
            <a:ext cx="8229600" cy="606425"/>
          </a:xfrm>
        </p:spPr>
        <p:txBody>
          <a:bodyPr/>
          <a:lstStyle/>
          <a:p>
            <a:pPr eaLnBrk="1" hangingPunct="1"/>
            <a:r>
              <a:rPr lang="ru-RU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 випадіння осаду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1013" y="728663"/>
            <a:ext cx="8229600" cy="1012825"/>
          </a:xfrm>
        </p:spPr>
        <p:txBody>
          <a:bodyPr rtlCol="0"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ДК ˃ ДР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(ДК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добуток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величин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рівноважних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молярних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концентрацій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складу осаду)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188913" y="1763713"/>
            <a:ext cx="9398001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 випаде осад, якщо злити рівні об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єм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 0,01 М розчину нітрату меркурію (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і 0,01 М розчину сульфіду натрію 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1450" y="2493963"/>
            <a:ext cx="8453438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Записуємо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рівняння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Hg(NO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Na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 = </a:t>
            </a:r>
            <a:r>
              <a:rPr lang="en-US" altLang="uk-UA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HgS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 + 2NaNO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випаде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ДП &gt; ДР. ДП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знаходимо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формулою: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Hg(NO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Hg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+ 2NO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Na</a:t>
            </a:r>
            <a:r>
              <a:rPr lang="en-US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2Na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S</a:t>
            </a:r>
            <a:r>
              <a:rPr lang="en-US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 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 0,01 моль/л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altLang="uk-UA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 [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= 0,01 моль/л.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ДК = 0,005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0,005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l-GR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0,000025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 = 1,6·10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табличне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0,000025 &gt; 1,6·10</a:t>
            </a:r>
            <a:r>
              <a:rPr lang="ru-RU" altLang="uk-UA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-52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 е. ДК &gt; ДР, осад </a:t>
            </a:r>
            <a:r>
              <a:rPr lang="en-US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HgS</a:t>
            </a:r>
            <a:r>
              <a:rPr lang="ru-RU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00338" y="4724400"/>
            <a:ext cx="21590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11863" y="4724400"/>
            <a:ext cx="21590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515937"/>
          </a:xfrm>
        </p:spPr>
        <p:txBody>
          <a:bodyPr/>
          <a:lstStyle/>
          <a:p>
            <a:pPr eaLnBrk="1" hangingPunct="1"/>
            <a:r>
              <a:rPr lang="ru-RU" altLang="uk-UA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 осаду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15975"/>
            <a:ext cx="9144000" cy="5661025"/>
          </a:xfrm>
        </p:spPr>
        <p:txBody>
          <a:bodyPr rtlCol="0">
            <a:normAutofit fontScale="77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знаходимо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400" b="1" i="1" dirty="0" err="1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1. 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Записуємо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рівняння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дисоціації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хлориду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срібла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вираз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ДР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солі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→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Ag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+ Cl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  </a:t>
            </a: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Р = [Ag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] · [Cl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] = 1,56·10</a:t>
            </a:r>
            <a:r>
              <a:rPr lang="en-US" sz="3400" baseline="30000" dirty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  З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рівняння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видно,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 у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розчині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достатньо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одного з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дізнатися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розчинність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солі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виразі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ДР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замінимо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через x: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=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1,56·10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отсюда </a:t>
            </a:r>
            <a:r>
              <a:rPr lang="en-US" sz="3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=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[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] = 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(моль/л),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i="1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400" baseline="-250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= 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моль/л.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величину S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виразити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 г/л, то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S(моль/л)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помножити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М(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400" baseline="-25000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(г/л)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1,25·10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моль/л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143,34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г/моль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3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1,8·10</a:t>
            </a:r>
            <a:r>
              <a:rPr lang="ru-RU" sz="3400" baseline="300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г/л.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вибору осадника!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1252537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форма повинна бути такою,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легко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переходити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гравіметричну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форму)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вибору осадника!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302418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Осадник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летким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домішки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видалити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прожарюванні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Осадник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специфічним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осаджувати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вибірково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  <a:p>
            <a:pPr algn="ctr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ПРИКЛАД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масову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частку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(%) у </a:t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Сa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2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гравіметрії</a:t>
            </a:r>
            <a:br>
              <a:rPr lang="ru-RU" sz="3100" b="1" dirty="0"/>
            </a:br>
            <a:endParaRPr lang="ru-RU" sz="31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773238"/>
            <a:ext cx="8713787" cy="4895850"/>
          </a:xfrm>
        </p:spPr>
        <p:txBody>
          <a:bodyPr rtlCol="0">
            <a:normAutofit fontScale="700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таблицю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розчинності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вибираємо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найменш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розчинну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сполуку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яка буде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стехіометричну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утворювати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сполуку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стехіометричну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будову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Вибираємо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карбонат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оксалат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800" dirty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just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CaC</a:t>
            </a:r>
            <a:r>
              <a:rPr lang="ru-RU" sz="3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 → СО↑+ СаСО</a:t>
            </a:r>
            <a:r>
              <a:rPr lang="ru-RU" sz="3800" baseline="-25000" dirty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(475–525 ºС) 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(ДР = 2,3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10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ru-RU" sz="38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+ CO</a:t>
            </a:r>
            <a:r>
              <a:rPr lang="ru-RU" sz="3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↑ (900–1000 ºС) 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(ДР = 3,8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809625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Вибираємо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осад,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осад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складу: карбонат </a:t>
            </a:r>
            <a:r>
              <a:rPr lang="ru-RU" sz="38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оксалат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3.2.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продовження</a:t>
            </a:r>
            <a: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прикладу)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 rtlCol="0">
            <a:normAutofit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(СaCl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краще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проводити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оксалатом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амонію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СaCl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+ (NH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ru-RU" sz="26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u="sng" dirty="0" err="1">
                <a:latin typeface="Times New Roman" pitchFamily="18" charset="0"/>
                <a:cs typeface="Times New Roman" pitchFamily="18" charset="0"/>
              </a:rPr>
              <a:t>Сa</a:t>
            </a:r>
            <a:r>
              <a:rPr lang="en-US" sz="2600" b="1" u="sng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600" b="1" u="sng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u="sng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u="sng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+ 2 NH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Cl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+ 6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іони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амонія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разом з оксалатом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осаджена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форма),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надлишок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((NH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подальшій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термічній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обробці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руйнуються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розкладання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випаровуються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7" t="46875" r="23354" b="32452"/>
          <a:stretch>
            <a:fillRect/>
          </a:stretch>
        </p:blipFill>
        <p:spPr bwMode="auto">
          <a:xfrm>
            <a:off x="0" y="3284538"/>
            <a:ext cx="8980488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D883A4-E447-4B12-BCA2-B3137CD74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9" y="706394"/>
            <a:ext cx="8640381" cy="2381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взяття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зразка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проби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терезах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9E3D81-7C7A-4C30-A7E1-24F54A9C57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062" y="2210839"/>
            <a:ext cx="3899876" cy="400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5" t="34042" r="21376" b="30956"/>
          <a:stretch>
            <a:fillRect/>
          </a:stretch>
        </p:blipFill>
        <p:spPr>
          <a:xfrm>
            <a:off x="395288" y="476250"/>
            <a:ext cx="8501062" cy="3816350"/>
          </a:xfrm>
        </p:spPr>
      </p:pic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1042988" y="4581525"/>
            <a:ext cx="7416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перенесення наважки в ємність для осадження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763" y="28384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3.4.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наважки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аналізованого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зразка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3495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3.5.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єму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осадника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8" t="54726" r="22270" b="27773"/>
          <a:stretch>
            <a:fillRect/>
          </a:stretch>
        </p:blipFill>
        <p:spPr>
          <a:xfrm>
            <a:off x="-55563" y="549275"/>
            <a:ext cx="9164638" cy="1800225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2636838"/>
            <a:ext cx="91440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Ми маємо взяти такий об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єм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2 н. розчину оксалату амонію, щоб у ньому містилося 0,1456 грам</a:t>
            </a:r>
            <a:r>
              <a:rPr lang="uk-UA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реагенту: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р-ну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((NH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= m((NH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)/(М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((NH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 · 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uk-UA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= =0,1456/(62,05 · 2) = 0,00117 (л) = 1,2 (мл)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щоб зменшити розчинність, Сa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uk-UA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що утворюється, необхідно взяти полуторний надлишок осадника: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= 1,2 · 1,5 = 1,8 (мл)</a:t>
            </a:r>
          </a:p>
        </p:txBody>
      </p:sp>
      <p:sp>
        <p:nvSpPr>
          <p:cNvPr id="6" name="Овал 5"/>
          <p:cNvSpPr/>
          <p:nvPr/>
        </p:nvSpPr>
        <p:spPr>
          <a:xfrm>
            <a:off x="539750" y="549275"/>
            <a:ext cx="1008063" cy="576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аморфних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кристалічних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осадів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3850" y="1600200"/>
          <a:ext cx="8545514" cy="50165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7914">
                  <a:extLst>
                    <a:ext uri="{9D8B030D-6E8A-4147-A177-3AD203B41FA5}">
                      <a16:colId xmlns:a16="http://schemas.microsoft.com/office/drawing/2014/main" val="231555518"/>
                    </a:ext>
                  </a:extLst>
                </a:gridCol>
                <a:gridCol w="2848800">
                  <a:extLst>
                    <a:ext uri="{9D8B030D-6E8A-4147-A177-3AD203B41FA5}">
                      <a16:colId xmlns:a16="http://schemas.microsoft.com/office/drawing/2014/main" val="450162148"/>
                    </a:ext>
                  </a:extLst>
                </a:gridCol>
                <a:gridCol w="2848800">
                  <a:extLst>
                    <a:ext uri="{9D8B030D-6E8A-4147-A177-3AD203B41FA5}">
                      <a16:colId xmlns:a16="http://schemas.microsoft.com/office/drawing/2014/main" val="1377171303"/>
                    </a:ext>
                  </a:extLst>
                </a:gridCol>
              </a:tblGrid>
              <a:tr h="477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 порівняння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Одержання кристалічного осаду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Одержання 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аморфного осаду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254188"/>
                  </a:ext>
                </a:extLst>
              </a:tr>
              <a:tr h="238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09129"/>
                  </a:ext>
                </a:extLst>
              </a:tr>
              <a:tr h="1194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Температурний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ження</a:t>
                      </a: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ведуть із підігрітого досліджуваного розчину гарячим розчином осадника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ження</a:t>
                      </a: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ведуть із нагрітого аналізованого розчину нагрітим розчином осадника у присутності коагулянту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031403"/>
                  </a:ext>
                </a:extLst>
              </a:tr>
              <a:tr h="1433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uk-UA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онцентрації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розчинів осаджувача та осаджуваного компонента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</a:t>
                      </a:r>
                      <a:r>
                        <a:rPr lang="uk-UA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ження</a:t>
                      </a: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ведуть із досить розведеного досліджуваного розчину розведеним розчином осадника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Осадження ведуть із достатньо концентрованого розчину концентрованим розчином осадника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114392"/>
                  </a:ext>
                </a:extLst>
              </a:tr>
              <a:tr h="1194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uk-UA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видкість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додавання осадника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 осадника додають повільно, краплями, при постійному перемішуванні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Допускається будь-яка швидкість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573172"/>
                  </a:ext>
                </a:extLst>
              </a:tr>
              <a:tr h="477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Дозрівання осаду</a:t>
                      </a:r>
                      <a:endParaRPr lang="uk-UA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Потрібно залишати на дозрівання</a:t>
                      </a:r>
                      <a:endParaRPr lang="uk-UA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можна залишати на дозрівання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48" marR="602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600275"/>
                  </a:ext>
                </a:extLst>
              </a:tr>
            </a:tbl>
          </a:graphicData>
        </a:graphic>
      </p:graphicFrame>
      <p:sp>
        <p:nvSpPr>
          <p:cNvPr id="32801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3.6. 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осаджуваної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визначуваного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компонента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осаду</a:t>
            </a:r>
            <a:endParaRPr lang="ru-RU" b="1" dirty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8" t="35063" r="21140" b="25563"/>
          <a:stretch>
            <a:fillRect/>
          </a:stretch>
        </p:blipFill>
        <p:spPr bwMode="auto">
          <a:xfrm>
            <a:off x="136525" y="2649538"/>
            <a:ext cx="88931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3.7. Фільтрування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чорна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крупнопориста структура,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швидкофільтруючі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(д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аметр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 ~ 13-15 мкм);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папір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проникності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 ~ 8-12 мкм);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червона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помірна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 5-8 мкм);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синя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стрічка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барітові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(д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аметр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пор  ~ 2-3 мкм),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дрібнозернистих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осадів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3" t="21315" r="26743" b="11864"/>
          <a:stretch>
            <a:fillRect/>
          </a:stretch>
        </p:blipFill>
        <p:spPr>
          <a:xfrm>
            <a:off x="1476375" y="0"/>
            <a:ext cx="5832475" cy="5975350"/>
          </a:xfrm>
        </p:spPr>
      </p:pic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1619250" y="6092825"/>
            <a:ext cx="6337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Підбір фільтра та фільтрування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2050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3.8.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Промивання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осаду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2205038"/>
            <a:ext cx="903605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3.9. 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озолення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фільтра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золу) і 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необхідності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осаду до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постійної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вагах</a:t>
            </a:r>
            <a:endParaRPr lang="ru-RU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pic>
        <p:nvPicPr>
          <p:cNvPr id="389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5" t="28560" r="34624" b="23782"/>
          <a:stretch>
            <a:fillRect/>
          </a:stretch>
        </p:blipFill>
        <p:spPr>
          <a:xfrm>
            <a:off x="0" y="0"/>
            <a:ext cx="3313113" cy="4248150"/>
          </a:xfrm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-180975" y="4437063"/>
            <a:ext cx="4176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Висушування осаду на фільтрі в термостаті</a:t>
            </a:r>
          </a:p>
        </p:txBody>
      </p:sp>
      <p:pic>
        <p:nvPicPr>
          <p:cNvPr id="389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1" t="21454" r="21774" b="17516"/>
          <a:stretch>
            <a:fillRect/>
          </a:stretch>
        </p:blipFill>
        <p:spPr bwMode="auto">
          <a:xfrm>
            <a:off x="3348038" y="0"/>
            <a:ext cx="579596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6"/>
          <p:cNvSpPr txBox="1">
            <a:spLocks noChangeArrowheads="1"/>
          </p:cNvSpPr>
          <p:nvPr/>
        </p:nvSpPr>
        <p:spPr bwMode="auto">
          <a:xfrm>
            <a:off x="4356100" y="443706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 фільтра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altLang="uk-UA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4" t="33093" r="32208" b="38361"/>
          <a:stretch>
            <a:fillRect/>
          </a:stretch>
        </p:blipFill>
        <p:spPr bwMode="auto">
          <a:xfrm>
            <a:off x="827088" y="0"/>
            <a:ext cx="7866062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4"/>
          <p:cNvSpPr txBox="1">
            <a:spLocks noChangeArrowheads="1"/>
          </p:cNvSpPr>
          <p:nvPr/>
        </p:nvSpPr>
        <p:spPr bwMode="auto">
          <a:xfrm>
            <a:off x="2627313" y="6308725"/>
            <a:ext cx="496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Прожарювання тигля в муфельній печі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9891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3.10. 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статистична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подання</a:t>
            </a:r>
            <a:endParaRPr lang="ru-RU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 fontScale="85000" lnSpcReduction="20000"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Припустимо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прожарювання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вийшло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0,0657 г оксиду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Таким чином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схему: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осаджена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форма) →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гравіметрична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форма)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досліджуваній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(Ca)/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= 40,08/56,08 = 0,71,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m(Ca)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· m(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= 0,71 · 0,0657 = 0,0470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ɷ(Ca) = m(Ca)/m(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· 6 H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O) = (0,0470/0,2570) · 100 = 18,3 (%).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в С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18,3 %.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розрахованої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теоретично : 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= А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)/М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(С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· 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= (40,08/219,08) · 100 = 18,3 (%)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досл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= ɷ(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теор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18,3 %.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3095625"/>
          </a:xfrm>
        </p:spPr>
        <p:txBody>
          <a:bodyPr rtlCol="0">
            <a:normAutofit fontScale="92500"/>
          </a:bodyPr>
          <a:lstStyle/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фактор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аналітичний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стехіометричний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множник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0" indent="719138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Гравіметричний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фактор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відношення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атомної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молекулярної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компонента,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молекулярної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гравіметричної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71550" y="4581525"/>
            <a:ext cx="69135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altLang="uk-UA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– стехіометричні коефіцієнти,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uk-UA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мол</a:t>
            </a:r>
            <a:r>
              <a:rPr lang="en-US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екулярна</a:t>
            </a: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маса.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00113" y="6211888"/>
            <a:ext cx="74882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m – маса наважки досліджуваної речовини, г.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0605" y="3429000"/>
            <a:ext cx="3608439" cy="87459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uk-UA">
                <a:noFill/>
              </a:rPr>
              <a:t> </a:t>
            </a:r>
          </a:p>
        </p:txBody>
      </p:sp>
      <p:sp>
        <p:nvSpPr>
          <p:cNvPr id="4" name="Прямоугольник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71550" y="5456123"/>
            <a:ext cx="7416800" cy="8091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uk-UA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9851B0AB7300342A35EB9E90D1AEC5D" ma:contentTypeVersion="2" ma:contentTypeDescription="Создание документа." ma:contentTypeScope="" ma:versionID="169af272a1b03dc01092172a6d2d84d1">
  <xsd:schema xmlns:xsd="http://www.w3.org/2001/XMLSchema" xmlns:xs="http://www.w3.org/2001/XMLSchema" xmlns:p="http://schemas.microsoft.com/office/2006/metadata/properties" xmlns:ns2="e2d0e6e8-7c8f-48b9-b6ae-67bee82c8d83" targetNamespace="http://schemas.microsoft.com/office/2006/metadata/properties" ma:root="true" ma:fieldsID="d9bdb22dee72a7787bdc1dbd648e782d" ns2:_="">
    <xsd:import namespace="e2d0e6e8-7c8f-48b9-b6ae-67bee82c8d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0e6e8-7c8f-48b9-b6ae-67bee82c8d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C3CC86-DFD6-4002-B209-ED62FA8FA3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58BFDF-C485-483A-B519-83014C2CCBF4}">
  <ds:schemaRefs>
    <ds:schemaRef ds:uri="e2d0e6e8-7c8f-48b9-b6ae-67bee82c8d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1C90ADC-86B6-4B4A-92F7-682A314A3D42}">
  <ds:schemaRefs>
    <ds:schemaRef ds:uri="e2d0e6e8-7c8f-48b9-b6ae-67bee82c8d83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1985</Words>
  <Application>Microsoft Office PowerPoint</Application>
  <PresentationFormat>Екран (4:3)</PresentationFormat>
  <Paragraphs>172</Paragraphs>
  <Slides>43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43</vt:i4>
      </vt:variant>
    </vt:vector>
  </HeadingPairs>
  <TitlesOfParts>
    <vt:vector size="47" baseType="lpstr">
      <vt:lpstr>Arial</vt:lpstr>
      <vt:lpstr>Calibri</vt:lpstr>
      <vt:lpstr>Times New Roman</vt:lpstr>
      <vt:lpstr>Тема Office</vt:lpstr>
      <vt:lpstr>Презентація PowerPoint</vt:lpstr>
      <vt:lpstr>Кількісний аналіз – це сукупність хімічних і фізичних методів визначення кількості елементів, йонів чи хімічних сполук у досліджуваному зразку.  Методи кількісного аналізу поділяють на хімічні, фізичні та фізико-хімічні.     До хімічних  належать гравіметричний і титриметричний методи, що ґрунтуються на хімічних реакціях.</vt:lpstr>
      <vt:lpstr>Презентація PowerPoint</vt:lpstr>
      <vt:lpstr>Гравіметричний  аналіз</vt:lpstr>
      <vt:lpstr>1. Принцип та історія методу аналізу</vt:lpstr>
      <vt:lpstr>Торберн  Улаф  (Олаф)  Бергман   (швед. Torbern  Olof  Bergman,   1735–1784) – шведський хімік та мінеролог</vt:lpstr>
      <vt:lpstr>Ключове значення у розвиток гравіметричного аналізу мало введене   Вільгельмом  Фрідріхом  Оствальдом   (1853–1932)   поняття добуток  розчинності,  за допомогою  якого  хіміки-аналітики навчилися правильно підбірати кількість осадника, умови для формування великокристалічних осадов, їх фільтрування та промивання </vt:lpstr>
      <vt:lpstr>2. Класифікація методів гравіметрії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3. Основні етапи методу осадження</vt:lpstr>
      <vt:lpstr>  3.1.  Вибір осадника  </vt:lpstr>
      <vt:lpstr>Презентація PowerPoint</vt:lpstr>
      <vt:lpstr>Критерії вибору осадника!</vt:lpstr>
      <vt:lpstr>Презентація PowerPoint</vt:lpstr>
      <vt:lpstr>Умови випадіння осаду</vt:lpstr>
      <vt:lpstr>Розчинність осаду</vt:lpstr>
      <vt:lpstr>Критерії вибору осадника!</vt:lpstr>
      <vt:lpstr>Критерії вибору осадника!</vt:lpstr>
      <vt:lpstr>ПРИКЛАД Визначте масову частку Ca (%) у  СaCl2 · 6 H2O методом гравіметрії </vt:lpstr>
      <vt:lpstr>3.2. Розрахунок маси наважки (продовження прикладу) </vt:lpstr>
      <vt:lpstr>Презентація PowerPoint</vt:lpstr>
      <vt:lpstr>3.3. Зважування (взяття) наважки аналізованого зразка (проби) на аналітичних терезах </vt:lpstr>
      <vt:lpstr>Презентація PowerPoint</vt:lpstr>
      <vt:lpstr> 3.4. Розчинення наважки аналізованого зразка </vt:lpstr>
      <vt:lpstr> 3.5. Розрахунок об’єму розчину (або маси) осадника </vt:lpstr>
      <vt:lpstr>Презентація PowerPoint</vt:lpstr>
      <vt:lpstr>Отримання аморфних та кристалічних осадів</vt:lpstr>
      <vt:lpstr>3.6.  Осадження, тобто отримання осаджуваної форми визначуваного компонента у вигляді осаду</vt:lpstr>
      <vt:lpstr>3.7. Фільтрування</vt:lpstr>
      <vt:lpstr>Презентація PowerPoint</vt:lpstr>
      <vt:lpstr>   3.8. Промивання осаду  </vt:lpstr>
      <vt:lpstr>3.9.  Висушування, озолення (перетворення фільтра на золу) і за необхідності прожарювання осаду до постійної маси, тобто отримання гравіметричної форми;   зважування гравіметричної форми на аналітичних вагах</vt:lpstr>
      <vt:lpstr>Презентація PowerPoint</vt:lpstr>
      <vt:lpstr>Презентація PowerPoint</vt:lpstr>
      <vt:lpstr>3.10.  Розрахунок результатів аналізу, їх статистична обробка та подання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Гравиметрический анализ</dc:title>
  <dc:creator>user</dc:creator>
  <cp:lastModifiedBy>Олексій Володимирович Нікітін</cp:lastModifiedBy>
  <cp:revision>49</cp:revision>
  <dcterms:created xsi:type="dcterms:W3CDTF">2019-10-14T14:53:07Z</dcterms:created>
  <dcterms:modified xsi:type="dcterms:W3CDTF">2026-04-15T16:42:32Z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0x01010039851B0AB7300342A35EB9E90D1AEC5D</vt:lpwstr>
  </property>
</Properties>
</file>