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</p:sldIdLst>
  <p:sldSz cx="12192000" cy="6858000"/>
  <p:notesSz cx="12192000" cy="6858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61" d="100"/>
          <a:sy n="61" d="100"/>
        </p:scale>
        <p:origin x="10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64222" y="2112390"/>
            <a:ext cx="4928870" cy="421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1F5F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5978" y="408254"/>
            <a:ext cx="9480042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D6CA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3075" y="1876425"/>
            <a:ext cx="11245850" cy="1932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4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rtprom.com.ua/pos-produktsiya/" TargetMode="External"/><Relationship Id="rId4" Type="http://schemas.openxmlformats.org/officeDocument/2006/relationships/image" Target="../media/image9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0" y="300050"/>
                </a:moveTo>
                <a:lnTo>
                  <a:pt x="12191619" y="300050"/>
                </a:lnTo>
                <a:lnTo>
                  <a:pt x="12191619" y="0"/>
                </a:lnTo>
                <a:lnTo>
                  <a:pt x="0" y="0"/>
                </a:lnTo>
                <a:lnTo>
                  <a:pt x="0" y="300050"/>
                </a:lnTo>
                <a:close/>
              </a:path>
            </a:pathLst>
          </a:custGeom>
          <a:solidFill>
            <a:srgbClr val="552C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0" y="1702434"/>
            <a:ext cx="12185650" cy="111889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422265" marR="1226185" indent="-4562475" algn="ctr">
              <a:lnSpc>
                <a:spcPct val="100299"/>
              </a:lnSpc>
              <a:spcBef>
                <a:spcPts val="85"/>
              </a:spcBef>
              <a:tabLst>
                <a:tab pos="2259330" algn="l"/>
                <a:tab pos="2871470" algn="l"/>
                <a:tab pos="5615305" algn="l"/>
                <a:tab pos="8691880" algn="l"/>
                <a:tab pos="9432290" algn="l"/>
              </a:tabLst>
            </a:pPr>
            <a:r>
              <a:rPr sz="3600" b="1" spc="285" dirty="0" err="1">
                <a:solidFill>
                  <a:srgbClr val="975288"/>
                </a:solidFill>
                <a:latin typeface="Cambria"/>
                <a:cs typeface="Cambria"/>
              </a:rPr>
              <a:t>Тем</a:t>
            </a:r>
            <a:r>
              <a:rPr sz="3600" b="1" spc="245" dirty="0" err="1">
                <a:solidFill>
                  <a:srgbClr val="975288"/>
                </a:solidFill>
                <a:latin typeface="Cambria"/>
                <a:cs typeface="Cambria"/>
              </a:rPr>
              <a:t>а</a:t>
            </a:r>
            <a:r>
              <a:rPr sz="3600" b="1" spc="175" dirty="0">
                <a:solidFill>
                  <a:srgbClr val="975288"/>
                </a:solidFill>
                <a:latin typeface="Cambria"/>
                <a:cs typeface="Cambria"/>
              </a:rPr>
              <a:t>.</a:t>
            </a:r>
            <a:r>
              <a:rPr sz="3600" b="1" dirty="0">
                <a:solidFill>
                  <a:srgbClr val="975288"/>
                </a:solidFill>
                <a:latin typeface="Cambria"/>
                <a:cs typeface="Cambria"/>
              </a:rPr>
              <a:t>	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Поведінка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споживачів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на </a:t>
            </a:r>
            <a:r>
              <a:rPr lang="ru-RU" sz="3600" b="1" spc="250" dirty="0" err="1">
                <a:solidFill>
                  <a:srgbClr val="975288"/>
                </a:solidFill>
                <a:latin typeface="Cambria"/>
                <a:cs typeface="Cambria"/>
              </a:rPr>
              <a:t>споживчому</a:t>
            </a:r>
            <a:r>
              <a:rPr lang="ru-RU" sz="3600" b="1" spc="250" dirty="0">
                <a:solidFill>
                  <a:srgbClr val="975288"/>
                </a:solidFill>
                <a:latin typeface="Cambria"/>
                <a:cs typeface="Cambria"/>
              </a:rPr>
              <a:t> ринку.</a:t>
            </a:r>
            <a:endParaRPr sz="3600" dirty="0">
              <a:latin typeface="Cambria"/>
              <a:cs typeface="Cambri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4C09FE-BC50-88DC-E25E-9CDD73253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24788"/>
            <a:ext cx="3898900" cy="292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12547" y="240030"/>
            <a:ext cx="2115820" cy="971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73405" marR="5080" indent="-561340">
              <a:lnSpc>
                <a:spcPts val="3600"/>
              </a:lnSpc>
              <a:spcBef>
                <a:spcPts val="42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b="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етич</a:t>
            </a:r>
            <a:r>
              <a:rPr sz="3200" b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і  </a:t>
            </a:r>
            <a:r>
              <a:rPr sz="32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пит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я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4910" y="654368"/>
            <a:ext cx="7675880" cy="24288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82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2000">
              <a:latin typeface="Microsoft Sans Serif"/>
              <a:cs typeface="Microsoft Sans Serif"/>
            </a:endParaRPr>
          </a:p>
          <a:p>
            <a:pPr marL="469900" marR="395605" indent="-457834">
              <a:lnSpc>
                <a:spcPts val="2400"/>
              </a:lnSpc>
              <a:spcBef>
                <a:spcPts val="124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фактори,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що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впливають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поведінку.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Зовнішні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фактори.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919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Особливості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Україні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834">
              <a:lnSpc>
                <a:spcPts val="2400"/>
              </a:lnSpc>
              <a:spcBef>
                <a:spcPts val="1240"/>
              </a:spcBef>
              <a:buSzPct val="110000"/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Інструменти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4910" y="3502279"/>
            <a:ext cx="6979920" cy="71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80"/>
              </a:lnSpc>
              <a:spcBef>
                <a:spcPts val="100"/>
              </a:spcBef>
            </a:pPr>
            <a:r>
              <a:rPr sz="2400" spc="-5" dirty="0">
                <a:solidFill>
                  <a:srgbClr val="5B0091"/>
                </a:solidFill>
                <a:latin typeface="Microsoft Sans Serif"/>
                <a:cs typeface="Microsoft Sans Serif"/>
              </a:rPr>
              <a:t>Теоретичні</a:t>
            </a:r>
            <a:r>
              <a:rPr sz="2400" spc="10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5B0091"/>
                </a:solidFill>
                <a:latin typeface="Microsoft Sans Serif"/>
                <a:cs typeface="Microsoft Sans Serif"/>
              </a:rPr>
              <a:t>питання</a:t>
            </a:r>
            <a:r>
              <a:rPr sz="2400" spc="1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5B0091"/>
                </a:solidFill>
                <a:latin typeface="Microsoft Sans Serif"/>
                <a:cs typeface="Microsoft Sans Serif"/>
              </a:rPr>
              <a:t>для</a:t>
            </a:r>
            <a:r>
              <a:rPr sz="2400" spc="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B0091"/>
                </a:solidFill>
                <a:latin typeface="Microsoft Sans Serif"/>
                <a:cs typeface="Microsoft Sans Serif"/>
              </a:rPr>
              <a:t>самостійного</a:t>
            </a:r>
            <a:r>
              <a:rPr sz="2400" spc="15" dirty="0">
                <a:solidFill>
                  <a:srgbClr val="5B0091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5B0091"/>
                </a:solidFill>
                <a:latin typeface="Microsoft Sans Serif"/>
                <a:cs typeface="Microsoft Sans Serif"/>
              </a:rPr>
              <a:t>вивчення:</a:t>
            </a: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ts val="2660"/>
              </a:lnSpc>
              <a:tabLst>
                <a:tab pos="469900" algn="l"/>
              </a:tabLst>
            </a:pPr>
            <a:r>
              <a:rPr sz="2300" dirty="0">
                <a:solidFill>
                  <a:srgbClr val="001F5F"/>
                </a:solidFill>
                <a:latin typeface="Microsoft Sans Serif"/>
                <a:cs typeface="Microsoft Sans Serif"/>
              </a:rPr>
              <a:t>1.	</a:t>
            </a:r>
            <a:r>
              <a:rPr sz="21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Форми</a:t>
            </a:r>
            <a:r>
              <a:rPr sz="21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розповсюдження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</a:t>
            </a:r>
            <a:r>
              <a:rPr sz="21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1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мережі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Інтернет.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24910" y="4340428"/>
            <a:ext cx="6742430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60"/>
              </a:lnSpc>
              <a:tabLst>
                <a:tab pos="469900" algn="l"/>
              </a:tabLst>
            </a:pPr>
            <a:r>
              <a:rPr sz="23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2.	</a:t>
            </a:r>
            <a:r>
              <a:rPr sz="21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21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</a:t>
            </a:r>
            <a:r>
              <a:rPr sz="21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1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21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1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споживачів.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3939" y="952388"/>
            <a:ext cx="4797080" cy="46649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3864" y="857503"/>
            <a:ext cx="4518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B2C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продажи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бізнес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клієнта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(бізнес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3864" y="1131823"/>
            <a:ext cx="44367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споживача)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означає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фізичним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особам.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Таким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чином,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B2C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знаходяться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12700" marR="15049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передньому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краї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спілкування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кінцевим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8294" y="1131823"/>
            <a:ext cx="245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Живемо,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6211" y="5223713"/>
            <a:ext cx="2295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Працюємо,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жити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16748" y="2662945"/>
            <a:ext cx="2056130" cy="801370"/>
            <a:chOff x="5816748" y="2662945"/>
            <a:chExt cx="2056130" cy="801370"/>
          </a:xfrm>
        </p:grpSpPr>
        <p:sp>
          <p:nvSpPr>
            <p:cNvPr id="8" name="object 8"/>
            <p:cNvSpPr/>
            <p:nvPr/>
          </p:nvSpPr>
          <p:spPr>
            <a:xfrm>
              <a:off x="5823089" y="2669298"/>
              <a:ext cx="2043430" cy="788670"/>
            </a:xfrm>
            <a:custGeom>
              <a:avLst/>
              <a:gdLst/>
              <a:ahLst/>
              <a:cxnLst/>
              <a:rect l="l" t="t" r="r" b="b"/>
              <a:pathLst>
                <a:path w="2043429" h="788670">
                  <a:moveTo>
                    <a:pt x="1500873" y="385203"/>
                  </a:moveTo>
                  <a:lnTo>
                    <a:pt x="1496275" y="348310"/>
                  </a:lnTo>
                  <a:lnTo>
                    <a:pt x="1480146" y="312483"/>
                  </a:lnTo>
                  <a:lnTo>
                    <a:pt x="1452232" y="279133"/>
                  </a:lnTo>
                  <a:lnTo>
                    <a:pt x="1455661" y="273545"/>
                  </a:lnTo>
                  <a:lnTo>
                    <a:pt x="1458455" y="267703"/>
                  </a:lnTo>
                  <a:lnTo>
                    <a:pt x="1460741" y="261734"/>
                  </a:lnTo>
                  <a:lnTo>
                    <a:pt x="1466977" y="219468"/>
                  </a:lnTo>
                  <a:lnTo>
                    <a:pt x="1454950" y="179349"/>
                  </a:lnTo>
                  <a:lnTo>
                    <a:pt x="1426806" y="144068"/>
                  </a:lnTo>
                  <a:lnTo>
                    <a:pt x="1384681" y="116319"/>
                  </a:lnTo>
                  <a:lnTo>
                    <a:pt x="1330693" y="98793"/>
                  </a:lnTo>
                  <a:lnTo>
                    <a:pt x="1323047" y="78701"/>
                  </a:lnTo>
                  <a:lnTo>
                    <a:pt x="1294295" y="43065"/>
                  </a:lnTo>
                  <a:lnTo>
                    <a:pt x="1227531" y="8356"/>
                  </a:lnTo>
                  <a:lnTo>
                    <a:pt x="1176718" y="0"/>
                  </a:lnTo>
                  <a:lnTo>
                    <a:pt x="1125258" y="3022"/>
                  </a:lnTo>
                  <a:lnTo>
                    <a:pt x="1077061" y="17195"/>
                  </a:lnTo>
                  <a:lnTo>
                    <a:pt x="1036053" y="42278"/>
                  </a:lnTo>
                  <a:lnTo>
                    <a:pt x="1024750" y="32867"/>
                  </a:lnTo>
                  <a:lnTo>
                    <a:pt x="1012088" y="24460"/>
                  </a:lnTo>
                  <a:lnTo>
                    <a:pt x="998169" y="17119"/>
                  </a:lnTo>
                  <a:lnTo>
                    <a:pt x="983094" y="10909"/>
                  </a:lnTo>
                  <a:lnTo>
                    <a:pt x="936764" y="584"/>
                  </a:lnTo>
                  <a:lnTo>
                    <a:pt x="889939" y="1092"/>
                  </a:lnTo>
                  <a:lnTo>
                    <a:pt x="845934" y="11633"/>
                  </a:lnTo>
                  <a:lnTo>
                    <a:pt x="808101" y="31419"/>
                  </a:lnTo>
                  <a:lnTo>
                    <a:pt x="779754" y="59677"/>
                  </a:lnTo>
                  <a:lnTo>
                    <a:pt x="769912" y="53187"/>
                  </a:lnTo>
                  <a:lnTo>
                    <a:pt x="690206" y="24625"/>
                  </a:lnTo>
                  <a:lnTo>
                    <a:pt x="642353" y="21577"/>
                  </a:lnTo>
                  <a:lnTo>
                    <a:pt x="595655" y="27292"/>
                  </a:lnTo>
                  <a:lnTo>
                    <a:pt x="552500" y="41275"/>
                  </a:lnTo>
                  <a:lnTo>
                    <a:pt x="515289" y="62992"/>
                  </a:lnTo>
                  <a:lnTo>
                    <a:pt x="486397" y="91935"/>
                  </a:lnTo>
                  <a:lnTo>
                    <a:pt x="451116" y="79895"/>
                  </a:lnTo>
                  <a:lnTo>
                    <a:pt x="413791" y="72212"/>
                  </a:lnTo>
                  <a:lnTo>
                    <a:pt x="375221" y="69024"/>
                  </a:lnTo>
                  <a:lnTo>
                    <a:pt x="336156" y="70472"/>
                  </a:lnTo>
                  <a:lnTo>
                    <a:pt x="283730" y="80035"/>
                  </a:lnTo>
                  <a:lnTo>
                    <a:pt x="237210" y="97294"/>
                  </a:lnTo>
                  <a:lnTo>
                    <a:pt x="197789" y="121119"/>
                  </a:lnTo>
                  <a:lnTo>
                    <a:pt x="166700" y="150368"/>
                  </a:lnTo>
                  <a:lnTo>
                    <a:pt x="145122" y="183908"/>
                  </a:lnTo>
                  <a:lnTo>
                    <a:pt x="134277" y="220611"/>
                  </a:lnTo>
                  <a:lnTo>
                    <a:pt x="135369" y="259321"/>
                  </a:lnTo>
                  <a:lnTo>
                    <a:pt x="134099" y="261734"/>
                  </a:lnTo>
                  <a:lnTo>
                    <a:pt x="67945" y="278422"/>
                  </a:lnTo>
                  <a:lnTo>
                    <a:pt x="19418" y="314820"/>
                  </a:lnTo>
                  <a:lnTo>
                    <a:pt x="0" y="355638"/>
                  </a:lnTo>
                  <a:lnTo>
                    <a:pt x="3683" y="397167"/>
                  </a:lnTo>
                  <a:lnTo>
                    <a:pt x="28714" y="434682"/>
                  </a:lnTo>
                  <a:lnTo>
                    <a:pt x="73393" y="463410"/>
                  </a:lnTo>
                  <a:lnTo>
                    <a:pt x="53568" y="482269"/>
                  </a:lnTo>
                  <a:lnTo>
                    <a:pt x="40068" y="503453"/>
                  </a:lnTo>
                  <a:lnTo>
                    <a:pt x="33261" y="526211"/>
                  </a:lnTo>
                  <a:lnTo>
                    <a:pt x="33515" y="549770"/>
                  </a:lnTo>
                  <a:lnTo>
                    <a:pt x="72961" y="610755"/>
                  </a:lnTo>
                  <a:lnTo>
                    <a:pt x="109321" y="631266"/>
                  </a:lnTo>
                  <a:lnTo>
                    <a:pt x="153098" y="643039"/>
                  </a:lnTo>
                  <a:lnTo>
                    <a:pt x="201536" y="644512"/>
                  </a:lnTo>
                  <a:lnTo>
                    <a:pt x="203441" y="646798"/>
                  </a:lnTo>
                  <a:lnTo>
                    <a:pt x="236931" y="679208"/>
                  </a:lnTo>
                  <a:lnTo>
                    <a:pt x="276225" y="704405"/>
                  </a:lnTo>
                  <a:lnTo>
                    <a:pt x="320865" y="723303"/>
                  </a:lnTo>
                  <a:lnTo>
                    <a:pt x="369354" y="735609"/>
                  </a:lnTo>
                  <a:lnTo>
                    <a:pt x="420243" y="741070"/>
                  </a:lnTo>
                  <a:lnTo>
                    <a:pt x="472020" y="739419"/>
                  </a:lnTo>
                  <a:lnTo>
                    <a:pt x="523227" y="730402"/>
                  </a:lnTo>
                  <a:lnTo>
                    <a:pt x="572376" y="713727"/>
                  </a:lnTo>
                  <a:lnTo>
                    <a:pt x="597585" y="736358"/>
                  </a:lnTo>
                  <a:lnTo>
                    <a:pt x="627621" y="755421"/>
                  </a:lnTo>
                  <a:lnTo>
                    <a:pt x="661733" y="770521"/>
                  </a:lnTo>
                  <a:lnTo>
                    <a:pt x="699249" y="781291"/>
                  </a:lnTo>
                  <a:lnTo>
                    <a:pt x="752500" y="788225"/>
                  </a:lnTo>
                  <a:lnTo>
                    <a:pt x="804849" y="786371"/>
                  </a:lnTo>
                  <a:lnTo>
                    <a:pt x="854544" y="776401"/>
                  </a:lnTo>
                  <a:lnTo>
                    <a:pt x="899833" y="759015"/>
                  </a:lnTo>
                  <a:lnTo>
                    <a:pt x="938936" y="734872"/>
                  </a:lnTo>
                  <a:lnTo>
                    <a:pt x="970114" y="704659"/>
                  </a:lnTo>
                  <a:lnTo>
                    <a:pt x="991603" y="669023"/>
                  </a:lnTo>
                  <a:lnTo>
                    <a:pt x="1016063" y="678307"/>
                  </a:lnTo>
                  <a:lnTo>
                    <a:pt x="1041958" y="685088"/>
                  </a:lnTo>
                  <a:lnTo>
                    <a:pt x="1068895" y="689317"/>
                  </a:lnTo>
                  <a:lnTo>
                    <a:pt x="1096505" y="690867"/>
                  </a:lnTo>
                  <a:lnTo>
                    <a:pt x="1149934" y="686041"/>
                  </a:lnTo>
                  <a:lnTo>
                    <a:pt x="1198067" y="671830"/>
                  </a:lnTo>
                  <a:lnTo>
                    <a:pt x="1238961" y="649579"/>
                  </a:lnTo>
                  <a:lnTo>
                    <a:pt x="1270698" y="620687"/>
                  </a:lnTo>
                  <a:lnTo>
                    <a:pt x="1291336" y="586498"/>
                  </a:lnTo>
                  <a:lnTo>
                    <a:pt x="1298943" y="548373"/>
                  </a:lnTo>
                  <a:lnTo>
                    <a:pt x="1328496" y="543966"/>
                  </a:lnTo>
                  <a:lnTo>
                    <a:pt x="1383855" y="527291"/>
                  </a:lnTo>
                  <a:lnTo>
                    <a:pt x="1447939" y="488188"/>
                  </a:lnTo>
                  <a:lnTo>
                    <a:pt x="1476438" y="456565"/>
                  </a:lnTo>
                  <a:lnTo>
                    <a:pt x="1494167" y="421767"/>
                  </a:lnTo>
                  <a:lnTo>
                    <a:pt x="1500873" y="385203"/>
                  </a:lnTo>
                  <a:close/>
                </a:path>
                <a:path w="2043429" h="788670">
                  <a:moveTo>
                    <a:pt x="2043163" y="82918"/>
                  </a:moveTo>
                  <a:lnTo>
                    <a:pt x="2041436" y="74422"/>
                  </a:lnTo>
                  <a:lnTo>
                    <a:pt x="2036762" y="67475"/>
                  </a:lnTo>
                  <a:lnTo>
                    <a:pt x="2029815" y="62801"/>
                  </a:lnTo>
                  <a:lnTo>
                    <a:pt x="2021319" y="61074"/>
                  </a:lnTo>
                  <a:lnTo>
                    <a:pt x="2012734" y="62801"/>
                  </a:lnTo>
                  <a:lnTo>
                    <a:pt x="2005749" y="67475"/>
                  </a:lnTo>
                  <a:lnTo>
                    <a:pt x="2001062" y="74422"/>
                  </a:lnTo>
                  <a:lnTo>
                    <a:pt x="1999348" y="82918"/>
                  </a:lnTo>
                  <a:lnTo>
                    <a:pt x="2001062" y="91452"/>
                  </a:lnTo>
                  <a:lnTo>
                    <a:pt x="2005761" y="98437"/>
                  </a:lnTo>
                  <a:lnTo>
                    <a:pt x="2012734" y="103162"/>
                  </a:lnTo>
                  <a:lnTo>
                    <a:pt x="2021319" y="104889"/>
                  </a:lnTo>
                  <a:lnTo>
                    <a:pt x="2029815" y="103162"/>
                  </a:lnTo>
                  <a:lnTo>
                    <a:pt x="2036762" y="98437"/>
                  </a:lnTo>
                  <a:lnTo>
                    <a:pt x="2041436" y="91452"/>
                  </a:lnTo>
                  <a:lnTo>
                    <a:pt x="2043163" y="82918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8095" y="2752725"/>
              <a:ext cx="87629" cy="876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1080" y="2785364"/>
              <a:ext cx="131445" cy="1314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23098" y="2669295"/>
              <a:ext cx="2043430" cy="788670"/>
            </a:xfrm>
            <a:custGeom>
              <a:avLst/>
              <a:gdLst/>
              <a:ahLst/>
              <a:cxnLst/>
              <a:rect l="l" t="t" r="r" b="b"/>
              <a:pathLst>
                <a:path w="2043429" h="788670">
                  <a:moveTo>
                    <a:pt x="135360" y="259324"/>
                  </a:moveTo>
                  <a:lnTo>
                    <a:pt x="134272" y="220605"/>
                  </a:lnTo>
                  <a:lnTo>
                    <a:pt x="145119" y="183907"/>
                  </a:lnTo>
                  <a:lnTo>
                    <a:pt x="166694" y="150366"/>
                  </a:lnTo>
                  <a:lnTo>
                    <a:pt x="197790" y="121117"/>
                  </a:lnTo>
                  <a:lnTo>
                    <a:pt x="237202" y="97296"/>
                  </a:lnTo>
                  <a:lnTo>
                    <a:pt x="283723" y="80037"/>
                  </a:lnTo>
                  <a:lnTo>
                    <a:pt x="336147" y="70475"/>
                  </a:lnTo>
                  <a:lnTo>
                    <a:pt x="375213" y="69025"/>
                  </a:lnTo>
                  <a:lnTo>
                    <a:pt x="413791" y="72206"/>
                  </a:lnTo>
                  <a:lnTo>
                    <a:pt x="451107" y="79887"/>
                  </a:lnTo>
                  <a:lnTo>
                    <a:pt x="486388" y="91938"/>
                  </a:lnTo>
                  <a:lnTo>
                    <a:pt x="515284" y="62994"/>
                  </a:lnTo>
                  <a:lnTo>
                    <a:pt x="552503" y="41275"/>
                  </a:lnTo>
                  <a:lnTo>
                    <a:pt x="595655" y="27295"/>
                  </a:lnTo>
                  <a:lnTo>
                    <a:pt x="642353" y="21571"/>
                  </a:lnTo>
                  <a:lnTo>
                    <a:pt x="690208" y="24617"/>
                  </a:lnTo>
                  <a:lnTo>
                    <a:pt x="736832" y="36947"/>
                  </a:lnTo>
                  <a:lnTo>
                    <a:pt x="779758" y="59680"/>
                  </a:lnTo>
                  <a:lnTo>
                    <a:pt x="808097" y="31419"/>
                  </a:lnTo>
                  <a:lnTo>
                    <a:pt x="845934" y="11626"/>
                  </a:lnTo>
                  <a:lnTo>
                    <a:pt x="889934" y="1086"/>
                  </a:lnTo>
                  <a:lnTo>
                    <a:pt x="936762" y="586"/>
                  </a:lnTo>
                  <a:lnTo>
                    <a:pt x="983085" y="10912"/>
                  </a:lnTo>
                  <a:lnTo>
                    <a:pt x="998164" y="17117"/>
                  </a:lnTo>
                  <a:lnTo>
                    <a:pt x="1012088" y="24454"/>
                  </a:lnTo>
                  <a:lnTo>
                    <a:pt x="1024751" y="32862"/>
                  </a:lnTo>
                  <a:lnTo>
                    <a:pt x="1036044" y="42281"/>
                  </a:lnTo>
                  <a:lnTo>
                    <a:pt x="1077058" y="17188"/>
                  </a:lnTo>
                  <a:lnTo>
                    <a:pt x="1125253" y="3019"/>
                  </a:lnTo>
                  <a:lnTo>
                    <a:pt x="1176715" y="0"/>
                  </a:lnTo>
                  <a:lnTo>
                    <a:pt x="1227531" y="8355"/>
                  </a:lnTo>
                  <a:lnTo>
                    <a:pt x="1273788" y="28311"/>
                  </a:lnTo>
                  <a:lnTo>
                    <a:pt x="1310808" y="59982"/>
                  </a:lnTo>
                  <a:lnTo>
                    <a:pt x="1330684" y="98796"/>
                  </a:lnTo>
                  <a:lnTo>
                    <a:pt x="1384674" y="116315"/>
                  </a:lnTo>
                  <a:lnTo>
                    <a:pt x="1426807" y="144063"/>
                  </a:lnTo>
                  <a:lnTo>
                    <a:pt x="1454951" y="179346"/>
                  </a:lnTo>
                  <a:lnTo>
                    <a:pt x="1466970" y="219469"/>
                  </a:lnTo>
                  <a:lnTo>
                    <a:pt x="1460732" y="261737"/>
                  </a:lnTo>
                  <a:lnTo>
                    <a:pt x="1458446" y="267706"/>
                  </a:lnTo>
                  <a:lnTo>
                    <a:pt x="1455652" y="273548"/>
                  </a:lnTo>
                  <a:lnTo>
                    <a:pt x="1452223" y="279136"/>
                  </a:lnTo>
                  <a:lnTo>
                    <a:pt x="1480148" y="312475"/>
                  </a:lnTo>
                  <a:lnTo>
                    <a:pt x="1496277" y="348302"/>
                  </a:lnTo>
                  <a:lnTo>
                    <a:pt x="1500865" y="385202"/>
                  </a:lnTo>
                  <a:lnTo>
                    <a:pt x="1494167" y="421760"/>
                  </a:lnTo>
                  <a:lnTo>
                    <a:pt x="1476440" y="456561"/>
                  </a:lnTo>
                  <a:lnTo>
                    <a:pt x="1447937" y="488189"/>
                  </a:lnTo>
                  <a:lnTo>
                    <a:pt x="1408916" y="515229"/>
                  </a:lnTo>
                  <a:lnTo>
                    <a:pt x="1356925" y="536899"/>
                  </a:lnTo>
                  <a:lnTo>
                    <a:pt x="1298934" y="548376"/>
                  </a:lnTo>
                  <a:lnTo>
                    <a:pt x="1291329" y="586492"/>
                  </a:lnTo>
                  <a:lnTo>
                    <a:pt x="1270693" y="620682"/>
                  </a:lnTo>
                  <a:lnTo>
                    <a:pt x="1238958" y="649579"/>
                  </a:lnTo>
                  <a:lnTo>
                    <a:pt x="1198058" y="671820"/>
                  </a:lnTo>
                  <a:lnTo>
                    <a:pt x="1149926" y="686039"/>
                  </a:lnTo>
                  <a:lnTo>
                    <a:pt x="1096496" y="690870"/>
                  </a:lnTo>
                  <a:lnTo>
                    <a:pt x="1068889" y="689315"/>
                  </a:lnTo>
                  <a:lnTo>
                    <a:pt x="1041949" y="685092"/>
                  </a:lnTo>
                  <a:lnTo>
                    <a:pt x="1016057" y="678297"/>
                  </a:lnTo>
                  <a:lnTo>
                    <a:pt x="991594" y="669026"/>
                  </a:lnTo>
                  <a:lnTo>
                    <a:pt x="970107" y="704650"/>
                  </a:lnTo>
                  <a:lnTo>
                    <a:pt x="938933" y="734871"/>
                  </a:lnTo>
                  <a:lnTo>
                    <a:pt x="899827" y="759013"/>
                  </a:lnTo>
                  <a:lnTo>
                    <a:pt x="854548" y="776402"/>
                  </a:lnTo>
                  <a:lnTo>
                    <a:pt x="804852" y="786363"/>
                  </a:lnTo>
                  <a:lnTo>
                    <a:pt x="752497" y="788218"/>
                  </a:lnTo>
                  <a:lnTo>
                    <a:pt x="699240" y="781294"/>
                  </a:lnTo>
                  <a:lnTo>
                    <a:pt x="661735" y="770523"/>
                  </a:lnTo>
                  <a:lnTo>
                    <a:pt x="627612" y="755418"/>
                  </a:lnTo>
                  <a:lnTo>
                    <a:pt x="597584" y="736360"/>
                  </a:lnTo>
                  <a:lnTo>
                    <a:pt x="572367" y="713730"/>
                  </a:lnTo>
                  <a:lnTo>
                    <a:pt x="523220" y="730396"/>
                  </a:lnTo>
                  <a:lnTo>
                    <a:pt x="472017" y="739420"/>
                  </a:lnTo>
                  <a:lnTo>
                    <a:pt x="420236" y="741069"/>
                  </a:lnTo>
                  <a:lnTo>
                    <a:pt x="369357" y="735606"/>
                  </a:lnTo>
                  <a:lnTo>
                    <a:pt x="320860" y="723298"/>
                  </a:lnTo>
                  <a:lnTo>
                    <a:pt x="276223" y="704408"/>
                  </a:lnTo>
                  <a:lnTo>
                    <a:pt x="236925" y="679202"/>
                  </a:lnTo>
                  <a:lnTo>
                    <a:pt x="204448" y="647944"/>
                  </a:lnTo>
                  <a:lnTo>
                    <a:pt x="202543" y="645658"/>
                  </a:lnTo>
                  <a:lnTo>
                    <a:pt x="201527" y="644515"/>
                  </a:lnTo>
                  <a:lnTo>
                    <a:pt x="153097" y="643038"/>
                  </a:lnTo>
                  <a:lnTo>
                    <a:pt x="109319" y="631265"/>
                  </a:lnTo>
                  <a:lnTo>
                    <a:pt x="72953" y="610756"/>
                  </a:lnTo>
                  <a:lnTo>
                    <a:pt x="46761" y="583072"/>
                  </a:lnTo>
                  <a:lnTo>
                    <a:pt x="33254" y="526207"/>
                  </a:lnTo>
                  <a:lnTo>
                    <a:pt x="40062" y="503450"/>
                  </a:lnTo>
                  <a:lnTo>
                    <a:pt x="53562" y="482265"/>
                  </a:lnTo>
                  <a:lnTo>
                    <a:pt x="73384" y="463413"/>
                  </a:lnTo>
                  <a:lnTo>
                    <a:pt x="28713" y="434678"/>
                  </a:lnTo>
                  <a:lnTo>
                    <a:pt x="3677" y="397167"/>
                  </a:lnTo>
                  <a:lnTo>
                    <a:pt x="0" y="355632"/>
                  </a:lnTo>
                  <a:lnTo>
                    <a:pt x="19409" y="314823"/>
                  </a:lnTo>
                  <a:lnTo>
                    <a:pt x="40846" y="294438"/>
                  </a:lnTo>
                  <a:lnTo>
                    <a:pt x="67939" y="278422"/>
                  </a:lnTo>
                  <a:lnTo>
                    <a:pt x="99437" y="267335"/>
                  </a:lnTo>
                  <a:lnTo>
                    <a:pt x="134090" y="261737"/>
                  </a:lnTo>
                  <a:lnTo>
                    <a:pt x="135360" y="259324"/>
                  </a:lnTo>
                  <a:close/>
                </a:path>
                <a:path w="2043429" h="788670">
                  <a:moveTo>
                    <a:pt x="2043154" y="82921"/>
                  </a:moveTo>
                  <a:lnTo>
                    <a:pt x="2041437" y="91444"/>
                  </a:lnTo>
                  <a:lnTo>
                    <a:pt x="2036756" y="98431"/>
                  </a:lnTo>
                  <a:lnTo>
                    <a:pt x="2029813" y="103156"/>
                  </a:lnTo>
                  <a:lnTo>
                    <a:pt x="2021310" y="104892"/>
                  </a:lnTo>
                  <a:lnTo>
                    <a:pt x="2012733" y="103156"/>
                  </a:lnTo>
                  <a:lnTo>
                    <a:pt x="2005752" y="98431"/>
                  </a:lnTo>
                  <a:lnTo>
                    <a:pt x="2001057" y="91444"/>
                  </a:lnTo>
                  <a:lnTo>
                    <a:pt x="1999339" y="82921"/>
                  </a:lnTo>
                  <a:lnTo>
                    <a:pt x="2001057" y="74418"/>
                  </a:lnTo>
                  <a:lnTo>
                    <a:pt x="2005752" y="67475"/>
                  </a:lnTo>
                  <a:lnTo>
                    <a:pt x="2012733" y="62794"/>
                  </a:lnTo>
                  <a:lnTo>
                    <a:pt x="2021310" y="61077"/>
                  </a:lnTo>
                  <a:lnTo>
                    <a:pt x="2029813" y="62794"/>
                  </a:lnTo>
                  <a:lnTo>
                    <a:pt x="2036756" y="67475"/>
                  </a:lnTo>
                  <a:lnTo>
                    <a:pt x="2041437" y="74418"/>
                  </a:lnTo>
                  <a:lnTo>
                    <a:pt x="2043154" y="82921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1745" y="2746375"/>
              <a:ext cx="100329" cy="1003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4730" y="2779014"/>
              <a:ext cx="144145" cy="1441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98134" y="2709037"/>
              <a:ext cx="1376680" cy="671195"/>
            </a:xfrm>
            <a:custGeom>
              <a:avLst/>
              <a:gdLst/>
              <a:ahLst/>
              <a:cxnLst/>
              <a:rect l="l" t="t" r="r" b="b"/>
              <a:pathLst>
                <a:path w="1376679" h="671195">
                  <a:moveTo>
                    <a:pt x="87883" y="435101"/>
                  </a:moveTo>
                  <a:lnTo>
                    <a:pt x="64972" y="435159"/>
                  </a:lnTo>
                  <a:lnTo>
                    <a:pt x="42417" y="432704"/>
                  </a:lnTo>
                  <a:lnTo>
                    <a:pt x="20625" y="427797"/>
                  </a:lnTo>
                  <a:lnTo>
                    <a:pt x="0" y="420497"/>
                  </a:lnTo>
                </a:path>
                <a:path w="1376679" h="671195">
                  <a:moveTo>
                    <a:pt x="165480" y="594360"/>
                  </a:moveTo>
                  <a:lnTo>
                    <a:pt x="156128" y="596790"/>
                  </a:lnTo>
                  <a:lnTo>
                    <a:pt x="146573" y="598757"/>
                  </a:lnTo>
                  <a:lnTo>
                    <a:pt x="136852" y="600271"/>
                  </a:lnTo>
                  <a:lnTo>
                    <a:pt x="127000" y="601345"/>
                  </a:lnTo>
                </a:path>
                <a:path w="1376679" h="671195">
                  <a:moveTo>
                    <a:pt x="497204" y="670813"/>
                  </a:moveTo>
                  <a:lnTo>
                    <a:pt x="490519" y="663245"/>
                  </a:lnTo>
                  <a:lnTo>
                    <a:pt x="484393" y="655415"/>
                  </a:lnTo>
                  <a:lnTo>
                    <a:pt x="478863" y="647346"/>
                  </a:lnTo>
                  <a:lnTo>
                    <a:pt x="473963" y="639063"/>
                  </a:lnTo>
                </a:path>
                <a:path w="1376679" h="671195">
                  <a:moveTo>
                    <a:pt x="926084" y="591692"/>
                  </a:moveTo>
                  <a:lnTo>
                    <a:pt x="924706" y="600523"/>
                  </a:lnTo>
                  <a:lnTo>
                    <a:pt x="922686" y="609282"/>
                  </a:lnTo>
                  <a:lnTo>
                    <a:pt x="920047" y="617946"/>
                  </a:lnTo>
                  <a:lnTo>
                    <a:pt x="916813" y="626490"/>
                  </a:lnTo>
                </a:path>
                <a:path w="1376679" h="671195">
                  <a:moveTo>
                    <a:pt x="1110107" y="376300"/>
                  </a:moveTo>
                  <a:lnTo>
                    <a:pt x="1157198" y="399105"/>
                  </a:lnTo>
                  <a:lnTo>
                    <a:pt x="1192895" y="429768"/>
                  </a:lnTo>
                  <a:lnTo>
                    <a:pt x="1215423" y="466240"/>
                  </a:lnTo>
                  <a:lnTo>
                    <a:pt x="1223010" y="506475"/>
                  </a:lnTo>
                </a:path>
                <a:path w="1376679" h="671195">
                  <a:moveTo>
                    <a:pt x="1376425" y="237489"/>
                  </a:moveTo>
                  <a:lnTo>
                    <a:pt x="1366926" y="251237"/>
                  </a:lnTo>
                  <a:lnTo>
                    <a:pt x="1355296" y="264032"/>
                  </a:lnTo>
                  <a:lnTo>
                    <a:pt x="1341689" y="275780"/>
                  </a:lnTo>
                  <a:lnTo>
                    <a:pt x="1326261" y="286385"/>
                  </a:lnTo>
                </a:path>
                <a:path w="1376679" h="671195">
                  <a:moveTo>
                    <a:pt x="1255775" y="56261"/>
                  </a:moveTo>
                  <a:lnTo>
                    <a:pt x="1257808" y="63880"/>
                  </a:lnTo>
                  <a:lnTo>
                    <a:pt x="1258696" y="71627"/>
                  </a:lnTo>
                  <a:lnTo>
                    <a:pt x="1258442" y="79375"/>
                  </a:lnTo>
                </a:path>
                <a:path w="1376679" h="671195">
                  <a:moveTo>
                    <a:pt x="934719" y="29337"/>
                  </a:moveTo>
                  <a:lnTo>
                    <a:pt x="940052" y="21484"/>
                  </a:lnTo>
                  <a:lnTo>
                    <a:pt x="946134" y="13954"/>
                  </a:lnTo>
                  <a:lnTo>
                    <a:pt x="952954" y="6780"/>
                  </a:lnTo>
                  <a:lnTo>
                    <a:pt x="960500" y="0"/>
                  </a:lnTo>
                </a:path>
                <a:path w="1376679" h="671195">
                  <a:moveTo>
                    <a:pt x="693800" y="43434"/>
                  </a:moveTo>
                  <a:lnTo>
                    <a:pt x="696087" y="36839"/>
                  </a:lnTo>
                  <a:lnTo>
                    <a:pt x="698944" y="30400"/>
                  </a:lnTo>
                  <a:lnTo>
                    <a:pt x="702373" y="24128"/>
                  </a:lnTo>
                  <a:lnTo>
                    <a:pt x="706373" y="18034"/>
                  </a:lnTo>
                </a:path>
                <a:path w="1376679" h="671195">
                  <a:moveTo>
                    <a:pt x="411099" y="52070"/>
                  </a:moveTo>
                  <a:lnTo>
                    <a:pt x="423163" y="57471"/>
                  </a:lnTo>
                  <a:lnTo>
                    <a:pt x="434752" y="63372"/>
                  </a:lnTo>
                  <a:lnTo>
                    <a:pt x="445817" y="69750"/>
                  </a:lnTo>
                  <a:lnTo>
                    <a:pt x="456311" y="76580"/>
                  </a:lnTo>
                </a:path>
                <a:path w="1376679" h="671195">
                  <a:moveTo>
                    <a:pt x="68325" y="245490"/>
                  </a:moveTo>
                  <a:lnTo>
                    <a:pt x="65772" y="239085"/>
                  </a:lnTo>
                  <a:lnTo>
                    <a:pt x="63611" y="232632"/>
                  </a:lnTo>
                  <a:lnTo>
                    <a:pt x="61807" y="226131"/>
                  </a:lnTo>
                  <a:lnTo>
                    <a:pt x="60325" y="219583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36894" y="2878073"/>
            <a:ext cx="767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вага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550145" y="2070027"/>
            <a:ext cx="2409825" cy="1116965"/>
            <a:chOff x="9550145" y="2070027"/>
            <a:chExt cx="2409825" cy="1116965"/>
          </a:xfrm>
        </p:grpSpPr>
        <p:sp>
          <p:nvSpPr>
            <p:cNvPr id="17" name="object 17"/>
            <p:cNvSpPr/>
            <p:nvPr/>
          </p:nvSpPr>
          <p:spPr>
            <a:xfrm>
              <a:off x="9556496" y="2076386"/>
              <a:ext cx="2397125" cy="1104265"/>
            </a:xfrm>
            <a:custGeom>
              <a:avLst/>
              <a:gdLst/>
              <a:ahLst/>
              <a:cxnLst/>
              <a:rect l="l" t="t" r="r" b="b"/>
              <a:pathLst>
                <a:path w="2397125" h="1104264">
                  <a:moveTo>
                    <a:pt x="42418" y="1082738"/>
                  </a:moveTo>
                  <a:lnTo>
                    <a:pt x="40741" y="1074496"/>
                  </a:lnTo>
                  <a:lnTo>
                    <a:pt x="36195" y="1067752"/>
                  </a:lnTo>
                  <a:lnTo>
                    <a:pt x="29451" y="1063205"/>
                  </a:lnTo>
                  <a:lnTo>
                    <a:pt x="21209" y="1061529"/>
                  </a:lnTo>
                  <a:lnTo>
                    <a:pt x="12954" y="1063205"/>
                  </a:lnTo>
                  <a:lnTo>
                    <a:pt x="6223" y="1067752"/>
                  </a:lnTo>
                  <a:lnTo>
                    <a:pt x="1663" y="1074496"/>
                  </a:lnTo>
                  <a:lnTo>
                    <a:pt x="0" y="1082738"/>
                  </a:lnTo>
                  <a:lnTo>
                    <a:pt x="1663" y="1091044"/>
                  </a:lnTo>
                  <a:lnTo>
                    <a:pt x="6223" y="1097775"/>
                  </a:lnTo>
                  <a:lnTo>
                    <a:pt x="12954" y="1102296"/>
                  </a:lnTo>
                  <a:lnTo>
                    <a:pt x="21209" y="1103947"/>
                  </a:lnTo>
                  <a:lnTo>
                    <a:pt x="29451" y="1102296"/>
                  </a:lnTo>
                  <a:lnTo>
                    <a:pt x="36195" y="1097775"/>
                  </a:lnTo>
                  <a:lnTo>
                    <a:pt x="40741" y="1091044"/>
                  </a:lnTo>
                  <a:lnTo>
                    <a:pt x="42418" y="1082738"/>
                  </a:lnTo>
                  <a:close/>
                </a:path>
                <a:path w="2397125" h="1104264">
                  <a:moveTo>
                    <a:pt x="2397112" y="360019"/>
                  </a:moveTo>
                  <a:lnTo>
                    <a:pt x="2386152" y="328930"/>
                  </a:lnTo>
                  <a:lnTo>
                    <a:pt x="2361565" y="298894"/>
                  </a:lnTo>
                  <a:lnTo>
                    <a:pt x="2323084" y="270827"/>
                  </a:lnTo>
                  <a:lnTo>
                    <a:pt x="2328291" y="265239"/>
                  </a:lnTo>
                  <a:lnTo>
                    <a:pt x="2332609" y="259651"/>
                  </a:lnTo>
                  <a:lnTo>
                    <a:pt x="2336165" y="253936"/>
                  </a:lnTo>
                  <a:lnTo>
                    <a:pt x="2346007" y="224586"/>
                  </a:lnTo>
                  <a:lnTo>
                    <a:pt x="2341080" y="195922"/>
                  </a:lnTo>
                  <a:lnTo>
                    <a:pt x="2291702" y="144462"/>
                  </a:lnTo>
                  <a:lnTo>
                    <a:pt x="2249640" y="123545"/>
                  </a:lnTo>
                  <a:lnTo>
                    <a:pt x="2197595" y="107111"/>
                  </a:lnTo>
                  <a:lnTo>
                    <a:pt x="2136775" y="96075"/>
                  </a:lnTo>
                  <a:lnTo>
                    <a:pt x="2125065" y="76619"/>
                  </a:lnTo>
                  <a:lnTo>
                    <a:pt x="2080882" y="42075"/>
                  </a:lnTo>
                  <a:lnTo>
                    <a:pt x="2006269" y="14401"/>
                  </a:lnTo>
                  <a:lnTo>
                    <a:pt x="1959533" y="5448"/>
                  </a:lnTo>
                  <a:lnTo>
                    <a:pt x="1910626" y="850"/>
                  </a:lnTo>
                  <a:lnTo>
                    <a:pt x="1861019" y="546"/>
                  </a:lnTo>
                  <a:lnTo>
                    <a:pt x="1812188" y="4495"/>
                  </a:lnTo>
                  <a:lnTo>
                    <a:pt x="1765604" y="12649"/>
                  </a:lnTo>
                  <a:lnTo>
                    <a:pt x="1722729" y="24942"/>
                  </a:lnTo>
                  <a:lnTo>
                    <a:pt x="1685036" y="41338"/>
                  </a:lnTo>
                  <a:lnTo>
                    <a:pt x="1667725" y="32258"/>
                  </a:lnTo>
                  <a:lnTo>
                    <a:pt x="1626971" y="17005"/>
                  </a:lnTo>
                  <a:lnTo>
                    <a:pt x="1553464" y="2768"/>
                  </a:lnTo>
                  <a:lnTo>
                    <a:pt x="1501902" y="0"/>
                  </a:lnTo>
                  <a:lnTo>
                    <a:pt x="1451051" y="2413"/>
                  </a:lnTo>
                  <a:lnTo>
                    <a:pt x="1402778" y="9715"/>
                  </a:lnTo>
                  <a:lnTo>
                    <a:pt x="1358976" y="21640"/>
                  </a:lnTo>
                  <a:lnTo>
                    <a:pt x="1321498" y="37909"/>
                  </a:lnTo>
                  <a:lnTo>
                    <a:pt x="1292225" y="58229"/>
                  </a:lnTo>
                  <a:lnTo>
                    <a:pt x="1277061" y="51930"/>
                  </a:lnTo>
                  <a:lnTo>
                    <a:pt x="1226185" y="36258"/>
                  </a:lnTo>
                  <a:lnTo>
                    <a:pt x="1172959" y="26428"/>
                  </a:lnTo>
                  <a:lnTo>
                    <a:pt x="1118133" y="21742"/>
                  </a:lnTo>
                  <a:lnTo>
                    <a:pt x="1063256" y="21971"/>
                  </a:lnTo>
                  <a:lnTo>
                    <a:pt x="1009878" y="26911"/>
                  </a:lnTo>
                  <a:lnTo>
                    <a:pt x="959548" y="36347"/>
                  </a:lnTo>
                  <a:lnTo>
                    <a:pt x="913803" y="50076"/>
                  </a:lnTo>
                  <a:lnTo>
                    <a:pt x="874191" y="67856"/>
                  </a:lnTo>
                  <a:lnTo>
                    <a:pt x="842264" y="89471"/>
                  </a:lnTo>
                  <a:lnTo>
                    <a:pt x="799287" y="79781"/>
                  </a:lnTo>
                  <a:lnTo>
                    <a:pt x="754164" y="72796"/>
                  </a:lnTo>
                  <a:lnTo>
                    <a:pt x="707504" y="68592"/>
                  </a:lnTo>
                  <a:lnTo>
                    <a:pt x="659904" y="67195"/>
                  </a:lnTo>
                  <a:lnTo>
                    <a:pt x="612013" y="68643"/>
                  </a:lnTo>
                  <a:lnTo>
                    <a:pt x="548754" y="75171"/>
                  </a:lnTo>
                  <a:lnTo>
                    <a:pt x="490740" y="86347"/>
                  </a:lnTo>
                  <a:lnTo>
                    <a:pt x="438835" y="101663"/>
                  </a:lnTo>
                  <a:lnTo>
                    <a:pt x="393890" y="120611"/>
                  </a:lnTo>
                  <a:lnTo>
                    <a:pt x="356793" y="142659"/>
                  </a:lnTo>
                  <a:lnTo>
                    <a:pt x="309587" y="193992"/>
                  </a:lnTo>
                  <a:lnTo>
                    <a:pt x="301218" y="222237"/>
                  </a:lnTo>
                  <a:lnTo>
                    <a:pt x="304165" y="251523"/>
                  </a:lnTo>
                  <a:lnTo>
                    <a:pt x="302260" y="253936"/>
                  </a:lnTo>
                  <a:lnTo>
                    <a:pt x="249085" y="259346"/>
                  </a:lnTo>
                  <a:lnTo>
                    <a:pt x="200787" y="270065"/>
                  </a:lnTo>
                  <a:lnTo>
                    <a:pt x="159232" y="285559"/>
                  </a:lnTo>
                  <a:lnTo>
                    <a:pt x="126365" y="305244"/>
                  </a:lnTo>
                  <a:lnTo>
                    <a:pt x="99606" y="336664"/>
                  </a:lnTo>
                  <a:lnTo>
                    <a:pt x="95846" y="369125"/>
                  </a:lnTo>
                  <a:lnTo>
                    <a:pt x="113728" y="400265"/>
                  </a:lnTo>
                  <a:lnTo>
                    <a:pt x="151917" y="427723"/>
                  </a:lnTo>
                  <a:lnTo>
                    <a:pt x="209042" y="449135"/>
                  </a:lnTo>
                  <a:lnTo>
                    <a:pt x="178714" y="467398"/>
                  </a:lnTo>
                  <a:lnTo>
                    <a:pt x="158064" y="487921"/>
                  </a:lnTo>
                  <a:lnTo>
                    <a:pt x="147612" y="509955"/>
                  </a:lnTo>
                  <a:lnTo>
                    <a:pt x="147955" y="532701"/>
                  </a:lnTo>
                  <a:lnTo>
                    <a:pt x="193103" y="583488"/>
                  </a:lnTo>
                  <a:lnTo>
                    <a:pt x="234645" y="602602"/>
                  </a:lnTo>
                  <a:lnTo>
                    <a:pt x="285546" y="616381"/>
                  </a:lnTo>
                  <a:lnTo>
                    <a:pt x="343357" y="623938"/>
                  </a:lnTo>
                  <a:lnTo>
                    <a:pt x="405638" y="624395"/>
                  </a:lnTo>
                  <a:lnTo>
                    <a:pt x="409956" y="627824"/>
                  </a:lnTo>
                  <a:lnTo>
                    <a:pt x="441909" y="648614"/>
                  </a:lnTo>
                  <a:lnTo>
                    <a:pt x="478840" y="666838"/>
                  </a:lnTo>
                  <a:lnTo>
                    <a:pt x="520077" y="682421"/>
                  </a:lnTo>
                  <a:lnTo>
                    <a:pt x="564959" y="695299"/>
                  </a:lnTo>
                  <a:lnTo>
                    <a:pt x="612787" y="705383"/>
                  </a:lnTo>
                  <a:lnTo>
                    <a:pt x="662914" y="712597"/>
                  </a:lnTo>
                  <a:lnTo>
                    <a:pt x="714654" y="716876"/>
                  </a:lnTo>
                  <a:lnTo>
                    <a:pt x="767346" y="718146"/>
                  </a:lnTo>
                  <a:lnTo>
                    <a:pt x="820305" y="716305"/>
                  </a:lnTo>
                  <a:lnTo>
                    <a:pt x="872858" y="711301"/>
                  </a:lnTo>
                  <a:lnTo>
                    <a:pt x="924344" y="703046"/>
                  </a:lnTo>
                  <a:lnTo>
                    <a:pt x="974090" y="691451"/>
                  </a:lnTo>
                  <a:lnTo>
                    <a:pt x="1012812" y="713371"/>
                  </a:lnTo>
                  <a:lnTo>
                    <a:pt x="1058900" y="731824"/>
                  </a:lnTo>
                  <a:lnTo>
                    <a:pt x="1111262" y="746442"/>
                  </a:lnTo>
                  <a:lnTo>
                    <a:pt x="1168781" y="756856"/>
                  </a:lnTo>
                  <a:lnTo>
                    <a:pt x="1225943" y="762469"/>
                  </a:lnTo>
                  <a:lnTo>
                    <a:pt x="1282814" y="763816"/>
                  </a:lnTo>
                  <a:lnTo>
                    <a:pt x="1338491" y="761136"/>
                  </a:lnTo>
                  <a:lnTo>
                    <a:pt x="1392047" y="754646"/>
                  </a:lnTo>
                  <a:lnTo>
                    <a:pt x="1442542" y="744562"/>
                  </a:lnTo>
                  <a:lnTo>
                    <a:pt x="1489062" y="731113"/>
                  </a:lnTo>
                  <a:lnTo>
                    <a:pt x="1530692" y="714527"/>
                  </a:lnTo>
                  <a:lnTo>
                    <a:pt x="1566494" y="695020"/>
                  </a:lnTo>
                  <a:lnTo>
                    <a:pt x="1616964" y="648144"/>
                  </a:lnTo>
                  <a:lnTo>
                    <a:pt x="1654441" y="657161"/>
                  </a:lnTo>
                  <a:lnTo>
                    <a:pt x="1694091" y="663740"/>
                  </a:lnTo>
                  <a:lnTo>
                    <a:pt x="1735353" y="667791"/>
                  </a:lnTo>
                  <a:lnTo>
                    <a:pt x="1777619" y="669226"/>
                  </a:lnTo>
                  <a:lnTo>
                    <a:pt x="1839760" y="666635"/>
                  </a:lnTo>
                  <a:lnTo>
                    <a:pt x="1897722" y="658761"/>
                  </a:lnTo>
                  <a:lnTo>
                    <a:pt x="1950275" y="646137"/>
                  </a:lnTo>
                  <a:lnTo>
                    <a:pt x="1996160" y="629323"/>
                  </a:lnTo>
                  <a:lnTo>
                    <a:pt x="2034133" y="608888"/>
                  </a:lnTo>
                  <a:lnTo>
                    <a:pt x="2081364" y="559320"/>
                  </a:lnTo>
                  <a:lnTo>
                    <a:pt x="2088134" y="531304"/>
                  </a:lnTo>
                  <a:lnTo>
                    <a:pt x="2133447" y="527037"/>
                  </a:lnTo>
                  <a:lnTo>
                    <a:pt x="2177034" y="520217"/>
                  </a:lnTo>
                  <a:lnTo>
                    <a:pt x="2218321" y="510933"/>
                  </a:lnTo>
                  <a:lnTo>
                    <a:pt x="2256790" y="499300"/>
                  </a:lnTo>
                  <a:lnTo>
                    <a:pt x="2309977" y="476669"/>
                  </a:lnTo>
                  <a:lnTo>
                    <a:pt x="2350871" y="450494"/>
                  </a:lnTo>
                  <a:lnTo>
                    <a:pt x="2379205" y="421728"/>
                  </a:lnTo>
                  <a:lnTo>
                    <a:pt x="2394712" y="391261"/>
                  </a:lnTo>
                  <a:lnTo>
                    <a:pt x="2397112" y="360019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39629" y="2999486"/>
              <a:ext cx="84836" cy="848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59466" y="2839847"/>
              <a:ext cx="127253" cy="12725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56495" y="2076377"/>
              <a:ext cx="2397125" cy="1104265"/>
            </a:xfrm>
            <a:custGeom>
              <a:avLst/>
              <a:gdLst/>
              <a:ahLst/>
              <a:cxnLst/>
              <a:rect l="l" t="t" r="r" b="b"/>
              <a:pathLst>
                <a:path w="2397125" h="1104264">
                  <a:moveTo>
                    <a:pt x="304164" y="251532"/>
                  </a:moveTo>
                  <a:lnTo>
                    <a:pt x="309592" y="193990"/>
                  </a:lnTo>
                  <a:lnTo>
                    <a:pt x="356800" y="142657"/>
                  </a:lnTo>
                  <a:lnTo>
                    <a:pt x="393901" y="120612"/>
                  </a:lnTo>
                  <a:lnTo>
                    <a:pt x="438841" y="101672"/>
                  </a:lnTo>
                  <a:lnTo>
                    <a:pt x="490752" y="86354"/>
                  </a:lnTo>
                  <a:lnTo>
                    <a:pt x="548765" y="75175"/>
                  </a:lnTo>
                  <a:lnTo>
                    <a:pt x="612012" y="68652"/>
                  </a:lnTo>
                  <a:lnTo>
                    <a:pt x="659916" y="67197"/>
                  </a:lnTo>
                  <a:lnTo>
                    <a:pt x="707508" y="68595"/>
                  </a:lnTo>
                  <a:lnTo>
                    <a:pt x="754174" y="72803"/>
                  </a:lnTo>
                  <a:lnTo>
                    <a:pt x="799298" y="79779"/>
                  </a:lnTo>
                  <a:lnTo>
                    <a:pt x="842263" y="89480"/>
                  </a:lnTo>
                  <a:lnTo>
                    <a:pt x="874194" y="67853"/>
                  </a:lnTo>
                  <a:lnTo>
                    <a:pt x="913806" y="50072"/>
                  </a:lnTo>
                  <a:lnTo>
                    <a:pt x="959553" y="36355"/>
                  </a:lnTo>
                  <a:lnTo>
                    <a:pt x="1009888" y="26917"/>
                  </a:lnTo>
                  <a:lnTo>
                    <a:pt x="1063265" y="21973"/>
                  </a:lnTo>
                  <a:lnTo>
                    <a:pt x="1118137" y="21739"/>
                  </a:lnTo>
                  <a:lnTo>
                    <a:pt x="1172959" y="26432"/>
                  </a:lnTo>
                  <a:lnTo>
                    <a:pt x="1226184" y="36267"/>
                  </a:lnTo>
                  <a:lnTo>
                    <a:pt x="1277066" y="51930"/>
                  </a:lnTo>
                  <a:lnTo>
                    <a:pt x="1292225" y="58238"/>
                  </a:lnTo>
                  <a:lnTo>
                    <a:pt x="1321498" y="37913"/>
                  </a:lnTo>
                  <a:lnTo>
                    <a:pt x="1358976" y="21647"/>
                  </a:lnTo>
                  <a:lnTo>
                    <a:pt x="1402786" y="9719"/>
                  </a:lnTo>
                  <a:lnTo>
                    <a:pt x="1451054" y="2410"/>
                  </a:lnTo>
                  <a:lnTo>
                    <a:pt x="1501908" y="0"/>
                  </a:lnTo>
                  <a:lnTo>
                    <a:pt x="1553475" y="2768"/>
                  </a:lnTo>
                  <a:lnTo>
                    <a:pt x="1603882" y="10994"/>
                  </a:lnTo>
                  <a:lnTo>
                    <a:pt x="1648317" y="24123"/>
                  </a:lnTo>
                  <a:lnTo>
                    <a:pt x="1685035" y="41347"/>
                  </a:lnTo>
                  <a:lnTo>
                    <a:pt x="1722736" y="24949"/>
                  </a:lnTo>
                  <a:lnTo>
                    <a:pt x="1765613" y="12649"/>
                  </a:lnTo>
                  <a:lnTo>
                    <a:pt x="1812199" y="4499"/>
                  </a:lnTo>
                  <a:lnTo>
                    <a:pt x="1861026" y="548"/>
                  </a:lnTo>
                  <a:lnTo>
                    <a:pt x="1910627" y="848"/>
                  </a:lnTo>
                  <a:lnTo>
                    <a:pt x="1959534" y="5450"/>
                  </a:lnTo>
                  <a:lnTo>
                    <a:pt x="2006281" y="14403"/>
                  </a:lnTo>
                  <a:lnTo>
                    <a:pt x="2049399" y="27758"/>
                  </a:lnTo>
                  <a:lnTo>
                    <a:pt x="2106279" y="58492"/>
                  </a:lnTo>
                  <a:lnTo>
                    <a:pt x="2136775" y="96084"/>
                  </a:lnTo>
                  <a:lnTo>
                    <a:pt x="2197605" y="107108"/>
                  </a:lnTo>
                  <a:lnTo>
                    <a:pt x="2249649" y="123548"/>
                  </a:lnTo>
                  <a:lnTo>
                    <a:pt x="2291709" y="144460"/>
                  </a:lnTo>
                  <a:lnTo>
                    <a:pt x="2322588" y="168900"/>
                  </a:lnTo>
                  <a:lnTo>
                    <a:pt x="2346013" y="224587"/>
                  </a:lnTo>
                  <a:lnTo>
                    <a:pt x="2336164" y="253945"/>
                  </a:lnTo>
                  <a:lnTo>
                    <a:pt x="2332608" y="259660"/>
                  </a:lnTo>
                  <a:lnTo>
                    <a:pt x="2328290" y="265248"/>
                  </a:lnTo>
                  <a:lnTo>
                    <a:pt x="2323083" y="270836"/>
                  </a:lnTo>
                  <a:lnTo>
                    <a:pt x="2361573" y="298895"/>
                  </a:lnTo>
                  <a:lnTo>
                    <a:pt x="2386163" y="328931"/>
                  </a:lnTo>
                  <a:lnTo>
                    <a:pt x="2397120" y="360026"/>
                  </a:lnTo>
                  <a:lnTo>
                    <a:pt x="2394712" y="391264"/>
                  </a:lnTo>
                  <a:lnTo>
                    <a:pt x="2350873" y="450501"/>
                  </a:lnTo>
                  <a:lnTo>
                    <a:pt x="2309978" y="476667"/>
                  </a:lnTo>
                  <a:lnTo>
                    <a:pt x="2256789" y="499309"/>
                  </a:lnTo>
                  <a:lnTo>
                    <a:pt x="2218328" y="510936"/>
                  </a:lnTo>
                  <a:lnTo>
                    <a:pt x="2177033" y="520216"/>
                  </a:lnTo>
                  <a:lnTo>
                    <a:pt x="2133453" y="527045"/>
                  </a:lnTo>
                  <a:lnTo>
                    <a:pt x="2088133" y="531313"/>
                  </a:lnTo>
                  <a:lnTo>
                    <a:pt x="2081370" y="559326"/>
                  </a:lnTo>
                  <a:lnTo>
                    <a:pt x="2034142" y="608885"/>
                  </a:lnTo>
                  <a:lnTo>
                    <a:pt x="1996170" y="629325"/>
                  </a:lnTo>
                  <a:lnTo>
                    <a:pt x="1950285" y="646134"/>
                  </a:lnTo>
                  <a:lnTo>
                    <a:pt x="1897735" y="658758"/>
                  </a:lnTo>
                  <a:lnTo>
                    <a:pt x="1839764" y="666642"/>
                  </a:lnTo>
                  <a:lnTo>
                    <a:pt x="1777619" y="669235"/>
                  </a:lnTo>
                  <a:lnTo>
                    <a:pt x="1735353" y="667798"/>
                  </a:lnTo>
                  <a:lnTo>
                    <a:pt x="1694100" y="663742"/>
                  </a:lnTo>
                  <a:lnTo>
                    <a:pt x="1654442" y="657162"/>
                  </a:lnTo>
                  <a:lnTo>
                    <a:pt x="1616963" y="648153"/>
                  </a:lnTo>
                  <a:lnTo>
                    <a:pt x="1595564" y="672824"/>
                  </a:lnTo>
                  <a:lnTo>
                    <a:pt x="1530693" y="714528"/>
                  </a:lnTo>
                  <a:lnTo>
                    <a:pt x="1489067" y="731116"/>
                  </a:lnTo>
                  <a:lnTo>
                    <a:pt x="1442545" y="744562"/>
                  </a:lnTo>
                  <a:lnTo>
                    <a:pt x="1392049" y="754644"/>
                  </a:lnTo>
                  <a:lnTo>
                    <a:pt x="1338501" y="761139"/>
                  </a:lnTo>
                  <a:lnTo>
                    <a:pt x="1282825" y="763823"/>
                  </a:lnTo>
                  <a:lnTo>
                    <a:pt x="1225944" y="762473"/>
                  </a:lnTo>
                  <a:lnTo>
                    <a:pt x="1168780" y="756865"/>
                  </a:lnTo>
                  <a:lnTo>
                    <a:pt x="1111267" y="746449"/>
                  </a:lnTo>
                  <a:lnTo>
                    <a:pt x="1058910" y="731830"/>
                  </a:lnTo>
                  <a:lnTo>
                    <a:pt x="1012815" y="713377"/>
                  </a:lnTo>
                  <a:lnTo>
                    <a:pt x="974089" y="691460"/>
                  </a:lnTo>
                  <a:lnTo>
                    <a:pt x="924351" y="703043"/>
                  </a:lnTo>
                  <a:lnTo>
                    <a:pt x="872868" y="711300"/>
                  </a:lnTo>
                  <a:lnTo>
                    <a:pt x="820310" y="716308"/>
                  </a:lnTo>
                  <a:lnTo>
                    <a:pt x="767352" y="718144"/>
                  </a:lnTo>
                  <a:lnTo>
                    <a:pt x="714666" y="716884"/>
                  </a:lnTo>
                  <a:lnTo>
                    <a:pt x="662924" y="712606"/>
                  </a:lnTo>
                  <a:lnTo>
                    <a:pt x="612798" y="705385"/>
                  </a:lnTo>
                  <a:lnTo>
                    <a:pt x="564961" y="695298"/>
                  </a:lnTo>
                  <a:lnTo>
                    <a:pt x="520086" y="682423"/>
                  </a:lnTo>
                  <a:lnTo>
                    <a:pt x="478845" y="666836"/>
                  </a:lnTo>
                  <a:lnTo>
                    <a:pt x="441911" y="648614"/>
                  </a:lnTo>
                  <a:lnTo>
                    <a:pt x="409955" y="627833"/>
                  </a:lnTo>
                  <a:lnTo>
                    <a:pt x="408558" y="626690"/>
                  </a:lnTo>
                  <a:lnTo>
                    <a:pt x="407034" y="625547"/>
                  </a:lnTo>
                  <a:lnTo>
                    <a:pt x="405637" y="624404"/>
                  </a:lnTo>
                  <a:lnTo>
                    <a:pt x="343361" y="623935"/>
                  </a:lnTo>
                  <a:lnTo>
                    <a:pt x="285547" y="616380"/>
                  </a:lnTo>
                  <a:lnTo>
                    <a:pt x="234648" y="602608"/>
                  </a:lnTo>
                  <a:lnTo>
                    <a:pt x="193115" y="583491"/>
                  </a:lnTo>
                  <a:lnTo>
                    <a:pt x="147954" y="532710"/>
                  </a:lnTo>
                  <a:lnTo>
                    <a:pt x="147623" y="509955"/>
                  </a:lnTo>
                  <a:lnTo>
                    <a:pt x="158067" y="487927"/>
                  </a:lnTo>
                  <a:lnTo>
                    <a:pt x="178726" y="467398"/>
                  </a:lnTo>
                  <a:lnTo>
                    <a:pt x="209042" y="449144"/>
                  </a:lnTo>
                  <a:lnTo>
                    <a:pt x="151919" y="427730"/>
                  </a:lnTo>
                  <a:lnTo>
                    <a:pt x="113737" y="400268"/>
                  </a:lnTo>
                  <a:lnTo>
                    <a:pt x="95848" y="369125"/>
                  </a:lnTo>
                  <a:lnTo>
                    <a:pt x="99606" y="336665"/>
                  </a:lnTo>
                  <a:lnTo>
                    <a:pt x="126364" y="305253"/>
                  </a:lnTo>
                  <a:lnTo>
                    <a:pt x="159242" y="285556"/>
                  </a:lnTo>
                  <a:lnTo>
                    <a:pt x="200786" y="270074"/>
                  </a:lnTo>
                  <a:lnTo>
                    <a:pt x="249094" y="259354"/>
                  </a:lnTo>
                  <a:lnTo>
                    <a:pt x="302259" y="253945"/>
                  </a:lnTo>
                  <a:lnTo>
                    <a:pt x="304164" y="251532"/>
                  </a:lnTo>
                  <a:close/>
                </a:path>
                <a:path w="2397125" h="1104264">
                  <a:moveTo>
                    <a:pt x="42418" y="1082747"/>
                  </a:moveTo>
                  <a:lnTo>
                    <a:pt x="40747" y="1091044"/>
                  </a:lnTo>
                  <a:lnTo>
                    <a:pt x="36195" y="1097781"/>
                  </a:lnTo>
                  <a:lnTo>
                    <a:pt x="29452" y="1102303"/>
                  </a:lnTo>
                  <a:lnTo>
                    <a:pt x="21208" y="1103956"/>
                  </a:lnTo>
                  <a:lnTo>
                    <a:pt x="12965" y="1102303"/>
                  </a:lnTo>
                  <a:lnTo>
                    <a:pt x="6223" y="1097781"/>
                  </a:lnTo>
                  <a:lnTo>
                    <a:pt x="1670" y="1091044"/>
                  </a:lnTo>
                  <a:lnTo>
                    <a:pt x="0" y="1082747"/>
                  </a:lnTo>
                  <a:lnTo>
                    <a:pt x="1670" y="1074504"/>
                  </a:lnTo>
                  <a:lnTo>
                    <a:pt x="6223" y="1067761"/>
                  </a:lnTo>
                  <a:lnTo>
                    <a:pt x="12965" y="1063209"/>
                  </a:lnTo>
                  <a:lnTo>
                    <a:pt x="21208" y="1061538"/>
                  </a:lnTo>
                  <a:lnTo>
                    <a:pt x="29452" y="1063209"/>
                  </a:lnTo>
                  <a:lnTo>
                    <a:pt x="36195" y="1067761"/>
                  </a:lnTo>
                  <a:lnTo>
                    <a:pt x="40747" y="1074504"/>
                  </a:lnTo>
                  <a:lnTo>
                    <a:pt x="42418" y="1082747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33279" y="2993136"/>
              <a:ext cx="97536" cy="975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53116" y="2833497"/>
              <a:ext cx="139953" cy="13995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60660" y="2115312"/>
              <a:ext cx="2018030" cy="649605"/>
            </a:xfrm>
            <a:custGeom>
              <a:avLst/>
              <a:gdLst/>
              <a:ahLst/>
              <a:cxnLst/>
              <a:rect l="l" t="t" r="r" b="b"/>
              <a:pathLst>
                <a:path w="2018029" h="649605">
                  <a:moveTo>
                    <a:pt x="161290" y="575437"/>
                  </a:moveTo>
                  <a:lnTo>
                    <a:pt x="146937" y="577792"/>
                  </a:lnTo>
                  <a:lnTo>
                    <a:pt x="132286" y="579707"/>
                  </a:lnTo>
                  <a:lnTo>
                    <a:pt x="117373" y="581169"/>
                  </a:lnTo>
                  <a:lnTo>
                    <a:pt x="102235" y="582167"/>
                  </a:lnTo>
                </a:path>
                <a:path w="2018029" h="649605">
                  <a:moveTo>
                    <a:pt x="669798" y="649477"/>
                  </a:moveTo>
                  <a:lnTo>
                    <a:pt x="659509" y="642121"/>
                  </a:lnTo>
                  <a:lnTo>
                    <a:pt x="650160" y="634539"/>
                  </a:lnTo>
                  <a:lnTo>
                    <a:pt x="641740" y="626743"/>
                  </a:lnTo>
                  <a:lnTo>
                    <a:pt x="634238" y="618743"/>
                  </a:lnTo>
                </a:path>
                <a:path w="2018029" h="649605">
                  <a:moveTo>
                    <a:pt x="1327277" y="572770"/>
                  </a:moveTo>
                  <a:lnTo>
                    <a:pt x="1325179" y="581334"/>
                  </a:lnTo>
                  <a:lnTo>
                    <a:pt x="1322117" y="589851"/>
                  </a:lnTo>
                  <a:lnTo>
                    <a:pt x="1318079" y="598273"/>
                  </a:lnTo>
                  <a:lnTo>
                    <a:pt x="1313053" y="606551"/>
                  </a:lnTo>
                </a:path>
                <a:path w="2018029" h="649605">
                  <a:moveTo>
                    <a:pt x="1609598" y="364363"/>
                  </a:moveTo>
                  <a:lnTo>
                    <a:pt x="1668650" y="381306"/>
                  </a:lnTo>
                  <a:lnTo>
                    <a:pt x="1716871" y="403413"/>
                  </a:lnTo>
                  <a:lnTo>
                    <a:pt x="1752875" y="429660"/>
                  </a:lnTo>
                  <a:lnTo>
                    <a:pt x="1775279" y="459021"/>
                  </a:lnTo>
                  <a:lnTo>
                    <a:pt x="1782699" y="490474"/>
                  </a:lnTo>
                </a:path>
                <a:path w="2018029" h="649605">
                  <a:moveTo>
                    <a:pt x="2017903" y="229997"/>
                  </a:moveTo>
                  <a:lnTo>
                    <a:pt x="2003268" y="243236"/>
                  </a:lnTo>
                  <a:lnTo>
                    <a:pt x="1985406" y="255619"/>
                  </a:lnTo>
                  <a:lnTo>
                    <a:pt x="1964521" y="267001"/>
                  </a:lnTo>
                  <a:lnTo>
                    <a:pt x="1940814" y="277240"/>
                  </a:lnTo>
                </a:path>
                <a:path w="2018029" h="649605">
                  <a:moveTo>
                    <a:pt x="1832864" y="54483"/>
                  </a:moveTo>
                  <a:lnTo>
                    <a:pt x="1835912" y="61849"/>
                  </a:lnTo>
                  <a:lnTo>
                    <a:pt x="1837182" y="69341"/>
                  </a:lnTo>
                  <a:lnTo>
                    <a:pt x="1836928" y="76835"/>
                  </a:lnTo>
                </a:path>
                <a:path w="2018029" h="649605">
                  <a:moveTo>
                    <a:pt x="1340612" y="28448"/>
                  </a:moveTo>
                  <a:lnTo>
                    <a:pt x="1348747" y="20859"/>
                  </a:lnTo>
                  <a:lnTo>
                    <a:pt x="1358074" y="13557"/>
                  </a:lnTo>
                  <a:lnTo>
                    <a:pt x="1368544" y="6588"/>
                  </a:lnTo>
                  <a:lnTo>
                    <a:pt x="1380109" y="0"/>
                  </a:lnTo>
                </a:path>
                <a:path w="2018029" h="649605">
                  <a:moveTo>
                    <a:pt x="971296" y="42037"/>
                  </a:moveTo>
                  <a:lnTo>
                    <a:pt x="974790" y="35704"/>
                  </a:lnTo>
                  <a:lnTo>
                    <a:pt x="979154" y="29479"/>
                  </a:lnTo>
                  <a:lnTo>
                    <a:pt x="984351" y="23373"/>
                  </a:lnTo>
                  <a:lnTo>
                    <a:pt x="990346" y="17399"/>
                  </a:lnTo>
                </a:path>
                <a:path w="2018029" h="649605">
                  <a:moveTo>
                    <a:pt x="537845" y="50291"/>
                  </a:moveTo>
                  <a:lnTo>
                    <a:pt x="556267" y="55576"/>
                  </a:lnTo>
                  <a:lnTo>
                    <a:pt x="573976" y="61325"/>
                  </a:lnTo>
                  <a:lnTo>
                    <a:pt x="590923" y="67526"/>
                  </a:lnTo>
                  <a:lnTo>
                    <a:pt x="607060" y="74167"/>
                  </a:lnTo>
                </a:path>
                <a:path w="2018029" h="649605">
                  <a:moveTo>
                    <a:pt x="12065" y="237616"/>
                  </a:moveTo>
                  <a:lnTo>
                    <a:pt x="8233" y="231475"/>
                  </a:lnTo>
                  <a:lnTo>
                    <a:pt x="4937" y="225250"/>
                  </a:lnTo>
                  <a:lnTo>
                    <a:pt x="2188" y="218953"/>
                  </a:lnTo>
                  <a:lnTo>
                    <a:pt x="0" y="212598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755378" y="2273553"/>
            <a:ext cx="1627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295" algn="l"/>
              </a:tabLst>
            </a:pPr>
            <a:r>
              <a:rPr sz="1800" u="heavy" dirty="0">
                <a:solidFill>
                  <a:srgbClr val="FFFFFF"/>
                </a:solidFill>
                <a:uFill>
                  <a:solidFill>
                    <a:srgbClr val="42709B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Психотерапія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097" y="2754124"/>
            <a:ext cx="2773188" cy="3436546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305302" y="243916"/>
            <a:ext cx="43954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B2C</a:t>
            </a:r>
            <a:r>
              <a:rPr sz="28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Business</a:t>
            </a:r>
            <a:r>
              <a:rPr sz="28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to</a:t>
            </a:r>
            <a:r>
              <a:rPr sz="2800" b="0" spc="35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" dirty="0">
                <a:solidFill>
                  <a:srgbClr val="A061D0"/>
                </a:solidFill>
                <a:latin typeface="Microsoft Sans Serif"/>
                <a:cs typeface="Microsoft Sans Serif"/>
              </a:rPr>
              <a:t>Consumer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09617" y="1029716"/>
            <a:ext cx="3504565" cy="3486150"/>
            <a:chOff x="4309617" y="1029716"/>
            <a:chExt cx="3504565" cy="3486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6541" y="2068092"/>
              <a:ext cx="958850" cy="14235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02327" y="1036066"/>
              <a:ext cx="3339465" cy="3454400"/>
            </a:xfrm>
            <a:custGeom>
              <a:avLst/>
              <a:gdLst/>
              <a:ahLst/>
              <a:cxnLst/>
              <a:rect l="l" t="t" r="r" b="b"/>
              <a:pathLst>
                <a:path w="3339465" h="3454400">
                  <a:moveTo>
                    <a:pt x="1904022" y="3441700"/>
                  </a:moveTo>
                  <a:lnTo>
                    <a:pt x="1435539" y="3441700"/>
                  </a:lnTo>
                  <a:lnTo>
                    <a:pt x="1481662" y="3454400"/>
                  </a:lnTo>
                  <a:lnTo>
                    <a:pt x="1857905" y="3454400"/>
                  </a:lnTo>
                  <a:lnTo>
                    <a:pt x="1904022" y="3441700"/>
                  </a:lnTo>
                  <a:close/>
                </a:path>
                <a:path w="3339465" h="3454400">
                  <a:moveTo>
                    <a:pt x="1949739" y="25400"/>
                  </a:moveTo>
                  <a:lnTo>
                    <a:pt x="1389817" y="25400"/>
                  </a:lnTo>
                  <a:lnTo>
                    <a:pt x="1299642" y="50800"/>
                  </a:lnTo>
                  <a:lnTo>
                    <a:pt x="1040542" y="127000"/>
                  </a:lnTo>
                  <a:lnTo>
                    <a:pt x="999210" y="152400"/>
                  </a:lnTo>
                  <a:lnTo>
                    <a:pt x="958454" y="165100"/>
                  </a:lnTo>
                  <a:lnTo>
                    <a:pt x="878740" y="215900"/>
                  </a:lnTo>
                  <a:lnTo>
                    <a:pt x="839817" y="228600"/>
                  </a:lnTo>
                  <a:lnTo>
                    <a:pt x="801541" y="254000"/>
                  </a:lnTo>
                  <a:lnTo>
                    <a:pt x="763928" y="279400"/>
                  </a:lnTo>
                  <a:lnTo>
                    <a:pt x="726998" y="304800"/>
                  </a:lnTo>
                  <a:lnTo>
                    <a:pt x="690766" y="330200"/>
                  </a:lnTo>
                  <a:lnTo>
                    <a:pt x="655251" y="355600"/>
                  </a:lnTo>
                  <a:lnTo>
                    <a:pt x="620470" y="393700"/>
                  </a:lnTo>
                  <a:lnTo>
                    <a:pt x="586442" y="419100"/>
                  </a:lnTo>
                  <a:lnTo>
                    <a:pt x="553183" y="444500"/>
                  </a:lnTo>
                  <a:lnTo>
                    <a:pt x="520711" y="482600"/>
                  </a:lnTo>
                  <a:lnTo>
                    <a:pt x="489045" y="508000"/>
                  </a:lnTo>
                  <a:lnTo>
                    <a:pt x="458201" y="546100"/>
                  </a:lnTo>
                  <a:lnTo>
                    <a:pt x="428196" y="584200"/>
                  </a:lnTo>
                  <a:lnTo>
                    <a:pt x="399050" y="609600"/>
                  </a:lnTo>
                  <a:lnTo>
                    <a:pt x="370779" y="647700"/>
                  </a:lnTo>
                  <a:lnTo>
                    <a:pt x="343401" y="685800"/>
                  </a:lnTo>
                  <a:lnTo>
                    <a:pt x="316933" y="723900"/>
                  </a:lnTo>
                  <a:lnTo>
                    <a:pt x="291393" y="762000"/>
                  </a:lnTo>
                  <a:lnTo>
                    <a:pt x="266800" y="800100"/>
                  </a:lnTo>
                  <a:lnTo>
                    <a:pt x="243169" y="838200"/>
                  </a:lnTo>
                  <a:lnTo>
                    <a:pt x="220520" y="876300"/>
                  </a:lnTo>
                  <a:lnTo>
                    <a:pt x="198869" y="914400"/>
                  </a:lnTo>
                  <a:lnTo>
                    <a:pt x="178235" y="952500"/>
                  </a:lnTo>
                  <a:lnTo>
                    <a:pt x="158634" y="1003300"/>
                  </a:lnTo>
                  <a:lnTo>
                    <a:pt x="140085" y="1041400"/>
                  </a:lnTo>
                  <a:lnTo>
                    <a:pt x="122605" y="1079500"/>
                  </a:lnTo>
                  <a:lnTo>
                    <a:pt x="106212" y="1130300"/>
                  </a:lnTo>
                  <a:lnTo>
                    <a:pt x="90922" y="1168400"/>
                  </a:lnTo>
                  <a:lnTo>
                    <a:pt x="76755" y="1219200"/>
                  </a:lnTo>
                  <a:lnTo>
                    <a:pt x="63728" y="1257300"/>
                  </a:lnTo>
                  <a:lnTo>
                    <a:pt x="51857" y="1308100"/>
                  </a:lnTo>
                  <a:lnTo>
                    <a:pt x="41161" y="1346200"/>
                  </a:lnTo>
                  <a:lnTo>
                    <a:pt x="31658" y="1397000"/>
                  </a:lnTo>
                  <a:lnTo>
                    <a:pt x="23364" y="1447800"/>
                  </a:lnTo>
                  <a:lnTo>
                    <a:pt x="16298" y="1485900"/>
                  </a:lnTo>
                  <a:lnTo>
                    <a:pt x="10478" y="1536700"/>
                  </a:lnTo>
                  <a:lnTo>
                    <a:pt x="5920" y="1587500"/>
                  </a:lnTo>
                  <a:lnTo>
                    <a:pt x="2643" y="1638300"/>
                  </a:lnTo>
                  <a:lnTo>
                    <a:pt x="663" y="1689100"/>
                  </a:lnTo>
                  <a:lnTo>
                    <a:pt x="0" y="1727200"/>
                  </a:lnTo>
                  <a:lnTo>
                    <a:pt x="663" y="1778000"/>
                  </a:lnTo>
                  <a:lnTo>
                    <a:pt x="2643" y="1828800"/>
                  </a:lnTo>
                  <a:lnTo>
                    <a:pt x="5920" y="1879600"/>
                  </a:lnTo>
                  <a:lnTo>
                    <a:pt x="10478" y="1930400"/>
                  </a:lnTo>
                  <a:lnTo>
                    <a:pt x="16298" y="1981200"/>
                  </a:lnTo>
                  <a:lnTo>
                    <a:pt x="23364" y="2019300"/>
                  </a:lnTo>
                  <a:lnTo>
                    <a:pt x="31658" y="2070100"/>
                  </a:lnTo>
                  <a:lnTo>
                    <a:pt x="41161" y="2120900"/>
                  </a:lnTo>
                  <a:lnTo>
                    <a:pt x="51857" y="2159000"/>
                  </a:lnTo>
                  <a:lnTo>
                    <a:pt x="63728" y="2209800"/>
                  </a:lnTo>
                  <a:lnTo>
                    <a:pt x="76755" y="2247900"/>
                  </a:lnTo>
                  <a:lnTo>
                    <a:pt x="90922" y="2298700"/>
                  </a:lnTo>
                  <a:lnTo>
                    <a:pt x="106212" y="2336800"/>
                  </a:lnTo>
                  <a:lnTo>
                    <a:pt x="122605" y="2387600"/>
                  </a:lnTo>
                  <a:lnTo>
                    <a:pt x="140085" y="2425700"/>
                  </a:lnTo>
                  <a:lnTo>
                    <a:pt x="158634" y="2463800"/>
                  </a:lnTo>
                  <a:lnTo>
                    <a:pt x="178235" y="2514600"/>
                  </a:lnTo>
                  <a:lnTo>
                    <a:pt x="198869" y="2552700"/>
                  </a:lnTo>
                  <a:lnTo>
                    <a:pt x="220520" y="2590799"/>
                  </a:lnTo>
                  <a:lnTo>
                    <a:pt x="243169" y="2628899"/>
                  </a:lnTo>
                  <a:lnTo>
                    <a:pt x="266800" y="2666999"/>
                  </a:lnTo>
                  <a:lnTo>
                    <a:pt x="291393" y="2705099"/>
                  </a:lnTo>
                  <a:lnTo>
                    <a:pt x="316933" y="2743199"/>
                  </a:lnTo>
                  <a:lnTo>
                    <a:pt x="343401" y="2781299"/>
                  </a:lnTo>
                  <a:lnTo>
                    <a:pt x="370779" y="2819399"/>
                  </a:lnTo>
                  <a:lnTo>
                    <a:pt x="399050" y="2857499"/>
                  </a:lnTo>
                  <a:lnTo>
                    <a:pt x="428196" y="2882899"/>
                  </a:lnTo>
                  <a:lnTo>
                    <a:pt x="458201" y="2920999"/>
                  </a:lnTo>
                  <a:lnTo>
                    <a:pt x="489045" y="2959099"/>
                  </a:lnTo>
                  <a:lnTo>
                    <a:pt x="520711" y="2984499"/>
                  </a:lnTo>
                  <a:lnTo>
                    <a:pt x="553183" y="3022599"/>
                  </a:lnTo>
                  <a:lnTo>
                    <a:pt x="586442" y="3047999"/>
                  </a:lnTo>
                  <a:lnTo>
                    <a:pt x="620470" y="3073399"/>
                  </a:lnTo>
                  <a:lnTo>
                    <a:pt x="655251" y="3111499"/>
                  </a:lnTo>
                  <a:lnTo>
                    <a:pt x="690766" y="3136899"/>
                  </a:lnTo>
                  <a:lnTo>
                    <a:pt x="726998" y="3162299"/>
                  </a:lnTo>
                  <a:lnTo>
                    <a:pt x="763928" y="3187699"/>
                  </a:lnTo>
                  <a:lnTo>
                    <a:pt x="801541" y="3213099"/>
                  </a:lnTo>
                  <a:lnTo>
                    <a:pt x="839817" y="3238499"/>
                  </a:lnTo>
                  <a:lnTo>
                    <a:pt x="878740" y="3251199"/>
                  </a:lnTo>
                  <a:lnTo>
                    <a:pt x="958454" y="3302000"/>
                  </a:lnTo>
                  <a:lnTo>
                    <a:pt x="999210" y="3314700"/>
                  </a:lnTo>
                  <a:lnTo>
                    <a:pt x="1040542" y="3340100"/>
                  </a:lnTo>
                  <a:lnTo>
                    <a:pt x="1124864" y="3365500"/>
                  </a:lnTo>
                  <a:lnTo>
                    <a:pt x="1389817" y="3441700"/>
                  </a:lnTo>
                  <a:lnTo>
                    <a:pt x="1949739" y="3441700"/>
                  </a:lnTo>
                  <a:lnTo>
                    <a:pt x="2214664" y="3365500"/>
                  </a:lnTo>
                  <a:lnTo>
                    <a:pt x="2298977" y="3340100"/>
                  </a:lnTo>
                  <a:lnTo>
                    <a:pt x="2340305" y="3314700"/>
                  </a:lnTo>
                  <a:lnTo>
                    <a:pt x="2381058" y="3302000"/>
                  </a:lnTo>
                  <a:lnTo>
                    <a:pt x="2460766" y="3251199"/>
                  </a:lnTo>
                  <a:lnTo>
                    <a:pt x="2499685" y="3238499"/>
                  </a:lnTo>
                  <a:lnTo>
                    <a:pt x="2537959" y="3213099"/>
                  </a:lnTo>
                  <a:lnTo>
                    <a:pt x="2575569" y="3187699"/>
                  </a:lnTo>
                  <a:lnTo>
                    <a:pt x="2612497" y="3162299"/>
                  </a:lnTo>
                  <a:lnTo>
                    <a:pt x="2648726" y="3136899"/>
                  </a:lnTo>
                  <a:lnTo>
                    <a:pt x="2684239" y="3111499"/>
                  </a:lnTo>
                  <a:lnTo>
                    <a:pt x="2719017" y="3073399"/>
                  </a:lnTo>
                  <a:lnTo>
                    <a:pt x="2753043" y="3047999"/>
                  </a:lnTo>
                  <a:lnTo>
                    <a:pt x="2786300" y="3022599"/>
                  </a:lnTo>
                  <a:lnTo>
                    <a:pt x="2818770" y="2984499"/>
                  </a:lnTo>
                  <a:lnTo>
                    <a:pt x="2850435" y="2959099"/>
                  </a:lnTo>
                  <a:lnTo>
                    <a:pt x="2881278" y="2920999"/>
                  </a:lnTo>
                  <a:lnTo>
                    <a:pt x="2911280" y="2882899"/>
                  </a:lnTo>
                  <a:lnTo>
                    <a:pt x="2940426" y="2857499"/>
                  </a:lnTo>
                  <a:lnTo>
                    <a:pt x="2968695" y="2819399"/>
                  </a:lnTo>
                  <a:lnTo>
                    <a:pt x="2996072" y="2781299"/>
                  </a:lnTo>
                  <a:lnTo>
                    <a:pt x="3022539" y="2743199"/>
                  </a:lnTo>
                  <a:lnTo>
                    <a:pt x="3048077" y="2705099"/>
                  </a:lnTo>
                  <a:lnTo>
                    <a:pt x="3072670" y="2666999"/>
                  </a:lnTo>
                  <a:lnTo>
                    <a:pt x="3096300" y="2628899"/>
                  </a:lnTo>
                  <a:lnTo>
                    <a:pt x="1623984" y="2628899"/>
                  </a:lnTo>
                  <a:lnTo>
                    <a:pt x="1578818" y="2616199"/>
                  </a:lnTo>
                  <a:lnTo>
                    <a:pt x="1534362" y="2616199"/>
                  </a:lnTo>
                  <a:lnTo>
                    <a:pt x="1405889" y="2578099"/>
                  </a:lnTo>
                  <a:lnTo>
                    <a:pt x="1324957" y="2552700"/>
                  </a:lnTo>
                  <a:lnTo>
                    <a:pt x="1286096" y="2527300"/>
                  </a:lnTo>
                  <a:lnTo>
                    <a:pt x="1248391" y="2501900"/>
                  </a:lnTo>
                  <a:lnTo>
                    <a:pt x="1211904" y="2476500"/>
                  </a:lnTo>
                  <a:lnTo>
                    <a:pt x="1176700" y="2451100"/>
                  </a:lnTo>
                  <a:lnTo>
                    <a:pt x="1142842" y="2425700"/>
                  </a:lnTo>
                  <a:lnTo>
                    <a:pt x="1110395" y="2400300"/>
                  </a:lnTo>
                  <a:lnTo>
                    <a:pt x="1079420" y="2362200"/>
                  </a:lnTo>
                  <a:lnTo>
                    <a:pt x="1049983" y="2336800"/>
                  </a:lnTo>
                  <a:lnTo>
                    <a:pt x="1022146" y="2298700"/>
                  </a:lnTo>
                  <a:lnTo>
                    <a:pt x="995974" y="2260600"/>
                  </a:lnTo>
                  <a:lnTo>
                    <a:pt x="971530" y="2222500"/>
                  </a:lnTo>
                  <a:lnTo>
                    <a:pt x="948878" y="2184400"/>
                  </a:lnTo>
                  <a:lnTo>
                    <a:pt x="928081" y="2146300"/>
                  </a:lnTo>
                  <a:lnTo>
                    <a:pt x="909202" y="2108200"/>
                  </a:lnTo>
                  <a:lnTo>
                    <a:pt x="892307" y="2057400"/>
                  </a:lnTo>
                  <a:lnTo>
                    <a:pt x="877458" y="2019300"/>
                  </a:lnTo>
                  <a:lnTo>
                    <a:pt x="864718" y="1968500"/>
                  </a:lnTo>
                  <a:lnTo>
                    <a:pt x="854153" y="1930400"/>
                  </a:lnTo>
                  <a:lnTo>
                    <a:pt x="845824" y="1879600"/>
                  </a:lnTo>
                  <a:lnTo>
                    <a:pt x="839796" y="1828800"/>
                  </a:lnTo>
                  <a:lnTo>
                    <a:pt x="836133" y="1778000"/>
                  </a:lnTo>
                  <a:lnTo>
                    <a:pt x="834898" y="1727200"/>
                  </a:lnTo>
                  <a:lnTo>
                    <a:pt x="836133" y="1689100"/>
                  </a:lnTo>
                  <a:lnTo>
                    <a:pt x="839796" y="1638300"/>
                  </a:lnTo>
                  <a:lnTo>
                    <a:pt x="845824" y="1587500"/>
                  </a:lnTo>
                  <a:lnTo>
                    <a:pt x="854153" y="1536700"/>
                  </a:lnTo>
                  <a:lnTo>
                    <a:pt x="864718" y="1498600"/>
                  </a:lnTo>
                  <a:lnTo>
                    <a:pt x="877458" y="1447800"/>
                  </a:lnTo>
                  <a:lnTo>
                    <a:pt x="892307" y="1409700"/>
                  </a:lnTo>
                  <a:lnTo>
                    <a:pt x="909202" y="1358900"/>
                  </a:lnTo>
                  <a:lnTo>
                    <a:pt x="928081" y="1320800"/>
                  </a:lnTo>
                  <a:lnTo>
                    <a:pt x="948878" y="1282700"/>
                  </a:lnTo>
                  <a:lnTo>
                    <a:pt x="971530" y="1244600"/>
                  </a:lnTo>
                  <a:lnTo>
                    <a:pt x="995974" y="1206500"/>
                  </a:lnTo>
                  <a:lnTo>
                    <a:pt x="1022146" y="1168400"/>
                  </a:lnTo>
                  <a:lnTo>
                    <a:pt x="1049983" y="1130300"/>
                  </a:lnTo>
                  <a:lnTo>
                    <a:pt x="1079420" y="1104900"/>
                  </a:lnTo>
                  <a:lnTo>
                    <a:pt x="1110395" y="1066800"/>
                  </a:lnTo>
                  <a:lnTo>
                    <a:pt x="1142842" y="1041400"/>
                  </a:lnTo>
                  <a:lnTo>
                    <a:pt x="1176700" y="1016000"/>
                  </a:lnTo>
                  <a:lnTo>
                    <a:pt x="1211904" y="990600"/>
                  </a:lnTo>
                  <a:lnTo>
                    <a:pt x="1248391" y="965200"/>
                  </a:lnTo>
                  <a:lnTo>
                    <a:pt x="1286096" y="939800"/>
                  </a:lnTo>
                  <a:lnTo>
                    <a:pt x="1324957" y="914400"/>
                  </a:lnTo>
                  <a:lnTo>
                    <a:pt x="1405890" y="889000"/>
                  </a:lnTo>
                  <a:lnTo>
                    <a:pt x="1534362" y="850900"/>
                  </a:lnTo>
                  <a:lnTo>
                    <a:pt x="1578818" y="850900"/>
                  </a:lnTo>
                  <a:lnTo>
                    <a:pt x="1623984" y="838200"/>
                  </a:lnTo>
                  <a:lnTo>
                    <a:pt x="3096300" y="838200"/>
                  </a:lnTo>
                  <a:lnTo>
                    <a:pt x="3072670" y="800100"/>
                  </a:lnTo>
                  <a:lnTo>
                    <a:pt x="3048077" y="762000"/>
                  </a:lnTo>
                  <a:lnTo>
                    <a:pt x="3022539" y="723900"/>
                  </a:lnTo>
                  <a:lnTo>
                    <a:pt x="2996072" y="685800"/>
                  </a:lnTo>
                  <a:lnTo>
                    <a:pt x="2968695" y="647700"/>
                  </a:lnTo>
                  <a:lnTo>
                    <a:pt x="2940426" y="609600"/>
                  </a:lnTo>
                  <a:lnTo>
                    <a:pt x="2911280" y="584200"/>
                  </a:lnTo>
                  <a:lnTo>
                    <a:pt x="2881278" y="546100"/>
                  </a:lnTo>
                  <a:lnTo>
                    <a:pt x="2850435" y="508000"/>
                  </a:lnTo>
                  <a:lnTo>
                    <a:pt x="2818770" y="482600"/>
                  </a:lnTo>
                  <a:lnTo>
                    <a:pt x="2786300" y="444500"/>
                  </a:lnTo>
                  <a:lnTo>
                    <a:pt x="2753043" y="419100"/>
                  </a:lnTo>
                  <a:lnTo>
                    <a:pt x="2719017" y="393700"/>
                  </a:lnTo>
                  <a:lnTo>
                    <a:pt x="2684239" y="355600"/>
                  </a:lnTo>
                  <a:lnTo>
                    <a:pt x="2648726" y="330200"/>
                  </a:lnTo>
                  <a:lnTo>
                    <a:pt x="2612497" y="304800"/>
                  </a:lnTo>
                  <a:lnTo>
                    <a:pt x="2575569" y="279400"/>
                  </a:lnTo>
                  <a:lnTo>
                    <a:pt x="2537959" y="254000"/>
                  </a:lnTo>
                  <a:lnTo>
                    <a:pt x="2499685" y="228600"/>
                  </a:lnTo>
                  <a:lnTo>
                    <a:pt x="2460766" y="215900"/>
                  </a:lnTo>
                  <a:lnTo>
                    <a:pt x="2381058" y="165100"/>
                  </a:lnTo>
                  <a:lnTo>
                    <a:pt x="2340305" y="152400"/>
                  </a:lnTo>
                  <a:lnTo>
                    <a:pt x="2298977" y="127000"/>
                  </a:lnTo>
                  <a:lnTo>
                    <a:pt x="2039904" y="50800"/>
                  </a:lnTo>
                  <a:lnTo>
                    <a:pt x="1949739" y="25400"/>
                  </a:lnTo>
                  <a:close/>
                </a:path>
                <a:path w="3339465" h="3454400">
                  <a:moveTo>
                    <a:pt x="3096300" y="838200"/>
                  </a:moveTo>
                  <a:lnTo>
                    <a:pt x="1715595" y="838200"/>
                  </a:lnTo>
                  <a:lnTo>
                    <a:pt x="1760749" y="850900"/>
                  </a:lnTo>
                  <a:lnTo>
                    <a:pt x="1805195" y="850900"/>
                  </a:lnTo>
                  <a:lnTo>
                    <a:pt x="1933640" y="889000"/>
                  </a:lnTo>
                  <a:lnTo>
                    <a:pt x="2014557" y="914400"/>
                  </a:lnTo>
                  <a:lnTo>
                    <a:pt x="2053411" y="939800"/>
                  </a:lnTo>
                  <a:lnTo>
                    <a:pt x="2091111" y="965200"/>
                  </a:lnTo>
                  <a:lnTo>
                    <a:pt x="2127592" y="990600"/>
                  </a:lnTo>
                  <a:lnTo>
                    <a:pt x="2162791" y="1016000"/>
                  </a:lnTo>
                  <a:lnTo>
                    <a:pt x="2196645" y="1041400"/>
                  </a:lnTo>
                  <a:lnTo>
                    <a:pt x="2229089" y="1066800"/>
                  </a:lnTo>
                  <a:lnTo>
                    <a:pt x="2260060" y="1104900"/>
                  </a:lnTo>
                  <a:lnTo>
                    <a:pt x="2289494" y="1130300"/>
                  </a:lnTo>
                  <a:lnTo>
                    <a:pt x="2317328" y="1168400"/>
                  </a:lnTo>
                  <a:lnTo>
                    <a:pt x="2343498" y="1206500"/>
                  </a:lnTo>
                  <a:lnTo>
                    <a:pt x="2367940" y="1244600"/>
                  </a:lnTo>
                  <a:lnTo>
                    <a:pt x="2390591" y="1282700"/>
                  </a:lnTo>
                  <a:lnTo>
                    <a:pt x="2411387" y="1320800"/>
                  </a:lnTo>
                  <a:lnTo>
                    <a:pt x="2430264" y="1358900"/>
                  </a:lnTo>
                  <a:lnTo>
                    <a:pt x="2447159" y="1409700"/>
                  </a:lnTo>
                  <a:lnTo>
                    <a:pt x="2462007" y="1447800"/>
                  </a:lnTo>
                  <a:lnTo>
                    <a:pt x="2474746" y="1498600"/>
                  </a:lnTo>
                  <a:lnTo>
                    <a:pt x="2485312" y="1536700"/>
                  </a:lnTo>
                  <a:lnTo>
                    <a:pt x="2493640" y="1587500"/>
                  </a:lnTo>
                  <a:lnTo>
                    <a:pt x="2499668" y="1638300"/>
                  </a:lnTo>
                  <a:lnTo>
                    <a:pt x="2503331" y="1689100"/>
                  </a:lnTo>
                  <a:lnTo>
                    <a:pt x="2504567" y="1727200"/>
                  </a:lnTo>
                  <a:lnTo>
                    <a:pt x="2503331" y="1778000"/>
                  </a:lnTo>
                  <a:lnTo>
                    <a:pt x="2499668" y="1828800"/>
                  </a:lnTo>
                  <a:lnTo>
                    <a:pt x="2493640" y="1879600"/>
                  </a:lnTo>
                  <a:lnTo>
                    <a:pt x="2485312" y="1930400"/>
                  </a:lnTo>
                  <a:lnTo>
                    <a:pt x="2474746" y="1968500"/>
                  </a:lnTo>
                  <a:lnTo>
                    <a:pt x="2462007" y="2019300"/>
                  </a:lnTo>
                  <a:lnTo>
                    <a:pt x="2447159" y="2057400"/>
                  </a:lnTo>
                  <a:lnTo>
                    <a:pt x="2430264" y="2108200"/>
                  </a:lnTo>
                  <a:lnTo>
                    <a:pt x="2411387" y="2146300"/>
                  </a:lnTo>
                  <a:lnTo>
                    <a:pt x="2390591" y="2184400"/>
                  </a:lnTo>
                  <a:lnTo>
                    <a:pt x="2367940" y="2222500"/>
                  </a:lnTo>
                  <a:lnTo>
                    <a:pt x="2343498" y="2260600"/>
                  </a:lnTo>
                  <a:lnTo>
                    <a:pt x="2317328" y="2298700"/>
                  </a:lnTo>
                  <a:lnTo>
                    <a:pt x="2289494" y="2336800"/>
                  </a:lnTo>
                  <a:lnTo>
                    <a:pt x="2260060" y="2362200"/>
                  </a:lnTo>
                  <a:lnTo>
                    <a:pt x="2229089" y="2400300"/>
                  </a:lnTo>
                  <a:lnTo>
                    <a:pt x="2196645" y="2425700"/>
                  </a:lnTo>
                  <a:lnTo>
                    <a:pt x="2162791" y="2451100"/>
                  </a:lnTo>
                  <a:lnTo>
                    <a:pt x="2127592" y="2476500"/>
                  </a:lnTo>
                  <a:lnTo>
                    <a:pt x="2091111" y="2501900"/>
                  </a:lnTo>
                  <a:lnTo>
                    <a:pt x="2053411" y="2527300"/>
                  </a:lnTo>
                  <a:lnTo>
                    <a:pt x="2014557" y="2552700"/>
                  </a:lnTo>
                  <a:lnTo>
                    <a:pt x="1933640" y="2578099"/>
                  </a:lnTo>
                  <a:lnTo>
                    <a:pt x="1805195" y="2616199"/>
                  </a:lnTo>
                  <a:lnTo>
                    <a:pt x="1760749" y="2616199"/>
                  </a:lnTo>
                  <a:lnTo>
                    <a:pt x="1715595" y="2628899"/>
                  </a:lnTo>
                  <a:lnTo>
                    <a:pt x="3096300" y="2628899"/>
                  </a:lnTo>
                  <a:lnTo>
                    <a:pt x="3118948" y="2590799"/>
                  </a:lnTo>
                  <a:lnTo>
                    <a:pt x="3140598" y="2552700"/>
                  </a:lnTo>
                  <a:lnTo>
                    <a:pt x="3161232" y="2514600"/>
                  </a:lnTo>
                  <a:lnTo>
                    <a:pt x="3180832" y="2463800"/>
                  </a:lnTo>
                  <a:lnTo>
                    <a:pt x="3199381" y="2425700"/>
                  </a:lnTo>
                  <a:lnTo>
                    <a:pt x="3216861" y="2387600"/>
                  </a:lnTo>
                  <a:lnTo>
                    <a:pt x="3233254" y="2336800"/>
                  </a:lnTo>
                  <a:lnTo>
                    <a:pt x="3248543" y="2298700"/>
                  </a:lnTo>
                  <a:lnTo>
                    <a:pt x="3262710" y="2247900"/>
                  </a:lnTo>
                  <a:lnTo>
                    <a:pt x="3275737" y="2209800"/>
                  </a:lnTo>
                  <a:lnTo>
                    <a:pt x="3287607" y="2159000"/>
                  </a:lnTo>
                  <a:lnTo>
                    <a:pt x="3298303" y="2120900"/>
                  </a:lnTo>
                  <a:lnTo>
                    <a:pt x="3307806" y="2070100"/>
                  </a:lnTo>
                  <a:lnTo>
                    <a:pt x="3316100" y="2019300"/>
                  </a:lnTo>
                  <a:lnTo>
                    <a:pt x="3323166" y="1981200"/>
                  </a:lnTo>
                  <a:lnTo>
                    <a:pt x="3328986" y="1930400"/>
                  </a:lnTo>
                  <a:lnTo>
                    <a:pt x="3333544" y="1879600"/>
                  </a:lnTo>
                  <a:lnTo>
                    <a:pt x="3336821" y="1828800"/>
                  </a:lnTo>
                  <a:lnTo>
                    <a:pt x="3338801" y="1778000"/>
                  </a:lnTo>
                  <a:lnTo>
                    <a:pt x="3339465" y="1727200"/>
                  </a:lnTo>
                  <a:lnTo>
                    <a:pt x="3338801" y="1689100"/>
                  </a:lnTo>
                  <a:lnTo>
                    <a:pt x="3336821" y="1638300"/>
                  </a:lnTo>
                  <a:lnTo>
                    <a:pt x="3333544" y="1587500"/>
                  </a:lnTo>
                  <a:lnTo>
                    <a:pt x="3328986" y="1536700"/>
                  </a:lnTo>
                  <a:lnTo>
                    <a:pt x="3323166" y="1485900"/>
                  </a:lnTo>
                  <a:lnTo>
                    <a:pt x="3316100" y="1447800"/>
                  </a:lnTo>
                  <a:lnTo>
                    <a:pt x="3307806" y="1397000"/>
                  </a:lnTo>
                  <a:lnTo>
                    <a:pt x="3298303" y="1346200"/>
                  </a:lnTo>
                  <a:lnTo>
                    <a:pt x="3287607" y="1308100"/>
                  </a:lnTo>
                  <a:lnTo>
                    <a:pt x="3275737" y="1257300"/>
                  </a:lnTo>
                  <a:lnTo>
                    <a:pt x="3262710" y="1219200"/>
                  </a:lnTo>
                  <a:lnTo>
                    <a:pt x="3248543" y="1168400"/>
                  </a:lnTo>
                  <a:lnTo>
                    <a:pt x="3233254" y="1130300"/>
                  </a:lnTo>
                  <a:lnTo>
                    <a:pt x="3216861" y="1079500"/>
                  </a:lnTo>
                  <a:lnTo>
                    <a:pt x="3199381" y="1041400"/>
                  </a:lnTo>
                  <a:lnTo>
                    <a:pt x="3180832" y="1003300"/>
                  </a:lnTo>
                  <a:lnTo>
                    <a:pt x="3161232" y="952500"/>
                  </a:lnTo>
                  <a:lnTo>
                    <a:pt x="3140598" y="914400"/>
                  </a:lnTo>
                  <a:lnTo>
                    <a:pt x="3118948" y="876300"/>
                  </a:lnTo>
                  <a:lnTo>
                    <a:pt x="3096300" y="838200"/>
                  </a:lnTo>
                  <a:close/>
                </a:path>
                <a:path w="3339465" h="3454400">
                  <a:moveTo>
                    <a:pt x="1857905" y="12700"/>
                  </a:moveTo>
                  <a:lnTo>
                    <a:pt x="1481662" y="12700"/>
                  </a:lnTo>
                  <a:lnTo>
                    <a:pt x="1435539" y="25400"/>
                  </a:lnTo>
                  <a:lnTo>
                    <a:pt x="1904022" y="25400"/>
                  </a:lnTo>
                  <a:lnTo>
                    <a:pt x="1857905" y="12700"/>
                  </a:lnTo>
                  <a:close/>
                </a:path>
                <a:path w="3339465" h="3454400">
                  <a:moveTo>
                    <a:pt x="1669796" y="0"/>
                  </a:moveTo>
                  <a:lnTo>
                    <a:pt x="1622250" y="12700"/>
                  </a:lnTo>
                  <a:lnTo>
                    <a:pt x="1717334" y="12700"/>
                  </a:lnTo>
                  <a:lnTo>
                    <a:pt x="1669796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2327" y="1036066"/>
              <a:ext cx="3339465" cy="3454400"/>
            </a:xfrm>
            <a:custGeom>
              <a:avLst/>
              <a:gdLst/>
              <a:ahLst/>
              <a:cxnLst/>
              <a:rect l="l" t="t" r="r" b="b"/>
              <a:pathLst>
                <a:path w="3339465" h="3454400">
                  <a:moveTo>
                    <a:pt x="0" y="1727200"/>
                  </a:moveTo>
                  <a:lnTo>
                    <a:pt x="663" y="1678024"/>
                  </a:lnTo>
                  <a:lnTo>
                    <a:pt x="2643" y="1629189"/>
                  </a:lnTo>
                  <a:lnTo>
                    <a:pt x="5920" y="1580712"/>
                  </a:lnTo>
                  <a:lnTo>
                    <a:pt x="10478" y="1532613"/>
                  </a:lnTo>
                  <a:lnTo>
                    <a:pt x="16298" y="1484908"/>
                  </a:lnTo>
                  <a:lnTo>
                    <a:pt x="23364" y="1437617"/>
                  </a:lnTo>
                  <a:lnTo>
                    <a:pt x="31658" y="1390757"/>
                  </a:lnTo>
                  <a:lnTo>
                    <a:pt x="41161" y="1344346"/>
                  </a:lnTo>
                  <a:lnTo>
                    <a:pt x="51857" y="1298404"/>
                  </a:lnTo>
                  <a:lnTo>
                    <a:pt x="63728" y="1252948"/>
                  </a:lnTo>
                  <a:lnTo>
                    <a:pt x="76755" y="1207996"/>
                  </a:lnTo>
                  <a:lnTo>
                    <a:pt x="90922" y="1163566"/>
                  </a:lnTo>
                  <a:lnTo>
                    <a:pt x="106212" y="1119678"/>
                  </a:lnTo>
                  <a:lnTo>
                    <a:pt x="122605" y="1076349"/>
                  </a:lnTo>
                  <a:lnTo>
                    <a:pt x="140085" y="1033596"/>
                  </a:lnTo>
                  <a:lnTo>
                    <a:pt x="158634" y="991440"/>
                  </a:lnTo>
                  <a:lnTo>
                    <a:pt x="178235" y="949897"/>
                  </a:lnTo>
                  <a:lnTo>
                    <a:pt x="198869" y="908986"/>
                  </a:lnTo>
                  <a:lnTo>
                    <a:pt x="220520" y="868725"/>
                  </a:lnTo>
                  <a:lnTo>
                    <a:pt x="243169" y="829133"/>
                  </a:lnTo>
                  <a:lnTo>
                    <a:pt x="266800" y="790227"/>
                  </a:lnTo>
                  <a:lnTo>
                    <a:pt x="291393" y="752026"/>
                  </a:lnTo>
                  <a:lnTo>
                    <a:pt x="316933" y="714549"/>
                  </a:lnTo>
                  <a:lnTo>
                    <a:pt x="343401" y="677812"/>
                  </a:lnTo>
                  <a:lnTo>
                    <a:pt x="370779" y="641836"/>
                  </a:lnTo>
                  <a:lnTo>
                    <a:pt x="399050" y="606636"/>
                  </a:lnTo>
                  <a:lnTo>
                    <a:pt x="428196" y="572233"/>
                  </a:lnTo>
                  <a:lnTo>
                    <a:pt x="458201" y="538645"/>
                  </a:lnTo>
                  <a:lnTo>
                    <a:pt x="489045" y="505888"/>
                  </a:lnTo>
                  <a:lnTo>
                    <a:pt x="520711" y="473982"/>
                  </a:lnTo>
                  <a:lnTo>
                    <a:pt x="553183" y="442946"/>
                  </a:lnTo>
                  <a:lnTo>
                    <a:pt x="586442" y="412796"/>
                  </a:lnTo>
                  <a:lnTo>
                    <a:pt x="620470" y="383552"/>
                  </a:lnTo>
                  <a:lnTo>
                    <a:pt x="655251" y="355231"/>
                  </a:lnTo>
                  <a:lnTo>
                    <a:pt x="690766" y="327852"/>
                  </a:lnTo>
                  <a:lnTo>
                    <a:pt x="726998" y="301433"/>
                  </a:lnTo>
                  <a:lnTo>
                    <a:pt x="763928" y="275993"/>
                  </a:lnTo>
                  <a:lnTo>
                    <a:pt x="801541" y="251548"/>
                  </a:lnTo>
                  <a:lnTo>
                    <a:pt x="839817" y="228119"/>
                  </a:lnTo>
                  <a:lnTo>
                    <a:pt x="878740" y="205723"/>
                  </a:lnTo>
                  <a:lnTo>
                    <a:pt x="918292" y="184377"/>
                  </a:lnTo>
                  <a:lnTo>
                    <a:pt x="958454" y="164102"/>
                  </a:lnTo>
                  <a:lnTo>
                    <a:pt x="999210" y="144913"/>
                  </a:lnTo>
                  <a:lnTo>
                    <a:pt x="1040542" y="126831"/>
                  </a:lnTo>
                  <a:lnTo>
                    <a:pt x="1082433" y="109873"/>
                  </a:lnTo>
                  <a:lnTo>
                    <a:pt x="1124864" y="94057"/>
                  </a:lnTo>
                  <a:lnTo>
                    <a:pt x="1167818" y="79401"/>
                  </a:lnTo>
                  <a:lnTo>
                    <a:pt x="1211277" y="65925"/>
                  </a:lnTo>
                  <a:lnTo>
                    <a:pt x="1255224" y="53645"/>
                  </a:lnTo>
                  <a:lnTo>
                    <a:pt x="1299642" y="42580"/>
                  </a:lnTo>
                  <a:lnTo>
                    <a:pt x="1344512" y="32749"/>
                  </a:lnTo>
                  <a:lnTo>
                    <a:pt x="1389817" y="24170"/>
                  </a:lnTo>
                  <a:lnTo>
                    <a:pt x="1435539" y="16860"/>
                  </a:lnTo>
                  <a:lnTo>
                    <a:pt x="1481662" y="10839"/>
                  </a:lnTo>
                  <a:lnTo>
                    <a:pt x="1528166" y="6124"/>
                  </a:lnTo>
                  <a:lnTo>
                    <a:pt x="1575035" y="2734"/>
                  </a:lnTo>
                  <a:lnTo>
                    <a:pt x="1622250" y="686"/>
                  </a:lnTo>
                  <a:lnTo>
                    <a:pt x="1669796" y="0"/>
                  </a:lnTo>
                  <a:lnTo>
                    <a:pt x="1717334" y="686"/>
                  </a:lnTo>
                  <a:lnTo>
                    <a:pt x="1764544" y="2734"/>
                  </a:lnTo>
                  <a:lnTo>
                    <a:pt x="1811406" y="6124"/>
                  </a:lnTo>
                  <a:lnTo>
                    <a:pt x="1857905" y="10839"/>
                  </a:lnTo>
                  <a:lnTo>
                    <a:pt x="1904022" y="16860"/>
                  </a:lnTo>
                  <a:lnTo>
                    <a:pt x="1949739" y="24170"/>
                  </a:lnTo>
                  <a:lnTo>
                    <a:pt x="1995038" y="32749"/>
                  </a:lnTo>
                  <a:lnTo>
                    <a:pt x="2039904" y="42580"/>
                  </a:lnTo>
                  <a:lnTo>
                    <a:pt x="2084316" y="53645"/>
                  </a:lnTo>
                  <a:lnTo>
                    <a:pt x="2128259" y="65925"/>
                  </a:lnTo>
                  <a:lnTo>
                    <a:pt x="2171714" y="79401"/>
                  </a:lnTo>
                  <a:lnTo>
                    <a:pt x="2214664" y="94057"/>
                  </a:lnTo>
                  <a:lnTo>
                    <a:pt x="2257091" y="109873"/>
                  </a:lnTo>
                  <a:lnTo>
                    <a:pt x="2298977" y="126831"/>
                  </a:lnTo>
                  <a:lnTo>
                    <a:pt x="2340305" y="144913"/>
                  </a:lnTo>
                  <a:lnTo>
                    <a:pt x="2381058" y="164102"/>
                  </a:lnTo>
                  <a:lnTo>
                    <a:pt x="2421217" y="184377"/>
                  </a:lnTo>
                  <a:lnTo>
                    <a:pt x="2460766" y="205723"/>
                  </a:lnTo>
                  <a:lnTo>
                    <a:pt x="2499685" y="228119"/>
                  </a:lnTo>
                  <a:lnTo>
                    <a:pt x="2537959" y="251548"/>
                  </a:lnTo>
                  <a:lnTo>
                    <a:pt x="2575569" y="275993"/>
                  </a:lnTo>
                  <a:lnTo>
                    <a:pt x="2612497" y="301433"/>
                  </a:lnTo>
                  <a:lnTo>
                    <a:pt x="2648726" y="327852"/>
                  </a:lnTo>
                  <a:lnTo>
                    <a:pt x="2684239" y="355231"/>
                  </a:lnTo>
                  <a:lnTo>
                    <a:pt x="2719017" y="383552"/>
                  </a:lnTo>
                  <a:lnTo>
                    <a:pt x="2753043" y="412796"/>
                  </a:lnTo>
                  <a:lnTo>
                    <a:pt x="2786300" y="442946"/>
                  </a:lnTo>
                  <a:lnTo>
                    <a:pt x="2818770" y="473982"/>
                  </a:lnTo>
                  <a:lnTo>
                    <a:pt x="2850435" y="505888"/>
                  </a:lnTo>
                  <a:lnTo>
                    <a:pt x="2881278" y="538645"/>
                  </a:lnTo>
                  <a:lnTo>
                    <a:pt x="2911280" y="572233"/>
                  </a:lnTo>
                  <a:lnTo>
                    <a:pt x="2940426" y="606636"/>
                  </a:lnTo>
                  <a:lnTo>
                    <a:pt x="2968695" y="641836"/>
                  </a:lnTo>
                  <a:lnTo>
                    <a:pt x="2996072" y="677812"/>
                  </a:lnTo>
                  <a:lnTo>
                    <a:pt x="3022539" y="714549"/>
                  </a:lnTo>
                  <a:lnTo>
                    <a:pt x="3048077" y="752026"/>
                  </a:lnTo>
                  <a:lnTo>
                    <a:pt x="3072670" y="790227"/>
                  </a:lnTo>
                  <a:lnTo>
                    <a:pt x="3096300" y="829133"/>
                  </a:lnTo>
                  <a:lnTo>
                    <a:pt x="3118948" y="868725"/>
                  </a:lnTo>
                  <a:lnTo>
                    <a:pt x="3140598" y="908986"/>
                  </a:lnTo>
                  <a:lnTo>
                    <a:pt x="3161232" y="949897"/>
                  </a:lnTo>
                  <a:lnTo>
                    <a:pt x="3180832" y="991440"/>
                  </a:lnTo>
                  <a:lnTo>
                    <a:pt x="3199381" y="1033596"/>
                  </a:lnTo>
                  <a:lnTo>
                    <a:pt x="3216861" y="1076349"/>
                  </a:lnTo>
                  <a:lnTo>
                    <a:pt x="3233254" y="1119678"/>
                  </a:lnTo>
                  <a:lnTo>
                    <a:pt x="3248543" y="1163566"/>
                  </a:lnTo>
                  <a:lnTo>
                    <a:pt x="3262710" y="1207996"/>
                  </a:lnTo>
                  <a:lnTo>
                    <a:pt x="3275737" y="1252948"/>
                  </a:lnTo>
                  <a:lnTo>
                    <a:pt x="3287607" y="1298404"/>
                  </a:lnTo>
                  <a:lnTo>
                    <a:pt x="3298303" y="1344346"/>
                  </a:lnTo>
                  <a:lnTo>
                    <a:pt x="3307806" y="1390757"/>
                  </a:lnTo>
                  <a:lnTo>
                    <a:pt x="3316100" y="1437617"/>
                  </a:lnTo>
                  <a:lnTo>
                    <a:pt x="3323166" y="1484908"/>
                  </a:lnTo>
                  <a:lnTo>
                    <a:pt x="3328986" y="1532613"/>
                  </a:lnTo>
                  <a:lnTo>
                    <a:pt x="3333544" y="1580712"/>
                  </a:lnTo>
                  <a:lnTo>
                    <a:pt x="3336821" y="1629189"/>
                  </a:lnTo>
                  <a:lnTo>
                    <a:pt x="3338801" y="1678024"/>
                  </a:lnTo>
                  <a:lnTo>
                    <a:pt x="3339465" y="1727200"/>
                  </a:lnTo>
                  <a:lnTo>
                    <a:pt x="3338801" y="1776375"/>
                  </a:lnTo>
                  <a:lnTo>
                    <a:pt x="3336821" y="1825210"/>
                  </a:lnTo>
                  <a:lnTo>
                    <a:pt x="3333544" y="1873687"/>
                  </a:lnTo>
                  <a:lnTo>
                    <a:pt x="3328986" y="1921786"/>
                  </a:lnTo>
                  <a:lnTo>
                    <a:pt x="3323166" y="1969491"/>
                  </a:lnTo>
                  <a:lnTo>
                    <a:pt x="3316100" y="2016782"/>
                  </a:lnTo>
                  <a:lnTo>
                    <a:pt x="3307806" y="2063642"/>
                  </a:lnTo>
                  <a:lnTo>
                    <a:pt x="3298303" y="2110053"/>
                  </a:lnTo>
                  <a:lnTo>
                    <a:pt x="3287607" y="2155995"/>
                  </a:lnTo>
                  <a:lnTo>
                    <a:pt x="3275737" y="2201451"/>
                  </a:lnTo>
                  <a:lnTo>
                    <a:pt x="3262710" y="2246403"/>
                  </a:lnTo>
                  <a:lnTo>
                    <a:pt x="3248543" y="2290833"/>
                  </a:lnTo>
                  <a:lnTo>
                    <a:pt x="3233254" y="2334721"/>
                  </a:lnTo>
                  <a:lnTo>
                    <a:pt x="3216861" y="2378050"/>
                  </a:lnTo>
                  <a:lnTo>
                    <a:pt x="3199381" y="2420803"/>
                  </a:lnTo>
                  <a:lnTo>
                    <a:pt x="3180832" y="2462959"/>
                  </a:lnTo>
                  <a:lnTo>
                    <a:pt x="3161232" y="2504502"/>
                  </a:lnTo>
                  <a:lnTo>
                    <a:pt x="3140598" y="2545413"/>
                  </a:lnTo>
                  <a:lnTo>
                    <a:pt x="3118948" y="2585674"/>
                  </a:lnTo>
                  <a:lnTo>
                    <a:pt x="3096300" y="2625266"/>
                  </a:lnTo>
                  <a:lnTo>
                    <a:pt x="3072670" y="2664172"/>
                  </a:lnTo>
                  <a:lnTo>
                    <a:pt x="3048077" y="2702373"/>
                  </a:lnTo>
                  <a:lnTo>
                    <a:pt x="3022539" y="2739850"/>
                  </a:lnTo>
                  <a:lnTo>
                    <a:pt x="2996072" y="2776587"/>
                  </a:lnTo>
                  <a:lnTo>
                    <a:pt x="2968695" y="2812563"/>
                  </a:lnTo>
                  <a:lnTo>
                    <a:pt x="2940426" y="2847763"/>
                  </a:lnTo>
                  <a:lnTo>
                    <a:pt x="2911280" y="2882166"/>
                  </a:lnTo>
                  <a:lnTo>
                    <a:pt x="2881278" y="2915754"/>
                  </a:lnTo>
                  <a:lnTo>
                    <a:pt x="2850435" y="2948511"/>
                  </a:lnTo>
                  <a:lnTo>
                    <a:pt x="2818770" y="2980417"/>
                  </a:lnTo>
                  <a:lnTo>
                    <a:pt x="2786300" y="3011453"/>
                  </a:lnTo>
                  <a:lnTo>
                    <a:pt x="2753043" y="3041603"/>
                  </a:lnTo>
                  <a:lnTo>
                    <a:pt x="2719017" y="3070847"/>
                  </a:lnTo>
                  <a:lnTo>
                    <a:pt x="2684239" y="3099168"/>
                  </a:lnTo>
                  <a:lnTo>
                    <a:pt x="2648726" y="3126547"/>
                  </a:lnTo>
                  <a:lnTo>
                    <a:pt x="2612497" y="3152966"/>
                  </a:lnTo>
                  <a:lnTo>
                    <a:pt x="2575569" y="3178406"/>
                  </a:lnTo>
                  <a:lnTo>
                    <a:pt x="2537959" y="3202851"/>
                  </a:lnTo>
                  <a:lnTo>
                    <a:pt x="2499685" y="3226280"/>
                  </a:lnTo>
                  <a:lnTo>
                    <a:pt x="2460766" y="3248676"/>
                  </a:lnTo>
                  <a:lnTo>
                    <a:pt x="2421217" y="3270022"/>
                  </a:lnTo>
                  <a:lnTo>
                    <a:pt x="2381058" y="3290297"/>
                  </a:lnTo>
                  <a:lnTo>
                    <a:pt x="2340305" y="3309486"/>
                  </a:lnTo>
                  <a:lnTo>
                    <a:pt x="2298977" y="3327568"/>
                  </a:lnTo>
                  <a:lnTo>
                    <a:pt x="2257091" y="3344526"/>
                  </a:lnTo>
                  <a:lnTo>
                    <a:pt x="2214664" y="3360342"/>
                  </a:lnTo>
                  <a:lnTo>
                    <a:pt x="2171714" y="3374998"/>
                  </a:lnTo>
                  <a:lnTo>
                    <a:pt x="2128259" y="3388474"/>
                  </a:lnTo>
                  <a:lnTo>
                    <a:pt x="2084316" y="3400754"/>
                  </a:lnTo>
                  <a:lnTo>
                    <a:pt x="2039904" y="3411819"/>
                  </a:lnTo>
                  <a:lnTo>
                    <a:pt x="1995038" y="3421650"/>
                  </a:lnTo>
                  <a:lnTo>
                    <a:pt x="1949739" y="3430229"/>
                  </a:lnTo>
                  <a:lnTo>
                    <a:pt x="1904022" y="3437539"/>
                  </a:lnTo>
                  <a:lnTo>
                    <a:pt x="1857905" y="3443560"/>
                  </a:lnTo>
                  <a:lnTo>
                    <a:pt x="1811406" y="3448275"/>
                  </a:lnTo>
                  <a:lnTo>
                    <a:pt x="1764544" y="3451665"/>
                  </a:lnTo>
                  <a:lnTo>
                    <a:pt x="1717334" y="3453713"/>
                  </a:lnTo>
                  <a:lnTo>
                    <a:pt x="1669796" y="3454400"/>
                  </a:lnTo>
                  <a:lnTo>
                    <a:pt x="1622250" y="3453713"/>
                  </a:lnTo>
                  <a:lnTo>
                    <a:pt x="1575035" y="3451665"/>
                  </a:lnTo>
                  <a:lnTo>
                    <a:pt x="1528166" y="3448275"/>
                  </a:lnTo>
                  <a:lnTo>
                    <a:pt x="1481662" y="3443560"/>
                  </a:lnTo>
                  <a:lnTo>
                    <a:pt x="1435539" y="3437539"/>
                  </a:lnTo>
                  <a:lnTo>
                    <a:pt x="1389817" y="3430229"/>
                  </a:lnTo>
                  <a:lnTo>
                    <a:pt x="1344512" y="3421650"/>
                  </a:lnTo>
                  <a:lnTo>
                    <a:pt x="1299642" y="3411819"/>
                  </a:lnTo>
                  <a:lnTo>
                    <a:pt x="1255224" y="3400754"/>
                  </a:lnTo>
                  <a:lnTo>
                    <a:pt x="1211277" y="3388474"/>
                  </a:lnTo>
                  <a:lnTo>
                    <a:pt x="1167818" y="3374998"/>
                  </a:lnTo>
                  <a:lnTo>
                    <a:pt x="1124864" y="3360342"/>
                  </a:lnTo>
                  <a:lnTo>
                    <a:pt x="1082433" y="3344526"/>
                  </a:lnTo>
                  <a:lnTo>
                    <a:pt x="1040542" y="3327568"/>
                  </a:lnTo>
                  <a:lnTo>
                    <a:pt x="999210" y="3309486"/>
                  </a:lnTo>
                  <a:lnTo>
                    <a:pt x="958454" y="3290297"/>
                  </a:lnTo>
                  <a:lnTo>
                    <a:pt x="918292" y="3270022"/>
                  </a:lnTo>
                  <a:lnTo>
                    <a:pt x="878740" y="3248676"/>
                  </a:lnTo>
                  <a:lnTo>
                    <a:pt x="839817" y="3226280"/>
                  </a:lnTo>
                  <a:lnTo>
                    <a:pt x="801541" y="3202851"/>
                  </a:lnTo>
                  <a:lnTo>
                    <a:pt x="763928" y="3178406"/>
                  </a:lnTo>
                  <a:lnTo>
                    <a:pt x="726998" y="3152966"/>
                  </a:lnTo>
                  <a:lnTo>
                    <a:pt x="690766" y="3126547"/>
                  </a:lnTo>
                  <a:lnTo>
                    <a:pt x="655251" y="3099168"/>
                  </a:lnTo>
                  <a:lnTo>
                    <a:pt x="620470" y="3070847"/>
                  </a:lnTo>
                  <a:lnTo>
                    <a:pt x="586442" y="3041603"/>
                  </a:lnTo>
                  <a:lnTo>
                    <a:pt x="553183" y="3011453"/>
                  </a:lnTo>
                  <a:lnTo>
                    <a:pt x="520711" y="2980417"/>
                  </a:lnTo>
                  <a:lnTo>
                    <a:pt x="489045" y="2948511"/>
                  </a:lnTo>
                  <a:lnTo>
                    <a:pt x="458201" y="2915754"/>
                  </a:lnTo>
                  <a:lnTo>
                    <a:pt x="428196" y="2882166"/>
                  </a:lnTo>
                  <a:lnTo>
                    <a:pt x="399050" y="2847763"/>
                  </a:lnTo>
                  <a:lnTo>
                    <a:pt x="370779" y="2812563"/>
                  </a:lnTo>
                  <a:lnTo>
                    <a:pt x="343401" y="2776587"/>
                  </a:lnTo>
                  <a:lnTo>
                    <a:pt x="316933" y="2739850"/>
                  </a:lnTo>
                  <a:lnTo>
                    <a:pt x="291393" y="2702373"/>
                  </a:lnTo>
                  <a:lnTo>
                    <a:pt x="266800" y="2664172"/>
                  </a:lnTo>
                  <a:lnTo>
                    <a:pt x="243169" y="2625266"/>
                  </a:lnTo>
                  <a:lnTo>
                    <a:pt x="220520" y="2585674"/>
                  </a:lnTo>
                  <a:lnTo>
                    <a:pt x="198869" y="2545413"/>
                  </a:lnTo>
                  <a:lnTo>
                    <a:pt x="178235" y="2504502"/>
                  </a:lnTo>
                  <a:lnTo>
                    <a:pt x="158634" y="2462959"/>
                  </a:lnTo>
                  <a:lnTo>
                    <a:pt x="140085" y="2420803"/>
                  </a:lnTo>
                  <a:lnTo>
                    <a:pt x="122605" y="2378050"/>
                  </a:lnTo>
                  <a:lnTo>
                    <a:pt x="106212" y="2334721"/>
                  </a:lnTo>
                  <a:lnTo>
                    <a:pt x="90922" y="2290833"/>
                  </a:lnTo>
                  <a:lnTo>
                    <a:pt x="76755" y="2246403"/>
                  </a:lnTo>
                  <a:lnTo>
                    <a:pt x="63728" y="2201451"/>
                  </a:lnTo>
                  <a:lnTo>
                    <a:pt x="51857" y="2155995"/>
                  </a:lnTo>
                  <a:lnTo>
                    <a:pt x="41161" y="2110053"/>
                  </a:lnTo>
                  <a:lnTo>
                    <a:pt x="31658" y="2063642"/>
                  </a:lnTo>
                  <a:lnTo>
                    <a:pt x="23364" y="2016782"/>
                  </a:lnTo>
                  <a:lnTo>
                    <a:pt x="16298" y="1969491"/>
                  </a:lnTo>
                  <a:lnTo>
                    <a:pt x="10478" y="1921786"/>
                  </a:lnTo>
                  <a:lnTo>
                    <a:pt x="5920" y="1873687"/>
                  </a:lnTo>
                  <a:lnTo>
                    <a:pt x="2643" y="1825210"/>
                  </a:lnTo>
                  <a:lnTo>
                    <a:pt x="663" y="1776375"/>
                  </a:lnTo>
                  <a:lnTo>
                    <a:pt x="0" y="1727200"/>
                  </a:lnTo>
                  <a:close/>
                </a:path>
                <a:path w="3339465" h="3454400">
                  <a:moveTo>
                    <a:pt x="834898" y="1727200"/>
                  </a:moveTo>
                  <a:lnTo>
                    <a:pt x="836133" y="1776153"/>
                  </a:lnTo>
                  <a:lnTo>
                    <a:pt x="839796" y="1824418"/>
                  </a:lnTo>
                  <a:lnTo>
                    <a:pt x="845824" y="1871925"/>
                  </a:lnTo>
                  <a:lnTo>
                    <a:pt x="854153" y="1918606"/>
                  </a:lnTo>
                  <a:lnTo>
                    <a:pt x="864718" y="1964393"/>
                  </a:lnTo>
                  <a:lnTo>
                    <a:pt x="877458" y="2009219"/>
                  </a:lnTo>
                  <a:lnTo>
                    <a:pt x="892307" y="2053014"/>
                  </a:lnTo>
                  <a:lnTo>
                    <a:pt x="909202" y="2095712"/>
                  </a:lnTo>
                  <a:lnTo>
                    <a:pt x="928081" y="2137244"/>
                  </a:lnTo>
                  <a:lnTo>
                    <a:pt x="948878" y="2177542"/>
                  </a:lnTo>
                  <a:lnTo>
                    <a:pt x="971530" y="2216537"/>
                  </a:lnTo>
                  <a:lnTo>
                    <a:pt x="995974" y="2254162"/>
                  </a:lnTo>
                  <a:lnTo>
                    <a:pt x="1022146" y="2290349"/>
                  </a:lnTo>
                  <a:lnTo>
                    <a:pt x="1049983" y="2325029"/>
                  </a:lnTo>
                  <a:lnTo>
                    <a:pt x="1079420" y="2358136"/>
                  </a:lnTo>
                  <a:lnTo>
                    <a:pt x="1110395" y="2389599"/>
                  </a:lnTo>
                  <a:lnTo>
                    <a:pt x="1142842" y="2419352"/>
                  </a:lnTo>
                  <a:lnTo>
                    <a:pt x="1176700" y="2447326"/>
                  </a:lnTo>
                  <a:lnTo>
                    <a:pt x="1211904" y="2473454"/>
                  </a:lnTo>
                  <a:lnTo>
                    <a:pt x="1248391" y="2497666"/>
                  </a:lnTo>
                  <a:lnTo>
                    <a:pt x="1286096" y="2519896"/>
                  </a:lnTo>
                  <a:lnTo>
                    <a:pt x="1324957" y="2540075"/>
                  </a:lnTo>
                  <a:lnTo>
                    <a:pt x="1364909" y="2558134"/>
                  </a:lnTo>
                  <a:lnTo>
                    <a:pt x="1405889" y="2574007"/>
                  </a:lnTo>
                  <a:lnTo>
                    <a:pt x="1447834" y="2587625"/>
                  </a:lnTo>
                  <a:lnTo>
                    <a:pt x="1490680" y="2598919"/>
                  </a:lnTo>
                  <a:lnTo>
                    <a:pt x="1534362" y="2607822"/>
                  </a:lnTo>
                  <a:lnTo>
                    <a:pt x="1578818" y="2614265"/>
                  </a:lnTo>
                  <a:lnTo>
                    <a:pt x="1623984" y="2618181"/>
                  </a:lnTo>
                  <a:lnTo>
                    <a:pt x="1669796" y="2619502"/>
                  </a:lnTo>
                  <a:lnTo>
                    <a:pt x="1715595" y="2618181"/>
                  </a:lnTo>
                  <a:lnTo>
                    <a:pt x="1760749" y="2614265"/>
                  </a:lnTo>
                  <a:lnTo>
                    <a:pt x="1805195" y="2607822"/>
                  </a:lnTo>
                  <a:lnTo>
                    <a:pt x="1848867" y="2598919"/>
                  </a:lnTo>
                  <a:lnTo>
                    <a:pt x="1891703" y="2587625"/>
                  </a:lnTo>
                  <a:lnTo>
                    <a:pt x="1933640" y="2574007"/>
                  </a:lnTo>
                  <a:lnTo>
                    <a:pt x="1974612" y="2558134"/>
                  </a:lnTo>
                  <a:lnTo>
                    <a:pt x="2014557" y="2540075"/>
                  </a:lnTo>
                  <a:lnTo>
                    <a:pt x="2053411" y="2519896"/>
                  </a:lnTo>
                  <a:lnTo>
                    <a:pt x="2091111" y="2497666"/>
                  </a:lnTo>
                  <a:lnTo>
                    <a:pt x="2127592" y="2473454"/>
                  </a:lnTo>
                  <a:lnTo>
                    <a:pt x="2162791" y="2447326"/>
                  </a:lnTo>
                  <a:lnTo>
                    <a:pt x="2196645" y="2419352"/>
                  </a:lnTo>
                  <a:lnTo>
                    <a:pt x="2229089" y="2389599"/>
                  </a:lnTo>
                  <a:lnTo>
                    <a:pt x="2260060" y="2358136"/>
                  </a:lnTo>
                  <a:lnTo>
                    <a:pt x="2289494" y="2325029"/>
                  </a:lnTo>
                  <a:lnTo>
                    <a:pt x="2317328" y="2290349"/>
                  </a:lnTo>
                  <a:lnTo>
                    <a:pt x="2343498" y="2254162"/>
                  </a:lnTo>
                  <a:lnTo>
                    <a:pt x="2367940" y="2216537"/>
                  </a:lnTo>
                  <a:lnTo>
                    <a:pt x="2390591" y="2177542"/>
                  </a:lnTo>
                  <a:lnTo>
                    <a:pt x="2411387" y="2137244"/>
                  </a:lnTo>
                  <a:lnTo>
                    <a:pt x="2430264" y="2095712"/>
                  </a:lnTo>
                  <a:lnTo>
                    <a:pt x="2447159" y="2053014"/>
                  </a:lnTo>
                  <a:lnTo>
                    <a:pt x="2462007" y="2009219"/>
                  </a:lnTo>
                  <a:lnTo>
                    <a:pt x="2474746" y="1964393"/>
                  </a:lnTo>
                  <a:lnTo>
                    <a:pt x="2485312" y="1918606"/>
                  </a:lnTo>
                  <a:lnTo>
                    <a:pt x="2493640" y="1871925"/>
                  </a:lnTo>
                  <a:lnTo>
                    <a:pt x="2499668" y="1824418"/>
                  </a:lnTo>
                  <a:lnTo>
                    <a:pt x="2503331" y="1776153"/>
                  </a:lnTo>
                  <a:lnTo>
                    <a:pt x="2504567" y="1727200"/>
                  </a:lnTo>
                  <a:lnTo>
                    <a:pt x="2503331" y="1678234"/>
                  </a:lnTo>
                  <a:lnTo>
                    <a:pt x="2499668" y="1629959"/>
                  </a:lnTo>
                  <a:lnTo>
                    <a:pt x="2493640" y="1582444"/>
                  </a:lnTo>
                  <a:lnTo>
                    <a:pt x="2485312" y="1535755"/>
                  </a:lnTo>
                  <a:lnTo>
                    <a:pt x="2474746" y="1489962"/>
                  </a:lnTo>
                  <a:lnTo>
                    <a:pt x="2462007" y="1445131"/>
                  </a:lnTo>
                  <a:lnTo>
                    <a:pt x="2447159" y="1401332"/>
                  </a:lnTo>
                  <a:lnTo>
                    <a:pt x="2430264" y="1358632"/>
                  </a:lnTo>
                  <a:lnTo>
                    <a:pt x="2411387" y="1317099"/>
                  </a:lnTo>
                  <a:lnTo>
                    <a:pt x="2390591" y="1276801"/>
                  </a:lnTo>
                  <a:lnTo>
                    <a:pt x="2367940" y="1237806"/>
                  </a:lnTo>
                  <a:lnTo>
                    <a:pt x="2343498" y="1200182"/>
                  </a:lnTo>
                  <a:lnTo>
                    <a:pt x="2317328" y="1163997"/>
                  </a:lnTo>
                  <a:lnTo>
                    <a:pt x="2289494" y="1129319"/>
                  </a:lnTo>
                  <a:lnTo>
                    <a:pt x="2260060" y="1096216"/>
                  </a:lnTo>
                  <a:lnTo>
                    <a:pt x="2229089" y="1064756"/>
                  </a:lnTo>
                  <a:lnTo>
                    <a:pt x="2196645" y="1035007"/>
                  </a:lnTo>
                  <a:lnTo>
                    <a:pt x="2162791" y="1007036"/>
                  </a:lnTo>
                  <a:lnTo>
                    <a:pt x="2127592" y="980913"/>
                  </a:lnTo>
                  <a:lnTo>
                    <a:pt x="2091111" y="956705"/>
                  </a:lnTo>
                  <a:lnTo>
                    <a:pt x="2053411" y="934479"/>
                  </a:lnTo>
                  <a:lnTo>
                    <a:pt x="2014557" y="914304"/>
                  </a:lnTo>
                  <a:lnTo>
                    <a:pt x="1974612" y="896249"/>
                  </a:lnTo>
                  <a:lnTo>
                    <a:pt x="1933640" y="880380"/>
                  </a:lnTo>
                  <a:lnTo>
                    <a:pt x="1891703" y="866766"/>
                  </a:lnTo>
                  <a:lnTo>
                    <a:pt x="1848867" y="855474"/>
                  </a:lnTo>
                  <a:lnTo>
                    <a:pt x="1805195" y="846574"/>
                  </a:lnTo>
                  <a:lnTo>
                    <a:pt x="1760749" y="840132"/>
                  </a:lnTo>
                  <a:lnTo>
                    <a:pt x="1715595" y="836218"/>
                  </a:lnTo>
                  <a:lnTo>
                    <a:pt x="1669796" y="834898"/>
                  </a:lnTo>
                  <a:lnTo>
                    <a:pt x="1623984" y="836218"/>
                  </a:lnTo>
                  <a:lnTo>
                    <a:pt x="1578818" y="840132"/>
                  </a:lnTo>
                  <a:lnTo>
                    <a:pt x="1534362" y="846574"/>
                  </a:lnTo>
                  <a:lnTo>
                    <a:pt x="1490680" y="855474"/>
                  </a:lnTo>
                  <a:lnTo>
                    <a:pt x="1447834" y="866766"/>
                  </a:lnTo>
                  <a:lnTo>
                    <a:pt x="1405890" y="880380"/>
                  </a:lnTo>
                  <a:lnTo>
                    <a:pt x="1364909" y="896249"/>
                  </a:lnTo>
                  <a:lnTo>
                    <a:pt x="1324957" y="914304"/>
                  </a:lnTo>
                  <a:lnTo>
                    <a:pt x="1286096" y="934479"/>
                  </a:lnTo>
                  <a:lnTo>
                    <a:pt x="1248391" y="956705"/>
                  </a:lnTo>
                  <a:lnTo>
                    <a:pt x="1211904" y="980913"/>
                  </a:lnTo>
                  <a:lnTo>
                    <a:pt x="1176700" y="1007036"/>
                  </a:lnTo>
                  <a:lnTo>
                    <a:pt x="1142842" y="1035007"/>
                  </a:lnTo>
                  <a:lnTo>
                    <a:pt x="1110395" y="1064756"/>
                  </a:lnTo>
                  <a:lnTo>
                    <a:pt x="1079420" y="1096216"/>
                  </a:lnTo>
                  <a:lnTo>
                    <a:pt x="1049983" y="1129319"/>
                  </a:lnTo>
                  <a:lnTo>
                    <a:pt x="1022146" y="1163997"/>
                  </a:lnTo>
                  <a:lnTo>
                    <a:pt x="995974" y="1200182"/>
                  </a:lnTo>
                  <a:lnTo>
                    <a:pt x="971530" y="1237806"/>
                  </a:lnTo>
                  <a:lnTo>
                    <a:pt x="948878" y="1276801"/>
                  </a:lnTo>
                  <a:lnTo>
                    <a:pt x="928081" y="1317099"/>
                  </a:lnTo>
                  <a:lnTo>
                    <a:pt x="909202" y="1358632"/>
                  </a:lnTo>
                  <a:lnTo>
                    <a:pt x="892307" y="1401332"/>
                  </a:lnTo>
                  <a:lnTo>
                    <a:pt x="877458" y="1445131"/>
                  </a:lnTo>
                  <a:lnTo>
                    <a:pt x="864718" y="1489962"/>
                  </a:lnTo>
                  <a:lnTo>
                    <a:pt x="854153" y="1535755"/>
                  </a:lnTo>
                  <a:lnTo>
                    <a:pt x="845824" y="1582444"/>
                  </a:lnTo>
                  <a:lnTo>
                    <a:pt x="839796" y="1629959"/>
                  </a:lnTo>
                  <a:lnTo>
                    <a:pt x="836133" y="1678234"/>
                  </a:lnTo>
                  <a:lnTo>
                    <a:pt x="834898" y="1727200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09618" y="1297939"/>
              <a:ext cx="3504565" cy="3218180"/>
            </a:xfrm>
            <a:custGeom>
              <a:avLst/>
              <a:gdLst/>
              <a:ahLst/>
              <a:cxnLst/>
              <a:rect l="l" t="t" r="r" b="b"/>
              <a:pathLst>
                <a:path w="3504565" h="3218179">
                  <a:moveTo>
                    <a:pt x="1178560" y="955040"/>
                  </a:moveTo>
                  <a:lnTo>
                    <a:pt x="589280" y="0"/>
                  </a:lnTo>
                  <a:lnTo>
                    <a:pt x="0" y="955040"/>
                  </a:lnTo>
                  <a:lnTo>
                    <a:pt x="1178560" y="955040"/>
                  </a:lnTo>
                  <a:close/>
                </a:path>
                <a:path w="3504565" h="3218179">
                  <a:moveTo>
                    <a:pt x="2351786" y="3217672"/>
                  </a:moveTo>
                  <a:lnTo>
                    <a:pt x="1762379" y="2262632"/>
                  </a:lnTo>
                  <a:lnTo>
                    <a:pt x="1173226" y="3217672"/>
                  </a:lnTo>
                  <a:lnTo>
                    <a:pt x="2351786" y="3217672"/>
                  </a:lnTo>
                  <a:close/>
                </a:path>
                <a:path w="3504565" h="3218179">
                  <a:moveTo>
                    <a:pt x="3504438" y="955040"/>
                  </a:moveTo>
                  <a:lnTo>
                    <a:pt x="2915158" y="0"/>
                  </a:lnTo>
                  <a:lnTo>
                    <a:pt x="2325878" y="955040"/>
                  </a:lnTo>
                  <a:lnTo>
                    <a:pt x="3504438" y="9550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6436" y="150317"/>
            <a:ext cx="83502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A061D0"/>
                </a:solidFill>
                <a:latin typeface="Microsoft Sans Serif"/>
                <a:cs typeface="Microsoft Sans Serif"/>
              </a:rPr>
              <a:t>Модель</a:t>
            </a:r>
            <a:r>
              <a:rPr sz="3200" b="0" spc="2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A061D0"/>
                </a:solidFill>
                <a:latin typeface="Microsoft Sans Serif"/>
                <a:cs typeface="Microsoft Sans Serif"/>
              </a:rPr>
              <a:t>купівельної </a:t>
            </a:r>
            <a:r>
              <a:rPr sz="3200" b="0" spc="-35" dirty="0">
                <a:solidFill>
                  <a:srgbClr val="A061D0"/>
                </a:solidFill>
                <a:latin typeface="Microsoft Sans Serif"/>
                <a:cs typeface="Microsoft Sans Serif"/>
              </a:rPr>
              <a:t>поведінки</a:t>
            </a:r>
            <a:r>
              <a:rPr sz="3200" b="0" spc="1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A061D0"/>
                </a:solidFill>
                <a:latin typeface="Microsoft Sans Serif"/>
                <a:cs typeface="Microsoft Sans Serif"/>
              </a:rPr>
              <a:t>на</a:t>
            </a:r>
            <a:r>
              <a:rPr sz="3200" b="0" spc="30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solidFill>
                  <a:srgbClr val="A061D0"/>
                </a:solidFill>
                <a:latin typeface="Microsoft Sans Serif"/>
                <a:cs typeface="Microsoft Sans Serif"/>
              </a:rPr>
              <a:t>ринку</a:t>
            </a:r>
            <a:r>
              <a:rPr sz="3200" b="0" spc="45" dirty="0">
                <a:solidFill>
                  <a:srgbClr val="A061D0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A061D0"/>
                </a:solidFill>
                <a:latin typeface="Microsoft Sans Serif"/>
                <a:cs typeface="Microsoft Sans Serif"/>
              </a:rPr>
              <a:t>B2C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3294" y="1837385"/>
            <a:ext cx="1235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Arial"/>
                <a:cs typeface="Arial"/>
              </a:rPr>
              <a:t>Ст</a:t>
            </a:r>
            <a:r>
              <a:rPr sz="2000" b="1" i="1" spc="-10" dirty="0">
                <a:latin typeface="Arial"/>
                <a:cs typeface="Arial"/>
              </a:rPr>
              <a:t>и</a:t>
            </a:r>
            <a:r>
              <a:rPr sz="2000" b="1" i="1" dirty="0">
                <a:latin typeface="Arial"/>
                <a:cs typeface="Arial"/>
              </a:rPr>
              <a:t>мули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121" y="1552397"/>
            <a:ext cx="20339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"Чорний</a:t>
            </a:r>
            <a:r>
              <a:rPr sz="2000" b="1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001F5F"/>
                </a:solidFill>
                <a:latin typeface="Arial"/>
                <a:cs typeface="Arial"/>
              </a:rPr>
              <a:t>ящик"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(підсві</a:t>
            </a:r>
            <a:r>
              <a:rPr sz="2000" b="1" i="1" spc="-10" dirty="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оміст</a:t>
            </a:r>
            <a:r>
              <a:rPr sz="2000" b="1" i="1" spc="-10" dirty="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4483" y="4511849"/>
            <a:ext cx="2308860" cy="20256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63880" marR="202565" indent="-551815">
              <a:lnSpc>
                <a:spcPct val="103800"/>
              </a:lnSpc>
              <a:spcBef>
                <a:spcPts val="210"/>
              </a:spcBef>
            </a:pP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Реакція</a:t>
            </a:r>
            <a:r>
              <a:rPr sz="2000" b="1" i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Arial"/>
                <a:cs typeface="Arial"/>
              </a:rPr>
              <a:t>покупця </a:t>
            </a:r>
            <a:r>
              <a:rPr sz="2000" b="1" i="1" spc="-5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Вибір: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Марки,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Продавця,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Часу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покупки,</a:t>
            </a:r>
            <a:endParaRPr sz="1800">
              <a:latin typeface="Microsoft Sans Serif"/>
              <a:cs typeface="Microsoft Sans Serif"/>
            </a:endParaRPr>
          </a:p>
          <a:p>
            <a:pPr marL="56388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Обсягу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закупівлі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6976" y="873633"/>
            <a:ext cx="1613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Марке</a:t>
            </a:r>
            <a:r>
              <a:rPr sz="1800" b="1" spc="-35" dirty="0">
                <a:solidFill>
                  <a:srgbClr val="FF66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ингові</a:t>
            </a:r>
            <a:r>
              <a:rPr sz="1800" dirty="0">
                <a:solidFill>
                  <a:srgbClr val="FF6600"/>
                </a:solidFill>
                <a:latin typeface="Microsoft Sans Serif"/>
                <a:cs typeface="Microsoft Sans Serif"/>
              </a:rPr>
              <a:t>: 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Ціна,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1954" y="2633598"/>
            <a:ext cx="2557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Глобальне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середовище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6976" y="1696592"/>
            <a:ext cx="13569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Просування,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16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Збут</a:t>
            </a:r>
            <a:endParaRPr sz="1800">
              <a:latin typeface="Microsoft Sans Serif"/>
              <a:cs typeface="Microsoft Sans Serif"/>
            </a:endParaRPr>
          </a:p>
          <a:p>
            <a:pPr marR="217804" algn="r">
              <a:lnSpc>
                <a:spcPts val="2880"/>
              </a:lnSpc>
            </a:pPr>
            <a:r>
              <a:rPr sz="2400" b="1" dirty="0">
                <a:solidFill>
                  <a:srgbClr val="FF6600"/>
                </a:solidFill>
                <a:latin typeface="Calibri"/>
                <a:cs typeface="Calibri"/>
              </a:rPr>
              <a:t>+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00225" y="4438345"/>
            <a:ext cx="124333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935">
              <a:lnSpc>
                <a:spcPts val="1989"/>
              </a:lnSpc>
              <a:spcBef>
                <a:spcPts val="100"/>
              </a:spcBef>
              <a:buSzPct val="94444"/>
              <a:buChar char="•"/>
              <a:tabLst>
                <a:tab pos="127635" algn="l"/>
              </a:tabLst>
            </a:pPr>
            <a:r>
              <a:rPr sz="1800" spc="-5" dirty="0">
                <a:latin typeface="Calibri"/>
                <a:cs typeface="Calibri"/>
              </a:rPr>
              <a:t>4P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5"/>
              </a:lnSpc>
              <a:buSzPct val="94444"/>
              <a:buChar char="•"/>
              <a:tabLst>
                <a:tab pos="241935" algn="l"/>
              </a:tabLst>
            </a:pPr>
            <a:r>
              <a:rPr sz="1800" spc="-5" dirty="0">
                <a:latin typeface="Calibri"/>
                <a:cs typeface="Calibri"/>
              </a:rPr>
              <a:t>Place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0"/>
              </a:lnSpc>
              <a:buSzPct val="94444"/>
              <a:buChar char="•"/>
              <a:tabLst>
                <a:tab pos="241935" algn="l"/>
              </a:tabLst>
            </a:pPr>
            <a:r>
              <a:rPr sz="1800" spc="-10" dirty="0">
                <a:latin typeface="Calibri"/>
                <a:cs typeface="Calibri"/>
              </a:rPr>
              <a:t>Price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820"/>
              </a:lnSpc>
              <a:buSzPct val="94444"/>
              <a:buChar char="•"/>
              <a:tabLst>
                <a:tab pos="241935" algn="l"/>
              </a:tabLst>
            </a:pP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romo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ion</a:t>
            </a:r>
            <a:endParaRPr sz="1800">
              <a:latin typeface="Calibri"/>
              <a:cs typeface="Calibri"/>
            </a:endParaRPr>
          </a:p>
          <a:p>
            <a:pPr marL="241300" lvl="1" indent="-114935">
              <a:lnSpc>
                <a:spcPts val="1989"/>
              </a:lnSpc>
              <a:buSzPct val="94444"/>
              <a:buChar char="•"/>
              <a:tabLst>
                <a:tab pos="241935" algn="l"/>
              </a:tabLst>
            </a:pPr>
            <a:r>
              <a:rPr sz="1800" spc="-5" dirty="0">
                <a:latin typeface="Calibri"/>
                <a:cs typeface="Calibri"/>
              </a:rPr>
              <a:t>Product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09635" y="3981450"/>
            <a:ext cx="3781425" cy="2876550"/>
            <a:chOff x="8009635" y="3981450"/>
            <a:chExt cx="3781425" cy="287655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9635" y="3981450"/>
              <a:ext cx="3781425" cy="28765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736962" y="4878705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23113" y="0"/>
                  </a:moveTo>
                  <a:lnTo>
                    <a:pt x="14091" y="1807"/>
                  </a:lnTo>
                  <a:lnTo>
                    <a:pt x="6746" y="6746"/>
                  </a:lnTo>
                  <a:lnTo>
                    <a:pt x="1807" y="14091"/>
                  </a:lnTo>
                  <a:lnTo>
                    <a:pt x="0" y="23114"/>
                  </a:lnTo>
                  <a:lnTo>
                    <a:pt x="1807" y="32083"/>
                  </a:lnTo>
                  <a:lnTo>
                    <a:pt x="6746" y="39433"/>
                  </a:lnTo>
                  <a:lnTo>
                    <a:pt x="14091" y="44402"/>
                  </a:lnTo>
                  <a:lnTo>
                    <a:pt x="23113" y="46228"/>
                  </a:lnTo>
                  <a:lnTo>
                    <a:pt x="32083" y="44402"/>
                  </a:lnTo>
                  <a:lnTo>
                    <a:pt x="39433" y="39433"/>
                  </a:lnTo>
                  <a:lnTo>
                    <a:pt x="44402" y="32083"/>
                  </a:lnTo>
                  <a:lnTo>
                    <a:pt x="46227" y="23114"/>
                  </a:lnTo>
                  <a:lnTo>
                    <a:pt x="44402" y="14091"/>
                  </a:lnTo>
                  <a:lnTo>
                    <a:pt x="39433" y="6746"/>
                  </a:lnTo>
                  <a:lnTo>
                    <a:pt x="32083" y="1807"/>
                  </a:lnTo>
                  <a:lnTo>
                    <a:pt x="2311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4580" y="4327525"/>
              <a:ext cx="92455" cy="924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736962" y="4878705"/>
              <a:ext cx="46355" cy="46355"/>
            </a:xfrm>
            <a:custGeom>
              <a:avLst/>
              <a:gdLst/>
              <a:ahLst/>
              <a:cxnLst/>
              <a:rect l="l" t="t" r="r" b="b"/>
              <a:pathLst>
                <a:path w="46354" h="46354">
                  <a:moveTo>
                    <a:pt x="46227" y="23114"/>
                  </a:moveTo>
                  <a:lnTo>
                    <a:pt x="44402" y="32083"/>
                  </a:lnTo>
                  <a:lnTo>
                    <a:pt x="39433" y="39433"/>
                  </a:lnTo>
                  <a:lnTo>
                    <a:pt x="32083" y="44402"/>
                  </a:lnTo>
                  <a:lnTo>
                    <a:pt x="23113" y="46228"/>
                  </a:lnTo>
                  <a:lnTo>
                    <a:pt x="14091" y="44402"/>
                  </a:lnTo>
                  <a:lnTo>
                    <a:pt x="6746" y="39433"/>
                  </a:lnTo>
                  <a:lnTo>
                    <a:pt x="1807" y="32083"/>
                  </a:lnTo>
                  <a:lnTo>
                    <a:pt x="0" y="23114"/>
                  </a:lnTo>
                  <a:lnTo>
                    <a:pt x="1807" y="14091"/>
                  </a:lnTo>
                  <a:lnTo>
                    <a:pt x="6746" y="6746"/>
                  </a:lnTo>
                  <a:lnTo>
                    <a:pt x="14091" y="1807"/>
                  </a:lnTo>
                  <a:lnTo>
                    <a:pt x="23113" y="0"/>
                  </a:lnTo>
                  <a:lnTo>
                    <a:pt x="32083" y="1807"/>
                  </a:lnTo>
                  <a:lnTo>
                    <a:pt x="39433" y="6746"/>
                  </a:lnTo>
                  <a:lnTo>
                    <a:pt x="44402" y="14091"/>
                  </a:lnTo>
                  <a:lnTo>
                    <a:pt x="46227" y="2311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8230" y="4321175"/>
              <a:ext cx="105155" cy="1051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37876" y="4918456"/>
              <a:ext cx="117094" cy="1170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32872" y="4277614"/>
              <a:ext cx="234060" cy="2341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31526" y="4912106"/>
              <a:ext cx="129794" cy="12979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26522" y="4271264"/>
              <a:ext cx="246760" cy="246887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8251862" y="2459978"/>
            <a:ext cx="1183640" cy="845185"/>
            <a:chOff x="8251862" y="2459978"/>
            <a:chExt cx="1183640" cy="845185"/>
          </a:xfrm>
        </p:grpSpPr>
        <p:sp>
          <p:nvSpPr>
            <p:cNvPr id="26" name="object 26"/>
            <p:cNvSpPr/>
            <p:nvPr/>
          </p:nvSpPr>
          <p:spPr>
            <a:xfrm>
              <a:off x="8258212" y="2466328"/>
              <a:ext cx="1170940" cy="832485"/>
            </a:xfrm>
            <a:custGeom>
              <a:avLst/>
              <a:gdLst/>
              <a:ahLst/>
              <a:cxnLst/>
              <a:rect l="l" t="t" r="r" b="b"/>
              <a:pathLst>
                <a:path w="1170940" h="832485">
                  <a:moveTo>
                    <a:pt x="722334" y="0"/>
                  </a:moveTo>
                  <a:lnTo>
                    <a:pt x="677348" y="5726"/>
                  </a:lnTo>
                  <a:lnTo>
                    <a:pt x="637839" y="27360"/>
                  </a:lnTo>
                  <a:lnTo>
                    <a:pt x="608927" y="63257"/>
                  </a:lnTo>
                  <a:lnTo>
                    <a:pt x="601241" y="56401"/>
                  </a:lnTo>
                  <a:lnTo>
                    <a:pt x="531540" y="24910"/>
                  </a:lnTo>
                  <a:lnTo>
                    <a:pt x="486840" y="24434"/>
                  </a:lnTo>
                  <a:lnTo>
                    <a:pt x="444512" y="36986"/>
                  </a:lnTo>
                  <a:lnTo>
                    <a:pt x="407767" y="61595"/>
                  </a:lnTo>
                  <a:lnTo>
                    <a:pt x="379819" y="97293"/>
                  </a:lnTo>
                  <a:lnTo>
                    <a:pt x="352250" y="84546"/>
                  </a:lnTo>
                  <a:lnTo>
                    <a:pt x="323097" y="76465"/>
                  </a:lnTo>
                  <a:lnTo>
                    <a:pt x="292969" y="73148"/>
                  </a:lnTo>
                  <a:lnTo>
                    <a:pt x="262471" y="74687"/>
                  </a:lnTo>
                  <a:lnTo>
                    <a:pt x="215117" y="87260"/>
                  </a:lnTo>
                  <a:lnTo>
                    <a:pt x="174258" y="110628"/>
                  </a:lnTo>
                  <a:lnTo>
                    <a:pt x="141392" y="142886"/>
                  </a:lnTo>
                  <a:lnTo>
                    <a:pt x="118020" y="182129"/>
                  </a:lnTo>
                  <a:lnTo>
                    <a:pt x="105640" y="226452"/>
                  </a:lnTo>
                  <a:lnTo>
                    <a:pt x="105753" y="273950"/>
                  </a:lnTo>
                  <a:lnTo>
                    <a:pt x="104737" y="276490"/>
                  </a:lnTo>
                  <a:lnTo>
                    <a:pt x="53064" y="294175"/>
                  </a:lnTo>
                  <a:lnTo>
                    <a:pt x="15202" y="332624"/>
                  </a:lnTo>
                  <a:lnTo>
                    <a:pt x="0" y="375594"/>
                  </a:lnTo>
                  <a:lnTo>
                    <a:pt x="2835" y="419397"/>
                  </a:lnTo>
                  <a:lnTo>
                    <a:pt x="22363" y="458962"/>
                  </a:lnTo>
                  <a:lnTo>
                    <a:pt x="57239" y="489215"/>
                  </a:lnTo>
                  <a:lnTo>
                    <a:pt x="41786" y="509127"/>
                  </a:lnTo>
                  <a:lnTo>
                    <a:pt x="31251" y="531538"/>
                  </a:lnTo>
                  <a:lnTo>
                    <a:pt x="25931" y="555617"/>
                  </a:lnTo>
                  <a:lnTo>
                    <a:pt x="26124" y="580528"/>
                  </a:lnTo>
                  <a:lnTo>
                    <a:pt x="40731" y="623522"/>
                  </a:lnTo>
                  <a:lnTo>
                    <a:pt x="70304" y="656633"/>
                  </a:lnTo>
                  <a:lnTo>
                    <a:pt x="110616" y="676648"/>
                  </a:lnTo>
                  <a:lnTo>
                    <a:pt x="157442" y="680350"/>
                  </a:lnTo>
                  <a:lnTo>
                    <a:pt x="158839" y="682890"/>
                  </a:lnTo>
                  <a:lnTo>
                    <a:pt x="189070" y="721185"/>
                  </a:lnTo>
                  <a:lnTo>
                    <a:pt x="225273" y="749957"/>
                  </a:lnTo>
                  <a:lnTo>
                    <a:pt x="266483" y="769932"/>
                  </a:lnTo>
                  <a:lnTo>
                    <a:pt x="310974" y="780691"/>
                  </a:lnTo>
                  <a:lnTo>
                    <a:pt x="357021" y="781818"/>
                  </a:lnTo>
                  <a:lnTo>
                    <a:pt x="402897" y="772894"/>
                  </a:lnTo>
                  <a:lnTo>
                    <a:pt x="446875" y="753502"/>
                  </a:lnTo>
                  <a:lnTo>
                    <a:pt x="466641" y="777368"/>
                  </a:lnTo>
                  <a:lnTo>
                    <a:pt x="490134" y="797460"/>
                  </a:lnTo>
                  <a:lnTo>
                    <a:pt x="516794" y="813385"/>
                  </a:lnTo>
                  <a:lnTo>
                    <a:pt x="546062" y="824749"/>
                  </a:lnTo>
                  <a:lnTo>
                    <a:pt x="594541" y="832368"/>
                  </a:lnTo>
                  <a:lnTo>
                    <a:pt x="641754" y="827529"/>
                  </a:lnTo>
                  <a:lnTo>
                    <a:pt x="685524" y="811367"/>
                  </a:lnTo>
                  <a:lnTo>
                    <a:pt x="723674" y="785013"/>
                  </a:lnTo>
                  <a:lnTo>
                    <a:pt x="754027" y="749599"/>
                  </a:lnTo>
                  <a:lnTo>
                    <a:pt x="774408" y="706258"/>
                  </a:lnTo>
                  <a:lnTo>
                    <a:pt x="793456" y="716083"/>
                  </a:lnTo>
                  <a:lnTo>
                    <a:pt x="813635" y="723229"/>
                  </a:lnTo>
                  <a:lnTo>
                    <a:pt x="834647" y="727636"/>
                  </a:lnTo>
                  <a:lnTo>
                    <a:pt x="856196" y="729245"/>
                  </a:lnTo>
                  <a:lnTo>
                    <a:pt x="905839" y="721947"/>
                  </a:lnTo>
                  <a:lnTo>
                    <a:pt x="949087" y="700793"/>
                  </a:lnTo>
                  <a:lnTo>
                    <a:pt x="983325" y="668264"/>
                  </a:lnTo>
                  <a:lnTo>
                    <a:pt x="1005938" y="626841"/>
                  </a:lnTo>
                  <a:lnTo>
                    <a:pt x="1014311" y="579004"/>
                  </a:lnTo>
                  <a:lnTo>
                    <a:pt x="1037461" y="574278"/>
                  </a:lnTo>
                  <a:lnTo>
                    <a:pt x="1080712" y="556680"/>
                  </a:lnTo>
                  <a:lnTo>
                    <a:pt x="1135045" y="510185"/>
                  </a:lnTo>
                  <a:lnTo>
                    <a:pt x="1158578" y="470156"/>
                  </a:lnTo>
                  <a:lnTo>
                    <a:pt x="1170568" y="426239"/>
                  </a:lnTo>
                  <a:lnTo>
                    <a:pt x="1170695" y="380809"/>
                  </a:lnTo>
                  <a:lnTo>
                    <a:pt x="1158636" y="336240"/>
                  </a:lnTo>
                  <a:lnTo>
                    <a:pt x="1134072" y="294905"/>
                  </a:lnTo>
                  <a:lnTo>
                    <a:pt x="1136739" y="288936"/>
                  </a:lnTo>
                  <a:lnTo>
                    <a:pt x="1138898" y="282840"/>
                  </a:lnTo>
                  <a:lnTo>
                    <a:pt x="1140676" y="276490"/>
                  </a:lnTo>
                  <a:lnTo>
                    <a:pt x="1145558" y="231882"/>
                  </a:lnTo>
                  <a:lnTo>
                    <a:pt x="1136175" y="189553"/>
                  </a:lnTo>
                  <a:lnTo>
                    <a:pt x="1114204" y="152333"/>
                  </a:lnTo>
                  <a:lnTo>
                    <a:pt x="1081321" y="123050"/>
                  </a:lnTo>
                  <a:lnTo>
                    <a:pt x="1039203" y="104532"/>
                  </a:lnTo>
                  <a:lnTo>
                    <a:pt x="1033220" y="83313"/>
                  </a:lnTo>
                  <a:lnTo>
                    <a:pt x="1010681" y="45686"/>
                  </a:lnTo>
                  <a:lnTo>
                    <a:pt x="948828" y="5766"/>
                  </a:lnTo>
                  <a:lnTo>
                    <a:pt x="898661" y="424"/>
                  </a:lnTo>
                  <a:lnTo>
                    <a:pt x="850090" y="13608"/>
                  </a:lnTo>
                  <a:lnTo>
                    <a:pt x="809079" y="44842"/>
                  </a:lnTo>
                  <a:lnTo>
                    <a:pt x="800234" y="34950"/>
                  </a:lnTo>
                  <a:lnTo>
                    <a:pt x="790330" y="26094"/>
                  </a:lnTo>
                  <a:lnTo>
                    <a:pt x="779450" y="18357"/>
                  </a:lnTo>
                  <a:lnTo>
                    <a:pt x="767677" y="11822"/>
                  </a:lnTo>
                  <a:lnTo>
                    <a:pt x="722334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58212" y="2466328"/>
              <a:ext cx="1170940" cy="832485"/>
            </a:xfrm>
            <a:custGeom>
              <a:avLst/>
              <a:gdLst/>
              <a:ahLst/>
              <a:cxnLst/>
              <a:rect l="l" t="t" r="r" b="b"/>
              <a:pathLst>
                <a:path w="1170940" h="832485">
                  <a:moveTo>
                    <a:pt x="105753" y="273950"/>
                  </a:moveTo>
                  <a:lnTo>
                    <a:pt x="105640" y="226452"/>
                  </a:lnTo>
                  <a:lnTo>
                    <a:pt x="118020" y="182129"/>
                  </a:lnTo>
                  <a:lnTo>
                    <a:pt x="141392" y="142886"/>
                  </a:lnTo>
                  <a:lnTo>
                    <a:pt x="174258" y="110628"/>
                  </a:lnTo>
                  <a:lnTo>
                    <a:pt x="215117" y="87260"/>
                  </a:lnTo>
                  <a:lnTo>
                    <a:pt x="262471" y="74687"/>
                  </a:lnTo>
                  <a:lnTo>
                    <a:pt x="292969" y="73148"/>
                  </a:lnTo>
                  <a:lnTo>
                    <a:pt x="323097" y="76465"/>
                  </a:lnTo>
                  <a:lnTo>
                    <a:pt x="352250" y="84546"/>
                  </a:lnTo>
                  <a:lnTo>
                    <a:pt x="379819" y="97293"/>
                  </a:lnTo>
                  <a:lnTo>
                    <a:pt x="407767" y="61595"/>
                  </a:lnTo>
                  <a:lnTo>
                    <a:pt x="444512" y="36986"/>
                  </a:lnTo>
                  <a:lnTo>
                    <a:pt x="486840" y="24434"/>
                  </a:lnTo>
                  <a:lnTo>
                    <a:pt x="531540" y="24910"/>
                  </a:lnTo>
                  <a:lnTo>
                    <a:pt x="575399" y="39381"/>
                  </a:lnTo>
                  <a:lnTo>
                    <a:pt x="608927" y="63257"/>
                  </a:lnTo>
                  <a:lnTo>
                    <a:pt x="637839" y="27360"/>
                  </a:lnTo>
                  <a:lnTo>
                    <a:pt x="677348" y="5726"/>
                  </a:lnTo>
                  <a:lnTo>
                    <a:pt x="722334" y="0"/>
                  </a:lnTo>
                  <a:lnTo>
                    <a:pt x="767677" y="11822"/>
                  </a:lnTo>
                  <a:lnTo>
                    <a:pt x="779450" y="18357"/>
                  </a:lnTo>
                  <a:lnTo>
                    <a:pt x="790330" y="26094"/>
                  </a:lnTo>
                  <a:lnTo>
                    <a:pt x="800234" y="34950"/>
                  </a:lnTo>
                  <a:lnTo>
                    <a:pt x="809079" y="44842"/>
                  </a:lnTo>
                  <a:lnTo>
                    <a:pt x="850090" y="13608"/>
                  </a:lnTo>
                  <a:lnTo>
                    <a:pt x="898661" y="424"/>
                  </a:lnTo>
                  <a:lnTo>
                    <a:pt x="948828" y="5766"/>
                  </a:lnTo>
                  <a:lnTo>
                    <a:pt x="994626" y="30110"/>
                  </a:lnTo>
                  <a:lnTo>
                    <a:pt x="1010681" y="45686"/>
                  </a:lnTo>
                  <a:lnTo>
                    <a:pt x="1023629" y="63559"/>
                  </a:lnTo>
                  <a:lnTo>
                    <a:pt x="1033220" y="83313"/>
                  </a:lnTo>
                  <a:lnTo>
                    <a:pt x="1039203" y="104532"/>
                  </a:lnTo>
                  <a:lnTo>
                    <a:pt x="1081321" y="123050"/>
                  </a:lnTo>
                  <a:lnTo>
                    <a:pt x="1114204" y="152333"/>
                  </a:lnTo>
                  <a:lnTo>
                    <a:pt x="1136175" y="189553"/>
                  </a:lnTo>
                  <a:lnTo>
                    <a:pt x="1145558" y="231882"/>
                  </a:lnTo>
                  <a:lnTo>
                    <a:pt x="1140676" y="276490"/>
                  </a:lnTo>
                  <a:lnTo>
                    <a:pt x="1138898" y="282840"/>
                  </a:lnTo>
                  <a:lnTo>
                    <a:pt x="1136739" y="288936"/>
                  </a:lnTo>
                  <a:lnTo>
                    <a:pt x="1134072" y="294905"/>
                  </a:lnTo>
                  <a:lnTo>
                    <a:pt x="1158636" y="336240"/>
                  </a:lnTo>
                  <a:lnTo>
                    <a:pt x="1170695" y="380809"/>
                  </a:lnTo>
                  <a:lnTo>
                    <a:pt x="1170568" y="426239"/>
                  </a:lnTo>
                  <a:lnTo>
                    <a:pt x="1158578" y="470156"/>
                  </a:lnTo>
                  <a:lnTo>
                    <a:pt x="1135045" y="510185"/>
                  </a:lnTo>
                  <a:lnTo>
                    <a:pt x="1100290" y="543952"/>
                  </a:lnTo>
                  <a:lnTo>
                    <a:pt x="1059682" y="566812"/>
                  </a:lnTo>
                  <a:lnTo>
                    <a:pt x="1014311" y="579004"/>
                  </a:lnTo>
                  <a:lnTo>
                    <a:pt x="1005938" y="626841"/>
                  </a:lnTo>
                  <a:lnTo>
                    <a:pt x="983325" y="668264"/>
                  </a:lnTo>
                  <a:lnTo>
                    <a:pt x="949087" y="700793"/>
                  </a:lnTo>
                  <a:lnTo>
                    <a:pt x="905839" y="721947"/>
                  </a:lnTo>
                  <a:lnTo>
                    <a:pt x="856196" y="729245"/>
                  </a:lnTo>
                  <a:lnTo>
                    <a:pt x="834647" y="727636"/>
                  </a:lnTo>
                  <a:lnTo>
                    <a:pt x="813635" y="723229"/>
                  </a:lnTo>
                  <a:lnTo>
                    <a:pt x="793456" y="716083"/>
                  </a:lnTo>
                  <a:lnTo>
                    <a:pt x="774408" y="706258"/>
                  </a:lnTo>
                  <a:lnTo>
                    <a:pt x="754027" y="749599"/>
                  </a:lnTo>
                  <a:lnTo>
                    <a:pt x="723674" y="785013"/>
                  </a:lnTo>
                  <a:lnTo>
                    <a:pt x="685524" y="811367"/>
                  </a:lnTo>
                  <a:lnTo>
                    <a:pt x="641754" y="827529"/>
                  </a:lnTo>
                  <a:lnTo>
                    <a:pt x="594541" y="832368"/>
                  </a:lnTo>
                  <a:lnTo>
                    <a:pt x="546062" y="824749"/>
                  </a:lnTo>
                  <a:lnTo>
                    <a:pt x="516794" y="813385"/>
                  </a:lnTo>
                  <a:lnTo>
                    <a:pt x="490134" y="797460"/>
                  </a:lnTo>
                  <a:lnTo>
                    <a:pt x="466641" y="777368"/>
                  </a:lnTo>
                  <a:lnTo>
                    <a:pt x="446875" y="753502"/>
                  </a:lnTo>
                  <a:lnTo>
                    <a:pt x="402897" y="772894"/>
                  </a:lnTo>
                  <a:lnTo>
                    <a:pt x="357021" y="781818"/>
                  </a:lnTo>
                  <a:lnTo>
                    <a:pt x="310974" y="780691"/>
                  </a:lnTo>
                  <a:lnTo>
                    <a:pt x="266483" y="769932"/>
                  </a:lnTo>
                  <a:lnTo>
                    <a:pt x="225273" y="749957"/>
                  </a:lnTo>
                  <a:lnTo>
                    <a:pt x="189070" y="721185"/>
                  </a:lnTo>
                  <a:lnTo>
                    <a:pt x="159601" y="684033"/>
                  </a:lnTo>
                  <a:lnTo>
                    <a:pt x="157442" y="680350"/>
                  </a:lnTo>
                  <a:lnTo>
                    <a:pt x="110616" y="676648"/>
                  </a:lnTo>
                  <a:lnTo>
                    <a:pt x="70304" y="656633"/>
                  </a:lnTo>
                  <a:lnTo>
                    <a:pt x="40731" y="623522"/>
                  </a:lnTo>
                  <a:lnTo>
                    <a:pt x="26124" y="580528"/>
                  </a:lnTo>
                  <a:lnTo>
                    <a:pt x="25931" y="555617"/>
                  </a:lnTo>
                  <a:lnTo>
                    <a:pt x="31251" y="531538"/>
                  </a:lnTo>
                  <a:lnTo>
                    <a:pt x="41786" y="509127"/>
                  </a:lnTo>
                  <a:lnTo>
                    <a:pt x="57239" y="489215"/>
                  </a:lnTo>
                  <a:lnTo>
                    <a:pt x="22363" y="458962"/>
                  </a:lnTo>
                  <a:lnTo>
                    <a:pt x="2835" y="419397"/>
                  </a:lnTo>
                  <a:lnTo>
                    <a:pt x="0" y="375594"/>
                  </a:lnTo>
                  <a:lnTo>
                    <a:pt x="15202" y="332624"/>
                  </a:lnTo>
                  <a:lnTo>
                    <a:pt x="31924" y="311102"/>
                  </a:lnTo>
                  <a:lnTo>
                    <a:pt x="53064" y="294175"/>
                  </a:lnTo>
                  <a:lnTo>
                    <a:pt x="77656" y="282440"/>
                  </a:lnTo>
                  <a:lnTo>
                    <a:pt x="104737" y="276490"/>
                  </a:lnTo>
                  <a:lnTo>
                    <a:pt x="105753" y="273950"/>
                  </a:lnTo>
                  <a:close/>
                </a:path>
                <a:path w="1170940" h="832485">
                  <a:moveTo>
                    <a:pt x="127216" y="501407"/>
                  </a:moveTo>
                  <a:lnTo>
                    <a:pt x="109283" y="501417"/>
                  </a:lnTo>
                  <a:lnTo>
                    <a:pt x="91672" y="498820"/>
                  </a:lnTo>
                  <a:lnTo>
                    <a:pt x="74656" y="493674"/>
                  </a:lnTo>
                  <a:lnTo>
                    <a:pt x="58509" y="486040"/>
                  </a:lnTo>
                </a:path>
                <a:path w="1170940" h="832485">
                  <a:moveTo>
                    <a:pt x="187795" y="669428"/>
                  </a:moveTo>
                  <a:lnTo>
                    <a:pt x="180486" y="671972"/>
                  </a:lnTo>
                  <a:lnTo>
                    <a:pt x="173047" y="674064"/>
                  </a:lnTo>
                  <a:lnTo>
                    <a:pt x="165488" y="675679"/>
                  </a:lnTo>
                  <a:lnTo>
                    <a:pt x="157823" y="676794"/>
                  </a:lnTo>
                </a:path>
                <a:path w="1170940" h="832485">
                  <a:moveTo>
                    <a:pt x="446875" y="750200"/>
                  </a:moveTo>
                  <a:lnTo>
                    <a:pt x="441662" y="742158"/>
                  </a:lnTo>
                  <a:lnTo>
                    <a:pt x="436889" y="733865"/>
                  </a:lnTo>
                  <a:lnTo>
                    <a:pt x="432569" y="725358"/>
                  </a:lnTo>
                  <a:lnTo>
                    <a:pt x="428714" y="716672"/>
                  </a:lnTo>
                </a:path>
                <a:path w="1170940" h="832485">
                  <a:moveTo>
                    <a:pt x="781774" y="666507"/>
                  </a:moveTo>
                  <a:lnTo>
                    <a:pt x="780678" y="675888"/>
                  </a:lnTo>
                  <a:lnTo>
                    <a:pt x="779107" y="685161"/>
                  </a:lnTo>
                  <a:lnTo>
                    <a:pt x="777059" y="694314"/>
                  </a:lnTo>
                  <a:lnTo>
                    <a:pt x="774535" y="703337"/>
                  </a:lnTo>
                </a:path>
                <a:path w="1170940" h="832485">
                  <a:moveTo>
                    <a:pt x="925538" y="439304"/>
                  </a:moveTo>
                  <a:lnTo>
                    <a:pt x="962312" y="463329"/>
                  </a:lnTo>
                  <a:lnTo>
                    <a:pt x="990181" y="495677"/>
                  </a:lnTo>
                  <a:lnTo>
                    <a:pt x="1007762" y="534191"/>
                  </a:lnTo>
                  <a:lnTo>
                    <a:pt x="1013676" y="576718"/>
                  </a:lnTo>
                </a:path>
                <a:path w="1170940" h="832485">
                  <a:moveTo>
                    <a:pt x="1133564" y="292873"/>
                  </a:moveTo>
                  <a:lnTo>
                    <a:pt x="1126055" y="307377"/>
                  </a:lnTo>
                  <a:lnTo>
                    <a:pt x="1116927" y="320893"/>
                  </a:lnTo>
                  <a:lnTo>
                    <a:pt x="1106275" y="333289"/>
                  </a:lnTo>
                  <a:lnTo>
                    <a:pt x="1094194" y="344435"/>
                  </a:lnTo>
                </a:path>
                <a:path w="1170940" h="832485">
                  <a:moveTo>
                    <a:pt x="1039330" y="101611"/>
                  </a:moveTo>
                  <a:lnTo>
                    <a:pt x="1040854" y="109612"/>
                  </a:lnTo>
                  <a:lnTo>
                    <a:pt x="1041489" y="117867"/>
                  </a:lnTo>
                  <a:lnTo>
                    <a:pt x="1041362" y="125995"/>
                  </a:lnTo>
                </a:path>
                <a:path w="1170940" h="832485">
                  <a:moveTo>
                    <a:pt x="788505" y="73290"/>
                  </a:moveTo>
                  <a:lnTo>
                    <a:pt x="792696" y="64982"/>
                  </a:lnTo>
                  <a:lnTo>
                    <a:pt x="797458" y="57019"/>
                  </a:lnTo>
                  <a:lnTo>
                    <a:pt x="802792" y="49412"/>
                  </a:lnTo>
                  <a:lnTo>
                    <a:pt x="808698" y="42175"/>
                  </a:lnTo>
                </a:path>
                <a:path w="1170940" h="832485">
                  <a:moveTo>
                    <a:pt x="600418" y="88022"/>
                  </a:moveTo>
                  <a:lnTo>
                    <a:pt x="602178" y="81121"/>
                  </a:lnTo>
                  <a:lnTo>
                    <a:pt x="604402" y="74338"/>
                  </a:lnTo>
                  <a:lnTo>
                    <a:pt x="607079" y="67698"/>
                  </a:lnTo>
                  <a:lnTo>
                    <a:pt x="610197" y="61225"/>
                  </a:lnTo>
                </a:path>
                <a:path w="1170940" h="832485">
                  <a:moveTo>
                    <a:pt x="379692" y="97166"/>
                  </a:moveTo>
                  <a:lnTo>
                    <a:pt x="389064" y="102858"/>
                  </a:lnTo>
                  <a:lnTo>
                    <a:pt x="398091" y="109073"/>
                  </a:lnTo>
                  <a:lnTo>
                    <a:pt x="406713" y="115812"/>
                  </a:lnTo>
                  <a:lnTo>
                    <a:pt x="414871" y="123074"/>
                  </a:lnTo>
                </a:path>
                <a:path w="1170940" h="832485">
                  <a:moveTo>
                    <a:pt x="111849" y="301255"/>
                  </a:moveTo>
                  <a:lnTo>
                    <a:pt x="109896" y="294542"/>
                  </a:lnTo>
                  <a:lnTo>
                    <a:pt x="108229" y="287746"/>
                  </a:lnTo>
                  <a:lnTo>
                    <a:pt x="106848" y="280878"/>
                  </a:lnTo>
                  <a:lnTo>
                    <a:pt x="105753" y="273950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186926" y="3727958"/>
            <a:ext cx="151765" cy="151765"/>
            <a:chOff x="9186926" y="3727958"/>
            <a:chExt cx="151765" cy="15176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93276" y="3734308"/>
              <a:ext cx="138683" cy="1386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86926" y="3727958"/>
              <a:ext cx="151383" cy="15138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674100" y="2695702"/>
            <a:ext cx="259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4P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533631" y="1037157"/>
            <a:ext cx="2447290" cy="2120265"/>
            <a:chOff x="9533631" y="1037157"/>
            <a:chExt cx="2447290" cy="2120265"/>
          </a:xfrm>
        </p:grpSpPr>
        <p:sp>
          <p:nvSpPr>
            <p:cNvPr id="33" name="object 33"/>
            <p:cNvSpPr/>
            <p:nvPr/>
          </p:nvSpPr>
          <p:spPr>
            <a:xfrm>
              <a:off x="9539981" y="1043507"/>
              <a:ext cx="2434590" cy="2107565"/>
            </a:xfrm>
            <a:custGeom>
              <a:avLst/>
              <a:gdLst/>
              <a:ahLst/>
              <a:cxnLst/>
              <a:rect l="l" t="t" r="r" b="b"/>
              <a:pathLst>
                <a:path w="2434590" h="2107565">
                  <a:moveTo>
                    <a:pt x="1469215" y="0"/>
                  </a:moveTo>
                  <a:lnTo>
                    <a:pt x="1427725" y="7541"/>
                  </a:lnTo>
                  <a:lnTo>
                    <a:pt x="1388024" y="23220"/>
                  </a:lnTo>
                  <a:lnTo>
                    <a:pt x="1351040" y="46670"/>
                  </a:lnTo>
                  <a:lnTo>
                    <a:pt x="1317703" y="77519"/>
                  </a:lnTo>
                  <a:lnTo>
                    <a:pt x="1288942" y="115401"/>
                  </a:lnTo>
                  <a:lnTo>
                    <a:pt x="1265686" y="159944"/>
                  </a:lnTo>
                  <a:lnTo>
                    <a:pt x="1249648" y="142640"/>
                  </a:lnTo>
                  <a:lnTo>
                    <a:pt x="1214716" y="112367"/>
                  </a:lnTo>
                  <a:lnTo>
                    <a:pt x="1155260" y="78320"/>
                  </a:lnTo>
                  <a:lnTo>
                    <a:pt x="1113439" y="64735"/>
                  </a:lnTo>
                  <a:lnTo>
                    <a:pt x="1071127" y="58509"/>
                  </a:lnTo>
                  <a:lnTo>
                    <a:pt x="1028952" y="59415"/>
                  </a:lnTo>
                  <a:lnTo>
                    <a:pt x="987540" y="67225"/>
                  </a:lnTo>
                  <a:lnTo>
                    <a:pt x="947517" y="81711"/>
                  </a:lnTo>
                  <a:lnTo>
                    <a:pt x="909512" y="102645"/>
                  </a:lnTo>
                  <a:lnTo>
                    <a:pt x="874151" y="129799"/>
                  </a:lnTo>
                  <a:lnTo>
                    <a:pt x="842060" y="162945"/>
                  </a:lnTo>
                  <a:lnTo>
                    <a:pt x="813867" y="201857"/>
                  </a:lnTo>
                  <a:lnTo>
                    <a:pt x="790198" y="246304"/>
                  </a:lnTo>
                  <a:lnTo>
                    <a:pt x="744787" y="219571"/>
                  </a:lnTo>
                  <a:lnTo>
                    <a:pt x="697084" y="200294"/>
                  </a:lnTo>
                  <a:lnTo>
                    <a:pt x="647753" y="188642"/>
                  </a:lnTo>
                  <a:lnTo>
                    <a:pt x="597459" y="184787"/>
                  </a:lnTo>
                  <a:lnTo>
                    <a:pt x="546866" y="188900"/>
                  </a:lnTo>
                  <a:lnTo>
                    <a:pt x="503286" y="198941"/>
                  </a:lnTo>
                  <a:lnTo>
                    <a:pt x="461862" y="214498"/>
                  </a:lnTo>
                  <a:lnTo>
                    <a:pt x="422837" y="235190"/>
                  </a:lnTo>
                  <a:lnTo>
                    <a:pt x="386455" y="260640"/>
                  </a:lnTo>
                  <a:lnTo>
                    <a:pt x="352959" y="290469"/>
                  </a:lnTo>
                  <a:lnTo>
                    <a:pt x="322592" y="324297"/>
                  </a:lnTo>
                  <a:lnTo>
                    <a:pt x="295597" y="361747"/>
                  </a:lnTo>
                  <a:lnTo>
                    <a:pt x="272217" y="402439"/>
                  </a:lnTo>
                  <a:lnTo>
                    <a:pt x="252697" y="445995"/>
                  </a:lnTo>
                  <a:lnTo>
                    <a:pt x="237279" y="492036"/>
                  </a:lnTo>
                  <a:lnTo>
                    <a:pt x="226206" y="540183"/>
                  </a:lnTo>
                  <a:lnTo>
                    <a:pt x="219722" y="590057"/>
                  </a:lnTo>
                  <a:lnTo>
                    <a:pt x="218069" y="641279"/>
                  </a:lnTo>
                  <a:lnTo>
                    <a:pt x="221492" y="693471"/>
                  </a:lnTo>
                  <a:lnTo>
                    <a:pt x="219460" y="700075"/>
                  </a:lnTo>
                  <a:lnTo>
                    <a:pt x="174155" y="710842"/>
                  </a:lnTo>
                  <a:lnTo>
                    <a:pt x="131885" y="731191"/>
                  </a:lnTo>
                  <a:lnTo>
                    <a:pt x="93675" y="760343"/>
                  </a:lnTo>
                  <a:lnTo>
                    <a:pt x="60550" y="797518"/>
                  </a:lnTo>
                  <a:lnTo>
                    <a:pt x="33532" y="841934"/>
                  </a:lnTo>
                  <a:lnTo>
                    <a:pt x="14733" y="889302"/>
                  </a:lnTo>
                  <a:lnTo>
                    <a:pt x="3637" y="938460"/>
                  </a:lnTo>
                  <a:lnTo>
                    <a:pt x="0" y="988290"/>
                  </a:lnTo>
                  <a:lnTo>
                    <a:pt x="3574" y="1037675"/>
                  </a:lnTo>
                  <a:lnTo>
                    <a:pt x="14115" y="1085496"/>
                  </a:lnTo>
                  <a:lnTo>
                    <a:pt x="31378" y="1130638"/>
                  </a:lnTo>
                  <a:lnTo>
                    <a:pt x="55116" y="1171983"/>
                  </a:lnTo>
                  <a:lnTo>
                    <a:pt x="85083" y="1208412"/>
                  </a:lnTo>
                  <a:lnTo>
                    <a:pt x="121035" y="1238809"/>
                  </a:lnTo>
                  <a:lnTo>
                    <a:pt x="94538" y="1278512"/>
                  </a:lnTo>
                  <a:lnTo>
                    <a:pt x="74533" y="1322532"/>
                  </a:lnTo>
                  <a:lnTo>
                    <a:pt x="61325" y="1369788"/>
                  </a:lnTo>
                  <a:lnTo>
                    <a:pt x="55219" y="1419202"/>
                  </a:lnTo>
                  <a:lnTo>
                    <a:pt x="56519" y="1469695"/>
                  </a:lnTo>
                  <a:lnTo>
                    <a:pt x="65572" y="1520696"/>
                  </a:lnTo>
                  <a:lnTo>
                    <a:pt x="81720" y="1567643"/>
                  </a:lnTo>
                  <a:lnTo>
                    <a:pt x="104191" y="1609823"/>
                  </a:lnTo>
                  <a:lnTo>
                    <a:pt x="132216" y="1646522"/>
                  </a:lnTo>
                  <a:lnTo>
                    <a:pt x="165024" y="1677025"/>
                  </a:lnTo>
                  <a:lnTo>
                    <a:pt x="201845" y="1700619"/>
                  </a:lnTo>
                  <a:lnTo>
                    <a:pt x="241908" y="1716590"/>
                  </a:lnTo>
                  <a:lnTo>
                    <a:pt x="284443" y="1724223"/>
                  </a:lnTo>
                  <a:lnTo>
                    <a:pt x="328680" y="1722806"/>
                  </a:lnTo>
                  <a:lnTo>
                    <a:pt x="331728" y="1728902"/>
                  </a:lnTo>
                  <a:lnTo>
                    <a:pt x="358178" y="1775758"/>
                  </a:lnTo>
                  <a:lnTo>
                    <a:pt x="386034" y="1815493"/>
                  </a:lnTo>
                  <a:lnTo>
                    <a:pt x="416649" y="1851194"/>
                  </a:lnTo>
                  <a:lnTo>
                    <a:pt x="449723" y="1882771"/>
                  </a:lnTo>
                  <a:lnTo>
                    <a:pt x="484957" y="1910136"/>
                  </a:lnTo>
                  <a:lnTo>
                    <a:pt x="522050" y="1933201"/>
                  </a:lnTo>
                  <a:lnTo>
                    <a:pt x="560704" y="1951876"/>
                  </a:lnTo>
                  <a:lnTo>
                    <a:pt x="600619" y="1966075"/>
                  </a:lnTo>
                  <a:lnTo>
                    <a:pt x="641495" y="1975707"/>
                  </a:lnTo>
                  <a:lnTo>
                    <a:pt x="683034" y="1980685"/>
                  </a:lnTo>
                  <a:lnTo>
                    <a:pt x="724934" y="1980919"/>
                  </a:lnTo>
                  <a:lnTo>
                    <a:pt x="766898" y="1976322"/>
                  </a:lnTo>
                  <a:lnTo>
                    <a:pt x="808625" y="1966805"/>
                  </a:lnTo>
                  <a:lnTo>
                    <a:pt x="849815" y="1952278"/>
                  </a:lnTo>
                  <a:lnTo>
                    <a:pt x="890170" y="1932655"/>
                  </a:lnTo>
                  <a:lnTo>
                    <a:pt x="929390" y="1907845"/>
                  </a:lnTo>
                  <a:lnTo>
                    <a:pt x="955770" y="1949144"/>
                  </a:lnTo>
                  <a:lnTo>
                    <a:pt x="985783" y="1986350"/>
                  </a:lnTo>
                  <a:lnTo>
                    <a:pt x="1019084" y="2019161"/>
                  </a:lnTo>
                  <a:lnTo>
                    <a:pt x="1055327" y="2047272"/>
                  </a:lnTo>
                  <a:lnTo>
                    <a:pt x="1094167" y="2070382"/>
                  </a:lnTo>
                  <a:lnTo>
                    <a:pt x="1135257" y="2088185"/>
                  </a:lnTo>
                  <a:lnTo>
                    <a:pt x="1178397" y="2100495"/>
                  </a:lnTo>
                  <a:lnTo>
                    <a:pt x="1221527" y="2106712"/>
                  </a:lnTo>
                  <a:lnTo>
                    <a:pt x="1264292" y="2107063"/>
                  </a:lnTo>
                  <a:lnTo>
                    <a:pt x="1306337" y="2101775"/>
                  </a:lnTo>
                  <a:lnTo>
                    <a:pt x="1347306" y="2091071"/>
                  </a:lnTo>
                  <a:lnTo>
                    <a:pt x="1386844" y="2075179"/>
                  </a:lnTo>
                  <a:lnTo>
                    <a:pt x="1424595" y="2054324"/>
                  </a:lnTo>
                  <a:lnTo>
                    <a:pt x="1460204" y="2028731"/>
                  </a:lnTo>
                  <a:lnTo>
                    <a:pt x="1493315" y="1998628"/>
                  </a:lnTo>
                  <a:lnTo>
                    <a:pt x="1523574" y="1964238"/>
                  </a:lnTo>
                  <a:lnTo>
                    <a:pt x="1550623" y="1925789"/>
                  </a:lnTo>
                  <a:lnTo>
                    <a:pt x="1574109" y="1883505"/>
                  </a:lnTo>
                  <a:lnTo>
                    <a:pt x="1593676" y="1837613"/>
                  </a:lnTo>
                  <a:lnTo>
                    <a:pt x="1608967" y="1788338"/>
                  </a:lnTo>
                  <a:lnTo>
                    <a:pt x="1648534" y="1813143"/>
                  </a:lnTo>
                  <a:lnTo>
                    <a:pt x="1690422" y="1831232"/>
                  </a:lnTo>
                  <a:lnTo>
                    <a:pt x="1734001" y="1842416"/>
                  </a:lnTo>
                  <a:lnTo>
                    <a:pt x="1778639" y="1846504"/>
                  </a:lnTo>
                  <a:lnTo>
                    <a:pt x="1822847" y="1843408"/>
                  </a:lnTo>
                  <a:lnTo>
                    <a:pt x="1865293" y="1833594"/>
                  </a:lnTo>
                  <a:lnTo>
                    <a:pt x="1905586" y="1817518"/>
                  </a:lnTo>
                  <a:lnTo>
                    <a:pt x="1943335" y="1795634"/>
                  </a:lnTo>
                  <a:lnTo>
                    <a:pt x="1978149" y="1768394"/>
                  </a:lnTo>
                  <a:lnTo>
                    <a:pt x="2009636" y="1736252"/>
                  </a:lnTo>
                  <a:lnTo>
                    <a:pt x="2037407" y="1699663"/>
                  </a:lnTo>
                  <a:lnTo>
                    <a:pt x="2061068" y="1659080"/>
                  </a:lnTo>
                  <a:lnTo>
                    <a:pt x="2080230" y="1614957"/>
                  </a:lnTo>
                  <a:lnTo>
                    <a:pt x="2094502" y="1567748"/>
                  </a:lnTo>
                  <a:lnTo>
                    <a:pt x="2103491" y="1517906"/>
                  </a:lnTo>
                  <a:lnTo>
                    <a:pt x="2106807" y="1465885"/>
                  </a:lnTo>
                  <a:lnTo>
                    <a:pt x="2154724" y="1453999"/>
                  </a:lnTo>
                  <a:lnTo>
                    <a:pt x="2200771" y="1435088"/>
                  </a:lnTo>
                  <a:lnTo>
                    <a:pt x="2244414" y="1409414"/>
                  </a:lnTo>
                  <a:lnTo>
                    <a:pt x="2285115" y="1377239"/>
                  </a:lnTo>
                  <a:lnTo>
                    <a:pt x="2316678" y="1345304"/>
                  </a:lnTo>
                  <a:lnTo>
                    <a:pt x="2344588" y="1310259"/>
                  </a:lnTo>
                  <a:lnTo>
                    <a:pt x="2368801" y="1272489"/>
                  </a:lnTo>
                  <a:lnTo>
                    <a:pt x="2389274" y="1232377"/>
                  </a:lnTo>
                  <a:lnTo>
                    <a:pt x="2405963" y="1190309"/>
                  </a:lnTo>
                  <a:lnTo>
                    <a:pt x="2418825" y="1146670"/>
                  </a:lnTo>
                  <a:lnTo>
                    <a:pt x="2427817" y="1101844"/>
                  </a:lnTo>
                  <a:lnTo>
                    <a:pt x="2432895" y="1056217"/>
                  </a:lnTo>
                  <a:lnTo>
                    <a:pt x="2434016" y="1010172"/>
                  </a:lnTo>
                  <a:lnTo>
                    <a:pt x="2431137" y="964094"/>
                  </a:lnTo>
                  <a:lnTo>
                    <a:pt x="2424214" y="918369"/>
                  </a:lnTo>
                  <a:lnTo>
                    <a:pt x="2413204" y="873380"/>
                  </a:lnTo>
                  <a:lnTo>
                    <a:pt x="2398064" y="829514"/>
                  </a:lnTo>
                  <a:lnTo>
                    <a:pt x="2378750" y="787153"/>
                  </a:lnTo>
                  <a:lnTo>
                    <a:pt x="2355219" y="746684"/>
                  </a:lnTo>
                  <a:lnTo>
                    <a:pt x="2359148" y="735258"/>
                  </a:lnTo>
                  <a:lnTo>
                    <a:pt x="2377450" y="648469"/>
                  </a:lnTo>
                  <a:lnTo>
                    <a:pt x="2379453" y="597246"/>
                  </a:lnTo>
                  <a:lnTo>
                    <a:pt x="2375269" y="547081"/>
                  </a:lnTo>
                  <a:lnTo>
                    <a:pt x="2365224" y="498645"/>
                  </a:lnTo>
                  <a:lnTo>
                    <a:pt x="2349646" y="452613"/>
                  </a:lnTo>
                  <a:lnTo>
                    <a:pt x="2328861" y="409657"/>
                  </a:lnTo>
                  <a:lnTo>
                    <a:pt x="2303194" y="370451"/>
                  </a:lnTo>
                  <a:lnTo>
                    <a:pt x="2272972" y="335669"/>
                  </a:lnTo>
                  <a:lnTo>
                    <a:pt x="2238522" y="305982"/>
                  </a:lnTo>
                  <a:lnTo>
                    <a:pt x="2200170" y="282066"/>
                  </a:lnTo>
                  <a:lnTo>
                    <a:pt x="2158242" y="264592"/>
                  </a:lnTo>
                  <a:lnTo>
                    <a:pt x="2145872" y="210927"/>
                  </a:lnTo>
                  <a:lnTo>
                    <a:pt x="2126048" y="160928"/>
                  </a:lnTo>
                  <a:lnTo>
                    <a:pt x="2099271" y="115645"/>
                  </a:lnTo>
                  <a:lnTo>
                    <a:pt x="2066040" y="76124"/>
                  </a:lnTo>
                  <a:lnTo>
                    <a:pt x="2029897" y="45616"/>
                  </a:lnTo>
                  <a:lnTo>
                    <a:pt x="1991110" y="22925"/>
                  </a:lnTo>
                  <a:lnTo>
                    <a:pt x="1950471" y="7975"/>
                  </a:lnTo>
                  <a:lnTo>
                    <a:pt x="1908774" y="688"/>
                  </a:lnTo>
                  <a:lnTo>
                    <a:pt x="1866809" y="988"/>
                  </a:lnTo>
                  <a:lnTo>
                    <a:pt x="1825370" y="8797"/>
                  </a:lnTo>
                  <a:lnTo>
                    <a:pt x="1785250" y="24039"/>
                  </a:lnTo>
                  <a:lnTo>
                    <a:pt x="1747240" y="46636"/>
                  </a:lnTo>
                  <a:lnTo>
                    <a:pt x="1712133" y="76512"/>
                  </a:lnTo>
                  <a:lnTo>
                    <a:pt x="1680722" y="113589"/>
                  </a:lnTo>
                  <a:lnTo>
                    <a:pt x="1662472" y="88404"/>
                  </a:lnTo>
                  <a:lnTo>
                    <a:pt x="1619447" y="46367"/>
                  </a:lnTo>
                  <a:lnTo>
                    <a:pt x="1553844" y="10808"/>
                  </a:lnTo>
                  <a:lnTo>
                    <a:pt x="1511565" y="966"/>
                  </a:lnTo>
                  <a:lnTo>
                    <a:pt x="1469215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539981" y="1043507"/>
              <a:ext cx="2434590" cy="2107565"/>
            </a:xfrm>
            <a:custGeom>
              <a:avLst/>
              <a:gdLst/>
              <a:ahLst/>
              <a:cxnLst/>
              <a:rect l="l" t="t" r="r" b="b"/>
              <a:pathLst>
                <a:path w="2434590" h="2107565">
                  <a:moveTo>
                    <a:pt x="221492" y="693471"/>
                  </a:moveTo>
                  <a:lnTo>
                    <a:pt x="218069" y="641279"/>
                  </a:lnTo>
                  <a:lnTo>
                    <a:pt x="219722" y="590057"/>
                  </a:lnTo>
                  <a:lnTo>
                    <a:pt x="226206" y="540183"/>
                  </a:lnTo>
                  <a:lnTo>
                    <a:pt x="237279" y="492036"/>
                  </a:lnTo>
                  <a:lnTo>
                    <a:pt x="252697" y="445995"/>
                  </a:lnTo>
                  <a:lnTo>
                    <a:pt x="272217" y="402439"/>
                  </a:lnTo>
                  <a:lnTo>
                    <a:pt x="295597" y="361747"/>
                  </a:lnTo>
                  <a:lnTo>
                    <a:pt x="322592" y="324297"/>
                  </a:lnTo>
                  <a:lnTo>
                    <a:pt x="352959" y="290469"/>
                  </a:lnTo>
                  <a:lnTo>
                    <a:pt x="386455" y="260640"/>
                  </a:lnTo>
                  <a:lnTo>
                    <a:pt x="422837" y="235190"/>
                  </a:lnTo>
                  <a:lnTo>
                    <a:pt x="461862" y="214498"/>
                  </a:lnTo>
                  <a:lnTo>
                    <a:pt x="503286" y="198941"/>
                  </a:lnTo>
                  <a:lnTo>
                    <a:pt x="546866" y="188900"/>
                  </a:lnTo>
                  <a:lnTo>
                    <a:pt x="597459" y="184787"/>
                  </a:lnTo>
                  <a:lnTo>
                    <a:pt x="647753" y="188642"/>
                  </a:lnTo>
                  <a:lnTo>
                    <a:pt x="697084" y="200294"/>
                  </a:lnTo>
                  <a:lnTo>
                    <a:pt x="744787" y="219571"/>
                  </a:lnTo>
                  <a:lnTo>
                    <a:pt x="790198" y="246304"/>
                  </a:lnTo>
                  <a:lnTo>
                    <a:pt x="813867" y="201857"/>
                  </a:lnTo>
                  <a:lnTo>
                    <a:pt x="842060" y="162945"/>
                  </a:lnTo>
                  <a:lnTo>
                    <a:pt x="874151" y="129799"/>
                  </a:lnTo>
                  <a:lnTo>
                    <a:pt x="909512" y="102645"/>
                  </a:lnTo>
                  <a:lnTo>
                    <a:pt x="947517" y="81711"/>
                  </a:lnTo>
                  <a:lnTo>
                    <a:pt x="987540" y="67225"/>
                  </a:lnTo>
                  <a:lnTo>
                    <a:pt x="1028952" y="59415"/>
                  </a:lnTo>
                  <a:lnTo>
                    <a:pt x="1071127" y="58509"/>
                  </a:lnTo>
                  <a:lnTo>
                    <a:pt x="1113439" y="64735"/>
                  </a:lnTo>
                  <a:lnTo>
                    <a:pt x="1155260" y="78320"/>
                  </a:lnTo>
                  <a:lnTo>
                    <a:pt x="1195963" y="99492"/>
                  </a:lnTo>
                  <a:lnTo>
                    <a:pt x="1232634" y="126765"/>
                  </a:lnTo>
                  <a:lnTo>
                    <a:pt x="1265686" y="159944"/>
                  </a:lnTo>
                  <a:lnTo>
                    <a:pt x="1288942" y="115401"/>
                  </a:lnTo>
                  <a:lnTo>
                    <a:pt x="1317703" y="77519"/>
                  </a:lnTo>
                  <a:lnTo>
                    <a:pt x="1351040" y="46670"/>
                  </a:lnTo>
                  <a:lnTo>
                    <a:pt x="1388024" y="23220"/>
                  </a:lnTo>
                  <a:lnTo>
                    <a:pt x="1427725" y="7541"/>
                  </a:lnTo>
                  <a:lnTo>
                    <a:pt x="1469215" y="0"/>
                  </a:lnTo>
                  <a:lnTo>
                    <a:pt x="1511565" y="966"/>
                  </a:lnTo>
                  <a:lnTo>
                    <a:pt x="1553844" y="10808"/>
                  </a:lnTo>
                  <a:lnTo>
                    <a:pt x="1595124" y="29896"/>
                  </a:lnTo>
                  <a:lnTo>
                    <a:pt x="1641971" y="65932"/>
                  </a:lnTo>
                  <a:lnTo>
                    <a:pt x="1680722" y="113589"/>
                  </a:lnTo>
                  <a:lnTo>
                    <a:pt x="1712133" y="76512"/>
                  </a:lnTo>
                  <a:lnTo>
                    <a:pt x="1747240" y="46636"/>
                  </a:lnTo>
                  <a:lnTo>
                    <a:pt x="1785250" y="24039"/>
                  </a:lnTo>
                  <a:lnTo>
                    <a:pt x="1825370" y="8797"/>
                  </a:lnTo>
                  <a:lnTo>
                    <a:pt x="1866809" y="988"/>
                  </a:lnTo>
                  <a:lnTo>
                    <a:pt x="1908774" y="688"/>
                  </a:lnTo>
                  <a:lnTo>
                    <a:pt x="1950471" y="7975"/>
                  </a:lnTo>
                  <a:lnTo>
                    <a:pt x="1991110" y="22925"/>
                  </a:lnTo>
                  <a:lnTo>
                    <a:pt x="2029897" y="45616"/>
                  </a:lnTo>
                  <a:lnTo>
                    <a:pt x="2066040" y="76124"/>
                  </a:lnTo>
                  <a:lnTo>
                    <a:pt x="2099271" y="115645"/>
                  </a:lnTo>
                  <a:lnTo>
                    <a:pt x="2126048" y="160928"/>
                  </a:lnTo>
                  <a:lnTo>
                    <a:pt x="2145872" y="210927"/>
                  </a:lnTo>
                  <a:lnTo>
                    <a:pt x="2158242" y="264592"/>
                  </a:lnTo>
                  <a:lnTo>
                    <a:pt x="2200170" y="282066"/>
                  </a:lnTo>
                  <a:lnTo>
                    <a:pt x="2238522" y="305982"/>
                  </a:lnTo>
                  <a:lnTo>
                    <a:pt x="2272972" y="335669"/>
                  </a:lnTo>
                  <a:lnTo>
                    <a:pt x="2303194" y="370451"/>
                  </a:lnTo>
                  <a:lnTo>
                    <a:pt x="2328861" y="409657"/>
                  </a:lnTo>
                  <a:lnTo>
                    <a:pt x="2349646" y="452613"/>
                  </a:lnTo>
                  <a:lnTo>
                    <a:pt x="2365224" y="498645"/>
                  </a:lnTo>
                  <a:lnTo>
                    <a:pt x="2375269" y="547081"/>
                  </a:lnTo>
                  <a:lnTo>
                    <a:pt x="2379453" y="597246"/>
                  </a:lnTo>
                  <a:lnTo>
                    <a:pt x="2377450" y="648469"/>
                  </a:lnTo>
                  <a:lnTo>
                    <a:pt x="2368935" y="700075"/>
                  </a:lnTo>
                  <a:lnTo>
                    <a:pt x="2355219" y="746684"/>
                  </a:lnTo>
                  <a:lnTo>
                    <a:pt x="2378750" y="787153"/>
                  </a:lnTo>
                  <a:lnTo>
                    <a:pt x="2398064" y="829514"/>
                  </a:lnTo>
                  <a:lnTo>
                    <a:pt x="2413204" y="873380"/>
                  </a:lnTo>
                  <a:lnTo>
                    <a:pt x="2424214" y="918369"/>
                  </a:lnTo>
                  <a:lnTo>
                    <a:pt x="2431137" y="964094"/>
                  </a:lnTo>
                  <a:lnTo>
                    <a:pt x="2434016" y="1010172"/>
                  </a:lnTo>
                  <a:lnTo>
                    <a:pt x="2432895" y="1056217"/>
                  </a:lnTo>
                  <a:lnTo>
                    <a:pt x="2427817" y="1101844"/>
                  </a:lnTo>
                  <a:lnTo>
                    <a:pt x="2418825" y="1146670"/>
                  </a:lnTo>
                  <a:lnTo>
                    <a:pt x="2405963" y="1190309"/>
                  </a:lnTo>
                  <a:lnTo>
                    <a:pt x="2389274" y="1232377"/>
                  </a:lnTo>
                  <a:lnTo>
                    <a:pt x="2368801" y="1272489"/>
                  </a:lnTo>
                  <a:lnTo>
                    <a:pt x="2344588" y="1310259"/>
                  </a:lnTo>
                  <a:lnTo>
                    <a:pt x="2316678" y="1345304"/>
                  </a:lnTo>
                  <a:lnTo>
                    <a:pt x="2285115" y="1377239"/>
                  </a:lnTo>
                  <a:lnTo>
                    <a:pt x="2244414" y="1409414"/>
                  </a:lnTo>
                  <a:lnTo>
                    <a:pt x="2200771" y="1435088"/>
                  </a:lnTo>
                  <a:lnTo>
                    <a:pt x="2154724" y="1453999"/>
                  </a:lnTo>
                  <a:lnTo>
                    <a:pt x="2106807" y="1465885"/>
                  </a:lnTo>
                  <a:lnTo>
                    <a:pt x="2103491" y="1517906"/>
                  </a:lnTo>
                  <a:lnTo>
                    <a:pt x="2094502" y="1567748"/>
                  </a:lnTo>
                  <a:lnTo>
                    <a:pt x="2080230" y="1614957"/>
                  </a:lnTo>
                  <a:lnTo>
                    <a:pt x="2061068" y="1659080"/>
                  </a:lnTo>
                  <a:lnTo>
                    <a:pt x="2037407" y="1699663"/>
                  </a:lnTo>
                  <a:lnTo>
                    <a:pt x="2009636" y="1736252"/>
                  </a:lnTo>
                  <a:lnTo>
                    <a:pt x="1978149" y="1768394"/>
                  </a:lnTo>
                  <a:lnTo>
                    <a:pt x="1943335" y="1795634"/>
                  </a:lnTo>
                  <a:lnTo>
                    <a:pt x="1905586" y="1817518"/>
                  </a:lnTo>
                  <a:lnTo>
                    <a:pt x="1865293" y="1833594"/>
                  </a:lnTo>
                  <a:lnTo>
                    <a:pt x="1822847" y="1843408"/>
                  </a:lnTo>
                  <a:lnTo>
                    <a:pt x="1778639" y="1846504"/>
                  </a:lnTo>
                  <a:lnTo>
                    <a:pt x="1734001" y="1842416"/>
                  </a:lnTo>
                  <a:lnTo>
                    <a:pt x="1690422" y="1831232"/>
                  </a:lnTo>
                  <a:lnTo>
                    <a:pt x="1648534" y="1813143"/>
                  </a:lnTo>
                  <a:lnTo>
                    <a:pt x="1608967" y="1788338"/>
                  </a:lnTo>
                  <a:lnTo>
                    <a:pt x="1593676" y="1837613"/>
                  </a:lnTo>
                  <a:lnTo>
                    <a:pt x="1574109" y="1883505"/>
                  </a:lnTo>
                  <a:lnTo>
                    <a:pt x="1550623" y="1925789"/>
                  </a:lnTo>
                  <a:lnTo>
                    <a:pt x="1523574" y="1964238"/>
                  </a:lnTo>
                  <a:lnTo>
                    <a:pt x="1493315" y="1998628"/>
                  </a:lnTo>
                  <a:lnTo>
                    <a:pt x="1460204" y="2028731"/>
                  </a:lnTo>
                  <a:lnTo>
                    <a:pt x="1424595" y="2054324"/>
                  </a:lnTo>
                  <a:lnTo>
                    <a:pt x="1386844" y="2075179"/>
                  </a:lnTo>
                  <a:lnTo>
                    <a:pt x="1347306" y="2091071"/>
                  </a:lnTo>
                  <a:lnTo>
                    <a:pt x="1306337" y="2101775"/>
                  </a:lnTo>
                  <a:lnTo>
                    <a:pt x="1264292" y="2107063"/>
                  </a:lnTo>
                  <a:lnTo>
                    <a:pt x="1221527" y="2106712"/>
                  </a:lnTo>
                  <a:lnTo>
                    <a:pt x="1178397" y="2100495"/>
                  </a:lnTo>
                  <a:lnTo>
                    <a:pt x="1135257" y="2088185"/>
                  </a:lnTo>
                  <a:lnTo>
                    <a:pt x="1094167" y="2070382"/>
                  </a:lnTo>
                  <a:lnTo>
                    <a:pt x="1055327" y="2047272"/>
                  </a:lnTo>
                  <a:lnTo>
                    <a:pt x="1019084" y="2019161"/>
                  </a:lnTo>
                  <a:lnTo>
                    <a:pt x="985783" y="1986350"/>
                  </a:lnTo>
                  <a:lnTo>
                    <a:pt x="955770" y="1949144"/>
                  </a:lnTo>
                  <a:lnTo>
                    <a:pt x="929390" y="1907845"/>
                  </a:lnTo>
                  <a:lnTo>
                    <a:pt x="890170" y="1932655"/>
                  </a:lnTo>
                  <a:lnTo>
                    <a:pt x="849815" y="1952278"/>
                  </a:lnTo>
                  <a:lnTo>
                    <a:pt x="808625" y="1966805"/>
                  </a:lnTo>
                  <a:lnTo>
                    <a:pt x="766898" y="1976322"/>
                  </a:lnTo>
                  <a:lnTo>
                    <a:pt x="724934" y="1980919"/>
                  </a:lnTo>
                  <a:lnTo>
                    <a:pt x="683034" y="1980685"/>
                  </a:lnTo>
                  <a:lnTo>
                    <a:pt x="641495" y="1975707"/>
                  </a:lnTo>
                  <a:lnTo>
                    <a:pt x="600619" y="1966075"/>
                  </a:lnTo>
                  <a:lnTo>
                    <a:pt x="560704" y="1951876"/>
                  </a:lnTo>
                  <a:lnTo>
                    <a:pt x="522050" y="1933201"/>
                  </a:lnTo>
                  <a:lnTo>
                    <a:pt x="484957" y="1910136"/>
                  </a:lnTo>
                  <a:lnTo>
                    <a:pt x="449723" y="1882771"/>
                  </a:lnTo>
                  <a:lnTo>
                    <a:pt x="416649" y="1851194"/>
                  </a:lnTo>
                  <a:lnTo>
                    <a:pt x="386034" y="1815493"/>
                  </a:lnTo>
                  <a:lnTo>
                    <a:pt x="358178" y="1775758"/>
                  </a:lnTo>
                  <a:lnTo>
                    <a:pt x="333379" y="1732077"/>
                  </a:lnTo>
                  <a:lnTo>
                    <a:pt x="330204" y="1725854"/>
                  </a:lnTo>
                  <a:lnTo>
                    <a:pt x="328680" y="1722806"/>
                  </a:lnTo>
                  <a:lnTo>
                    <a:pt x="284443" y="1724223"/>
                  </a:lnTo>
                  <a:lnTo>
                    <a:pt x="241908" y="1716590"/>
                  </a:lnTo>
                  <a:lnTo>
                    <a:pt x="201845" y="1700619"/>
                  </a:lnTo>
                  <a:lnTo>
                    <a:pt x="165024" y="1677025"/>
                  </a:lnTo>
                  <a:lnTo>
                    <a:pt x="132216" y="1646522"/>
                  </a:lnTo>
                  <a:lnTo>
                    <a:pt x="104191" y="1609823"/>
                  </a:lnTo>
                  <a:lnTo>
                    <a:pt x="81720" y="1567643"/>
                  </a:lnTo>
                  <a:lnTo>
                    <a:pt x="65572" y="1520696"/>
                  </a:lnTo>
                  <a:lnTo>
                    <a:pt x="56519" y="1469695"/>
                  </a:lnTo>
                  <a:lnTo>
                    <a:pt x="55219" y="1419202"/>
                  </a:lnTo>
                  <a:lnTo>
                    <a:pt x="61325" y="1369788"/>
                  </a:lnTo>
                  <a:lnTo>
                    <a:pt x="74533" y="1322532"/>
                  </a:lnTo>
                  <a:lnTo>
                    <a:pt x="94538" y="1278512"/>
                  </a:lnTo>
                  <a:lnTo>
                    <a:pt x="121035" y="1238809"/>
                  </a:lnTo>
                  <a:lnTo>
                    <a:pt x="85083" y="1208412"/>
                  </a:lnTo>
                  <a:lnTo>
                    <a:pt x="55116" y="1171983"/>
                  </a:lnTo>
                  <a:lnTo>
                    <a:pt x="31378" y="1130638"/>
                  </a:lnTo>
                  <a:lnTo>
                    <a:pt x="14115" y="1085496"/>
                  </a:lnTo>
                  <a:lnTo>
                    <a:pt x="3574" y="1037675"/>
                  </a:lnTo>
                  <a:lnTo>
                    <a:pt x="0" y="988290"/>
                  </a:lnTo>
                  <a:lnTo>
                    <a:pt x="3637" y="938460"/>
                  </a:lnTo>
                  <a:lnTo>
                    <a:pt x="14733" y="889302"/>
                  </a:lnTo>
                  <a:lnTo>
                    <a:pt x="33532" y="841934"/>
                  </a:lnTo>
                  <a:lnTo>
                    <a:pt x="60550" y="797518"/>
                  </a:lnTo>
                  <a:lnTo>
                    <a:pt x="93675" y="760343"/>
                  </a:lnTo>
                  <a:lnTo>
                    <a:pt x="131885" y="731191"/>
                  </a:lnTo>
                  <a:lnTo>
                    <a:pt x="174155" y="710842"/>
                  </a:lnTo>
                  <a:lnTo>
                    <a:pt x="219460" y="700075"/>
                  </a:lnTo>
                  <a:lnTo>
                    <a:pt x="221492" y="693471"/>
                  </a:lnTo>
                  <a:close/>
                </a:path>
                <a:path w="2434590" h="2107565">
                  <a:moveTo>
                    <a:pt x="266196" y="1269416"/>
                  </a:moveTo>
                  <a:lnTo>
                    <a:pt x="228963" y="1269488"/>
                  </a:lnTo>
                  <a:lnTo>
                    <a:pt x="192362" y="1262939"/>
                  </a:lnTo>
                  <a:lnTo>
                    <a:pt x="157022" y="1249914"/>
                  </a:lnTo>
                  <a:lnTo>
                    <a:pt x="123575" y="1230554"/>
                  </a:lnTo>
                </a:path>
                <a:path w="2434590" h="2107565">
                  <a:moveTo>
                    <a:pt x="391926" y="1694866"/>
                  </a:moveTo>
                  <a:lnTo>
                    <a:pt x="376718" y="1701337"/>
                  </a:lnTo>
                  <a:lnTo>
                    <a:pt x="361224" y="1706630"/>
                  </a:lnTo>
                  <a:lnTo>
                    <a:pt x="345492" y="1710708"/>
                  </a:lnTo>
                  <a:lnTo>
                    <a:pt x="329569" y="1713535"/>
                  </a:lnTo>
                </a:path>
                <a:path w="2434590" h="2107565">
                  <a:moveTo>
                    <a:pt x="929263" y="1899336"/>
                  </a:moveTo>
                  <a:lnTo>
                    <a:pt x="918478" y="1879008"/>
                  </a:lnTo>
                  <a:lnTo>
                    <a:pt x="908610" y="1858061"/>
                  </a:lnTo>
                  <a:lnTo>
                    <a:pt x="899670" y="1836543"/>
                  </a:lnTo>
                  <a:lnTo>
                    <a:pt x="891671" y="1814500"/>
                  </a:lnTo>
                </a:path>
                <a:path w="2434590" h="2107565">
                  <a:moveTo>
                    <a:pt x="1624207" y="1687627"/>
                  </a:moveTo>
                  <a:lnTo>
                    <a:pt x="1621991" y="1711265"/>
                  </a:lnTo>
                  <a:lnTo>
                    <a:pt x="1618762" y="1734712"/>
                  </a:lnTo>
                  <a:lnTo>
                    <a:pt x="1614510" y="1757922"/>
                  </a:lnTo>
                  <a:lnTo>
                    <a:pt x="1609221" y="1780845"/>
                  </a:lnTo>
                </a:path>
                <a:path w="2434590" h="2107565">
                  <a:moveTo>
                    <a:pt x="1922530" y="1112190"/>
                  </a:moveTo>
                  <a:lnTo>
                    <a:pt x="1962809" y="1139681"/>
                  </a:lnTo>
                  <a:lnTo>
                    <a:pt x="1998827" y="1173118"/>
                  </a:lnTo>
                  <a:lnTo>
                    <a:pt x="2030229" y="1211819"/>
                  </a:lnTo>
                  <a:lnTo>
                    <a:pt x="2056658" y="1255097"/>
                  </a:lnTo>
                  <a:lnTo>
                    <a:pt x="2077759" y="1302269"/>
                  </a:lnTo>
                  <a:lnTo>
                    <a:pt x="2093177" y="1352649"/>
                  </a:lnTo>
                  <a:lnTo>
                    <a:pt x="2102554" y="1405553"/>
                  </a:lnTo>
                  <a:lnTo>
                    <a:pt x="2105537" y="1460297"/>
                  </a:lnTo>
                </a:path>
                <a:path w="2434590" h="2107565">
                  <a:moveTo>
                    <a:pt x="2354076" y="741477"/>
                  </a:moveTo>
                  <a:lnTo>
                    <a:pt x="2338586" y="778164"/>
                  </a:lnTo>
                  <a:lnTo>
                    <a:pt x="2319691" y="812375"/>
                  </a:lnTo>
                  <a:lnTo>
                    <a:pt x="2297605" y="843776"/>
                  </a:lnTo>
                  <a:lnTo>
                    <a:pt x="2272542" y="872033"/>
                  </a:lnTo>
                </a:path>
                <a:path w="2434590" h="2107565">
                  <a:moveTo>
                    <a:pt x="2158623" y="257226"/>
                  </a:moveTo>
                  <a:lnTo>
                    <a:pt x="2160600" y="272530"/>
                  </a:lnTo>
                  <a:lnTo>
                    <a:pt x="2161957" y="287928"/>
                  </a:lnTo>
                  <a:lnTo>
                    <a:pt x="2162695" y="303375"/>
                  </a:lnTo>
                  <a:lnTo>
                    <a:pt x="2162814" y="318821"/>
                  </a:lnTo>
                </a:path>
                <a:path w="2434590" h="2107565">
                  <a:moveTo>
                    <a:pt x="1638304" y="185344"/>
                  </a:moveTo>
                  <a:lnTo>
                    <a:pt x="1646922" y="164381"/>
                  </a:lnTo>
                  <a:lnTo>
                    <a:pt x="1656767" y="144228"/>
                  </a:lnTo>
                  <a:lnTo>
                    <a:pt x="1667826" y="124980"/>
                  </a:lnTo>
                  <a:lnTo>
                    <a:pt x="1680087" y="106731"/>
                  </a:lnTo>
                </a:path>
                <a:path w="2434590" h="2107565">
                  <a:moveTo>
                    <a:pt x="1247906" y="222809"/>
                  </a:moveTo>
                  <a:lnTo>
                    <a:pt x="1251671" y="205319"/>
                  </a:lnTo>
                  <a:lnTo>
                    <a:pt x="1256304" y="188138"/>
                  </a:lnTo>
                  <a:lnTo>
                    <a:pt x="1261819" y="171339"/>
                  </a:lnTo>
                  <a:lnTo>
                    <a:pt x="1268226" y="154991"/>
                  </a:lnTo>
                </a:path>
                <a:path w="2434590" h="2107565">
                  <a:moveTo>
                    <a:pt x="789817" y="245796"/>
                  </a:moveTo>
                  <a:lnTo>
                    <a:pt x="809355" y="260272"/>
                  </a:lnTo>
                  <a:lnTo>
                    <a:pt x="828108" y="276070"/>
                  </a:lnTo>
                  <a:lnTo>
                    <a:pt x="846003" y="293177"/>
                  </a:lnTo>
                  <a:lnTo>
                    <a:pt x="862969" y="311582"/>
                  </a:lnTo>
                </a:path>
                <a:path w="2434590" h="2107565">
                  <a:moveTo>
                    <a:pt x="234319" y="762686"/>
                  </a:moveTo>
                  <a:lnTo>
                    <a:pt x="230243" y="745638"/>
                  </a:lnTo>
                  <a:lnTo>
                    <a:pt x="226763" y="728412"/>
                  </a:lnTo>
                  <a:lnTo>
                    <a:pt x="223854" y="711019"/>
                  </a:lnTo>
                  <a:lnTo>
                    <a:pt x="221492" y="693471"/>
                  </a:lnTo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151236" y="3517265"/>
            <a:ext cx="364490" cy="363855"/>
            <a:chOff x="10151236" y="3517265"/>
            <a:chExt cx="364490" cy="363855"/>
          </a:xfrm>
        </p:grpSpPr>
        <p:sp>
          <p:nvSpPr>
            <p:cNvPr id="36" name="object 36"/>
            <p:cNvSpPr/>
            <p:nvPr/>
          </p:nvSpPr>
          <p:spPr>
            <a:xfrm>
              <a:off x="10157586" y="3523615"/>
              <a:ext cx="351790" cy="351155"/>
            </a:xfrm>
            <a:custGeom>
              <a:avLst/>
              <a:gdLst/>
              <a:ahLst/>
              <a:cxnLst/>
              <a:rect l="l" t="t" r="r" b="b"/>
              <a:pathLst>
                <a:path w="351790" h="351154">
                  <a:moveTo>
                    <a:pt x="175641" y="0"/>
                  </a:moveTo>
                  <a:lnTo>
                    <a:pt x="128984" y="6271"/>
                  </a:lnTo>
                  <a:lnTo>
                    <a:pt x="87037" y="23970"/>
                  </a:lnTo>
                  <a:lnTo>
                    <a:pt x="51482" y="51419"/>
                  </a:lnTo>
                  <a:lnTo>
                    <a:pt x="24002" y="86943"/>
                  </a:lnTo>
                  <a:lnTo>
                    <a:pt x="6281" y="128866"/>
                  </a:lnTo>
                  <a:lnTo>
                    <a:pt x="0" y="175514"/>
                  </a:lnTo>
                  <a:lnTo>
                    <a:pt x="6281" y="222214"/>
                  </a:lnTo>
                  <a:lnTo>
                    <a:pt x="24002" y="264174"/>
                  </a:lnTo>
                  <a:lnTo>
                    <a:pt x="51482" y="299720"/>
                  </a:lnTo>
                  <a:lnTo>
                    <a:pt x="87037" y="327180"/>
                  </a:lnTo>
                  <a:lnTo>
                    <a:pt x="128984" y="344882"/>
                  </a:lnTo>
                  <a:lnTo>
                    <a:pt x="175641" y="351155"/>
                  </a:lnTo>
                  <a:lnTo>
                    <a:pt x="222341" y="344882"/>
                  </a:lnTo>
                  <a:lnTo>
                    <a:pt x="264301" y="327180"/>
                  </a:lnTo>
                  <a:lnTo>
                    <a:pt x="299847" y="299719"/>
                  </a:lnTo>
                  <a:lnTo>
                    <a:pt x="327307" y="264174"/>
                  </a:lnTo>
                  <a:lnTo>
                    <a:pt x="345009" y="222214"/>
                  </a:lnTo>
                  <a:lnTo>
                    <a:pt x="351282" y="175514"/>
                  </a:lnTo>
                  <a:lnTo>
                    <a:pt x="345009" y="128866"/>
                  </a:lnTo>
                  <a:lnTo>
                    <a:pt x="327307" y="86943"/>
                  </a:lnTo>
                  <a:lnTo>
                    <a:pt x="299847" y="51419"/>
                  </a:lnTo>
                  <a:lnTo>
                    <a:pt x="264301" y="23970"/>
                  </a:lnTo>
                  <a:lnTo>
                    <a:pt x="222341" y="6271"/>
                  </a:lnTo>
                  <a:lnTo>
                    <a:pt x="17564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157586" y="3523615"/>
              <a:ext cx="351790" cy="351155"/>
            </a:xfrm>
            <a:custGeom>
              <a:avLst/>
              <a:gdLst/>
              <a:ahLst/>
              <a:cxnLst/>
              <a:rect l="l" t="t" r="r" b="b"/>
              <a:pathLst>
                <a:path w="351790" h="351154">
                  <a:moveTo>
                    <a:pt x="351282" y="175514"/>
                  </a:moveTo>
                  <a:lnTo>
                    <a:pt x="345009" y="222214"/>
                  </a:lnTo>
                  <a:lnTo>
                    <a:pt x="327307" y="264174"/>
                  </a:lnTo>
                  <a:lnTo>
                    <a:pt x="299847" y="299719"/>
                  </a:lnTo>
                  <a:lnTo>
                    <a:pt x="264301" y="327180"/>
                  </a:lnTo>
                  <a:lnTo>
                    <a:pt x="222341" y="344882"/>
                  </a:lnTo>
                  <a:lnTo>
                    <a:pt x="175641" y="351155"/>
                  </a:lnTo>
                  <a:lnTo>
                    <a:pt x="128984" y="344882"/>
                  </a:lnTo>
                  <a:lnTo>
                    <a:pt x="87037" y="327180"/>
                  </a:lnTo>
                  <a:lnTo>
                    <a:pt x="51482" y="299720"/>
                  </a:lnTo>
                  <a:lnTo>
                    <a:pt x="24002" y="264174"/>
                  </a:lnTo>
                  <a:lnTo>
                    <a:pt x="6281" y="222214"/>
                  </a:lnTo>
                  <a:lnTo>
                    <a:pt x="0" y="175514"/>
                  </a:lnTo>
                  <a:lnTo>
                    <a:pt x="6281" y="128866"/>
                  </a:lnTo>
                  <a:lnTo>
                    <a:pt x="24002" y="86943"/>
                  </a:lnTo>
                  <a:lnTo>
                    <a:pt x="51482" y="51419"/>
                  </a:lnTo>
                  <a:lnTo>
                    <a:pt x="87037" y="23970"/>
                  </a:lnTo>
                  <a:lnTo>
                    <a:pt x="128984" y="6271"/>
                  </a:lnTo>
                  <a:lnTo>
                    <a:pt x="175641" y="0"/>
                  </a:lnTo>
                  <a:lnTo>
                    <a:pt x="222341" y="6271"/>
                  </a:lnTo>
                  <a:lnTo>
                    <a:pt x="264301" y="23970"/>
                  </a:lnTo>
                  <a:lnTo>
                    <a:pt x="299847" y="51419"/>
                  </a:lnTo>
                  <a:lnTo>
                    <a:pt x="327307" y="86943"/>
                  </a:lnTo>
                  <a:lnTo>
                    <a:pt x="345009" y="128866"/>
                  </a:lnTo>
                  <a:lnTo>
                    <a:pt x="351282" y="175514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051795" y="1327530"/>
            <a:ext cx="12395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Фактори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овн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ш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ього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овища  навколишні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покупця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71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4175" y="728853"/>
            <a:ext cx="6757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20" dirty="0">
                <a:latin typeface="Microsoft Sans Serif"/>
                <a:cs typeface="Microsoft Sans Serif"/>
              </a:rPr>
              <a:t>Ступінь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залученості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4175" y="4542282"/>
            <a:ext cx="6814820" cy="198818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780"/>
              </a:spcBef>
            </a:pP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900" spc="3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особистої</a:t>
            </a:r>
            <a:r>
              <a:rPr sz="1900" spc="3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залученості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найголовнішим</a:t>
            </a:r>
            <a:r>
              <a:rPr sz="1900" spc="3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чинником, </a:t>
            </a:r>
            <a:r>
              <a:rPr sz="1900" spc="-49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19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формує</a:t>
            </a:r>
            <a:r>
              <a:rPr sz="19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9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подальшої</a:t>
            </a:r>
            <a:r>
              <a:rPr sz="19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9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процесі</a:t>
            </a:r>
            <a:r>
              <a:rPr sz="19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  <a:spcBef>
                <a:spcPts val="310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Залученість</a:t>
            </a:r>
            <a:r>
              <a:rPr sz="1900" b="1" spc="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spc="49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900" spc="1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рівень</a:t>
            </a:r>
            <a:r>
              <a:rPr sz="1900" spc="1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відчуття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людиною</a:t>
            </a:r>
            <a:r>
              <a:rPr sz="1900" spc="1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1900" spc="1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endParaRPr sz="1900">
              <a:latin typeface="Microsoft Sans Serif"/>
              <a:cs typeface="Microsoft Sans Serif"/>
            </a:endParaRPr>
          </a:p>
          <a:p>
            <a:pPr marL="12700" marR="7620">
              <a:lnSpc>
                <a:spcPct val="70000"/>
              </a:lnSpc>
              <a:spcBef>
                <a:spcPts val="345"/>
              </a:spcBef>
              <a:tabLst>
                <a:tab pos="1214755" algn="l"/>
                <a:tab pos="2783205" algn="l"/>
                <a:tab pos="4206875" algn="l"/>
                <a:tab pos="4519295" algn="l"/>
                <a:tab pos="5429250" algn="l"/>
              </a:tabLst>
            </a:pP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,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9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и</a:t>
            </a:r>
            <a:r>
              <a:rPr sz="19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9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ног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ст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им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</a:t>
            </a:r>
            <a:r>
              <a:rPr sz="19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ж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х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специфі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9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ної  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ситуації.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  <a:spcBef>
                <a:spcPts val="325"/>
              </a:spcBef>
              <a:tabLst>
                <a:tab pos="1082040" algn="l"/>
                <a:tab pos="2624455" algn="l"/>
                <a:tab pos="4051300" algn="l"/>
                <a:tab pos="5356225" algn="l"/>
                <a:tab pos="5688330" algn="l"/>
                <a:tab pos="6536055" algn="l"/>
              </a:tabLst>
            </a:pP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упінь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9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учено</a:t>
            </a:r>
            <a:r>
              <a:rPr sz="19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жи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'</a:t>
            </a:r>
            <a:r>
              <a:rPr sz="19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яза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19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ми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595"/>
              </a:lnSpc>
              <a:tabLst>
                <a:tab pos="1398905" algn="l"/>
                <a:tab pos="2435860" algn="l"/>
                <a:tab pos="2720975" algn="l"/>
                <a:tab pos="4366895" algn="l"/>
                <a:tab pos="5223510" algn="l"/>
                <a:tab pos="5681980" algn="l"/>
                <a:tab pos="6554470" algn="l"/>
              </a:tabLst>
            </a:pP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мінімізації	</a:t>
            </a:r>
            <a:r>
              <a:rPr sz="1900" b="1" i="1" spc="-15" dirty="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иків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макс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мі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sz="1900" b="1" i="1" spc="-10" dirty="0">
                <a:solidFill>
                  <a:srgbClr val="001F5F"/>
                </a:solidFill>
                <a:latin typeface="Arial"/>
                <a:cs typeface="Arial"/>
              </a:rPr>
              <a:t>аці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ї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в</a:t>
            </a:r>
            <a:r>
              <a:rPr sz="1900" b="1" i="1" spc="-5" dirty="0">
                <a:solidFill>
                  <a:srgbClr val="001F5F"/>
                </a:solidFill>
                <a:latin typeface="Arial"/>
                <a:cs typeface="Arial"/>
              </a:rPr>
              <a:t>игод</a:t>
            </a:r>
            <a:r>
              <a:rPr sz="1900" b="1" i="1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9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</a:t>
            </a:r>
            <a:r>
              <a:rPr sz="1900" spc="-120" dirty="0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sz="19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упів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900" dirty="0">
                <a:solidFill>
                  <a:srgbClr val="001F5F"/>
                </a:solidFill>
                <a:latin typeface="Microsoft Sans Serif"/>
                <a:cs typeface="Microsoft Sans Serif"/>
              </a:rPr>
              <a:t>	та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ts val="1939"/>
              </a:lnSpc>
            </a:pPr>
            <a:r>
              <a:rPr sz="19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споживання.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876298"/>
            <a:ext cx="6972300" cy="24905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05985" y="1591436"/>
            <a:ext cx="7520940" cy="504444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marR="6985" indent="-342900">
              <a:lnSpc>
                <a:spcPct val="70100"/>
              </a:lnSpc>
              <a:spcBef>
                <a:spcPts val="77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Особисті</a:t>
            </a:r>
            <a:r>
              <a:rPr sz="1900" b="1" spc="39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фактори</a:t>
            </a:r>
            <a:r>
              <a:rPr sz="1900" b="1" spc="3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(самооцінка,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здоров'я,</a:t>
            </a:r>
            <a:r>
              <a:rPr sz="1900" spc="40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краса</a:t>
            </a:r>
            <a:r>
              <a:rPr sz="1900" spc="40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чи</a:t>
            </a:r>
            <a:r>
              <a:rPr sz="1900" spc="409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фізичний </a:t>
            </a:r>
            <a:r>
              <a:rPr sz="1900" spc="-484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стан)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354965" algn="l"/>
                <a:tab pos="355600" algn="l"/>
                <a:tab pos="480441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Фактори,</a:t>
            </a:r>
            <a:r>
              <a:rPr sz="19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що</a:t>
            </a:r>
            <a:r>
              <a:rPr sz="19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відносяться</a:t>
            </a:r>
            <a:r>
              <a:rPr sz="1900" b="1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до товару	</a:t>
            </a:r>
            <a:r>
              <a:rPr sz="1900" spc="780" dirty="0">
                <a:latin typeface="Microsoft Sans Serif"/>
                <a:cs typeface="Microsoft Sans Serif"/>
              </a:rPr>
              <a:t>—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сприймані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ризики: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фізичний</a:t>
            </a:r>
            <a:r>
              <a:rPr sz="1900" i="1" spc="45" dirty="0">
                <a:latin typeface="Arial"/>
                <a:cs typeface="Arial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(небезпека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фізичної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шкоди),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психологічний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(особливо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негативний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вплив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самооцінку),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якісний</a:t>
            </a:r>
            <a:r>
              <a:rPr sz="1900" i="1" spc="30" dirty="0">
                <a:latin typeface="Arial"/>
                <a:cs typeface="Arial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(побоювання,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виріб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не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відповідатиме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очікуванням)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lr>
                <a:srgbClr val="6F2F9F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900" i="1" spc="-10" dirty="0">
                <a:latin typeface="Arial"/>
                <a:cs typeface="Arial"/>
              </a:rPr>
              <a:t>фінансовий</a:t>
            </a:r>
            <a:r>
              <a:rPr sz="1900" i="1" spc="50" dirty="0">
                <a:latin typeface="Arial"/>
                <a:cs typeface="Arial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(ризик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зазнати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збитків).</a:t>
            </a:r>
            <a:endParaRPr sz="1900">
              <a:latin typeface="Microsoft Sans Serif"/>
              <a:cs typeface="Microsoft Sans Serif"/>
            </a:endParaRPr>
          </a:p>
          <a:p>
            <a:pPr marL="12700" marR="5715">
              <a:lnSpc>
                <a:spcPct val="70000"/>
              </a:lnSpc>
              <a:spcBef>
                <a:spcPts val="1000"/>
              </a:spcBef>
              <a:tabLst>
                <a:tab pos="631190" algn="l"/>
                <a:tab pos="1963420" algn="l"/>
                <a:tab pos="2812415" algn="l"/>
                <a:tab pos="3382010" algn="l"/>
                <a:tab pos="4327525" algn="l"/>
                <a:tab pos="5784215" algn="l"/>
                <a:tab pos="6925945" algn="l"/>
              </a:tabLst>
            </a:pPr>
            <a:r>
              <a:rPr sz="1900" spc="-35" dirty="0">
                <a:latin typeface="Microsoft Sans Serif"/>
                <a:cs typeface="Microsoft Sans Serif"/>
              </a:rPr>
              <a:t>Чим</a:t>
            </a:r>
            <a:r>
              <a:rPr sz="1900" dirty="0">
                <a:latin typeface="Microsoft Sans Serif"/>
                <a:cs typeface="Microsoft Sans Serif"/>
              </a:rPr>
              <a:t>	с</a:t>
            </a:r>
            <a:r>
              <a:rPr sz="1900" spc="5" dirty="0">
                <a:latin typeface="Microsoft Sans Serif"/>
                <a:cs typeface="Microsoft Sans Serif"/>
              </a:rPr>
              <a:t>и</a:t>
            </a:r>
            <a:r>
              <a:rPr sz="1900" spc="10" dirty="0">
                <a:latin typeface="Microsoft Sans Serif"/>
                <a:cs typeface="Microsoft Sans Serif"/>
              </a:rPr>
              <a:t>л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spc="-20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5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ий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р</a:t>
            </a:r>
            <a:r>
              <a:rPr sz="1900" dirty="0">
                <a:latin typeface="Microsoft Sans Serif"/>
                <a:cs typeface="Microsoft Sans Serif"/>
              </a:rPr>
              <a:t>и</a:t>
            </a:r>
            <a:r>
              <a:rPr sz="1900" spc="-65" dirty="0">
                <a:latin typeface="Microsoft Sans Serif"/>
                <a:cs typeface="Microsoft Sans Serif"/>
              </a:rPr>
              <a:t>зик</a:t>
            </a:r>
            <a:r>
              <a:rPr sz="1900" spc="-35" dirty="0">
                <a:latin typeface="Microsoft Sans Serif"/>
                <a:cs typeface="Microsoft Sans Serif"/>
              </a:rPr>
              <a:t>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тим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10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й</a:t>
            </a:r>
            <a:r>
              <a:rPr sz="1900" spc="-20" dirty="0">
                <a:latin typeface="Microsoft Sans Serif"/>
                <a:cs typeface="Microsoft Sans Serif"/>
              </a:rPr>
              <a:t>мо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р</a:t>
            </a:r>
            <a:r>
              <a:rPr sz="1900" spc="-15" dirty="0">
                <a:latin typeface="Microsoft Sans Serif"/>
                <a:cs typeface="Microsoft Sans Serif"/>
              </a:rPr>
              <a:t>ні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ис</a:t>
            </a:r>
            <a:r>
              <a:rPr sz="1900" dirty="0">
                <a:latin typeface="Microsoft Sans Serif"/>
                <a:cs typeface="Microsoft Sans Serif"/>
              </a:rPr>
              <a:t>о</a:t>
            </a:r>
            <a:r>
              <a:rPr sz="1900" spc="-120" dirty="0">
                <a:latin typeface="Microsoft Sans Serif"/>
                <a:cs typeface="Microsoft Sans Serif"/>
              </a:rPr>
              <a:t>к</a:t>
            </a:r>
            <a:r>
              <a:rPr sz="1900" spc="-30" dirty="0">
                <a:latin typeface="Microsoft Sans Serif"/>
                <a:cs typeface="Microsoft Sans Serif"/>
              </a:rPr>
              <a:t>о</a:t>
            </a:r>
            <a:r>
              <a:rPr sz="1900" spc="-20" dirty="0">
                <a:latin typeface="Microsoft Sans Serif"/>
                <a:cs typeface="Microsoft Sans Serif"/>
              </a:rPr>
              <a:t>г</a:t>
            </a:r>
            <a:r>
              <a:rPr sz="1900" spc="-5" dirty="0">
                <a:latin typeface="Microsoft Sans Serif"/>
                <a:cs typeface="Microsoft Sans Serif"/>
              </a:rPr>
              <a:t>о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рі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ня  </a:t>
            </a:r>
            <a:r>
              <a:rPr sz="1900" spc="-15" dirty="0">
                <a:latin typeface="Microsoft Sans Serif"/>
                <a:cs typeface="Microsoft Sans Serif"/>
              </a:rPr>
              <a:t>залученості.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39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  <a:tab pos="1823085" algn="l"/>
                <a:tab pos="3031490" algn="l"/>
                <a:tab pos="3557270" algn="l"/>
                <a:tab pos="4830445" algn="l"/>
                <a:tab pos="5657850" algn="l"/>
                <a:tab pos="625411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Ситуаційні	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фактори	</a:t>
            </a:r>
            <a:r>
              <a:rPr sz="1900" spc="-10" dirty="0">
                <a:latin typeface="Microsoft Sans Serif"/>
                <a:cs typeface="Microsoft Sans Serif"/>
              </a:rPr>
              <a:t>(чи	</a:t>
            </a:r>
            <a:r>
              <a:rPr sz="1900" spc="-20" dirty="0">
                <a:latin typeface="Microsoft Sans Serif"/>
                <a:cs typeface="Microsoft Sans Serif"/>
              </a:rPr>
              <a:t>купується	</a:t>
            </a:r>
            <a:r>
              <a:rPr sz="1900" dirty="0">
                <a:latin typeface="Microsoft Sans Serif"/>
                <a:cs typeface="Microsoft Sans Serif"/>
              </a:rPr>
              <a:t>товар	для	</a:t>
            </a:r>
            <a:r>
              <a:rPr sz="1900" spc="-5" dirty="0">
                <a:latin typeface="Microsoft Sans Serif"/>
                <a:cs typeface="Microsoft Sans Serif"/>
              </a:rPr>
              <a:t>особистого</a:t>
            </a:r>
            <a:endParaRPr sz="1900">
              <a:latin typeface="Microsoft Sans Serif"/>
              <a:cs typeface="Microsoft Sans Serif"/>
            </a:endParaRPr>
          </a:p>
          <a:p>
            <a:pPr marL="355600" marR="8255">
              <a:lnSpc>
                <a:spcPct val="70000"/>
              </a:lnSpc>
              <a:spcBef>
                <a:spcPts val="34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використання</a:t>
            </a:r>
            <a:r>
              <a:rPr sz="1900" spc="1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подарунок,</a:t>
            </a:r>
            <a:r>
              <a:rPr sz="1900" spc="1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чи</a:t>
            </a:r>
            <a:r>
              <a:rPr sz="1900" spc="1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людина</a:t>
            </a:r>
            <a:r>
              <a:rPr sz="1900" spc="1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споживатиме</a:t>
            </a:r>
            <a:r>
              <a:rPr sz="1900" spc="17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товар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самоті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компанії)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939"/>
              </a:lnSpc>
              <a:spcBef>
                <a:spcPts val="32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Ступінь</a:t>
            </a:r>
            <a:r>
              <a:rPr sz="1900" b="1" spc="1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різниці,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що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сприймається,</a:t>
            </a:r>
            <a:r>
              <a:rPr sz="1900" b="1" spc="17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між</a:t>
            </a:r>
            <a:r>
              <a:rPr sz="1900" b="1" spc="17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варіантами</a:t>
            </a:r>
            <a:r>
              <a:rPr sz="1900" b="1" spc="1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вибору</a:t>
            </a:r>
            <a:endParaRPr sz="1900">
              <a:latin typeface="Arial"/>
              <a:cs typeface="Arial"/>
            </a:endParaRPr>
          </a:p>
          <a:p>
            <a:pPr marL="355600">
              <a:lnSpc>
                <a:spcPts val="1595"/>
              </a:lnSpc>
            </a:pPr>
            <a:r>
              <a:rPr sz="1900" spc="-25" dirty="0">
                <a:latin typeface="Microsoft Sans Serif"/>
                <a:cs typeface="Microsoft Sans Serif"/>
              </a:rPr>
              <a:t>(чим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більш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схожі</a:t>
            </a:r>
            <a:r>
              <a:rPr sz="1900" spc="4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товари,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тим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менше</a:t>
            </a:r>
            <a:r>
              <a:rPr sz="1900" spc="409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4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вирішення</a:t>
            </a:r>
            <a:r>
              <a:rPr sz="1900" spc="415" dirty="0">
                <a:latin typeface="Microsoft Sans Serif"/>
                <a:cs typeface="Microsoft Sans Serif"/>
              </a:rPr>
              <a:t> </a:t>
            </a:r>
            <a:r>
              <a:rPr sz="1900" spc="20" dirty="0">
                <a:latin typeface="Microsoft Sans Serif"/>
                <a:cs typeface="Microsoft Sans Serif"/>
              </a:rPr>
              <a:t>цієї</a:t>
            </a:r>
            <a:endParaRPr sz="1900">
              <a:latin typeface="Microsoft Sans Serif"/>
              <a:cs typeface="Microsoft Sans Serif"/>
            </a:endParaRPr>
          </a:p>
          <a:p>
            <a:pPr marL="355600">
              <a:lnSpc>
                <a:spcPts val="1939"/>
              </a:lnSpc>
            </a:pPr>
            <a:r>
              <a:rPr sz="1900" spc="-10" dirty="0">
                <a:latin typeface="Microsoft Sans Serif"/>
                <a:cs typeface="Microsoft Sans Serif"/>
              </a:rPr>
              <a:t>проблеми)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Наявність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часу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вибір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Настрій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споживача</a:t>
            </a:r>
            <a:endParaRPr sz="1900">
              <a:latin typeface="Arial"/>
              <a:cs typeface="Arial"/>
            </a:endParaRPr>
          </a:p>
          <a:p>
            <a:pPr marR="457200" algn="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64329" y="35813"/>
            <a:ext cx="7088505" cy="14287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ct val="93800"/>
              </a:lnSpc>
              <a:spcBef>
                <a:spcPts val="340"/>
              </a:spcBef>
            </a:pPr>
            <a:r>
              <a:rPr sz="3200" b="0" spc="-65" dirty="0">
                <a:latin typeface="Microsoft Sans Serif"/>
                <a:cs typeface="Microsoft Sans Serif"/>
              </a:rPr>
              <a:t>Фактори,</a:t>
            </a:r>
            <a:r>
              <a:rPr sz="3200" b="0" spc="15" dirty="0">
                <a:latin typeface="Microsoft Sans Serif"/>
                <a:cs typeface="Microsoft Sans Serif"/>
              </a:rPr>
              <a:t> </a:t>
            </a:r>
            <a:r>
              <a:rPr sz="3200" b="0" spc="5" dirty="0">
                <a:latin typeface="Microsoft Sans Serif"/>
                <a:cs typeface="Microsoft Sans Serif"/>
              </a:rPr>
              <a:t>що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визначають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ступінь 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залученості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dirty="0">
                <a:latin typeface="Microsoft Sans Serif"/>
                <a:cs typeface="Microsoft Sans Serif"/>
              </a:rPr>
              <a:t>до</a:t>
            </a:r>
            <a:r>
              <a:rPr sz="3200" b="0" spc="2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прийняття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рішення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1128" y="20777"/>
            <a:ext cx="10716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20" dirty="0">
                <a:latin typeface="Microsoft Sans Serif"/>
                <a:cs typeface="Microsoft Sans Serif"/>
              </a:rPr>
              <a:t>Типи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поведінки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ухваленні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5496" y="625730"/>
            <a:ext cx="2487930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3600" spc="-20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про</a:t>
            </a:r>
            <a:r>
              <a:rPr sz="3600" spc="1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3600" spc="-90" dirty="0">
                <a:solidFill>
                  <a:srgbClr val="8D6CAB"/>
                </a:solidFill>
                <a:latin typeface="Microsoft Sans Serif"/>
                <a:cs typeface="Microsoft Sans Serif"/>
              </a:rPr>
              <a:t>покупку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748" y="2521711"/>
            <a:ext cx="11389360" cy="399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8535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Звична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ситуації,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низька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8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маловідчутного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різницею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  <a:p>
            <a:pPr marL="2980690" marR="5080">
              <a:lnSpc>
                <a:spcPct val="100000"/>
              </a:lnSpc>
              <a:spcBef>
                <a:spcPts val="130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Невпевнена</a:t>
            </a:r>
            <a:r>
              <a:rPr sz="1800" b="1" spc="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високому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ступені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різниця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відчутно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мала.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650" dirty="0">
              <a:latin typeface="Microsoft Sans Serif"/>
              <a:cs typeface="Microsoft Sans Serif"/>
            </a:endParaRPr>
          </a:p>
          <a:p>
            <a:pPr marL="12700" marR="3630929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Складна купівельна поведінка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при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ухваленні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суттєвими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відмінностями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Microsoft Sans Serif"/>
              <a:cs typeface="Microsoft Sans Serif"/>
            </a:endParaRPr>
          </a:p>
          <a:p>
            <a:pPr marL="2980690" marR="230504">
              <a:lnSpc>
                <a:spcPct val="100000"/>
              </a:lnSpc>
            </a:pP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Пошукова</a:t>
            </a:r>
            <a:r>
              <a:rPr sz="1800" b="1" spc="6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купівельна</a:t>
            </a:r>
            <a:r>
              <a:rPr sz="1800" b="1" spc="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поведінка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тип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поведінки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ухваленні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ситуації,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низька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ступінь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супроводжується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суттєвими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відмінностями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між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різними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марками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товару.</a:t>
            </a:r>
            <a:endParaRPr sz="1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76540" y="687451"/>
          <a:ext cx="10229850" cy="1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Висока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міра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залучення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Низька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міра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залучення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Значна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різниця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між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аналогічними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марками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Складна</a:t>
                      </a:r>
                      <a:r>
                        <a:rPr sz="1800" spc="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</a:t>
                      </a:r>
                      <a:r>
                        <a:rPr sz="1800" spc="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(комп'ютер)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369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Пошукова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</a:t>
                      </a:r>
                      <a:r>
                        <a:rPr sz="1800" spc="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(цукерки)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 marR="1066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Незначна</a:t>
                      </a:r>
                      <a:r>
                        <a:rPr sz="1800" spc="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різниця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між 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аналогічними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марками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096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Невпевнена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</a:t>
                      </a:r>
                      <a:r>
                        <a:rPr sz="1800" spc="3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(килим)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419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Звична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купівельна</a:t>
                      </a:r>
                      <a:r>
                        <a:rPr sz="1800" spc="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поведінка </a:t>
                      </a:r>
                      <a:r>
                        <a:rPr sz="1800" spc="-465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Microsoft Sans Serif"/>
                          <a:cs typeface="Microsoft Sans Serif"/>
                        </a:rPr>
                        <a:t>(сіль)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0106" y="2389428"/>
            <a:ext cx="1320800" cy="10487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375" y="3467150"/>
            <a:ext cx="1587500" cy="10230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8193" y="4060571"/>
            <a:ext cx="1950211" cy="14474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3533" y="5133251"/>
            <a:ext cx="1936242" cy="17247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7346" y="17729"/>
            <a:ext cx="59048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45" dirty="0">
                <a:latin typeface="Microsoft Sans Serif"/>
                <a:cs typeface="Microsoft Sans Serif"/>
              </a:rPr>
              <a:t>Учасники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прийняття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75372" y="680720"/>
            <a:ext cx="37769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498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Мама: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«Давайте</a:t>
            </a:r>
            <a:r>
              <a:rPr sz="18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сьогодні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пообідаємо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всі</a:t>
            </a:r>
            <a:r>
              <a:rPr sz="1800" i="1" spc="-5" dirty="0">
                <a:solidFill>
                  <a:srgbClr val="001F5F"/>
                </a:solidFill>
                <a:latin typeface="Arial"/>
                <a:cs typeface="Arial"/>
              </a:rPr>
              <a:t> разом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00" i="1" spc="-10" dirty="0">
                <a:solidFill>
                  <a:srgbClr val="001F5F"/>
                </a:solidFill>
                <a:latin typeface="Arial"/>
                <a:cs typeface="Arial"/>
              </a:rPr>
              <a:t> ресторані»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312" y="630377"/>
            <a:ext cx="3472815" cy="5145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Ініціатор</a:t>
            </a:r>
            <a:r>
              <a:rPr sz="1800" b="1" spc="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endParaRPr sz="1800">
              <a:latin typeface="Microsoft Sans Serif"/>
              <a:cs typeface="Microsoft Sans Serif"/>
            </a:endParaRPr>
          </a:p>
          <a:p>
            <a:pPr marL="12700" marR="32829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перша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запропонувала</a:t>
            </a:r>
            <a:r>
              <a:rPr sz="18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певний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Microsoft Sans Serif"/>
              <a:cs typeface="Microsoft Sans Serif"/>
            </a:endParaRPr>
          </a:p>
          <a:p>
            <a:pPr marL="12700" marR="114935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Впливова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 особа</a:t>
            </a:r>
            <a:r>
              <a:rPr sz="18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своєю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порадою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позицією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впливає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24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Особа, яка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приймає 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рішення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вирішує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чи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купувати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Microsoft Sans Serif"/>
              <a:cs typeface="Microsoft Sans Serif"/>
            </a:endParaRPr>
          </a:p>
          <a:p>
            <a:pPr marL="12700" marR="677545">
              <a:lnSpc>
                <a:spcPct val="100000"/>
              </a:lnSpc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Покупець</a:t>
            </a:r>
            <a:r>
              <a:rPr sz="18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оплачує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покупку.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Microsoft Sans Serif"/>
              <a:cs typeface="Microsoft Sans Serif"/>
            </a:endParaRPr>
          </a:p>
          <a:p>
            <a:pPr marL="12700" marR="13779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Споживач </a:t>
            </a:r>
            <a:r>
              <a:rPr sz="1800" spc="47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людина, </a:t>
            </a:r>
            <a:r>
              <a:rPr sz="18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яка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використовує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придбаний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8425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Діти</a:t>
            </a:r>
            <a:r>
              <a:rPr spc="5" dirty="0"/>
              <a:t> </a:t>
            </a:r>
            <a:r>
              <a:rPr spc="-10" dirty="0"/>
              <a:t>чули</a:t>
            </a:r>
            <a:r>
              <a:rPr spc="35" dirty="0"/>
              <a:t> </a:t>
            </a:r>
            <a:r>
              <a:rPr spc="-10" dirty="0"/>
              <a:t>від</a:t>
            </a:r>
            <a:r>
              <a:rPr spc="15" dirty="0"/>
              <a:t> своїх</a:t>
            </a:r>
            <a:r>
              <a:rPr spc="25" dirty="0"/>
              <a:t> </a:t>
            </a:r>
            <a:r>
              <a:rPr spc="-20" dirty="0"/>
              <a:t>друзів,</a:t>
            </a:r>
            <a:r>
              <a:rPr spc="50" dirty="0"/>
              <a:t> </a:t>
            </a:r>
            <a:r>
              <a:rPr dirty="0"/>
              <a:t>що</a:t>
            </a:r>
            <a:r>
              <a:rPr spc="20" dirty="0"/>
              <a:t> </a:t>
            </a:r>
            <a:r>
              <a:rPr dirty="0"/>
              <a:t>в</a:t>
            </a:r>
            <a:r>
              <a:rPr spc="20" dirty="0"/>
              <a:t> </a:t>
            </a:r>
            <a:r>
              <a:rPr spc="-10" dirty="0"/>
              <a:t>дитячій</a:t>
            </a:r>
            <a:r>
              <a:rPr dirty="0"/>
              <a:t> </a:t>
            </a:r>
            <a:r>
              <a:rPr spc="-10" dirty="0"/>
              <a:t>секції </a:t>
            </a:r>
            <a:r>
              <a:rPr spc="-465" dirty="0"/>
              <a:t> </a:t>
            </a:r>
            <a:r>
              <a:rPr spc="-5" dirty="0"/>
              <a:t>ресторану</a:t>
            </a:r>
            <a:r>
              <a:rPr spc="25" dirty="0"/>
              <a:t> </a:t>
            </a:r>
            <a:r>
              <a:rPr spc="-10" dirty="0"/>
              <a:t>Sizzler</a:t>
            </a:r>
            <a:r>
              <a:rPr spc="30" dirty="0"/>
              <a:t> </a:t>
            </a:r>
            <a:r>
              <a:rPr spc="-15" dirty="0"/>
              <a:t>непогано</a:t>
            </a:r>
            <a:r>
              <a:rPr spc="40" dirty="0"/>
              <a:t> </a:t>
            </a:r>
            <a:r>
              <a:rPr spc="-10" dirty="0"/>
              <a:t>годують,</a:t>
            </a:r>
            <a:r>
              <a:rPr spc="40" dirty="0"/>
              <a:t> </a:t>
            </a:r>
            <a:r>
              <a:rPr spc="-15" dirty="0"/>
              <a:t>і</a:t>
            </a:r>
            <a:r>
              <a:rPr spc="20" dirty="0"/>
              <a:t> </a:t>
            </a:r>
            <a:r>
              <a:rPr spc="-10" dirty="0"/>
              <a:t>вони</a:t>
            </a:r>
          </a:p>
          <a:p>
            <a:pPr marL="12700">
              <a:lnSpc>
                <a:spcPct val="100000"/>
              </a:lnSpc>
            </a:pPr>
            <a:r>
              <a:rPr spc="-30" dirty="0"/>
              <a:t>можуть</a:t>
            </a:r>
            <a:r>
              <a:rPr spc="45" dirty="0"/>
              <a:t> </a:t>
            </a:r>
            <a:r>
              <a:rPr spc="-20" dirty="0"/>
              <a:t>запропонувати</a:t>
            </a:r>
            <a:r>
              <a:rPr spc="60" dirty="0"/>
              <a:t> </a:t>
            </a:r>
            <a:r>
              <a:rPr spc="-10" dirty="0"/>
              <a:t>відправитися</a:t>
            </a:r>
            <a:r>
              <a:rPr spc="20" dirty="0"/>
              <a:t> </a:t>
            </a:r>
            <a:r>
              <a:rPr spc="-5" dirty="0"/>
              <a:t>туди.</a:t>
            </a:r>
          </a:p>
          <a:p>
            <a:pPr marL="25400" marR="123825">
              <a:lnSpc>
                <a:spcPct val="100000"/>
              </a:lnSpc>
              <a:spcBef>
                <a:spcPts val="1490"/>
              </a:spcBef>
            </a:pPr>
            <a:r>
              <a:rPr spc="-5" dirty="0"/>
              <a:t>Мати</a:t>
            </a:r>
            <a:r>
              <a:rPr spc="20" dirty="0"/>
              <a:t> </a:t>
            </a:r>
            <a:r>
              <a:rPr spc="-15" dirty="0"/>
              <a:t>сімейства</a:t>
            </a:r>
            <a:r>
              <a:rPr spc="30" dirty="0"/>
              <a:t> </a:t>
            </a:r>
            <a:r>
              <a:rPr spc="-35" dirty="0"/>
              <a:t>може</a:t>
            </a:r>
            <a:r>
              <a:rPr spc="40" dirty="0"/>
              <a:t> </a:t>
            </a:r>
            <a:r>
              <a:rPr spc="-10" dirty="0"/>
              <a:t>не</a:t>
            </a:r>
            <a:r>
              <a:rPr spc="25" dirty="0"/>
              <a:t> </a:t>
            </a:r>
            <a:r>
              <a:rPr spc="-20" dirty="0"/>
              <a:t>захотіти</a:t>
            </a:r>
            <a:r>
              <a:rPr spc="30" dirty="0"/>
              <a:t> </a:t>
            </a:r>
            <a:r>
              <a:rPr spc="-15" dirty="0"/>
              <a:t>підтримати </a:t>
            </a:r>
            <a:r>
              <a:rPr spc="-465" dirty="0"/>
              <a:t> </a:t>
            </a:r>
            <a:r>
              <a:rPr spc="-20" dirty="0"/>
              <a:t>пропозицію</a:t>
            </a:r>
            <a:r>
              <a:rPr spc="10" dirty="0"/>
              <a:t> </a:t>
            </a:r>
            <a:r>
              <a:rPr spc="-15" dirty="0"/>
              <a:t>піти</a:t>
            </a:r>
            <a:r>
              <a:rPr spc="15" dirty="0"/>
              <a:t> </a:t>
            </a:r>
            <a:r>
              <a:rPr dirty="0"/>
              <a:t>в</a:t>
            </a:r>
            <a:r>
              <a:rPr spc="20" dirty="0"/>
              <a:t> </a:t>
            </a:r>
            <a:r>
              <a:rPr spc="-5" dirty="0"/>
              <a:t>Sizzler</a:t>
            </a:r>
            <a:r>
              <a:rPr spc="10" dirty="0"/>
              <a:t> </a:t>
            </a:r>
            <a:r>
              <a:rPr spc="-15" dirty="0"/>
              <a:t>і</a:t>
            </a:r>
            <a:r>
              <a:rPr spc="15" dirty="0"/>
              <a:t> </a:t>
            </a:r>
            <a:r>
              <a:rPr spc="-5" dirty="0"/>
              <a:t>вирішити,</a:t>
            </a:r>
            <a:r>
              <a:rPr spc="10" dirty="0"/>
              <a:t> </a:t>
            </a:r>
            <a:r>
              <a:rPr dirty="0"/>
              <a:t>що</a:t>
            </a:r>
            <a:r>
              <a:rPr spc="15" dirty="0"/>
              <a:t> </a:t>
            </a:r>
            <a:r>
              <a:rPr spc="-5" dirty="0"/>
              <a:t>все </a:t>
            </a:r>
            <a:r>
              <a:rPr dirty="0"/>
              <a:t> </a:t>
            </a:r>
            <a:r>
              <a:rPr spc="-15" dirty="0"/>
              <a:t>сімейство</a:t>
            </a:r>
            <a:r>
              <a:rPr spc="15" dirty="0"/>
              <a:t> </a:t>
            </a:r>
            <a:r>
              <a:rPr spc="-10" dirty="0"/>
              <a:t>відправиться</a:t>
            </a:r>
            <a:r>
              <a:rPr spc="20" dirty="0"/>
              <a:t> </a:t>
            </a:r>
            <a:r>
              <a:rPr dirty="0"/>
              <a:t>в</a:t>
            </a:r>
            <a:r>
              <a:rPr spc="25" dirty="0"/>
              <a:t> </a:t>
            </a:r>
            <a:r>
              <a:rPr spc="-5" dirty="0"/>
              <a:t>Метрополь.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/>
          </a:p>
          <a:p>
            <a:pPr marL="31115">
              <a:lnSpc>
                <a:spcPct val="100000"/>
              </a:lnSpc>
            </a:pPr>
            <a:r>
              <a:rPr dirty="0"/>
              <a:t>В</a:t>
            </a:r>
            <a:r>
              <a:rPr spc="15" dirty="0"/>
              <a:t> </a:t>
            </a:r>
            <a:r>
              <a:rPr spc="-15" dirty="0"/>
              <a:t>нашому</a:t>
            </a:r>
            <a:r>
              <a:rPr spc="30" dirty="0"/>
              <a:t> </a:t>
            </a:r>
            <a:r>
              <a:rPr spc="-25" dirty="0"/>
              <a:t>випадку</a:t>
            </a:r>
            <a:r>
              <a:rPr spc="5" dirty="0"/>
              <a:t> </a:t>
            </a:r>
            <a:r>
              <a:rPr dirty="0"/>
              <a:t>це</a:t>
            </a:r>
            <a:r>
              <a:rPr spc="15" dirty="0"/>
              <a:t> </a:t>
            </a:r>
            <a:r>
              <a:rPr spc="-20" dirty="0"/>
              <a:t>батько</a:t>
            </a:r>
            <a:r>
              <a:rPr spc="5" dirty="0"/>
              <a:t> </a:t>
            </a:r>
            <a:r>
              <a:rPr spc="-10" dirty="0"/>
              <a:t>сімейства,</a:t>
            </a:r>
            <a:r>
              <a:rPr spc="15" dirty="0"/>
              <a:t> </a:t>
            </a:r>
            <a:r>
              <a:rPr spc="-30" dirty="0"/>
              <a:t>який</a:t>
            </a:r>
          </a:p>
          <a:p>
            <a:pPr marL="31115" marR="307340">
              <a:lnSpc>
                <a:spcPct val="100000"/>
              </a:lnSpc>
            </a:pPr>
            <a:r>
              <a:rPr spc="-15" dirty="0"/>
              <a:t>розплачується</a:t>
            </a:r>
            <a:r>
              <a:rPr spc="20" dirty="0"/>
              <a:t> </a:t>
            </a:r>
            <a:r>
              <a:rPr spc="-40" dirty="0"/>
              <a:t>за</a:t>
            </a:r>
            <a:r>
              <a:rPr spc="10" dirty="0"/>
              <a:t> </a:t>
            </a:r>
            <a:r>
              <a:rPr spc="-10" dirty="0"/>
              <a:t>сімейний</a:t>
            </a:r>
            <a:r>
              <a:rPr spc="5" dirty="0"/>
              <a:t> </a:t>
            </a:r>
            <a:r>
              <a:rPr spc="-10" dirty="0"/>
              <a:t>обід</a:t>
            </a:r>
            <a:r>
              <a:rPr spc="5" dirty="0"/>
              <a:t> </a:t>
            </a:r>
            <a:r>
              <a:rPr spc="-15" dirty="0"/>
              <a:t>кредитною </a:t>
            </a:r>
            <a:r>
              <a:rPr spc="-459" dirty="0"/>
              <a:t> </a:t>
            </a:r>
            <a:r>
              <a:rPr spc="-30" dirty="0"/>
              <a:t>карткою.</a:t>
            </a:r>
          </a:p>
          <a:p>
            <a:pPr marL="31115" marR="5080">
              <a:lnSpc>
                <a:spcPct val="100000"/>
              </a:lnSpc>
              <a:spcBef>
                <a:spcPts val="1575"/>
              </a:spcBef>
            </a:pPr>
            <a:r>
              <a:rPr spc="-5" dirty="0"/>
              <a:t>Від</a:t>
            </a:r>
            <a:r>
              <a:rPr spc="5" dirty="0"/>
              <a:t> </a:t>
            </a:r>
            <a:r>
              <a:rPr spc="-10" dirty="0"/>
              <a:t>задоволення</a:t>
            </a:r>
            <a:r>
              <a:rPr spc="20" dirty="0"/>
              <a:t> </a:t>
            </a:r>
            <a:r>
              <a:rPr spc="-10" dirty="0"/>
              <a:t>або,</a:t>
            </a:r>
            <a:r>
              <a:rPr spc="20" dirty="0"/>
              <a:t> </a:t>
            </a:r>
            <a:r>
              <a:rPr spc="-25" dirty="0"/>
              <a:t>навпаки,</a:t>
            </a:r>
            <a:r>
              <a:rPr spc="15" dirty="0"/>
              <a:t> </a:t>
            </a:r>
            <a:r>
              <a:rPr spc="-5" dirty="0"/>
              <a:t>невдоволення </a:t>
            </a:r>
            <a:r>
              <a:rPr spc="-459" dirty="0"/>
              <a:t> </a:t>
            </a:r>
            <a:r>
              <a:rPr spc="-35" dirty="0"/>
              <a:t>кожного</a:t>
            </a:r>
            <a:r>
              <a:rPr spc="25" dirty="0"/>
              <a:t> </a:t>
            </a:r>
            <a:r>
              <a:rPr spc="-5" dirty="0"/>
              <a:t>члена</a:t>
            </a:r>
            <a:r>
              <a:rPr spc="20" dirty="0"/>
              <a:t> </a:t>
            </a:r>
            <a:r>
              <a:rPr spc="-5" dirty="0"/>
              <a:t>родини</a:t>
            </a:r>
            <a:r>
              <a:rPr spc="10" dirty="0"/>
              <a:t> </a:t>
            </a:r>
            <a:r>
              <a:rPr spc="-15" dirty="0"/>
              <a:t>тим,</a:t>
            </a:r>
            <a:r>
              <a:rPr spc="15" dirty="0"/>
              <a:t> </a:t>
            </a:r>
            <a:r>
              <a:rPr spc="-60" dirty="0"/>
              <a:t>як</a:t>
            </a:r>
            <a:r>
              <a:rPr spc="10" dirty="0"/>
              <a:t> </a:t>
            </a:r>
            <a:r>
              <a:rPr spc="35" dirty="0"/>
              <a:t>їх</a:t>
            </a:r>
            <a:r>
              <a:rPr spc="20" dirty="0"/>
              <a:t> </a:t>
            </a:r>
            <a:r>
              <a:rPr spc="-10" dirty="0"/>
              <a:t>погодували</a:t>
            </a:r>
            <a:r>
              <a:rPr spc="45" dirty="0"/>
              <a:t> </a:t>
            </a:r>
            <a:r>
              <a:rPr dirty="0"/>
              <a:t>в </a:t>
            </a:r>
            <a:r>
              <a:rPr spc="-465" dirty="0"/>
              <a:t> </a:t>
            </a:r>
            <a:r>
              <a:rPr spc="-5" dirty="0"/>
              <a:t>Метрополі,</a:t>
            </a:r>
            <a:r>
              <a:rPr spc="10" dirty="0"/>
              <a:t> </a:t>
            </a:r>
            <a:r>
              <a:rPr spc="-5" dirty="0"/>
              <a:t>буде</a:t>
            </a:r>
            <a:r>
              <a:rPr spc="25" dirty="0"/>
              <a:t> </a:t>
            </a:r>
            <a:r>
              <a:rPr spc="-20" dirty="0"/>
              <a:t>залежати,</a:t>
            </a:r>
            <a:r>
              <a:rPr spc="15" dirty="0"/>
              <a:t> </a:t>
            </a:r>
            <a:r>
              <a:rPr spc="-20" dirty="0"/>
              <a:t>чи</a:t>
            </a:r>
            <a:r>
              <a:rPr spc="10" dirty="0"/>
              <a:t> </a:t>
            </a:r>
            <a:r>
              <a:rPr spc="-10" dirty="0"/>
              <a:t>прийдуть</a:t>
            </a:r>
            <a:r>
              <a:rPr spc="30" dirty="0"/>
              <a:t> </a:t>
            </a:r>
            <a:r>
              <a:rPr spc="-10" dirty="0"/>
              <a:t>вони </a:t>
            </a:r>
            <a:r>
              <a:rPr spc="-5" dirty="0"/>
              <a:t> туди</a:t>
            </a:r>
            <a:r>
              <a:rPr spc="15" dirty="0"/>
              <a:t> </a:t>
            </a:r>
            <a:r>
              <a:rPr dirty="0"/>
              <a:t>ще</a:t>
            </a:r>
            <a:r>
              <a:rPr spc="20" dirty="0"/>
              <a:t> </a:t>
            </a:r>
            <a:r>
              <a:rPr spc="-30" dirty="0"/>
              <a:t>раз</a:t>
            </a:r>
            <a:r>
              <a:rPr spc="20" dirty="0"/>
              <a:t> </a:t>
            </a:r>
            <a:r>
              <a:rPr spc="-15" dirty="0"/>
              <a:t>і</a:t>
            </a:r>
            <a:r>
              <a:rPr spc="15" dirty="0"/>
              <a:t> </a:t>
            </a:r>
            <a:r>
              <a:rPr spc="-60" dirty="0"/>
              <a:t>як</a:t>
            </a:r>
            <a:r>
              <a:rPr spc="25" dirty="0"/>
              <a:t> </a:t>
            </a:r>
            <a:r>
              <a:rPr spc="-25" dirty="0"/>
              <a:t>скоро.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3663" y="2092586"/>
            <a:ext cx="1017536" cy="9692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010" y="3346627"/>
            <a:ext cx="1242694" cy="52611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7525" y="3229394"/>
            <a:ext cx="996950" cy="61311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8233" y="4240608"/>
            <a:ext cx="804243" cy="6802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67579" y="637730"/>
            <a:ext cx="1254125" cy="116884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69967" y="5305153"/>
            <a:ext cx="1529416" cy="13340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03133" y="5327777"/>
            <a:ext cx="396875" cy="818515"/>
          </a:xfrm>
          <a:custGeom>
            <a:avLst/>
            <a:gdLst/>
            <a:ahLst/>
            <a:cxnLst/>
            <a:rect l="l" t="t" r="r" b="b"/>
            <a:pathLst>
              <a:path w="396875" h="818514">
                <a:moveTo>
                  <a:pt x="0" y="0"/>
                </a:moveTo>
                <a:lnTo>
                  <a:pt x="173482" y="0"/>
                </a:lnTo>
                <a:lnTo>
                  <a:pt x="219635" y="6191"/>
                </a:lnTo>
                <a:lnTo>
                  <a:pt x="261107" y="23669"/>
                </a:lnTo>
                <a:lnTo>
                  <a:pt x="296243" y="50784"/>
                </a:lnTo>
                <a:lnTo>
                  <a:pt x="323389" y="85889"/>
                </a:lnTo>
                <a:lnTo>
                  <a:pt x="340889" y="127338"/>
                </a:lnTo>
                <a:lnTo>
                  <a:pt x="347091" y="173482"/>
                </a:lnTo>
                <a:lnTo>
                  <a:pt x="347091" y="718807"/>
                </a:lnTo>
                <a:lnTo>
                  <a:pt x="396621" y="718807"/>
                </a:lnTo>
                <a:lnTo>
                  <a:pt x="297434" y="817943"/>
                </a:lnTo>
                <a:lnTo>
                  <a:pt x="198374" y="718807"/>
                </a:lnTo>
                <a:lnTo>
                  <a:pt x="247904" y="718807"/>
                </a:lnTo>
                <a:lnTo>
                  <a:pt x="247904" y="173482"/>
                </a:lnTo>
                <a:lnTo>
                  <a:pt x="242062" y="144547"/>
                </a:lnTo>
                <a:lnTo>
                  <a:pt x="226123" y="120888"/>
                </a:lnTo>
                <a:lnTo>
                  <a:pt x="202469" y="104919"/>
                </a:lnTo>
                <a:lnTo>
                  <a:pt x="173482" y="99060"/>
                </a:lnTo>
                <a:lnTo>
                  <a:pt x="0" y="99060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52616" y="5669927"/>
            <a:ext cx="260985" cy="476250"/>
          </a:xfrm>
          <a:custGeom>
            <a:avLst/>
            <a:gdLst/>
            <a:ahLst/>
            <a:cxnLst/>
            <a:rect l="l" t="t" r="r" b="b"/>
            <a:pathLst>
              <a:path w="260985" h="476250">
                <a:moveTo>
                  <a:pt x="0" y="345490"/>
                </a:moveTo>
                <a:lnTo>
                  <a:pt x="65150" y="345490"/>
                </a:lnTo>
                <a:lnTo>
                  <a:pt x="65150" y="0"/>
                </a:lnTo>
                <a:lnTo>
                  <a:pt x="195453" y="0"/>
                </a:lnTo>
                <a:lnTo>
                  <a:pt x="195453" y="345490"/>
                </a:lnTo>
                <a:lnTo>
                  <a:pt x="260604" y="345490"/>
                </a:lnTo>
                <a:lnTo>
                  <a:pt x="130302" y="475792"/>
                </a:lnTo>
                <a:lnTo>
                  <a:pt x="0" y="345490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69000" y="3661536"/>
            <a:ext cx="255270" cy="499745"/>
          </a:xfrm>
          <a:custGeom>
            <a:avLst/>
            <a:gdLst/>
            <a:ahLst/>
            <a:cxnLst/>
            <a:rect l="l" t="t" r="r" b="b"/>
            <a:pathLst>
              <a:path w="255270" h="499745">
                <a:moveTo>
                  <a:pt x="0" y="371856"/>
                </a:moveTo>
                <a:lnTo>
                  <a:pt x="63753" y="371856"/>
                </a:lnTo>
                <a:lnTo>
                  <a:pt x="63753" y="0"/>
                </a:lnTo>
                <a:lnTo>
                  <a:pt x="191515" y="0"/>
                </a:lnTo>
                <a:lnTo>
                  <a:pt x="191515" y="371856"/>
                </a:lnTo>
                <a:lnTo>
                  <a:pt x="255270" y="371856"/>
                </a:lnTo>
                <a:lnTo>
                  <a:pt x="127635" y="499490"/>
                </a:lnTo>
                <a:lnTo>
                  <a:pt x="0" y="371856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54" y="588644"/>
            <a:ext cx="5636260" cy="2720975"/>
          </a:xfrm>
          <a:custGeom>
            <a:avLst/>
            <a:gdLst/>
            <a:ahLst/>
            <a:cxnLst/>
            <a:rect l="l" t="t" r="r" b="b"/>
            <a:pathLst>
              <a:path w="5636260" h="2720975">
                <a:moveTo>
                  <a:pt x="5382577" y="2499994"/>
                </a:moveTo>
                <a:lnTo>
                  <a:pt x="5445950" y="2499994"/>
                </a:lnTo>
                <a:lnTo>
                  <a:pt x="5445950" y="729614"/>
                </a:lnTo>
                <a:lnTo>
                  <a:pt x="5572569" y="729614"/>
                </a:lnTo>
                <a:lnTo>
                  <a:pt x="5572569" y="2499994"/>
                </a:lnTo>
                <a:lnTo>
                  <a:pt x="5635815" y="2499994"/>
                </a:lnTo>
                <a:lnTo>
                  <a:pt x="5509196" y="2626614"/>
                </a:lnTo>
                <a:lnTo>
                  <a:pt x="5382577" y="2499994"/>
                </a:lnTo>
                <a:close/>
              </a:path>
              <a:path w="5636260" h="2720975">
                <a:moveTo>
                  <a:pt x="0" y="442467"/>
                </a:moveTo>
                <a:lnTo>
                  <a:pt x="2595" y="394259"/>
                </a:lnTo>
                <a:lnTo>
                  <a:pt x="10203" y="347554"/>
                </a:lnTo>
                <a:lnTo>
                  <a:pt x="22553" y="302621"/>
                </a:lnTo>
                <a:lnTo>
                  <a:pt x="39376" y="259731"/>
                </a:lnTo>
                <a:lnTo>
                  <a:pt x="60400" y="219154"/>
                </a:lnTo>
                <a:lnTo>
                  <a:pt x="85357" y="181160"/>
                </a:lnTo>
                <a:lnTo>
                  <a:pt x="113977" y="146019"/>
                </a:lnTo>
                <a:lnTo>
                  <a:pt x="145989" y="114001"/>
                </a:lnTo>
                <a:lnTo>
                  <a:pt x="181125" y="85376"/>
                </a:lnTo>
                <a:lnTo>
                  <a:pt x="219113" y="60414"/>
                </a:lnTo>
                <a:lnTo>
                  <a:pt x="259684" y="39385"/>
                </a:lnTo>
                <a:lnTo>
                  <a:pt x="302569" y="22559"/>
                </a:lnTo>
                <a:lnTo>
                  <a:pt x="347497" y="10206"/>
                </a:lnTo>
                <a:lnTo>
                  <a:pt x="394199" y="2596"/>
                </a:lnTo>
                <a:lnTo>
                  <a:pt x="442404" y="0"/>
                </a:lnTo>
                <a:lnTo>
                  <a:pt x="2212022" y="0"/>
                </a:lnTo>
                <a:lnTo>
                  <a:pt x="2260229" y="2596"/>
                </a:lnTo>
                <a:lnTo>
                  <a:pt x="2306929" y="10206"/>
                </a:lnTo>
                <a:lnTo>
                  <a:pt x="2351855" y="22559"/>
                </a:lnTo>
                <a:lnTo>
                  <a:pt x="2394736" y="39385"/>
                </a:lnTo>
                <a:lnTo>
                  <a:pt x="2435302" y="60414"/>
                </a:lnTo>
                <a:lnTo>
                  <a:pt x="2473284" y="85376"/>
                </a:lnTo>
                <a:lnTo>
                  <a:pt x="2508413" y="114001"/>
                </a:lnTo>
                <a:lnTo>
                  <a:pt x="2540418" y="146019"/>
                </a:lnTo>
                <a:lnTo>
                  <a:pt x="2569031" y="181160"/>
                </a:lnTo>
                <a:lnTo>
                  <a:pt x="2593982" y="219154"/>
                </a:lnTo>
                <a:lnTo>
                  <a:pt x="2615000" y="259731"/>
                </a:lnTo>
                <a:lnTo>
                  <a:pt x="2631817" y="302621"/>
                </a:lnTo>
                <a:lnTo>
                  <a:pt x="2644163" y="347554"/>
                </a:lnTo>
                <a:lnTo>
                  <a:pt x="2651768" y="394259"/>
                </a:lnTo>
                <a:lnTo>
                  <a:pt x="2654363" y="442467"/>
                </a:lnTo>
                <a:lnTo>
                  <a:pt x="2654363" y="2277999"/>
                </a:lnTo>
                <a:lnTo>
                  <a:pt x="2651768" y="2326207"/>
                </a:lnTo>
                <a:lnTo>
                  <a:pt x="2644163" y="2372912"/>
                </a:lnTo>
                <a:lnTo>
                  <a:pt x="2631817" y="2417845"/>
                </a:lnTo>
                <a:lnTo>
                  <a:pt x="2615000" y="2460735"/>
                </a:lnTo>
                <a:lnTo>
                  <a:pt x="2593982" y="2501312"/>
                </a:lnTo>
                <a:lnTo>
                  <a:pt x="2569031" y="2539306"/>
                </a:lnTo>
                <a:lnTo>
                  <a:pt x="2540418" y="2574447"/>
                </a:lnTo>
                <a:lnTo>
                  <a:pt x="2508413" y="2606465"/>
                </a:lnTo>
                <a:lnTo>
                  <a:pt x="2473284" y="2635090"/>
                </a:lnTo>
                <a:lnTo>
                  <a:pt x="2435302" y="2660052"/>
                </a:lnTo>
                <a:lnTo>
                  <a:pt x="2394736" y="2681081"/>
                </a:lnTo>
                <a:lnTo>
                  <a:pt x="2351855" y="2697907"/>
                </a:lnTo>
                <a:lnTo>
                  <a:pt x="2306929" y="2710260"/>
                </a:lnTo>
                <a:lnTo>
                  <a:pt x="2260229" y="2717870"/>
                </a:lnTo>
                <a:lnTo>
                  <a:pt x="2212022" y="2720466"/>
                </a:lnTo>
                <a:lnTo>
                  <a:pt x="442404" y="2720466"/>
                </a:lnTo>
                <a:lnTo>
                  <a:pt x="394199" y="2717870"/>
                </a:lnTo>
                <a:lnTo>
                  <a:pt x="347497" y="2710260"/>
                </a:lnTo>
                <a:lnTo>
                  <a:pt x="302569" y="2697907"/>
                </a:lnTo>
                <a:lnTo>
                  <a:pt x="259684" y="2681081"/>
                </a:lnTo>
                <a:lnTo>
                  <a:pt x="219113" y="2660052"/>
                </a:lnTo>
                <a:lnTo>
                  <a:pt x="181125" y="2635090"/>
                </a:lnTo>
                <a:lnTo>
                  <a:pt x="145989" y="2606465"/>
                </a:lnTo>
                <a:lnTo>
                  <a:pt x="113977" y="2574447"/>
                </a:lnTo>
                <a:lnTo>
                  <a:pt x="85357" y="2539306"/>
                </a:lnTo>
                <a:lnTo>
                  <a:pt x="60400" y="2501312"/>
                </a:lnTo>
                <a:lnTo>
                  <a:pt x="39376" y="2460735"/>
                </a:lnTo>
                <a:lnTo>
                  <a:pt x="22553" y="2417845"/>
                </a:lnTo>
                <a:lnTo>
                  <a:pt x="10203" y="2372912"/>
                </a:lnTo>
                <a:lnTo>
                  <a:pt x="2595" y="2326207"/>
                </a:lnTo>
                <a:lnTo>
                  <a:pt x="0" y="2277999"/>
                </a:lnTo>
                <a:lnTo>
                  <a:pt x="0" y="442467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62380" y="95758"/>
            <a:ext cx="9807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latin typeface="Microsoft Sans Serif"/>
                <a:cs typeface="Microsoft Sans Serif"/>
              </a:rPr>
              <a:t>Процес</a:t>
            </a:r>
            <a:r>
              <a:rPr sz="2400" b="0" spc="30" dirty="0">
                <a:latin typeface="Microsoft Sans Serif"/>
                <a:cs typeface="Microsoft Sans Serif"/>
              </a:rPr>
              <a:t> </a:t>
            </a:r>
            <a:r>
              <a:rPr sz="2400" b="0" spc="-30" dirty="0">
                <a:latin typeface="Microsoft Sans Serif"/>
                <a:cs typeface="Microsoft Sans Serif"/>
              </a:rPr>
              <a:t>поведінки</a:t>
            </a:r>
            <a:r>
              <a:rPr sz="2400" b="0" spc="45" dirty="0">
                <a:latin typeface="Microsoft Sans Serif"/>
                <a:cs typeface="Microsoft Sans Serif"/>
              </a:rPr>
              <a:t> </a:t>
            </a:r>
            <a:r>
              <a:rPr sz="2400" b="0" spc="-10" dirty="0">
                <a:latin typeface="Microsoft Sans Serif"/>
                <a:cs typeface="Microsoft Sans Serif"/>
              </a:rPr>
              <a:t>індивідуального</a:t>
            </a:r>
            <a:r>
              <a:rPr sz="2400" b="0" spc="65" dirty="0">
                <a:latin typeface="Microsoft Sans Serif"/>
                <a:cs typeface="Microsoft Sans Serif"/>
              </a:rPr>
              <a:t> </a:t>
            </a:r>
            <a:r>
              <a:rPr sz="2400" b="0" spc="-20" dirty="0">
                <a:latin typeface="Microsoft Sans Serif"/>
                <a:cs typeface="Microsoft Sans Serif"/>
              </a:rPr>
              <a:t>споживача</a:t>
            </a:r>
            <a:r>
              <a:rPr sz="2400" b="0" spc="35" dirty="0">
                <a:latin typeface="Microsoft Sans Serif"/>
                <a:cs typeface="Microsoft Sans Serif"/>
              </a:rPr>
              <a:t> </a:t>
            </a:r>
            <a:r>
              <a:rPr sz="2400" b="0" spc="-20" dirty="0">
                <a:latin typeface="Microsoft Sans Serif"/>
                <a:cs typeface="Microsoft Sans Serif"/>
              </a:rPr>
              <a:t>при</a:t>
            </a:r>
            <a:r>
              <a:rPr sz="2400" b="0" spc="40" dirty="0">
                <a:latin typeface="Microsoft Sans Serif"/>
                <a:cs typeface="Microsoft Sans Serif"/>
              </a:rPr>
              <a:t> </a:t>
            </a:r>
            <a:r>
              <a:rPr sz="2400" b="0" spc="-25" dirty="0">
                <a:latin typeface="Microsoft Sans Serif"/>
                <a:cs typeface="Microsoft Sans Serif"/>
              </a:rPr>
              <a:t>здійсненні</a:t>
            </a:r>
            <a:r>
              <a:rPr sz="2400" b="0" spc="45" dirty="0">
                <a:latin typeface="Microsoft Sans Serif"/>
                <a:cs typeface="Microsoft Sans Serif"/>
              </a:rPr>
              <a:t> </a:t>
            </a:r>
            <a:r>
              <a:rPr sz="2400" b="0" spc="-55" dirty="0"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375" y="689864"/>
            <a:ext cx="2198370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5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споживача: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Потреби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Сприйняття</a:t>
            </a:r>
            <a:endParaRPr sz="1800">
              <a:latin typeface="Calibri"/>
              <a:cs typeface="Calibri"/>
            </a:endParaRPr>
          </a:p>
          <a:p>
            <a:pPr marL="12700" marR="569595">
              <a:lnSpc>
                <a:spcPts val="2190"/>
              </a:lnSpc>
              <a:spcBef>
                <a:spcPts val="45"/>
              </a:spcBef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1800" spc="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графі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на 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характеристика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055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Стиль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життя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життєва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цінність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 startAt="5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Ставлення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споживача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49344" y="905992"/>
            <a:ext cx="3921760" cy="424815"/>
          </a:xfrm>
          <a:custGeom>
            <a:avLst/>
            <a:gdLst/>
            <a:ahLst/>
            <a:cxnLst/>
            <a:rect l="l" t="t" r="r" b="b"/>
            <a:pathLst>
              <a:path w="3921759" h="424815">
                <a:moveTo>
                  <a:pt x="3921505" y="0"/>
                </a:moveTo>
                <a:lnTo>
                  <a:pt x="0" y="0"/>
                </a:lnTo>
                <a:lnTo>
                  <a:pt x="0" y="424205"/>
                </a:lnTo>
                <a:lnTo>
                  <a:pt x="3921505" y="424205"/>
                </a:lnTo>
                <a:lnTo>
                  <a:pt x="39215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9344" y="905992"/>
            <a:ext cx="3921760" cy="42481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47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Усвідомлення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проблеми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(потреби)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42817" y="578484"/>
            <a:ext cx="8434705" cy="2318385"/>
          </a:xfrm>
          <a:custGeom>
            <a:avLst/>
            <a:gdLst/>
            <a:ahLst/>
            <a:cxnLst/>
            <a:rect l="l" t="t" r="r" b="b"/>
            <a:pathLst>
              <a:path w="8434705" h="2318385">
                <a:moveTo>
                  <a:pt x="0" y="468629"/>
                </a:moveTo>
                <a:lnTo>
                  <a:pt x="764540" y="468629"/>
                </a:lnTo>
                <a:lnTo>
                  <a:pt x="764540" y="397637"/>
                </a:lnTo>
                <a:lnTo>
                  <a:pt x="906526" y="539623"/>
                </a:lnTo>
                <a:lnTo>
                  <a:pt x="764540" y="681609"/>
                </a:lnTo>
                <a:lnTo>
                  <a:pt x="764540" y="610615"/>
                </a:lnTo>
                <a:lnTo>
                  <a:pt x="0" y="610615"/>
                </a:lnTo>
                <a:lnTo>
                  <a:pt x="0" y="468629"/>
                </a:lnTo>
                <a:close/>
              </a:path>
              <a:path w="8434705" h="2318385">
                <a:moveTo>
                  <a:pt x="5663183" y="386334"/>
                </a:moveTo>
                <a:lnTo>
                  <a:pt x="5666194" y="337874"/>
                </a:lnTo>
                <a:lnTo>
                  <a:pt x="5674983" y="291210"/>
                </a:lnTo>
                <a:lnTo>
                  <a:pt x="5689189" y="246704"/>
                </a:lnTo>
                <a:lnTo>
                  <a:pt x="5708450" y="204719"/>
                </a:lnTo>
                <a:lnTo>
                  <a:pt x="5732403" y="165615"/>
                </a:lnTo>
                <a:lnTo>
                  <a:pt x="5760688" y="129756"/>
                </a:lnTo>
                <a:lnTo>
                  <a:pt x="5792940" y="97504"/>
                </a:lnTo>
                <a:lnTo>
                  <a:pt x="5828799" y="69219"/>
                </a:lnTo>
                <a:lnTo>
                  <a:pt x="5867903" y="45266"/>
                </a:lnTo>
                <a:lnTo>
                  <a:pt x="5909888" y="26005"/>
                </a:lnTo>
                <a:lnTo>
                  <a:pt x="5954394" y="11799"/>
                </a:lnTo>
                <a:lnTo>
                  <a:pt x="6001058" y="3010"/>
                </a:lnTo>
                <a:lnTo>
                  <a:pt x="6049517" y="0"/>
                </a:lnTo>
                <a:lnTo>
                  <a:pt x="8048243" y="0"/>
                </a:lnTo>
                <a:lnTo>
                  <a:pt x="8096703" y="3010"/>
                </a:lnTo>
                <a:lnTo>
                  <a:pt x="8143367" y="11799"/>
                </a:lnTo>
                <a:lnTo>
                  <a:pt x="8187873" y="26005"/>
                </a:lnTo>
                <a:lnTo>
                  <a:pt x="8229858" y="45266"/>
                </a:lnTo>
                <a:lnTo>
                  <a:pt x="8268962" y="69219"/>
                </a:lnTo>
                <a:lnTo>
                  <a:pt x="8304821" y="97504"/>
                </a:lnTo>
                <a:lnTo>
                  <a:pt x="8337073" y="129756"/>
                </a:lnTo>
                <a:lnTo>
                  <a:pt x="8365358" y="165615"/>
                </a:lnTo>
                <a:lnTo>
                  <a:pt x="8389311" y="204719"/>
                </a:lnTo>
                <a:lnTo>
                  <a:pt x="8408572" y="246704"/>
                </a:lnTo>
                <a:lnTo>
                  <a:pt x="8422778" y="291210"/>
                </a:lnTo>
                <a:lnTo>
                  <a:pt x="8431567" y="337874"/>
                </a:lnTo>
                <a:lnTo>
                  <a:pt x="8434578" y="386334"/>
                </a:lnTo>
                <a:lnTo>
                  <a:pt x="8434578" y="1931542"/>
                </a:lnTo>
                <a:lnTo>
                  <a:pt x="8431567" y="1980002"/>
                </a:lnTo>
                <a:lnTo>
                  <a:pt x="8422778" y="2026666"/>
                </a:lnTo>
                <a:lnTo>
                  <a:pt x="8408572" y="2071172"/>
                </a:lnTo>
                <a:lnTo>
                  <a:pt x="8389311" y="2113157"/>
                </a:lnTo>
                <a:lnTo>
                  <a:pt x="8365358" y="2152261"/>
                </a:lnTo>
                <a:lnTo>
                  <a:pt x="8337073" y="2188120"/>
                </a:lnTo>
                <a:lnTo>
                  <a:pt x="8304821" y="2220372"/>
                </a:lnTo>
                <a:lnTo>
                  <a:pt x="8268962" y="2248657"/>
                </a:lnTo>
                <a:lnTo>
                  <a:pt x="8229858" y="2272610"/>
                </a:lnTo>
                <a:lnTo>
                  <a:pt x="8187873" y="2291871"/>
                </a:lnTo>
                <a:lnTo>
                  <a:pt x="8143367" y="2306077"/>
                </a:lnTo>
                <a:lnTo>
                  <a:pt x="8096703" y="2314866"/>
                </a:lnTo>
                <a:lnTo>
                  <a:pt x="8048243" y="2317877"/>
                </a:lnTo>
                <a:lnTo>
                  <a:pt x="6049517" y="2317877"/>
                </a:lnTo>
                <a:lnTo>
                  <a:pt x="6001058" y="2314866"/>
                </a:lnTo>
                <a:lnTo>
                  <a:pt x="5954394" y="2306077"/>
                </a:lnTo>
                <a:lnTo>
                  <a:pt x="5909888" y="2291871"/>
                </a:lnTo>
                <a:lnTo>
                  <a:pt x="5867903" y="2272610"/>
                </a:lnTo>
                <a:lnTo>
                  <a:pt x="5828799" y="2248657"/>
                </a:lnTo>
                <a:lnTo>
                  <a:pt x="5792940" y="2220372"/>
                </a:lnTo>
                <a:lnTo>
                  <a:pt x="5760688" y="2188120"/>
                </a:lnTo>
                <a:lnTo>
                  <a:pt x="5732403" y="2152261"/>
                </a:lnTo>
                <a:lnTo>
                  <a:pt x="5708450" y="2113157"/>
                </a:lnTo>
                <a:lnTo>
                  <a:pt x="5689189" y="2071172"/>
                </a:lnTo>
                <a:lnTo>
                  <a:pt x="5674983" y="2026666"/>
                </a:lnTo>
                <a:lnTo>
                  <a:pt x="5666194" y="1980002"/>
                </a:lnTo>
                <a:lnTo>
                  <a:pt x="5663183" y="1931542"/>
                </a:lnTo>
                <a:lnTo>
                  <a:pt x="5663183" y="386334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099042" y="752602"/>
            <a:ext cx="2323465" cy="194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2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виробника: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Властивості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Ціна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Час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місце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продажу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Інформація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Мотивація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Сервіс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02700" y="2995295"/>
            <a:ext cx="2771775" cy="2797175"/>
          </a:xfrm>
          <a:custGeom>
            <a:avLst/>
            <a:gdLst/>
            <a:ahLst/>
            <a:cxnLst/>
            <a:rect l="l" t="t" r="r" b="b"/>
            <a:pathLst>
              <a:path w="2771775" h="2797175">
                <a:moveTo>
                  <a:pt x="0" y="461899"/>
                </a:moveTo>
                <a:lnTo>
                  <a:pt x="2385" y="414665"/>
                </a:lnTo>
                <a:lnTo>
                  <a:pt x="9387" y="368797"/>
                </a:lnTo>
                <a:lnTo>
                  <a:pt x="20773" y="324528"/>
                </a:lnTo>
                <a:lnTo>
                  <a:pt x="36310" y="282088"/>
                </a:lnTo>
                <a:lnTo>
                  <a:pt x="55765" y="241711"/>
                </a:lnTo>
                <a:lnTo>
                  <a:pt x="78907" y="203627"/>
                </a:lnTo>
                <a:lnTo>
                  <a:pt x="105502" y="168070"/>
                </a:lnTo>
                <a:lnTo>
                  <a:pt x="135318" y="135270"/>
                </a:lnTo>
                <a:lnTo>
                  <a:pt x="168123" y="105461"/>
                </a:lnTo>
                <a:lnTo>
                  <a:pt x="203683" y="78873"/>
                </a:lnTo>
                <a:lnTo>
                  <a:pt x="241767" y="55740"/>
                </a:lnTo>
                <a:lnTo>
                  <a:pt x="282142" y="36292"/>
                </a:lnTo>
                <a:lnTo>
                  <a:pt x="324575" y="20762"/>
                </a:lnTo>
                <a:lnTo>
                  <a:pt x="368834" y="9382"/>
                </a:lnTo>
                <a:lnTo>
                  <a:pt x="414686" y="2384"/>
                </a:lnTo>
                <a:lnTo>
                  <a:pt x="461899" y="0"/>
                </a:lnTo>
                <a:lnTo>
                  <a:pt x="2309495" y="0"/>
                </a:lnTo>
                <a:lnTo>
                  <a:pt x="2356728" y="2384"/>
                </a:lnTo>
                <a:lnTo>
                  <a:pt x="2402596" y="9382"/>
                </a:lnTo>
                <a:lnTo>
                  <a:pt x="2446865" y="20762"/>
                </a:lnTo>
                <a:lnTo>
                  <a:pt x="2489305" y="36292"/>
                </a:lnTo>
                <a:lnTo>
                  <a:pt x="2529682" y="55740"/>
                </a:lnTo>
                <a:lnTo>
                  <a:pt x="2567766" y="78873"/>
                </a:lnTo>
                <a:lnTo>
                  <a:pt x="2603323" y="105461"/>
                </a:lnTo>
                <a:lnTo>
                  <a:pt x="2636123" y="135270"/>
                </a:lnTo>
                <a:lnTo>
                  <a:pt x="2665932" y="168070"/>
                </a:lnTo>
                <a:lnTo>
                  <a:pt x="2692520" y="203627"/>
                </a:lnTo>
                <a:lnTo>
                  <a:pt x="2715653" y="241711"/>
                </a:lnTo>
                <a:lnTo>
                  <a:pt x="2735101" y="282088"/>
                </a:lnTo>
                <a:lnTo>
                  <a:pt x="2750631" y="324528"/>
                </a:lnTo>
                <a:lnTo>
                  <a:pt x="2762011" y="368797"/>
                </a:lnTo>
                <a:lnTo>
                  <a:pt x="2769009" y="414665"/>
                </a:lnTo>
                <a:lnTo>
                  <a:pt x="2771394" y="461899"/>
                </a:lnTo>
                <a:lnTo>
                  <a:pt x="2771394" y="2335276"/>
                </a:lnTo>
                <a:lnTo>
                  <a:pt x="2769009" y="2382509"/>
                </a:lnTo>
                <a:lnTo>
                  <a:pt x="2762011" y="2428377"/>
                </a:lnTo>
                <a:lnTo>
                  <a:pt x="2750631" y="2472646"/>
                </a:lnTo>
                <a:lnTo>
                  <a:pt x="2735101" y="2515086"/>
                </a:lnTo>
                <a:lnTo>
                  <a:pt x="2715653" y="2555463"/>
                </a:lnTo>
                <a:lnTo>
                  <a:pt x="2692520" y="2593547"/>
                </a:lnTo>
                <a:lnTo>
                  <a:pt x="2665932" y="2629104"/>
                </a:lnTo>
                <a:lnTo>
                  <a:pt x="2636123" y="2661904"/>
                </a:lnTo>
                <a:lnTo>
                  <a:pt x="2603323" y="2691713"/>
                </a:lnTo>
                <a:lnTo>
                  <a:pt x="2567766" y="2718301"/>
                </a:lnTo>
                <a:lnTo>
                  <a:pt x="2529682" y="2741434"/>
                </a:lnTo>
                <a:lnTo>
                  <a:pt x="2489305" y="2760882"/>
                </a:lnTo>
                <a:lnTo>
                  <a:pt x="2446865" y="2776412"/>
                </a:lnTo>
                <a:lnTo>
                  <a:pt x="2402596" y="2787792"/>
                </a:lnTo>
                <a:lnTo>
                  <a:pt x="2356728" y="2794790"/>
                </a:lnTo>
                <a:lnTo>
                  <a:pt x="2309495" y="2797174"/>
                </a:lnTo>
                <a:lnTo>
                  <a:pt x="461899" y="2797174"/>
                </a:lnTo>
                <a:lnTo>
                  <a:pt x="414686" y="2794790"/>
                </a:lnTo>
                <a:lnTo>
                  <a:pt x="368834" y="2787792"/>
                </a:lnTo>
                <a:lnTo>
                  <a:pt x="324575" y="2776412"/>
                </a:lnTo>
                <a:lnTo>
                  <a:pt x="282142" y="2760882"/>
                </a:lnTo>
                <a:lnTo>
                  <a:pt x="241767" y="2741434"/>
                </a:lnTo>
                <a:lnTo>
                  <a:pt x="203683" y="2718301"/>
                </a:lnTo>
                <a:lnTo>
                  <a:pt x="168123" y="2691713"/>
                </a:lnTo>
                <a:lnTo>
                  <a:pt x="135318" y="2661904"/>
                </a:lnTo>
                <a:lnTo>
                  <a:pt x="105502" y="2629104"/>
                </a:lnTo>
                <a:lnTo>
                  <a:pt x="78907" y="2593547"/>
                </a:lnTo>
                <a:lnTo>
                  <a:pt x="55765" y="2555463"/>
                </a:lnTo>
                <a:lnTo>
                  <a:pt x="36310" y="2515086"/>
                </a:lnTo>
                <a:lnTo>
                  <a:pt x="20773" y="2472646"/>
                </a:lnTo>
                <a:lnTo>
                  <a:pt x="9387" y="2428377"/>
                </a:lnTo>
                <a:lnTo>
                  <a:pt x="2385" y="2382509"/>
                </a:lnTo>
                <a:lnTo>
                  <a:pt x="0" y="2335276"/>
                </a:lnTo>
                <a:lnTo>
                  <a:pt x="0" y="461899"/>
                </a:lnTo>
                <a:close/>
              </a:path>
            </a:pathLst>
          </a:custGeom>
          <a:ln w="19050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17838" y="3269360"/>
            <a:ext cx="22904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6600"/>
                </a:solidFill>
                <a:latin typeface="Calibri"/>
                <a:cs typeface="Calibri"/>
              </a:rPr>
              <a:t>Фактори</a:t>
            </a:r>
            <a:r>
              <a:rPr sz="1800" b="1" i="1" spc="-4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зовнішнього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  <a:spcBef>
                <a:spcPts val="25"/>
              </a:spcBef>
            </a:pPr>
            <a:r>
              <a:rPr sz="1800" b="1" i="1" spc="-5" dirty="0">
                <a:solidFill>
                  <a:srgbClr val="FF6600"/>
                </a:solidFill>
                <a:latin typeface="Calibri"/>
                <a:cs typeface="Calibri"/>
              </a:rPr>
              <a:t>середовища: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продавця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виробника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spcBef>
                <a:spcPts val="25"/>
              </a:spcBef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Імідж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продукту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15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Технологія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Економічна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ситуація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Clr>
                <a:srgbClr val="FF6600"/>
              </a:buClr>
              <a:buFont typeface="Calibri"/>
              <a:buAutoNum type="arabicPeriod"/>
              <a:tabLst>
                <a:tab pos="241300" algn="l"/>
              </a:tabLst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Культура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0614" y="3232226"/>
            <a:ext cx="1324610" cy="436245"/>
          </a:xfrm>
          <a:custGeom>
            <a:avLst/>
            <a:gdLst/>
            <a:ahLst/>
            <a:cxnLst/>
            <a:rect l="l" t="t" r="r" b="b"/>
            <a:pathLst>
              <a:path w="1324609" h="436245">
                <a:moveTo>
                  <a:pt x="1324483" y="0"/>
                </a:moveTo>
                <a:lnTo>
                  <a:pt x="0" y="0"/>
                </a:lnTo>
                <a:lnTo>
                  <a:pt x="0" y="436041"/>
                </a:lnTo>
                <a:lnTo>
                  <a:pt x="1324483" y="436041"/>
                </a:lnTo>
                <a:lnTo>
                  <a:pt x="1324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420614" y="3232226"/>
            <a:ext cx="1324610" cy="43624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52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Купівля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31866" y="4154246"/>
            <a:ext cx="2083435" cy="436245"/>
          </a:xfrm>
          <a:custGeom>
            <a:avLst/>
            <a:gdLst/>
            <a:ahLst/>
            <a:cxnLst/>
            <a:rect l="l" t="t" r="r" b="b"/>
            <a:pathLst>
              <a:path w="2083434" h="436245">
                <a:moveTo>
                  <a:pt x="2083308" y="0"/>
                </a:moveTo>
                <a:lnTo>
                  <a:pt x="0" y="0"/>
                </a:lnTo>
                <a:lnTo>
                  <a:pt x="0" y="436041"/>
                </a:lnTo>
                <a:lnTo>
                  <a:pt x="2083308" y="436041"/>
                </a:lnTo>
                <a:lnTo>
                  <a:pt x="2083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31866" y="4154246"/>
            <a:ext cx="2083435" cy="43624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545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Оцінка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результату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53052" y="5066791"/>
            <a:ext cx="3441065" cy="628650"/>
            <a:chOff x="4353052" y="5066791"/>
            <a:chExt cx="3441065" cy="628650"/>
          </a:xfrm>
        </p:grpSpPr>
        <p:sp>
          <p:nvSpPr>
            <p:cNvPr id="19" name="object 19"/>
            <p:cNvSpPr/>
            <p:nvPr/>
          </p:nvSpPr>
          <p:spPr>
            <a:xfrm>
              <a:off x="4362577" y="5076316"/>
              <a:ext cx="3422015" cy="609600"/>
            </a:xfrm>
            <a:custGeom>
              <a:avLst/>
              <a:gdLst/>
              <a:ahLst/>
              <a:cxnLst/>
              <a:rect l="l" t="t" r="r" b="b"/>
              <a:pathLst>
                <a:path w="3422015" h="609600">
                  <a:moveTo>
                    <a:pt x="1710944" y="0"/>
                  </a:moveTo>
                  <a:lnTo>
                    <a:pt x="0" y="304545"/>
                  </a:lnTo>
                  <a:lnTo>
                    <a:pt x="1710944" y="609041"/>
                  </a:lnTo>
                  <a:lnTo>
                    <a:pt x="3422015" y="304545"/>
                  </a:lnTo>
                  <a:lnTo>
                    <a:pt x="1710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62577" y="5076316"/>
              <a:ext cx="3422015" cy="609600"/>
            </a:xfrm>
            <a:custGeom>
              <a:avLst/>
              <a:gdLst/>
              <a:ahLst/>
              <a:cxnLst/>
              <a:rect l="l" t="t" r="r" b="b"/>
              <a:pathLst>
                <a:path w="3422015" h="609600">
                  <a:moveTo>
                    <a:pt x="0" y="304545"/>
                  </a:moveTo>
                  <a:lnTo>
                    <a:pt x="1710944" y="0"/>
                  </a:lnTo>
                  <a:lnTo>
                    <a:pt x="3422015" y="304545"/>
                  </a:lnTo>
                  <a:lnTo>
                    <a:pt x="1710944" y="609041"/>
                  </a:lnTo>
                  <a:lnTo>
                    <a:pt x="0" y="304545"/>
                  </a:lnTo>
                  <a:close/>
                </a:path>
              </a:pathLst>
            </a:custGeom>
            <a:ln w="1905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11902" y="5220080"/>
            <a:ext cx="152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Задоволеність?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68442" y="6161341"/>
            <a:ext cx="2083435" cy="362585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26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Повторна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покупка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88377" y="6161354"/>
            <a:ext cx="2771775" cy="356870"/>
          </a:xfrm>
          <a:prstGeom prst="rect">
            <a:avLst/>
          </a:prstGeom>
          <a:ln w="19050">
            <a:solidFill>
              <a:srgbClr val="FF66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15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Вибір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іншого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продавця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8446" y="5694070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05927" y="5694070"/>
            <a:ext cx="200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ні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63620" y="966597"/>
            <a:ext cx="7848600" cy="5772150"/>
            <a:chOff x="1063620" y="966597"/>
            <a:chExt cx="7848600" cy="5772150"/>
          </a:xfrm>
        </p:grpSpPr>
        <p:sp>
          <p:nvSpPr>
            <p:cNvPr id="27" name="object 27"/>
            <p:cNvSpPr/>
            <p:nvPr/>
          </p:nvSpPr>
          <p:spPr>
            <a:xfrm>
              <a:off x="1728597" y="976122"/>
              <a:ext cx="7174230" cy="4090035"/>
            </a:xfrm>
            <a:custGeom>
              <a:avLst/>
              <a:gdLst/>
              <a:ahLst/>
              <a:cxnLst/>
              <a:rect l="l" t="t" r="r" b="b"/>
              <a:pathLst>
                <a:path w="7174230" h="4090035">
                  <a:moveTo>
                    <a:pt x="7174103" y="212978"/>
                  </a:moveTo>
                  <a:lnTo>
                    <a:pt x="6484366" y="212978"/>
                  </a:lnTo>
                  <a:lnTo>
                    <a:pt x="6484366" y="283972"/>
                  </a:lnTo>
                  <a:lnTo>
                    <a:pt x="6342253" y="141986"/>
                  </a:lnTo>
                  <a:lnTo>
                    <a:pt x="6484366" y="0"/>
                  </a:lnTo>
                  <a:lnTo>
                    <a:pt x="6484366" y="70992"/>
                  </a:lnTo>
                  <a:lnTo>
                    <a:pt x="7174103" y="70992"/>
                  </a:lnTo>
                  <a:lnTo>
                    <a:pt x="7174103" y="212978"/>
                  </a:lnTo>
                  <a:close/>
                </a:path>
                <a:path w="7174230" h="4090035">
                  <a:moveTo>
                    <a:pt x="7174103" y="2531617"/>
                  </a:moveTo>
                  <a:lnTo>
                    <a:pt x="5148960" y="2531617"/>
                  </a:lnTo>
                  <a:lnTo>
                    <a:pt x="5148960" y="2597785"/>
                  </a:lnTo>
                  <a:lnTo>
                    <a:pt x="5016500" y="2465324"/>
                  </a:lnTo>
                  <a:lnTo>
                    <a:pt x="5148960" y="2332863"/>
                  </a:lnTo>
                  <a:lnTo>
                    <a:pt x="5148960" y="2399156"/>
                  </a:lnTo>
                  <a:lnTo>
                    <a:pt x="7174103" y="2399156"/>
                  </a:lnTo>
                  <a:lnTo>
                    <a:pt x="7174103" y="2531617"/>
                  </a:lnTo>
                  <a:close/>
                </a:path>
                <a:path w="7174230" h="4090035">
                  <a:moveTo>
                    <a:pt x="4224020" y="3959732"/>
                  </a:moveTo>
                  <a:lnTo>
                    <a:pt x="4289170" y="3959732"/>
                  </a:lnTo>
                  <a:lnTo>
                    <a:pt x="4289170" y="3614166"/>
                  </a:lnTo>
                  <a:lnTo>
                    <a:pt x="4419473" y="3614166"/>
                  </a:lnTo>
                  <a:lnTo>
                    <a:pt x="4419473" y="3959732"/>
                  </a:lnTo>
                  <a:lnTo>
                    <a:pt x="4484624" y="3959732"/>
                  </a:lnTo>
                  <a:lnTo>
                    <a:pt x="4354322" y="4090034"/>
                  </a:lnTo>
                  <a:lnTo>
                    <a:pt x="4224020" y="3959732"/>
                  </a:lnTo>
                  <a:close/>
                </a:path>
                <a:path w="7174230" h="4090035">
                  <a:moveTo>
                    <a:pt x="0" y="2332990"/>
                  </a:moveTo>
                  <a:lnTo>
                    <a:pt x="0" y="2462149"/>
                  </a:lnTo>
                  <a:lnTo>
                    <a:pt x="10144" y="2512387"/>
                  </a:lnTo>
                  <a:lnTo>
                    <a:pt x="37814" y="2553446"/>
                  </a:lnTo>
                  <a:lnTo>
                    <a:pt x="78866" y="2581146"/>
                  </a:lnTo>
                  <a:lnTo>
                    <a:pt x="129158" y="2591307"/>
                  </a:lnTo>
                  <a:lnTo>
                    <a:pt x="3611117" y="2591307"/>
                  </a:lnTo>
                  <a:lnTo>
                    <a:pt x="3611117" y="2628138"/>
                  </a:lnTo>
                  <a:lnTo>
                    <a:pt x="3684904" y="2554351"/>
                  </a:lnTo>
                  <a:lnTo>
                    <a:pt x="3611117" y="2480564"/>
                  </a:lnTo>
                  <a:lnTo>
                    <a:pt x="3611117" y="2517520"/>
                  </a:lnTo>
                  <a:lnTo>
                    <a:pt x="129158" y="2517520"/>
                  </a:lnTo>
                  <a:lnTo>
                    <a:pt x="107594" y="2513155"/>
                  </a:lnTo>
                  <a:lnTo>
                    <a:pt x="89995" y="2501265"/>
                  </a:lnTo>
                  <a:lnTo>
                    <a:pt x="78134" y="2483659"/>
                  </a:lnTo>
                  <a:lnTo>
                    <a:pt x="73786" y="2462149"/>
                  </a:lnTo>
                  <a:lnTo>
                    <a:pt x="73786" y="2332990"/>
                  </a:lnTo>
                  <a:lnTo>
                    <a:pt x="0" y="2332990"/>
                  </a:lnTo>
                  <a:close/>
                </a:path>
              </a:pathLst>
            </a:custGeom>
            <a:ln w="1905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620" y="3661548"/>
              <a:ext cx="2862394" cy="30770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87666" y="813561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8"/>
                </a:lnTo>
                <a:lnTo>
                  <a:pt x="102107" y="612648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37244" y="964184"/>
            <a:ext cx="1208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Мотивація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2822" y="48590"/>
            <a:ext cx="4333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Процес</a:t>
            </a:r>
            <a:r>
              <a:rPr sz="2400" spc="1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8D6CAB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400" dirty="0">
                <a:solidFill>
                  <a:srgbClr val="8D6CAB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8D6CAB"/>
                </a:solidFill>
                <a:latin typeface="Microsoft Sans Serif"/>
                <a:cs typeface="Microsoft Sans Serif"/>
              </a:rPr>
              <a:t>споживчого</a:t>
            </a:r>
            <a:endParaRPr sz="24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2400" spc="-15" dirty="0">
                <a:solidFill>
                  <a:srgbClr val="8D6CAB"/>
                </a:solidFill>
                <a:latin typeface="Microsoft Sans Serif"/>
                <a:cs typeface="Microsoft Sans Serif"/>
              </a:rPr>
              <a:t>рішення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00850" y="36651"/>
            <a:ext cx="46926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0" spc="-15" dirty="0">
                <a:latin typeface="Microsoft Sans Serif"/>
                <a:cs typeface="Microsoft Sans Serif"/>
              </a:rPr>
              <a:t>Відповідні</a:t>
            </a:r>
            <a:r>
              <a:rPr sz="2400" b="0" spc="40" dirty="0">
                <a:latin typeface="Microsoft Sans Serif"/>
                <a:cs typeface="Microsoft Sans Serif"/>
              </a:rPr>
              <a:t> </a:t>
            </a:r>
            <a:r>
              <a:rPr sz="2400" b="0" spc="-10" dirty="0">
                <a:latin typeface="Microsoft Sans Serif"/>
                <a:cs typeface="Microsoft Sans Serif"/>
              </a:rPr>
              <a:t>внутрішні</a:t>
            </a:r>
            <a:r>
              <a:rPr sz="2400" b="0" spc="20" dirty="0">
                <a:latin typeface="Microsoft Sans Serif"/>
                <a:cs typeface="Microsoft Sans Serif"/>
              </a:rPr>
              <a:t> </a:t>
            </a:r>
            <a:r>
              <a:rPr sz="2400" b="0" spc="-15" dirty="0">
                <a:latin typeface="Microsoft Sans Serif"/>
                <a:cs typeface="Microsoft Sans Serif"/>
              </a:rPr>
              <a:t>психологічні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400" b="0" spc="-15" dirty="0">
                <a:latin typeface="Microsoft Sans Serif"/>
                <a:cs typeface="Microsoft Sans Serif"/>
              </a:rPr>
              <a:t>процеси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55572" y="1842389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74494" y="1993214"/>
            <a:ext cx="2068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Пошук</a:t>
            </a:r>
            <a:r>
              <a:rPr sz="18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інформації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55572" y="2874517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7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7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60194" y="3025902"/>
            <a:ext cx="229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Оцінка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альтернатив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55572" y="3880992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7"/>
                </a:lnTo>
                <a:lnTo>
                  <a:pt x="102107" y="612647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90673" y="4032250"/>
            <a:ext cx="2232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Прийняття</a:t>
            </a:r>
            <a:r>
              <a:rPr sz="18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рішення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55572" y="4887340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4"/>
                </a:lnTo>
                <a:lnTo>
                  <a:pt x="102107" y="612774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40382" y="4901945"/>
            <a:ext cx="2335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7240" marR="5080" indent="-7651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Оцінка</a:t>
            </a:r>
            <a:r>
              <a:rPr sz="18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придбанного </a:t>
            </a:r>
            <a:r>
              <a:rPr sz="1800" b="1" spc="-48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товару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55572" y="846963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88922" y="997711"/>
            <a:ext cx="2840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Усвідомлення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проблеми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87666" y="1829561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539"/>
                </a:lnTo>
                <a:lnTo>
                  <a:pt x="3098776" y="550283"/>
                </a:lnTo>
                <a:lnTo>
                  <a:pt x="3076892" y="582739"/>
                </a:lnTo>
                <a:lnTo>
                  <a:pt x="3044436" y="604623"/>
                </a:lnTo>
                <a:lnTo>
                  <a:pt x="3004692" y="612648"/>
                </a:lnTo>
                <a:lnTo>
                  <a:pt x="102107" y="612648"/>
                </a:lnTo>
                <a:lnTo>
                  <a:pt x="62364" y="604623"/>
                </a:lnTo>
                <a:lnTo>
                  <a:pt x="29908" y="582739"/>
                </a:lnTo>
                <a:lnTo>
                  <a:pt x="8024" y="550283"/>
                </a:lnTo>
                <a:lnTo>
                  <a:pt x="0" y="510539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354948" y="1980438"/>
            <a:ext cx="1373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Сприйняття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7666" y="2848736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235"/>
                </a:moveTo>
                <a:lnTo>
                  <a:pt x="8024" y="62418"/>
                </a:lnTo>
                <a:lnTo>
                  <a:pt x="29908" y="29924"/>
                </a:lnTo>
                <a:lnTo>
                  <a:pt x="62364" y="8026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6"/>
                </a:lnTo>
                <a:lnTo>
                  <a:pt x="3076892" y="29924"/>
                </a:lnTo>
                <a:lnTo>
                  <a:pt x="3098776" y="62418"/>
                </a:lnTo>
                <a:lnTo>
                  <a:pt x="3106801" y="102235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235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63053" y="2999994"/>
            <a:ext cx="2757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Формування</a:t>
            </a: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 відношень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87666" y="3868039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8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8"/>
                </a:lnTo>
                <a:lnTo>
                  <a:pt x="3106801" y="510667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5"/>
                </a:lnTo>
                <a:lnTo>
                  <a:pt x="102107" y="612775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7"/>
                </a:lnTo>
                <a:lnTo>
                  <a:pt x="0" y="102108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961756" y="3882390"/>
            <a:ext cx="2159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105" marR="5080" indent="-4470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Інтеграція зібраної </a:t>
            </a:r>
            <a:r>
              <a:rPr sz="1800" b="1" spc="-49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3300"/>
                </a:solidFill>
                <a:latin typeface="Arial"/>
                <a:cs typeface="Arial"/>
              </a:rPr>
              <a:t>інформації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487666" y="4887340"/>
            <a:ext cx="3107055" cy="612775"/>
          </a:xfrm>
          <a:custGeom>
            <a:avLst/>
            <a:gdLst/>
            <a:ahLst/>
            <a:cxnLst/>
            <a:rect l="l" t="t" r="r" b="b"/>
            <a:pathLst>
              <a:path w="3107054" h="612775">
                <a:moveTo>
                  <a:pt x="0" y="102107"/>
                </a:moveTo>
                <a:lnTo>
                  <a:pt x="8024" y="62364"/>
                </a:lnTo>
                <a:lnTo>
                  <a:pt x="29908" y="29908"/>
                </a:lnTo>
                <a:lnTo>
                  <a:pt x="62364" y="8024"/>
                </a:lnTo>
                <a:lnTo>
                  <a:pt x="102107" y="0"/>
                </a:lnTo>
                <a:lnTo>
                  <a:pt x="3004692" y="0"/>
                </a:lnTo>
                <a:lnTo>
                  <a:pt x="3044436" y="8024"/>
                </a:lnTo>
                <a:lnTo>
                  <a:pt x="3076892" y="29908"/>
                </a:lnTo>
                <a:lnTo>
                  <a:pt x="3098776" y="62364"/>
                </a:lnTo>
                <a:lnTo>
                  <a:pt x="3106801" y="102107"/>
                </a:lnTo>
                <a:lnTo>
                  <a:pt x="3106801" y="510666"/>
                </a:lnTo>
                <a:lnTo>
                  <a:pt x="3098776" y="550410"/>
                </a:lnTo>
                <a:lnTo>
                  <a:pt x="3076892" y="582866"/>
                </a:lnTo>
                <a:lnTo>
                  <a:pt x="3044436" y="604750"/>
                </a:lnTo>
                <a:lnTo>
                  <a:pt x="3004692" y="612774"/>
                </a:lnTo>
                <a:lnTo>
                  <a:pt x="102107" y="612774"/>
                </a:lnTo>
                <a:lnTo>
                  <a:pt x="62364" y="604750"/>
                </a:lnTo>
                <a:lnTo>
                  <a:pt x="29908" y="582866"/>
                </a:lnTo>
                <a:lnTo>
                  <a:pt x="8024" y="550410"/>
                </a:lnTo>
                <a:lnTo>
                  <a:pt x="0" y="510666"/>
                </a:lnTo>
                <a:lnTo>
                  <a:pt x="0" y="102107"/>
                </a:lnTo>
                <a:close/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036432" y="5039105"/>
            <a:ext cx="2011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Придбання</a:t>
            </a:r>
            <a:r>
              <a:rPr sz="1800" b="1" spc="-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опиту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9636" y="846963"/>
            <a:ext cx="2285999" cy="171450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935728" y="3017392"/>
            <a:ext cx="2466975" cy="3556000"/>
            <a:chOff x="4935728" y="3017392"/>
            <a:chExt cx="2466975" cy="355600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5728" y="3017392"/>
              <a:ext cx="2466975" cy="170497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8260" y="4722355"/>
              <a:ext cx="1613650" cy="1850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48078" y="2682938"/>
            <a:ext cx="4544060" cy="4085590"/>
            <a:chOff x="7648078" y="2682938"/>
            <a:chExt cx="4544060" cy="4085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8078" y="4462148"/>
              <a:ext cx="2463026" cy="2305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1003" y="2796032"/>
              <a:ext cx="3150996" cy="22198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70515" y="2988818"/>
              <a:ext cx="81406" cy="814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5001" y="2690876"/>
              <a:ext cx="162687" cy="1628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62577" y="2980880"/>
              <a:ext cx="97281" cy="972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7063" y="2682938"/>
              <a:ext cx="178562" cy="17868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41121" y="1259204"/>
            <a:ext cx="54216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же</a:t>
            </a:r>
            <a:r>
              <a:rPr sz="24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споживач дізнається</a:t>
            </a:r>
            <a:r>
              <a:rPr sz="2400" b="1" spc="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про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це?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34489" y="118109"/>
            <a:ext cx="7914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1.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Усвідомлення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наявності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проблеми</a:t>
            </a:r>
          </a:p>
        </p:txBody>
      </p:sp>
      <p:sp>
        <p:nvSpPr>
          <p:cNvPr id="11" name="object 11"/>
          <p:cNvSpPr/>
          <p:nvPr/>
        </p:nvSpPr>
        <p:spPr>
          <a:xfrm>
            <a:off x="7480262" y="736904"/>
            <a:ext cx="4419600" cy="1464945"/>
          </a:xfrm>
          <a:custGeom>
            <a:avLst/>
            <a:gdLst/>
            <a:ahLst/>
            <a:cxnLst/>
            <a:rect l="l" t="t" r="r" b="b"/>
            <a:pathLst>
              <a:path w="4419600" h="1464945">
                <a:moveTo>
                  <a:pt x="401610" y="482422"/>
                </a:moveTo>
                <a:lnTo>
                  <a:pt x="395792" y="452488"/>
                </a:lnTo>
                <a:lnTo>
                  <a:pt x="396282" y="422984"/>
                </a:lnTo>
                <a:lnTo>
                  <a:pt x="402831" y="394055"/>
                </a:lnTo>
                <a:lnTo>
                  <a:pt x="433123" y="338510"/>
                </a:lnTo>
                <a:lnTo>
                  <a:pt x="484689" y="287028"/>
                </a:lnTo>
                <a:lnTo>
                  <a:pt x="517832" y="263178"/>
                </a:lnTo>
                <a:lnTo>
                  <a:pt x="555552" y="240784"/>
                </a:lnTo>
                <a:lnTo>
                  <a:pt x="597601" y="219992"/>
                </a:lnTo>
                <a:lnTo>
                  <a:pt x="643733" y="200949"/>
                </a:lnTo>
                <a:lnTo>
                  <a:pt x="693701" y="183803"/>
                </a:lnTo>
                <a:lnTo>
                  <a:pt x="747256" y="168699"/>
                </a:lnTo>
                <a:lnTo>
                  <a:pt x="804153" y="155785"/>
                </a:lnTo>
                <a:lnTo>
                  <a:pt x="864143" y="145208"/>
                </a:lnTo>
                <a:lnTo>
                  <a:pt x="926979" y="137113"/>
                </a:lnTo>
                <a:lnTo>
                  <a:pt x="992414" y="131648"/>
                </a:lnTo>
                <a:lnTo>
                  <a:pt x="1043448" y="129382"/>
                </a:lnTo>
                <a:lnTo>
                  <a:pt x="1094475" y="128837"/>
                </a:lnTo>
                <a:lnTo>
                  <a:pt x="1145289" y="129992"/>
                </a:lnTo>
                <a:lnTo>
                  <a:pt x="1195687" y="132828"/>
                </a:lnTo>
                <a:lnTo>
                  <a:pt x="1245462" y="137325"/>
                </a:lnTo>
                <a:lnTo>
                  <a:pt x="1294411" y="143463"/>
                </a:lnTo>
                <a:lnTo>
                  <a:pt x="1342328" y="151223"/>
                </a:lnTo>
                <a:lnTo>
                  <a:pt x="1389008" y="160583"/>
                </a:lnTo>
                <a:lnTo>
                  <a:pt x="1434247" y="171526"/>
                </a:lnTo>
                <a:lnTo>
                  <a:pt x="1462854" y="149881"/>
                </a:lnTo>
                <a:lnTo>
                  <a:pt x="1495517" y="130035"/>
                </a:lnTo>
                <a:lnTo>
                  <a:pt x="1531864" y="112038"/>
                </a:lnTo>
                <a:lnTo>
                  <a:pt x="1571526" y="95941"/>
                </a:lnTo>
                <a:lnTo>
                  <a:pt x="1614132" y="81795"/>
                </a:lnTo>
                <a:lnTo>
                  <a:pt x="1659311" y="69651"/>
                </a:lnTo>
                <a:lnTo>
                  <a:pt x="1706693" y="59561"/>
                </a:lnTo>
                <a:lnTo>
                  <a:pt x="1755907" y="51574"/>
                </a:lnTo>
                <a:lnTo>
                  <a:pt x="1806582" y="45743"/>
                </a:lnTo>
                <a:lnTo>
                  <a:pt x="1858348" y="42117"/>
                </a:lnTo>
                <a:lnTo>
                  <a:pt x="1910834" y="40749"/>
                </a:lnTo>
                <a:lnTo>
                  <a:pt x="1963671" y="41688"/>
                </a:lnTo>
                <a:lnTo>
                  <a:pt x="2016486" y="44986"/>
                </a:lnTo>
                <a:lnTo>
                  <a:pt x="2068910" y="50695"/>
                </a:lnTo>
                <a:lnTo>
                  <a:pt x="2120572" y="58864"/>
                </a:lnTo>
                <a:lnTo>
                  <a:pt x="2171101" y="69545"/>
                </a:lnTo>
                <a:lnTo>
                  <a:pt x="2237792" y="88468"/>
                </a:lnTo>
                <a:lnTo>
                  <a:pt x="2297720" y="111582"/>
                </a:lnTo>
                <a:lnTo>
                  <a:pt x="2325810" y="89642"/>
                </a:lnTo>
                <a:lnTo>
                  <a:pt x="2358943" y="69892"/>
                </a:lnTo>
                <a:lnTo>
                  <a:pt x="2396560" y="52415"/>
                </a:lnTo>
                <a:lnTo>
                  <a:pt x="2438100" y="37296"/>
                </a:lnTo>
                <a:lnTo>
                  <a:pt x="2483002" y="24618"/>
                </a:lnTo>
                <a:lnTo>
                  <a:pt x="2530707" y="14466"/>
                </a:lnTo>
                <a:lnTo>
                  <a:pt x="2580653" y="6922"/>
                </a:lnTo>
                <a:lnTo>
                  <a:pt x="2632281" y="2072"/>
                </a:lnTo>
                <a:lnTo>
                  <a:pt x="2685029" y="0"/>
                </a:lnTo>
                <a:lnTo>
                  <a:pt x="2738337" y="788"/>
                </a:lnTo>
                <a:lnTo>
                  <a:pt x="2791645" y="4521"/>
                </a:lnTo>
                <a:lnTo>
                  <a:pt x="2844392" y="11283"/>
                </a:lnTo>
                <a:lnTo>
                  <a:pt x="2896017" y="21158"/>
                </a:lnTo>
                <a:lnTo>
                  <a:pt x="2940221" y="32586"/>
                </a:lnTo>
                <a:lnTo>
                  <a:pt x="2981139" y="46193"/>
                </a:lnTo>
                <a:lnTo>
                  <a:pt x="3018390" y="61823"/>
                </a:lnTo>
                <a:lnTo>
                  <a:pt x="3051592" y="79324"/>
                </a:lnTo>
                <a:lnTo>
                  <a:pt x="3088768" y="61582"/>
                </a:lnTo>
                <a:lnTo>
                  <a:pt x="3129144" y="46060"/>
                </a:lnTo>
                <a:lnTo>
                  <a:pt x="3172293" y="32774"/>
                </a:lnTo>
                <a:lnTo>
                  <a:pt x="3217790" y="21738"/>
                </a:lnTo>
                <a:lnTo>
                  <a:pt x="3265206" y="12969"/>
                </a:lnTo>
                <a:lnTo>
                  <a:pt x="3314117" y="6481"/>
                </a:lnTo>
                <a:lnTo>
                  <a:pt x="3364094" y="2289"/>
                </a:lnTo>
                <a:lnTo>
                  <a:pt x="3414711" y="410"/>
                </a:lnTo>
                <a:lnTo>
                  <a:pt x="3465541" y="859"/>
                </a:lnTo>
                <a:lnTo>
                  <a:pt x="3516158" y="3651"/>
                </a:lnTo>
                <a:lnTo>
                  <a:pt x="3566135" y="8800"/>
                </a:lnTo>
                <a:lnTo>
                  <a:pt x="3615046" y="16324"/>
                </a:lnTo>
                <a:lnTo>
                  <a:pt x="3662462" y="26236"/>
                </a:lnTo>
                <a:lnTo>
                  <a:pt x="3707959" y="38552"/>
                </a:lnTo>
                <a:lnTo>
                  <a:pt x="3751108" y="53289"/>
                </a:lnTo>
                <a:lnTo>
                  <a:pt x="3811483" y="80713"/>
                </a:lnTo>
                <a:lnTo>
                  <a:pt x="3860154" y="112185"/>
                </a:lnTo>
                <a:lnTo>
                  <a:pt x="3896180" y="146943"/>
                </a:lnTo>
                <a:lnTo>
                  <a:pt x="3918621" y="184226"/>
                </a:lnTo>
                <a:lnTo>
                  <a:pt x="3983447" y="194213"/>
                </a:lnTo>
                <a:lnTo>
                  <a:pt x="4043688" y="207456"/>
                </a:lnTo>
                <a:lnTo>
                  <a:pt x="4098988" y="223671"/>
                </a:lnTo>
                <a:lnTo>
                  <a:pt x="4148987" y="242574"/>
                </a:lnTo>
                <a:lnTo>
                  <a:pt x="4193327" y="263882"/>
                </a:lnTo>
                <a:lnTo>
                  <a:pt x="4231648" y="287311"/>
                </a:lnTo>
                <a:lnTo>
                  <a:pt x="4263593" y="312577"/>
                </a:lnTo>
                <a:lnTo>
                  <a:pt x="4306919" y="367486"/>
                </a:lnTo>
                <a:lnTo>
                  <a:pt x="4320435" y="426339"/>
                </a:lnTo>
                <a:lnTo>
                  <a:pt x="4315118" y="456535"/>
                </a:lnTo>
                <a:lnTo>
                  <a:pt x="4295934" y="495124"/>
                </a:lnTo>
                <a:lnTo>
                  <a:pt x="4276253" y="519252"/>
                </a:lnTo>
                <a:lnTo>
                  <a:pt x="4316538" y="545581"/>
                </a:lnTo>
                <a:lnTo>
                  <a:pt x="4350092" y="573083"/>
                </a:lnTo>
                <a:lnTo>
                  <a:pt x="4376978" y="601537"/>
                </a:lnTo>
                <a:lnTo>
                  <a:pt x="4411004" y="660417"/>
                </a:lnTo>
                <a:lnTo>
                  <a:pt x="4419127" y="720457"/>
                </a:lnTo>
                <a:lnTo>
                  <a:pt x="4413636" y="750360"/>
                </a:lnTo>
                <a:lnTo>
                  <a:pt x="4383866" y="808829"/>
                </a:lnTo>
                <a:lnTo>
                  <a:pt x="4329474" y="864045"/>
                </a:lnTo>
                <a:lnTo>
                  <a:pt x="4293205" y="889881"/>
                </a:lnTo>
                <a:lnTo>
                  <a:pt x="4250972" y="914242"/>
                </a:lnTo>
                <a:lnTo>
                  <a:pt x="4202840" y="936907"/>
                </a:lnTo>
                <a:lnTo>
                  <a:pt x="4148872" y="957656"/>
                </a:lnTo>
                <a:lnTo>
                  <a:pt x="4107414" y="970938"/>
                </a:lnTo>
                <a:lnTo>
                  <a:pt x="4064047" y="982782"/>
                </a:lnTo>
                <a:lnTo>
                  <a:pt x="4018964" y="993152"/>
                </a:lnTo>
                <a:lnTo>
                  <a:pt x="3972353" y="1002009"/>
                </a:lnTo>
                <a:lnTo>
                  <a:pt x="3924408" y="1009315"/>
                </a:lnTo>
                <a:lnTo>
                  <a:pt x="3875319" y="1015032"/>
                </a:lnTo>
                <a:lnTo>
                  <a:pt x="3825276" y="1019124"/>
                </a:lnTo>
                <a:lnTo>
                  <a:pt x="3821281" y="1048176"/>
                </a:lnTo>
                <a:lnTo>
                  <a:pt x="3793614" y="1103329"/>
                </a:lnTo>
                <a:lnTo>
                  <a:pt x="3742134" y="1153466"/>
                </a:lnTo>
                <a:lnTo>
                  <a:pt x="3708373" y="1176250"/>
                </a:lnTo>
                <a:lnTo>
                  <a:pt x="3669751" y="1197295"/>
                </a:lnTo>
                <a:lnTo>
                  <a:pt x="3626631" y="1216440"/>
                </a:lnTo>
                <a:lnTo>
                  <a:pt x="3579376" y="1233523"/>
                </a:lnTo>
                <a:lnTo>
                  <a:pt x="3528350" y="1248382"/>
                </a:lnTo>
                <a:lnTo>
                  <a:pt x="3473918" y="1260856"/>
                </a:lnTo>
                <a:lnTo>
                  <a:pt x="3416442" y="1270783"/>
                </a:lnTo>
                <a:lnTo>
                  <a:pt x="3356287" y="1278001"/>
                </a:lnTo>
                <a:lnTo>
                  <a:pt x="3293816" y="1282349"/>
                </a:lnTo>
                <a:lnTo>
                  <a:pt x="3229392" y="1283665"/>
                </a:lnTo>
                <a:lnTo>
                  <a:pt x="3175101" y="1282349"/>
                </a:lnTo>
                <a:lnTo>
                  <a:pt x="3121536" y="1278810"/>
                </a:lnTo>
                <a:lnTo>
                  <a:pt x="3069023" y="1273092"/>
                </a:lnTo>
                <a:lnTo>
                  <a:pt x="3017886" y="1265236"/>
                </a:lnTo>
                <a:lnTo>
                  <a:pt x="2968448" y="1255284"/>
                </a:lnTo>
                <a:lnTo>
                  <a:pt x="2921036" y="1243279"/>
                </a:lnTo>
                <a:lnTo>
                  <a:pt x="2901370" y="1268740"/>
                </a:lnTo>
                <a:lnTo>
                  <a:pt x="2849366" y="1315835"/>
                </a:lnTo>
                <a:lnTo>
                  <a:pt x="2817546" y="1337343"/>
                </a:lnTo>
                <a:lnTo>
                  <a:pt x="2782192" y="1357408"/>
                </a:lnTo>
                <a:lnTo>
                  <a:pt x="2743561" y="1375967"/>
                </a:lnTo>
                <a:lnTo>
                  <a:pt x="2701912" y="1392957"/>
                </a:lnTo>
                <a:lnTo>
                  <a:pt x="2657503" y="1408316"/>
                </a:lnTo>
                <a:lnTo>
                  <a:pt x="2610593" y="1421981"/>
                </a:lnTo>
                <a:lnTo>
                  <a:pt x="2561439" y="1433890"/>
                </a:lnTo>
                <a:lnTo>
                  <a:pt x="2510301" y="1443979"/>
                </a:lnTo>
                <a:lnTo>
                  <a:pt x="2457437" y="1452187"/>
                </a:lnTo>
                <a:lnTo>
                  <a:pt x="2403104" y="1458450"/>
                </a:lnTo>
                <a:lnTo>
                  <a:pt x="2347561" y="1462706"/>
                </a:lnTo>
                <a:lnTo>
                  <a:pt x="2291067" y="1464892"/>
                </a:lnTo>
                <a:lnTo>
                  <a:pt x="2233879" y="1464946"/>
                </a:lnTo>
                <a:lnTo>
                  <a:pt x="2176256" y="1462805"/>
                </a:lnTo>
                <a:lnTo>
                  <a:pt x="2118456" y="1458405"/>
                </a:lnTo>
                <a:lnTo>
                  <a:pt x="2060738" y="1451686"/>
                </a:lnTo>
                <a:lnTo>
                  <a:pt x="2004460" y="1442747"/>
                </a:lnTo>
                <a:lnTo>
                  <a:pt x="1950387" y="1431707"/>
                </a:lnTo>
                <a:lnTo>
                  <a:pt x="1898785" y="1418655"/>
                </a:lnTo>
                <a:lnTo>
                  <a:pt x="1849918" y="1403680"/>
                </a:lnTo>
                <a:lnTo>
                  <a:pt x="1804052" y="1386871"/>
                </a:lnTo>
                <a:lnTo>
                  <a:pt x="1761451" y="1368318"/>
                </a:lnTo>
                <a:lnTo>
                  <a:pt x="1722380" y="1348110"/>
                </a:lnTo>
                <a:lnTo>
                  <a:pt x="1687104" y="1326337"/>
                </a:lnTo>
                <a:lnTo>
                  <a:pt x="1637802" y="1338722"/>
                </a:lnTo>
                <a:lnTo>
                  <a:pt x="1587421" y="1349353"/>
                </a:lnTo>
                <a:lnTo>
                  <a:pt x="1536145" y="1358250"/>
                </a:lnTo>
                <a:lnTo>
                  <a:pt x="1484156" y="1365436"/>
                </a:lnTo>
                <a:lnTo>
                  <a:pt x="1431638" y="1370929"/>
                </a:lnTo>
                <a:lnTo>
                  <a:pt x="1378773" y="1374752"/>
                </a:lnTo>
                <a:lnTo>
                  <a:pt x="1325746" y="1376924"/>
                </a:lnTo>
                <a:lnTo>
                  <a:pt x="1272738" y="1377467"/>
                </a:lnTo>
                <a:lnTo>
                  <a:pt x="1219934" y="1376401"/>
                </a:lnTo>
                <a:lnTo>
                  <a:pt x="1167516" y="1373747"/>
                </a:lnTo>
                <a:lnTo>
                  <a:pt x="1115667" y="1369526"/>
                </a:lnTo>
                <a:lnTo>
                  <a:pt x="1064571" y="1363758"/>
                </a:lnTo>
                <a:lnTo>
                  <a:pt x="1014411" y="1356464"/>
                </a:lnTo>
                <a:lnTo>
                  <a:pt x="965369" y="1347665"/>
                </a:lnTo>
                <a:lnTo>
                  <a:pt x="917630" y="1337382"/>
                </a:lnTo>
                <a:lnTo>
                  <a:pt x="871375" y="1325634"/>
                </a:lnTo>
                <a:lnTo>
                  <a:pt x="826789" y="1312444"/>
                </a:lnTo>
                <a:lnTo>
                  <a:pt x="784053" y="1297832"/>
                </a:lnTo>
                <a:lnTo>
                  <a:pt x="743353" y="1281818"/>
                </a:lnTo>
                <a:lnTo>
                  <a:pt x="704869" y="1264424"/>
                </a:lnTo>
                <a:lnTo>
                  <a:pt x="668787" y="1245669"/>
                </a:lnTo>
                <a:lnTo>
                  <a:pt x="635288" y="1225575"/>
                </a:lnTo>
                <a:lnTo>
                  <a:pt x="601762" y="1202004"/>
                </a:lnTo>
                <a:lnTo>
                  <a:pt x="596301" y="1197686"/>
                </a:lnTo>
                <a:lnTo>
                  <a:pt x="535791" y="1199049"/>
                </a:lnTo>
                <a:lnTo>
                  <a:pt x="476828" y="1196801"/>
                </a:lnTo>
                <a:lnTo>
                  <a:pt x="420002" y="1191151"/>
                </a:lnTo>
                <a:lnTo>
                  <a:pt x="365900" y="1182309"/>
                </a:lnTo>
                <a:lnTo>
                  <a:pt x="315112" y="1170485"/>
                </a:lnTo>
                <a:lnTo>
                  <a:pt x="268229" y="1155887"/>
                </a:lnTo>
                <a:lnTo>
                  <a:pt x="225837" y="1138725"/>
                </a:lnTo>
                <a:lnTo>
                  <a:pt x="188528" y="1119209"/>
                </a:lnTo>
                <a:lnTo>
                  <a:pt x="156889" y="1097548"/>
                </a:lnTo>
                <a:lnTo>
                  <a:pt x="112981" y="1048630"/>
                </a:lnTo>
                <a:lnTo>
                  <a:pt x="99573" y="986711"/>
                </a:lnTo>
                <a:lnTo>
                  <a:pt x="110691" y="952382"/>
                </a:lnTo>
                <a:lnTo>
                  <a:pt x="134690" y="919552"/>
                </a:lnTo>
                <a:lnTo>
                  <a:pt x="171015" y="888971"/>
                </a:lnTo>
                <a:lnTo>
                  <a:pt x="219111" y="861390"/>
                </a:lnTo>
                <a:lnTo>
                  <a:pt x="159905" y="842587"/>
                </a:lnTo>
                <a:lnTo>
                  <a:pt x="109454" y="820315"/>
                </a:lnTo>
                <a:lnTo>
                  <a:pt x="68087" y="795143"/>
                </a:lnTo>
                <a:lnTo>
                  <a:pt x="36130" y="767639"/>
                </a:lnTo>
                <a:lnTo>
                  <a:pt x="1758" y="707917"/>
                </a:lnTo>
                <a:lnTo>
                  <a:pt x="0" y="676836"/>
                </a:lnTo>
                <a:lnTo>
                  <a:pt x="8962" y="645701"/>
                </a:lnTo>
                <a:lnTo>
                  <a:pt x="60361" y="585546"/>
                </a:lnTo>
                <a:lnTo>
                  <a:pt x="94189" y="562991"/>
                </a:lnTo>
                <a:lnTo>
                  <a:pt x="133938" y="542923"/>
                </a:lnTo>
                <a:lnTo>
                  <a:pt x="178933" y="525540"/>
                </a:lnTo>
                <a:lnTo>
                  <a:pt x="228503" y="511043"/>
                </a:lnTo>
                <a:lnTo>
                  <a:pt x="281974" y="499632"/>
                </a:lnTo>
                <a:lnTo>
                  <a:pt x="338673" y="491506"/>
                </a:lnTo>
                <a:lnTo>
                  <a:pt x="397927" y="486867"/>
                </a:lnTo>
                <a:lnTo>
                  <a:pt x="401610" y="482422"/>
                </a:lnTo>
                <a:close/>
              </a:path>
              <a:path w="4419600" h="1464945">
                <a:moveTo>
                  <a:pt x="482636" y="882599"/>
                </a:moveTo>
                <a:lnTo>
                  <a:pt x="428555" y="883054"/>
                </a:lnTo>
                <a:lnTo>
                  <a:pt x="375052" y="880510"/>
                </a:lnTo>
                <a:lnTo>
                  <a:pt x="322708" y="875046"/>
                </a:lnTo>
                <a:lnTo>
                  <a:pt x="272101" y="866741"/>
                </a:lnTo>
                <a:lnTo>
                  <a:pt x="223810" y="855675"/>
                </a:lnTo>
              </a:path>
              <a:path w="4419600" h="1464945">
                <a:moveTo>
                  <a:pt x="710982" y="1178382"/>
                </a:moveTo>
                <a:lnTo>
                  <a:pt x="683443" y="1182833"/>
                </a:lnTo>
                <a:lnTo>
                  <a:pt x="655356" y="1186462"/>
                </a:lnTo>
                <a:lnTo>
                  <a:pt x="626793" y="1189258"/>
                </a:lnTo>
                <a:lnTo>
                  <a:pt x="597825" y="1191209"/>
                </a:lnTo>
              </a:path>
              <a:path w="4419600" h="1464945">
                <a:moveTo>
                  <a:pt x="1686850" y="1320368"/>
                </a:moveTo>
                <a:lnTo>
                  <a:pt x="1667211" y="1306302"/>
                </a:lnTo>
                <a:lnTo>
                  <a:pt x="1649274" y="1291761"/>
                </a:lnTo>
                <a:lnTo>
                  <a:pt x="1633076" y="1276791"/>
                </a:lnTo>
                <a:lnTo>
                  <a:pt x="1618651" y="1261440"/>
                </a:lnTo>
              </a:path>
              <a:path w="4419600" h="1464945">
                <a:moveTo>
                  <a:pt x="2948722" y="1173302"/>
                </a:moveTo>
                <a:lnTo>
                  <a:pt x="2944797" y="1189726"/>
                </a:lnTo>
                <a:lnTo>
                  <a:pt x="2938943" y="1206020"/>
                </a:lnTo>
                <a:lnTo>
                  <a:pt x="2931184" y="1222147"/>
                </a:lnTo>
                <a:lnTo>
                  <a:pt x="2921544" y="1238072"/>
                </a:lnTo>
              </a:path>
              <a:path w="4419600" h="1464945">
                <a:moveTo>
                  <a:pt x="3490504" y="773379"/>
                </a:moveTo>
                <a:lnTo>
                  <a:pt x="3555913" y="790130"/>
                </a:lnTo>
                <a:lnTo>
                  <a:pt x="3615266" y="810189"/>
                </a:lnTo>
                <a:lnTo>
                  <a:pt x="3668107" y="833224"/>
                </a:lnTo>
                <a:lnTo>
                  <a:pt x="3713976" y="858902"/>
                </a:lnTo>
                <a:lnTo>
                  <a:pt x="3752417" y="886892"/>
                </a:lnTo>
                <a:lnTo>
                  <a:pt x="3782971" y="916860"/>
                </a:lnTo>
                <a:lnTo>
                  <a:pt x="3805181" y="948475"/>
                </a:lnTo>
                <a:lnTo>
                  <a:pt x="3818589" y="981404"/>
                </a:lnTo>
                <a:lnTo>
                  <a:pt x="3822736" y="1015314"/>
                </a:lnTo>
              </a:path>
              <a:path w="4419600" h="1464945">
                <a:moveTo>
                  <a:pt x="4274221" y="515696"/>
                </a:moveTo>
                <a:lnTo>
                  <a:pt x="4246138" y="541189"/>
                </a:lnTo>
                <a:lnTo>
                  <a:pt x="4211864" y="564956"/>
                </a:lnTo>
                <a:lnTo>
                  <a:pt x="4171780" y="586794"/>
                </a:lnTo>
                <a:lnTo>
                  <a:pt x="4126266" y="606501"/>
                </a:lnTo>
              </a:path>
              <a:path w="4419600" h="1464945">
                <a:moveTo>
                  <a:pt x="3919256" y="179146"/>
                </a:moveTo>
                <a:lnTo>
                  <a:pt x="3922896" y="189762"/>
                </a:lnTo>
                <a:lnTo>
                  <a:pt x="3925416" y="200450"/>
                </a:lnTo>
                <a:lnTo>
                  <a:pt x="3926793" y="211185"/>
                </a:lnTo>
                <a:lnTo>
                  <a:pt x="3927003" y="221945"/>
                </a:lnTo>
              </a:path>
              <a:path w="4419600" h="1464945">
                <a:moveTo>
                  <a:pt x="2974376" y="129235"/>
                </a:moveTo>
                <a:lnTo>
                  <a:pt x="2990009" y="114646"/>
                </a:lnTo>
                <a:lnTo>
                  <a:pt x="3007904" y="100628"/>
                </a:lnTo>
                <a:lnTo>
                  <a:pt x="3027990" y="87229"/>
                </a:lnTo>
                <a:lnTo>
                  <a:pt x="3050195" y="74498"/>
                </a:lnTo>
              </a:path>
              <a:path w="4419600" h="1464945">
                <a:moveTo>
                  <a:pt x="2265589" y="155270"/>
                </a:moveTo>
                <a:lnTo>
                  <a:pt x="2272324" y="143086"/>
                </a:lnTo>
                <a:lnTo>
                  <a:pt x="2280702" y="131140"/>
                </a:lnTo>
                <a:lnTo>
                  <a:pt x="2290700" y="119480"/>
                </a:lnTo>
                <a:lnTo>
                  <a:pt x="2302292" y="108153"/>
                </a:lnTo>
              </a:path>
              <a:path w="4419600" h="1464945">
                <a:moveTo>
                  <a:pt x="1433612" y="171272"/>
                </a:moveTo>
                <a:lnTo>
                  <a:pt x="1469103" y="181291"/>
                </a:lnTo>
                <a:lnTo>
                  <a:pt x="1503129" y="192274"/>
                </a:lnTo>
                <a:lnTo>
                  <a:pt x="1535607" y="204187"/>
                </a:lnTo>
                <a:lnTo>
                  <a:pt x="1566454" y="216992"/>
                </a:lnTo>
              </a:path>
              <a:path w="4419600" h="1464945">
                <a:moveTo>
                  <a:pt x="424851" y="530428"/>
                </a:moveTo>
                <a:lnTo>
                  <a:pt x="417469" y="518623"/>
                </a:lnTo>
                <a:lnTo>
                  <a:pt x="411135" y="506663"/>
                </a:lnTo>
                <a:lnTo>
                  <a:pt x="405849" y="494584"/>
                </a:lnTo>
                <a:lnTo>
                  <a:pt x="401610" y="482422"/>
                </a:lnTo>
              </a:path>
            </a:pathLst>
          </a:custGeom>
          <a:ln w="15875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081641" y="2320925"/>
            <a:ext cx="244475" cy="244475"/>
          </a:xfrm>
          <a:custGeom>
            <a:avLst/>
            <a:gdLst/>
            <a:ahLst/>
            <a:cxnLst/>
            <a:rect l="l" t="t" r="r" b="b"/>
            <a:pathLst>
              <a:path w="244475" h="244475">
                <a:moveTo>
                  <a:pt x="244093" y="122047"/>
                </a:moveTo>
                <a:lnTo>
                  <a:pt x="234507" y="169566"/>
                </a:lnTo>
                <a:lnTo>
                  <a:pt x="208359" y="208359"/>
                </a:lnTo>
                <a:lnTo>
                  <a:pt x="169566" y="234507"/>
                </a:lnTo>
                <a:lnTo>
                  <a:pt x="122047" y="244094"/>
                </a:lnTo>
                <a:lnTo>
                  <a:pt x="74527" y="234507"/>
                </a:lnTo>
                <a:lnTo>
                  <a:pt x="35734" y="208359"/>
                </a:lnTo>
                <a:lnTo>
                  <a:pt x="9586" y="169566"/>
                </a:lnTo>
                <a:lnTo>
                  <a:pt x="0" y="122047"/>
                </a:lnTo>
                <a:lnTo>
                  <a:pt x="9586" y="74580"/>
                </a:lnTo>
                <a:lnTo>
                  <a:pt x="35734" y="35782"/>
                </a:lnTo>
                <a:lnTo>
                  <a:pt x="74527" y="9604"/>
                </a:lnTo>
                <a:lnTo>
                  <a:pt x="122047" y="0"/>
                </a:lnTo>
                <a:lnTo>
                  <a:pt x="169566" y="9604"/>
                </a:lnTo>
                <a:lnTo>
                  <a:pt x="208359" y="35782"/>
                </a:lnTo>
                <a:lnTo>
                  <a:pt x="234507" y="74580"/>
                </a:lnTo>
                <a:lnTo>
                  <a:pt x="244093" y="122047"/>
                </a:lnTo>
                <a:close/>
              </a:path>
            </a:pathLst>
          </a:custGeom>
          <a:ln w="15874">
            <a:solidFill>
              <a:srgbClr val="FF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208391" y="925829"/>
            <a:ext cx="2652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розуміє,</a:t>
            </a:r>
            <a:r>
              <a:rPr sz="16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</a:t>
            </a:r>
            <a:r>
              <a:rPr sz="16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йому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3339" y="1169669"/>
            <a:ext cx="27216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чогось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не</a:t>
            </a:r>
            <a:r>
              <a:rPr sz="16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вистачає,</a:t>
            </a:r>
            <a:r>
              <a:rPr sz="16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16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у</a:t>
            </a:r>
            <a:r>
              <a:rPr sz="16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нього </a:t>
            </a:r>
            <a:r>
              <a:rPr sz="1600" spc="-409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16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бажання</a:t>
            </a:r>
            <a:r>
              <a:rPr sz="16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це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вирішити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8491" y="2196592"/>
            <a:ext cx="4759325" cy="2308860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Виснаження</a:t>
            </a:r>
            <a:r>
              <a:rPr sz="2400" b="1" spc="-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запасів:</a:t>
            </a:r>
            <a:endParaRPr sz="2400">
              <a:latin typeface="Arial"/>
              <a:cs typeface="Arial"/>
            </a:endParaRPr>
          </a:p>
          <a:p>
            <a:pPr marL="363220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необхідність</a:t>
            </a:r>
            <a:endParaRPr sz="2400">
              <a:latin typeface="Microsoft Sans Serif"/>
              <a:cs typeface="Microsoft Sans Serif"/>
            </a:endParaRPr>
          </a:p>
          <a:p>
            <a:pPr marL="363220" marR="104775">
              <a:lnSpc>
                <a:spcPct val="100000"/>
              </a:lnSpc>
            </a:pP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поповнити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використані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запаси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будь-якого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товару</a:t>
            </a:r>
            <a:endParaRPr sz="2400">
              <a:latin typeface="Microsoft Sans Serif"/>
              <a:cs typeface="Microsoft Sans Serif"/>
            </a:endParaRPr>
          </a:p>
          <a:p>
            <a:pPr marL="363220" marR="92075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Найчастіше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покупець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вибирає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знайомий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йому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бренд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2839" y="1945258"/>
            <a:ext cx="2962783" cy="278498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15391" y="5231752"/>
            <a:ext cx="7241540" cy="120078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Незадоволеність:</a:t>
            </a:r>
            <a:endParaRPr sz="2400">
              <a:latin typeface="Arial"/>
              <a:cs typeface="Arial"/>
            </a:endParaRPr>
          </a:p>
          <a:p>
            <a:pPr marL="362585" marR="139065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Виникає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невдоволення</a:t>
            </a:r>
            <a:r>
              <a:rPr sz="2400" spc="6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поточним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станом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речей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або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товаром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використовується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даний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час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37318" y="341629"/>
            <a:ext cx="2422525" cy="3481704"/>
            <a:chOff x="9537318" y="341629"/>
            <a:chExt cx="2422525" cy="34817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2473" y="341629"/>
              <a:ext cx="1817243" cy="18172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37318" y="2158872"/>
              <a:ext cx="1383029" cy="16642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1485" y="662051"/>
            <a:ext cx="5726430" cy="1939289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Нові</a:t>
            </a:r>
            <a:r>
              <a:rPr sz="24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потреби:</a:t>
            </a:r>
            <a:endParaRPr sz="2400">
              <a:latin typeface="Arial"/>
              <a:cs typeface="Arial"/>
            </a:endParaRPr>
          </a:p>
          <a:p>
            <a:pPr marL="362585" indent="-272415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Зміни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житті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споживача,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його</a:t>
            </a:r>
            <a:endParaRPr sz="2400">
              <a:latin typeface="Microsoft Sans Serif"/>
              <a:cs typeface="Microsoft Sans Serif"/>
            </a:endParaRPr>
          </a:p>
          <a:p>
            <a:pPr marL="362585" marR="438784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фінансовому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становищі,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робочому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статусі,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стилі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провокують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нові</a:t>
            </a:r>
            <a:endParaRPr sz="2400">
              <a:latin typeface="Microsoft Sans Serif"/>
              <a:cs typeface="Microsoft Sans Serif"/>
            </a:endParaRPr>
          </a:p>
          <a:p>
            <a:pPr marL="362585">
              <a:lnSpc>
                <a:spcPct val="100000"/>
              </a:lnSpc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30010" y="4056710"/>
            <a:ext cx="5116830" cy="120078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Пов'язані</a:t>
            </a:r>
            <a:r>
              <a:rPr sz="2400" b="1" spc="-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покупки:</a:t>
            </a:r>
            <a:endParaRPr sz="2400">
              <a:latin typeface="Arial"/>
              <a:cs typeface="Arial"/>
            </a:endParaRPr>
          </a:p>
          <a:p>
            <a:pPr marL="363220" marR="412115" indent="-271780">
              <a:lnSpc>
                <a:spcPct val="100000"/>
              </a:lnSpc>
              <a:buChar char="•"/>
              <a:tabLst>
                <a:tab pos="363220" algn="l"/>
                <a:tab pos="363855" algn="l"/>
              </a:tabLst>
            </a:pPr>
            <a:r>
              <a:rPr sz="2400" spc="-85" dirty="0">
                <a:solidFill>
                  <a:srgbClr val="000066"/>
                </a:solidFill>
                <a:latin typeface="Microsoft Sans Serif"/>
                <a:cs typeface="Microsoft Sans Serif"/>
              </a:rPr>
              <a:t>Деякі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ведуть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собою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потребу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пов'язаних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товарах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3796" y="1126997"/>
            <a:ext cx="2762250" cy="17526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8956" y="3308972"/>
            <a:ext cx="3796283" cy="29669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3066034"/>
                  </a:lnTo>
                  <a:lnTo>
                    <a:pt x="3020949" y="3066034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13205" y="368884"/>
            <a:ext cx="2616835" cy="1429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6350" indent="854710" algn="r">
              <a:lnSpc>
                <a:spcPts val="3600"/>
              </a:lnSpc>
              <a:spcBef>
                <a:spcPts val="42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Вплив</a:t>
            </a:r>
            <a:r>
              <a:rPr sz="3200" b="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 </a:t>
            </a:r>
            <a:r>
              <a:rPr sz="3200" b="0" spc="-8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3200" b="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відомл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ння</a:t>
            </a:r>
            <a:endParaRPr sz="3200">
              <a:latin typeface="Microsoft Sans Serif"/>
              <a:cs typeface="Microsoft Sans Serif"/>
            </a:endParaRPr>
          </a:p>
          <a:p>
            <a:pPr marR="5080" algn="r">
              <a:lnSpc>
                <a:spcPts val="3525"/>
              </a:lnSpc>
            </a:pPr>
            <a:r>
              <a:rPr sz="32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потреби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301" y="2221737"/>
            <a:ext cx="7102475" cy="30653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398891" y="2362022"/>
            <a:ext cx="3081020" cy="3244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050"/>
              </a:lnSpc>
              <a:spcBef>
                <a:spcPts val="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40" dirty="0">
                <a:latin typeface="Microsoft Sans Serif"/>
                <a:cs typeface="Microsoft Sans Serif"/>
              </a:rPr>
              <a:t>зміна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уявлення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20" dirty="0">
                <a:latin typeface="Microsoft Sans Serif"/>
                <a:cs typeface="Microsoft Sans Serif"/>
              </a:rPr>
              <a:t>бажаний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стан;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839469" indent="-342900">
              <a:lnSpc>
                <a:spcPct val="80000"/>
              </a:lnSpc>
              <a:spcBef>
                <a:spcPts val="101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нагадування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потребу;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97790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стимулювання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потреби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товарній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категорії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 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цілому;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усвідомлення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потреби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330835">
              <a:lnSpc>
                <a:spcPct val="80000"/>
              </a:lnSpc>
              <a:spcBef>
                <a:spcPts val="22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певному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бренді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рамках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15" dirty="0">
                <a:latin typeface="Microsoft Sans Serif"/>
                <a:cs typeface="Microsoft Sans Serif"/>
              </a:rPr>
              <a:t>цієї </a:t>
            </a:r>
            <a:r>
              <a:rPr sz="1900" spc="5" dirty="0">
                <a:latin typeface="Microsoft Sans Serif"/>
                <a:cs typeface="Microsoft Sans Serif"/>
              </a:rPr>
              <a:t>товарної 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категорії </a:t>
            </a:r>
            <a:r>
              <a:rPr sz="1900" spc="-15" dirty="0">
                <a:latin typeface="Microsoft Sans Serif"/>
                <a:cs typeface="Microsoft Sans Serif"/>
              </a:rPr>
              <a:t>(селективна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потреба)</a:t>
            </a:r>
            <a:endParaRPr sz="1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485" y="662051"/>
            <a:ext cx="5726430" cy="1569720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Рекламні</a:t>
            </a:r>
            <a:r>
              <a:rPr sz="2400" b="1" spc="-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"провокації":</a:t>
            </a:r>
            <a:endParaRPr sz="2400">
              <a:latin typeface="Arial"/>
              <a:cs typeface="Arial"/>
            </a:endParaRPr>
          </a:p>
          <a:p>
            <a:pPr marL="362585" marR="95250" indent="-271780">
              <a:lnSpc>
                <a:spcPct val="100000"/>
              </a:lnSpc>
              <a:buChar char="•"/>
              <a:tabLst>
                <a:tab pos="362585" algn="l"/>
                <a:tab pos="363220" algn="l"/>
              </a:tabLst>
            </a:pP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Реклама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заохочує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незадоволеність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їх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поточному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становищу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стимулює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їх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пробувати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нові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бренди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7496" y="3688867"/>
            <a:ext cx="5707380" cy="2677795"/>
          </a:xfrm>
          <a:prstGeom prst="rect">
            <a:avLst/>
          </a:prstGeom>
          <a:ln w="9525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Нові</a:t>
            </a:r>
            <a:r>
              <a:rPr sz="2400" b="1" spc="-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66"/>
                </a:solidFill>
                <a:latin typeface="Arial"/>
                <a:cs typeface="Arial"/>
              </a:rPr>
              <a:t>товари:</a:t>
            </a:r>
            <a:endParaRPr sz="2400">
              <a:latin typeface="Arial"/>
              <a:cs typeface="Arial"/>
            </a:endParaRPr>
          </a:p>
          <a:p>
            <a:pPr marL="363220" marR="172720" indent="-271780">
              <a:lnSpc>
                <a:spcPct val="100000"/>
              </a:lnSpc>
              <a:buChar char="•"/>
              <a:tabLst>
                <a:tab pos="363220" algn="l"/>
                <a:tab pos="363855" algn="l"/>
              </a:tabLst>
            </a:pP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Ринок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пропонує</a:t>
            </a:r>
            <a:r>
              <a:rPr sz="24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увазі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нові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товари,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про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необхідність</a:t>
            </a:r>
            <a:r>
              <a:rPr sz="2400" spc="6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яких </a:t>
            </a: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вони,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буває,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ніколи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підозрювали</a:t>
            </a:r>
            <a:endParaRPr sz="2400">
              <a:latin typeface="Microsoft Sans Serif"/>
              <a:cs typeface="Microsoft Sans Serif"/>
            </a:endParaRPr>
          </a:p>
          <a:p>
            <a:pPr marL="363220" marR="269875" indent="-27178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63220" algn="l"/>
                <a:tab pos="363855" algn="l"/>
              </a:tabLst>
            </a:pP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ВАЖЛИВО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переконати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споживачів,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що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ваш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унікальний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дійсно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задовольнить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якусь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їхню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потребу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6593" y="2334641"/>
            <a:ext cx="5539740" cy="4523740"/>
            <a:chOff x="176593" y="2334641"/>
            <a:chExt cx="5539740" cy="45237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593" y="2334641"/>
              <a:ext cx="3386454" cy="31800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6117" y="3872102"/>
              <a:ext cx="2739771" cy="29858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811" y="3800094"/>
            <a:ext cx="2831591" cy="28315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2417" y="906907"/>
            <a:ext cx="6275705" cy="333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SzPct val="120833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Інформація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необхідна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для</a:t>
            </a:r>
            <a:r>
              <a:rPr sz="2400" spc="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оцінки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товару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 </a:t>
            </a:r>
            <a:r>
              <a:rPr sz="2400" spc="-6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прийняття</a:t>
            </a:r>
            <a:r>
              <a:rPr sz="24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споживчого</a:t>
            </a:r>
            <a:r>
              <a:rPr sz="2400" spc="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рішення.</a:t>
            </a:r>
            <a:endParaRPr sz="2400">
              <a:latin typeface="Microsoft Sans Serif"/>
              <a:cs typeface="Microsoft Sans Serif"/>
            </a:endParaRPr>
          </a:p>
          <a:p>
            <a:pPr marL="355600" marR="490220" indent="-343535">
              <a:lnSpc>
                <a:spcPct val="100000"/>
              </a:lnSpc>
              <a:buClr>
                <a:srgbClr val="FF6600"/>
              </a:buClr>
              <a:buSzPct val="120833"/>
              <a:buChar char="•"/>
              <a:tabLst>
                <a:tab pos="355600" algn="l"/>
                <a:tab pos="356235" algn="l"/>
              </a:tabLst>
            </a:pPr>
            <a:r>
              <a:rPr sz="24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Кількість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необхідної</a:t>
            </a:r>
            <a:r>
              <a:rPr sz="2400" spc="5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інформації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і</a:t>
            </a:r>
            <a:r>
              <a:rPr sz="2400" spc="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вибір </a:t>
            </a:r>
            <a:r>
              <a:rPr sz="2400" spc="-6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джерела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залежать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від: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6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3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Доступності</a:t>
            </a:r>
            <a:r>
              <a:rPr sz="24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0066"/>
                </a:solidFill>
                <a:latin typeface="Microsoft Sans Serif"/>
                <a:cs typeface="Microsoft Sans Serif"/>
              </a:rPr>
              <a:t>інформації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400" spc="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досвіду</a:t>
            </a:r>
            <a:r>
              <a:rPr sz="2400" spc="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подібних</a:t>
            </a:r>
            <a:r>
              <a:rPr sz="2400" spc="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покупок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2880"/>
              </a:lnSpc>
            </a:pPr>
            <a:r>
              <a:rPr sz="2900" spc="-2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Ризикованості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покупки</a:t>
            </a:r>
            <a:endParaRPr sz="2400">
              <a:latin typeface="Microsoft Sans Serif"/>
              <a:cs typeface="Microsoft Sans Serif"/>
            </a:endParaRPr>
          </a:p>
          <a:p>
            <a:pPr marL="637540">
              <a:lnSpc>
                <a:spcPts val="3180"/>
              </a:lnSpc>
            </a:pPr>
            <a:r>
              <a:rPr sz="2900" spc="-1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Наявність</a:t>
            </a:r>
            <a:r>
              <a:rPr sz="2400" spc="2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часу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7801" y="140589"/>
            <a:ext cx="4337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2.</a:t>
            </a:r>
            <a:r>
              <a:rPr b="0" spc="10" dirty="0">
                <a:latin typeface="Microsoft Sans Serif"/>
                <a:cs typeface="Microsoft Sans Serif"/>
              </a:rPr>
              <a:t> </a:t>
            </a:r>
            <a:r>
              <a:rPr b="0" spc="-50" dirty="0">
                <a:latin typeface="Microsoft Sans Serif"/>
                <a:cs typeface="Microsoft Sans Serif"/>
              </a:rPr>
              <a:t>Пошук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інформації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443214" y="2958592"/>
            <a:ext cx="1471295" cy="711835"/>
            <a:chOff x="8443214" y="2958592"/>
            <a:chExt cx="1471295" cy="711835"/>
          </a:xfrm>
        </p:grpSpPr>
        <p:sp>
          <p:nvSpPr>
            <p:cNvPr id="6" name="object 6"/>
            <p:cNvSpPr/>
            <p:nvPr/>
          </p:nvSpPr>
          <p:spPr>
            <a:xfrm>
              <a:off x="8449564" y="2964942"/>
              <a:ext cx="1458595" cy="699135"/>
            </a:xfrm>
            <a:custGeom>
              <a:avLst/>
              <a:gdLst/>
              <a:ahLst/>
              <a:cxnLst/>
              <a:rect l="l" t="t" r="r" b="b"/>
              <a:pathLst>
                <a:path w="1458595" h="699135">
                  <a:moveTo>
                    <a:pt x="1341881" y="0"/>
                  </a:moveTo>
                  <a:lnTo>
                    <a:pt x="116458" y="0"/>
                  </a:lnTo>
                  <a:lnTo>
                    <a:pt x="71098" y="9142"/>
                  </a:lnTo>
                  <a:lnTo>
                    <a:pt x="34083" y="34083"/>
                  </a:lnTo>
                  <a:lnTo>
                    <a:pt x="9142" y="71098"/>
                  </a:lnTo>
                  <a:lnTo>
                    <a:pt x="0" y="116459"/>
                  </a:lnTo>
                  <a:lnTo>
                    <a:pt x="0" y="582422"/>
                  </a:lnTo>
                  <a:lnTo>
                    <a:pt x="9142" y="627729"/>
                  </a:lnTo>
                  <a:lnTo>
                    <a:pt x="34083" y="664749"/>
                  </a:lnTo>
                  <a:lnTo>
                    <a:pt x="71098" y="689721"/>
                  </a:lnTo>
                  <a:lnTo>
                    <a:pt x="116458" y="698881"/>
                  </a:lnTo>
                  <a:lnTo>
                    <a:pt x="1341881" y="698881"/>
                  </a:lnTo>
                  <a:lnTo>
                    <a:pt x="1387242" y="689721"/>
                  </a:lnTo>
                  <a:lnTo>
                    <a:pt x="1424257" y="664749"/>
                  </a:lnTo>
                  <a:lnTo>
                    <a:pt x="1449198" y="627729"/>
                  </a:lnTo>
                  <a:lnTo>
                    <a:pt x="1458340" y="582422"/>
                  </a:lnTo>
                  <a:lnTo>
                    <a:pt x="1458340" y="116459"/>
                  </a:lnTo>
                  <a:lnTo>
                    <a:pt x="1449198" y="71098"/>
                  </a:lnTo>
                  <a:lnTo>
                    <a:pt x="1424257" y="34083"/>
                  </a:lnTo>
                  <a:lnTo>
                    <a:pt x="1387242" y="9142"/>
                  </a:lnTo>
                  <a:lnTo>
                    <a:pt x="134188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49564" y="2964942"/>
              <a:ext cx="1458595" cy="699135"/>
            </a:xfrm>
            <a:custGeom>
              <a:avLst/>
              <a:gdLst/>
              <a:ahLst/>
              <a:cxnLst/>
              <a:rect l="l" t="t" r="r" b="b"/>
              <a:pathLst>
                <a:path w="1458595" h="699135">
                  <a:moveTo>
                    <a:pt x="0" y="116459"/>
                  </a:moveTo>
                  <a:lnTo>
                    <a:pt x="9142" y="71098"/>
                  </a:lnTo>
                  <a:lnTo>
                    <a:pt x="34083" y="34083"/>
                  </a:lnTo>
                  <a:lnTo>
                    <a:pt x="71098" y="9142"/>
                  </a:lnTo>
                  <a:lnTo>
                    <a:pt x="116458" y="0"/>
                  </a:lnTo>
                  <a:lnTo>
                    <a:pt x="1341881" y="0"/>
                  </a:lnTo>
                  <a:lnTo>
                    <a:pt x="1387242" y="9142"/>
                  </a:lnTo>
                  <a:lnTo>
                    <a:pt x="1424257" y="34083"/>
                  </a:lnTo>
                  <a:lnTo>
                    <a:pt x="1449198" y="71098"/>
                  </a:lnTo>
                  <a:lnTo>
                    <a:pt x="1458340" y="116459"/>
                  </a:lnTo>
                  <a:lnTo>
                    <a:pt x="1458340" y="582422"/>
                  </a:lnTo>
                  <a:lnTo>
                    <a:pt x="1449198" y="627729"/>
                  </a:lnTo>
                  <a:lnTo>
                    <a:pt x="1424257" y="664749"/>
                  </a:lnTo>
                  <a:lnTo>
                    <a:pt x="1387242" y="689721"/>
                  </a:lnTo>
                  <a:lnTo>
                    <a:pt x="1341881" y="698881"/>
                  </a:lnTo>
                  <a:lnTo>
                    <a:pt x="116458" y="698881"/>
                  </a:lnTo>
                  <a:lnTo>
                    <a:pt x="71098" y="689721"/>
                  </a:lnTo>
                  <a:lnTo>
                    <a:pt x="34083" y="664749"/>
                  </a:lnTo>
                  <a:lnTo>
                    <a:pt x="9142" y="627729"/>
                  </a:lnTo>
                  <a:lnTo>
                    <a:pt x="0" y="582422"/>
                  </a:lnTo>
                  <a:lnTo>
                    <a:pt x="0" y="116459"/>
                  </a:lnTo>
                  <a:close/>
                </a:path>
              </a:pathLst>
            </a:custGeom>
            <a:ln w="12699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07373" y="3111830"/>
            <a:ext cx="94424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ш</a:t>
            </a:r>
            <a:r>
              <a:rPr sz="2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ук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53326" y="832611"/>
            <a:ext cx="4251325" cy="1355725"/>
            <a:chOff x="7053326" y="832611"/>
            <a:chExt cx="4251325" cy="1355725"/>
          </a:xfrm>
        </p:grpSpPr>
        <p:sp>
          <p:nvSpPr>
            <p:cNvPr id="10" name="object 10"/>
            <p:cNvSpPr/>
            <p:nvPr/>
          </p:nvSpPr>
          <p:spPr>
            <a:xfrm>
              <a:off x="7059676" y="838961"/>
              <a:ext cx="4238625" cy="1343025"/>
            </a:xfrm>
            <a:custGeom>
              <a:avLst/>
              <a:gdLst/>
              <a:ahLst/>
              <a:cxnLst/>
              <a:rect l="l" t="t" r="r" b="b"/>
              <a:pathLst>
                <a:path w="4238625" h="1343025">
                  <a:moveTo>
                    <a:pt x="4014343" y="0"/>
                  </a:moveTo>
                  <a:lnTo>
                    <a:pt x="223774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118997"/>
                  </a:lnTo>
                  <a:lnTo>
                    <a:pt x="4546" y="1164090"/>
                  </a:lnTo>
                  <a:lnTo>
                    <a:pt x="17587" y="1206093"/>
                  </a:lnTo>
                  <a:lnTo>
                    <a:pt x="38221" y="1244104"/>
                  </a:lnTo>
                  <a:lnTo>
                    <a:pt x="65547" y="1277223"/>
                  </a:lnTo>
                  <a:lnTo>
                    <a:pt x="98666" y="1304549"/>
                  </a:lnTo>
                  <a:lnTo>
                    <a:pt x="136677" y="1325183"/>
                  </a:lnTo>
                  <a:lnTo>
                    <a:pt x="178680" y="1338224"/>
                  </a:lnTo>
                  <a:lnTo>
                    <a:pt x="223774" y="1342771"/>
                  </a:lnTo>
                  <a:lnTo>
                    <a:pt x="4014343" y="1342771"/>
                  </a:lnTo>
                  <a:lnTo>
                    <a:pt x="4059436" y="1338224"/>
                  </a:lnTo>
                  <a:lnTo>
                    <a:pt x="4101439" y="1325183"/>
                  </a:lnTo>
                  <a:lnTo>
                    <a:pt x="4139450" y="1304549"/>
                  </a:lnTo>
                  <a:lnTo>
                    <a:pt x="4172569" y="1277223"/>
                  </a:lnTo>
                  <a:lnTo>
                    <a:pt x="4199895" y="1244104"/>
                  </a:lnTo>
                  <a:lnTo>
                    <a:pt x="4220529" y="1206093"/>
                  </a:lnTo>
                  <a:lnTo>
                    <a:pt x="4233570" y="1164090"/>
                  </a:lnTo>
                  <a:lnTo>
                    <a:pt x="4238117" y="1118997"/>
                  </a:lnTo>
                  <a:lnTo>
                    <a:pt x="4238117" y="223774"/>
                  </a:lnTo>
                  <a:lnTo>
                    <a:pt x="4233570" y="178680"/>
                  </a:lnTo>
                  <a:lnTo>
                    <a:pt x="4220529" y="136677"/>
                  </a:lnTo>
                  <a:lnTo>
                    <a:pt x="4199895" y="98666"/>
                  </a:lnTo>
                  <a:lnTo>
                    <a:pt x="4172569" y="65547"/>
                  </a:lnTo>
                  <a:lnTo>
                    <a:pt x="4139450" y="38221"/>
                  </a:lnTo>
                  <a:lnTo>
                    <a:pt x="4101439" y="17587"/>
                  </a:lnTo>
                  <a:lnTo>
                    <a:pt x="4059436" y="4546"/>
                  </a:lnTo>
                  <a:lnTo>
                    <a:pt x="401434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9676" y="838961"/>
              <a:ext cx="4238625" cy="1343025"/>
            </a:xfrm>
            <a:custGeom>
              <a:avLst/>
              <a:gdLst/>
              <a:ahLst/>
              <a:cxnLst/>
              <a:rect l="l" t="t" r="r" b="b"/>
              <a:pathLst>
                <a:path w="4238625" h="1343025">
                  <a:moveTo>
                    <a:pt x="0" y="223774"/>
                  </a:move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4" y="0"/>
                  </a:lnTo>
                  <a:lnTo>
                    <a:pt x="4014343" y="0"/>
                  </a:lnTo>
                  <a:lnTo>
                    <a:pt x="4059436" y="4546"/>
                  </a:lnTo>
                  <a:lnTo>
                    <a:pt x="4101439" y="17587"/>
                  </a:lnTo>
                  <a:lnTo>
                    <a:pt x="4139450" y="38221"/>
                  </a:lnTo>
                  <a:lnTo>
                    <a:pt x="4172569" y="65547"/>
                  </a:lnTo>
                  <a:lnTo>
                    <a:pt x="4199895" y="98666"/>
                  </a:lnTo>
                  <a:lnTo>
                    <a:pt x="4220529" y="136677"/>
                  </a:lnTo>
                  <a:lnTo>
                    <a:pt x="4233570" y="178680"/>
                  </a:lnTo>
                  <a:lnTo>
                    <a:pt x="4238117" y="223774"/>
                  </a:lnTo>
                  <a:lnTo>
                    <a:pt x="4238117" y="1118997"/>
                  </a:lnTo>
                  <a:lnTo>
                    <a:pt x="4233570" y="1164090"/>
                  </a:lnTo>
                  <a:lnTo>
                    <a:pt x="4220529" y="1206093"/>
                  </a:lnTo>
                  <a:lnTo>
                    <a:pt x="4199895" y="1244104"/>
                  </a:lnTo>
                  <a:lnTo>
                    <a:pt x="4172569" y="1277223"/>
                  </a:lnTo>
                  <a:lnTo>
                    <a:pt x="4139450" y="1304549"/>
                  </a:lnTo>
                  <a:lnTo>
                    <a:pt x="4101439" y="1325183"/>
                  </a:lnTo>
                  <a:lnTo>
                    <a:pt x="4059436" y="1338224"/>
                  </a:lnTo>
                  <a:lnTo>
                    <a:pt x="4014343" y="1342771"/>
                  </a:lnTo>
                  <a:lnTo>
                    <a:pt x="223774" y="1342771"/>
                  </a:lnTo>
                  <a:lnTo>
                    <a:pt x="178680" y="1338224"/>
                  </a:lnTo>
                  <a:lnTo>
                    <a:pt x="136677" y="1325183"/>
                  </a:lnTo>
                  <a:lnTo>
                    <a:pt x="98666" y="1304549"/>
                  </a:lnTo>
                  <a:lnTo>
                    <a:pt x="65547" y="1277223"/>
                  </a:lnTo>
                  <a:lnTo>
                    <a:pt x="38221" y="1244104"/>
                  </a:lnTo>
                  <a:lnTo>
                    <a:pt x="17587" y="1206093"/>
                  </a:lnTo>
                  <a:lnTo>
                    <a:pt x="4546" y="1164090"/>
                  </a:lnTo>
                  <a:lnTo>
                    <a:pt x="0" y="1118997"/>
                  </a:lnTo>
                  <a:lnTo>
                    <a:pt x="0" y="223774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204964" y="965961"/>
            <a:ext cx="382206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7744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ВНУТРІШНІЙ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Досвід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товару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Відома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нього інформація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53326" y="4440554"/>
            <a:ext cx="4251325" cy="2077720"/>
            <a:chOff x="7053326" y="4440554"/>
            <a:chExt cx="4251325" cy="2077720"/>
          </a:xfrm>
        </p:grpSpPr>
        <p:sp>
          <p:nvSpPr>
            <p:cNvPr id="14" name="object 14"/>
            <p:cNvSpPr/>
            <p:nvPr/>
          </p:nvSpPr>
          <p:spPr>
            <a:xfrm>
              <a:off x="7059676" y="4446904"/>
              <a:ext cx="4238625" cy="2065020"/>
            </a:xfrm>
            <a:custGeom>
              <a:avLst/>
              <a:gdLst/>
              <a:ahLst/>
              <a:cxnLst/>
              <a:rect l="l" t="t" r="r" b="b"/>
              <a:pathLst>
                <a:path w="4238625" h="2065020">
                  <a:moveTo>
                    <a:pt x="3893947" y="0"/>
                  </a:moveTo>
                  <a:lnTo>
                    <a:pt x="344170" y="0"/>
                  </a:lnTo>
                  <a:lnTo>
                    <a:pt x="297459" y="3143"/>
                  </a:lnTo>
                  <a:lnTo>
                    <a:pt x="252662" y="12300"/>
                  </a:lnTo>
                  <a:lnTo>
                    <a:pt x="210186" y="27058"/>
                  </a:lnTo>
                  <a:lnTo>
                    <a:pt x="170443" y="47008"/>
                  </a:lnTo>
                  <a:lnTo>
                    <a:pt x="133841" y="71738"/>
                  </a:lnTo>
                  <a:lnTo>
                    <a:pt x="100790" y="100838"/>
                  </a:lnTo>
                  <a:lnTo>
                    <a:pt x="71700" y="133895"/>
                  </a:lnTo>
                  <a:lnTo>
                    <a:pt x="46980" y="170499"/>
                  </a:lnTo>
                  <a:lnTo>
                    <a:pt x="27041" y="210240"/>
                  </a:lnTo>
                  <a:lnTo>
                    <a:pt x="12291" y="252706"/>
                  </a:lnTo>
                  <a:lnTo>
                    <a:pt x="3141" y="297486"/>
                  </a:lnTo>
                  <a:lnTo>
                    <a:pt x="0" y="344170"/>
                  </a:lnTo>
                  <a:lnTo>
                    <a:pt x="0" y="1720761"/>
                  </a:lnTo>
                  <a:lnTo>
                    <a:pt x="3141" y="1767462"/>
                  </a:lnTo>
                  <a:lnTo>
                    <a:pt x="12291" y="1812254"/>
                  </a:lnTo>
                  <a:lnTo>
                    <a:pt x="27041" y="1854726"/>
                  </a:lnTo>
                  <a:lnTo>
                    <a:pt x="46980" y="1894467"/>
                  </a:lnTo>
                  <a:lnTo>
                    <a:pt x="71700" y="1931068"/>
                  </a:lnTo>
                  <a:lnTo>
                    <a:pt x="100790" y="1964120"/>
                  </a:lnTo>
                  <a:lnTo>
                    <a:pt x="133841" y="1993211"/>
                  </a:lnTo>
                  <a:lnTo>
                    <a:pt x="170443" y="2017932"/>
                  </a:lnTo>
                  <a:lnTo>
                    <a:pt x="210186" y="2037873"/>
                  </a:lnTo>
                  <a:lnTo>
                    <a:pt x="252662" y="2052625"/>
                  </a:lnTo>
                  <a:lnTo>
                    <a:pt x="297459" y="2061776"/>
                  </a:lnTo>
                  <a:lnTo>
                    <a:pt x="344170" y="2064918"/>
                  </a:lnTo>
                  <a:lnTo>
                    <a:pt x="3893947" y="2064918"/>
                  </a:lnTo>
                  <a:lnTo>
                    <a:pt x="3940657" y="2061776"/>
                  </a:lnTo>
                  <a:lnTo>
                    <a:pt x="3985454" y="2052625"/>
                  </a:lnTo>
                  <a:lnTo>
                    <a:pt x="4027930" y="2037873"/>
                  </a:lnTo>
                  <a:lnTo>
                    <a:pt x="4067673" y="2017932"/>
                  </a:lnTo>
                  <a:lnTo>
                    <a:pt x="4104275" y="1993211"/>
                  </a:lnTo>
                  <a:lnTo>
                    <a:pt x="4137326" y="1964120"/>
                  </a:lnTo>
                  <a:lnTo>
                    <a:pt x="4166416" y="1931068"/>
                  </a:lnTo>
                  <a:lnTo>
                    <a:pt x="4191136" y="1894467"/>
                  </a:lnTo>
                  <a:lnTo>
                    <a:pt x="4211075" y="1854726"/>
                  </a:lnTo>
                  <a:lnTo>
                    <a:pt x="4225825" y="1812254"/>
                  </a:lnTo>
                  <a:lnTo>
                    <a:pt x="4234975" y="1767462"/>
                  </a:lnTo>
                  <a:lnTo>
                    <a:pt x="4238117" y="1720761"/>
                  </a:lnTo>
                  <a:lnTo>
                    <a:pt x="4238117" y="344170"/>
                  </a:lnTo>
                  <a:lnTo>
                    <a:pt x="4234975" y="297486"/>
                  </a:lnTo>
                  <a:lnTo>
                    <a:pt x="4225825" y="252706"/>
                  </a:lnTo>
                  <a:lnTo>
                    <a:pt x="4211075" y="210240"/>
                  </a:lnTo>
                  <a:lnTo>
                    <a:pt x="4191136" y="170499"/>
                  </a:lnTo>
                  <a:lnTo>
                    <a:pt x="4166416" y="133895"/>
                  </a:lnTo>
                  <a:lnTo>
                    <a:pt x="4137326" y="100838"/>
                  </a:lnTo>
                  <a:lnTo>
                    <a:pt x="4104275" y="71738"/>
                  </a:lnTo>
                  <a:lnTo>
                    <a:pt x="4067673" y="47008"/>
                  </a:lnTo>
                  <a:lnTo>
                    <a:pt x="4027930" y="27058"/>
                  </a:lnTo>
                  <a:lnTo>
                    <a:pt x="3985454" y="12300"/>
                  </a:lnTo>
                  <a:lnTo>
                    <a:pt x="3940657" y="3143"/>
                  </a:lnTo>
                  <a:lnTo>
                    <a:pt x="3893947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59676" y="4446904"/>
              <a:ext cx="4238625" cy="2065020"/>
            </a:xfrm>
            <a:custGeom>
              <a:avLst/>
              <a:gdLst/>
              <a:ahLst/>
              <a:cxnLst/>
              <a:rect l="l" t="t" r="r" b="b"/>
              <a:pathLst>
                <a:path w="4238625" h="2065020">
                  <a:moveTo>
                    <a:pt x="0" y="344170"/>
                  </a:moveTo>
                  <a:lnTo>
                    <a:pt x="3141" y="297486"/>
                  </a:lnTo>
                  <a:lnTo>
                    <a:pt x="12291" y="252706"/>
                  </a:lnTo>
                  <a:lnTo>
                    <a:pt x="27041" y="210240"/>
                  </a:lnTo>
                  <a:lnTo>
                    <a:pt x="46980" y="170499"/>
                  </a:lnTo>
                  <a:lnTo>
                    <a:pt x="71700" y="133895"/>
                  </a:lnTo>
                  <a:lnTo>
                    <a:pt x="100790" y="100838"/>
                  </a:lnTo>
                  <a:lnTo>
                    <a:pt x="133841" y="71738"/>
                  </a:lnTo>
                  <a:lnTo>
                    <a:pt x="170443" y="47008"/>
                  </a:lnTo>
                  <a:lnTo>
                    <a:pt x="210186" y="27058"/>
                  </a:lnTo>
                  <a:lnTo>
                    <a:pt x="252662" y="12300"/>
                  </a:lnTo>
                  <a:lnTo>
                    <a:pt x="297459" y="3143"/>
                  </a:lnTo>
                  <a:lnTo>
                    <a:pt x="344170" y="0"/>
                  </a:lnTo>
                  <a:lnTo>
                    <a:pt x="3893947" y="0"/>
                  </a:lnTo>
                  <a:lnTo>
                    <a:pt x="3940657" y="3143"/>
                  </a:lnTo>
                  <a:lnTo>
                    <a:pt x="3985454" y="12300"/>
                  </a:lnTo>
                  <a:lnTo>
                    <a:pt x="4027930" y="27058"/>
                  </a:lnTo>
                  <a:lnTo>
                    <a:pt x="4067673" y="47008"/>
                  </a:lnTo>
                  <a:lnTo>
                    <a:pt x="4104275" y="71738"/>
                  </a:lnTo>
                  <a:lnTo>
                    <a:pt x="4137326" y="100838"/>
                  </a:lnTo>
                  <a:lnTo>
                    <a:pt x="4166416" y="133895"/>
                  </a:lnTo>
                  <a:lnTo>
                    <a:pt x="4191136" y="170499"/>
                  </a:lnTo>
                  <a:lnTo>
                    <a:pt x="4211075" y="210240"/>
                  </a:lnTo>
                  <a:lnTo>
                    <a:pt x="4225825" y="252706"/>
                  </a:lnTo>
                  <a:lnTo>
                    <a:pt x="4234975" y="297486"/>
                  </a:lnTo>
                  <a:lnTo>
                    <a:pt x="4238117" y="344170"/>
                  </a:lnTo>
                  <a:lnTo>
                    <a:pt x="4238117" y="1720761"/>
                  </a:lnTo>
                  <a:lnTo>
                    <a:pt x="4234975" y="1767462"/>
                  </a:lnTo>
                  <a:lnTo>
                    <a:pt x="4225825" y="1812254"/>
                  </a:lnTo>
                  <a:lnTo>
                    <a:pt x="4211075" y="1854726"/>
                  </a:lnTo>
                  <a:lnTo>
                    <a:pt x="4191136" y="1894467"/>
                  </a:lnTo>
                  <a:lnTo>
                    <a:pt x="4166416" y="1931068"/>
                  </a:lnTo>
                  <a:lnTo>
                    <a:pt x="4137326" y="1964120"/>
                  </a:lnTo>
                  <a:lnTo>
                    <a:pt x="4104275" y="1993211"/>
                  </a:lnTo>
                  <a:lnTo>
                    <a:pt x="4067673" y="2017932"/>
                  </a:lnTo>
                  <a:lnTo>
                    <a:pt x="4027930" y="2037873"/>
                  </a:lnTo>
                  <a:lnTo>
                    <a:pt x="3985454" y="2052625"/>
                  </a:lnTo>
                  <a:lnTo>
                    <a:pt x="3940657" y="2061776"/>
                  </a:lnTo>
                  <a:lnTo>
                    <a:pt x="3893947" y="2064918"/>
                  </a:lnTo>
                  <a:lnTo>
                    <a:pt x="344170" y="2064918"/>
                  </a:lnTo>
                  <a:lnTo>
                    <a:pt x="297459" y="2061776"/>
                  </a:lnTo>
                  <a:lnTo>
                    <a:pt x="252662" y="2052625"/>
                  </a:lnTo>
                  <a:lnTo>
                    <a:pt x="210186" y="2037873"/>
                  </a:lnTo>
                  <a:lnTo>
                    <a:pt x="170443" y="2017932"/>
                  </a:lnTo>
                  <a:lnTo>
                    <a:pt x="133841" y="1993211"/>
                  </a:lnTo>
                  <a:lnTo>
                    <a:pt x="100790" y="1964120"/>
                  </a:lnTo>
                  <a:lnTo>
                    <a:pt x="71700" y="1931068"/>
                  </a:lnTo>
                  <a:lnTo>
                    <a:pt x="46980" y="1894467"/>
                  </a:lnTo>
                  <a:lnTo>
                    <a:pt x="27041" y="1854726"/>
                  </a:lnTo>
                  <a:lnTo>
                    <a:pt x="12291" y="1812254"/>
                  </a:lnTo>
                  <a:lnTo>
                    <a:pt x="3141" y="1767462"/>
                  </a:lnTo>
                  <a:lnTo>
                    <a:pt x="0" y="1720761"/>
                  </a:lnTo>
                  <a:lnTo>
                    <a:pt x="0" y="344170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40269" y="4667757"/>
            <a:ext cx="3794125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11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ЗОВНІШНІЙ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Особисті</a:t>
            </a:r>
            <a:r>
              <a:rPr sz="2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ресурси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(друзі,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родичі,</a:t>
            </a:r>
            <a:r>
              <a:rPr sz="2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товариші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</a:t>
            </a:r>
            <a:r>
              <a:rPr sz="2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службі)</a:t>
            </a:r>
            <a:endParaRPr sz="2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Комерційні </a:t>
            </a:r>
            <a:r>
              <a:rPr sz="2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(реклама,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агенти, </a:t>
            </a:r>
            <a:r>
              <a:rPr sz="2000" spc="-5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Інтернет)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016110" y="2175382"/>
            <a:ext cx="325755" cy="2278380"/>
            <a:chOff x="9016110" y="2175382"/>
            <a:chExt cx="325755" cy="2278380"/>
          </a:xfrm>
        </p:grpSpPr>
        <p:sp>
          <p:nvSpPr>
            <p:cNvPr id="18" name="object 18"/>
            <p:cNvSpPr/>
            <p:nvPr/>
          </p:nvSpPr>
          <p:spPr>
            <a:xfrm>
              <a:off x="9022460" y="3663822"/>
              <a:ext cx="313055" cy="783590"/>
            </a:xfrm>
            <a:custGeom>
              <a:avLst/>
              <a:gdLst/>
              <a:ahLst/>
              <a:cxnLst/>
              <a:rect l="l" t="t" r="r" b="b"/>
              <a:pathLst>
                <a:path w="313054" h="783589">
                  <a:moveTo>
                    <a:pt x="234442" y="0"/>
                  </a:moveTo>
                  <a:lnTo>
                    <a:pt x="78105" y="0"/>
                  </a:lnTo>
                  <a:lnTo>
                    <a:pt x="78105" y="626871"/>
                  </a:lnTo>
                  <a:lnTo>
                    <a:pt x="0" y="626871"/>
                  </a:lnTo>
                  <a:lnTo>
                    <a:pt x="156210" y="783082"/>
                  </a:lnTo>
                  <a:lnTo>
                    <a:pt x="312547" y="626871"/>
                  </a:lnTo>
                  <a:lnTo>
                    <a:pt x="234442" y="626871"/>
                  </a:lnTo>
                  <a:lnTo>
                    <a:pt x="234442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22460" y="3663822"/>
              <a:ext cx="313055" cy="783590"/>
            </a:xfrm>
            <a:custGeom>
              <a:avLst/>
              <a:gdLst/>
              <a:ahLst/>
              <a:cxnLst/>
              <a:rect l="l" t="t" r="r" b="b"/>
              <a:pathLst>
                <a:path w="313054" h="783589">
                  <a:moveTo>
                    <a:pt x="0" y="626871"/>
                  </a:moveTo>
                  <a:lnTo>
                    <a:pt x="78105" y="626871"/>
                  </a:lnTo>
                  <a:lnTo>
                    <a:pt x="78105" y="0"/>
                  </a:lnTo>
                  <a:lnTo>
                    <a:pt x="234442" y="0"/>
                  </a:lnTo>
                  <a:lnTo>
                    <a:pt x="234442" y="626871"/>
                  </a:lnTo>
                  <a:lnTo>
                    <a:pt x="312547" y="626871"/>
                  </a:lnTo>
                  <a:lnTo>
                    <a:pt x="156210" y="783082"/>
                  </a:lnTo>
                  <a:lnTo>
                    <a:pt x="0" y="626871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22460" y="2181732"/>
              <a:ext cx="313055" cy="822960"/>
            </a:xfrm>
            <a:custGeom>
              <a:avLst/>
              <a:gdLst/>
              <a:ahLst/>
              <a:cxnLst/>
              <a:rect l="l" t="t" r="r" b="b"/>
              <a:pathLst>
                <a:path w="313054" h="822960">
                  <a:moveTo>
                    <a:pt x="156210" y="0"/>
                  </a:moveTo>
                  <a:lnTo>
                    <a:pt x="0" y="156337"/>
                  </a:lnTo>
                  <a:lnTo>
                    <a:pt x="78105" y="156337"/>
                  </a:lnTo>
                  <a:lnTo>
                    <a:pt x="78105" y="822959"/>
                  </a:lnTo>
                  <a:lnTo>
                    <a:pt x="234442" y="822959"/>
                  </a:lnTo>
                  <a:lnTo>
                    <a:pt x="234442" y="156337"/>
                  </a:lnTo>
                  <a:lnTo>
                    <a:pt x="312547" y="156337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22460" y="2181732"/>
              <a:ext cx="313055" cy="822960"/>
            </a:xfrm>
            <a:custGeom>
              <a:avLst/>
              <a:gdLst/>
              <a:ahLst/>
              <a:cxnLst/>
              <a:rect l="l" t="t" r="r" b="b"/>
              <a:pathLst>
                <a:path w="313054" h="822960">
                  <a:moveTo>
                    <a:pt x="0" y="156337"/>
                  </a:moveTo>
                  <a:lnTo>
                    <a:pt x="78105" y="156337"/>
                  </a:lnTo>
                  <a:lnTo>
                    <a:pt x="78105" y="822959"/>
                  </a:lnTo>
                  <a:lnTo>
                    <a:pt x="234442" y="822959"/>
                  </a:lnTo>
                  <a:lnTo>
                    <a:pt x="234442" y="156337"/>
                  </a:lnTo>
                  <a:lnTo>
                    <a:pt x="312547" y="156337"/>
                  </a:lnTo>
                  <a:lnTo>
                    <a:pt x="156210" y="0"/>
                  </a:lnTo>
                  <a:lnTo>
                    <a:pt x="0" y="156337"/>
                  </a:lnTo>
                  <a:close/>
                </a:path>
              </a:pathLst>
            </a:custGeom>
            <a:ln w="127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21729" y="837945"/>
            <a:ext cx="4674870" cy="8388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ct val="83300"/>
              </a:lnSpc>
              <a:spcBef>
                <a:spcPts val="505"/>
              </a:spcBef>
            </a:pPr>
            <a:r>
              <a:rPr sz="2000" spc="-10" dirty="0">
                <a:solidFill>
                  <a:srgbClr val="A061D0"/>
                </a:solidFill>
              </a:rPr>
              <a:t>Внутрішній</a:t>
            </a:r>
            <a:r>
              <a:rPr sz="2000" spc="10" dirty="0">
                <a:solidFill>
                  <a:srgbClr val="A061D0"/>
                </a:solidFill>
              </a:rPr>
              <a:t> </a:t>
            </a:r>
            <a:r>
              <a:rPr sz="2000" spc="-5" dirty="0">
                <a:solidFill>
                  <a:srgbClr val="A061D0"/>
                </a:solidFill>
              </a:rPr>
              <a:t>пошук</a:t>
            </a:r>
            <a:r>
              <a:rPr sz="2000" spc="15" dirty="0">
                <a:solidFill>
                  <a:srgbClr val="A061D0"/>
                </a:solidFill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включає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Microsoft Sans Serif"/>
                <a:cs typeface="Microsoft Sans Serif"/>
              </a:rPr>
              <a:t>вилучення </a:t>
            </a:r>
            <a:r>
              <a:rPr sz="2000" b="0" spc="-5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знань,</a:t>
            </a:r>
            <a:r>
              <a:rPr sz="20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пов'язаних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з</a:t>
            </a:r>
            <a:r>
              <a:rPr sz="2000" b="0" spc="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0000"/>
                </a:solidFill>
                <a:latin typeface="Microsoft Sans Serif"/>
                <a:cs typeface="Microsoft Sans Serif"/>
              </a:rPr>
              <a:t>рішенням,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Microsoft Sans Serif"/>
                <a:cs typeface="Microsoft Sans Serif"/>
              </a:rPr>
              <a:t>яке </a:t>
            </a:r>
            <a:r>
              <a:rPr sz="2000"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необхідно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прийняти,</a:t>
            </a:r>
            <a:r>
              <a:rPr sz="20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85" dirty="0">
                <a:solidFill>
                  <a:srgbClr val="000000"/>
                </a:solidFill>
                <a:latin typeface="Microsoft Sans Serif"/>
                <a:cs typeface="Microsoft Sans Serif"/>
              </a:rPr>
              <a:t>з</a:t>
            </a:r>
            <a:r>
              <a:rPr sz="2000" b="0" spc="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пам'яті.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1729" y="2031974"/>
            <a:ext cx="4916805" cy="1931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-10" dirty="0">
                <a:solidFill>
                  <a:srgbClr val="A061D0"/>
                </a:solidFill>
                <a:latin typeface="Arial"/>
                <a:cs typeface="Arial"/>
              </a:rPr>
              <a:t>Детермінанти</a:t>
            </a:r>
            <a:r>
              <a:rPr sz="2000" b="1" spc="5" dirty="0">
                <a:solidFill>
                  <a:srgbClr val="A061D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A061D0"/>
                </a:solidFill>
                <a:latin typeface="Arial"/>
                <a:cs typeface="Arial"/>
              </a:rPr>
              <a:t>внутрішнього</a:t>
            </a:r>
            <a:r>
              <a:rPr sz="2000" b="1" spc="25" dirty="0">
                <a:solidFill>
                  <a:srgbClr val="A061D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A061D0"/>
                </a:solidFill>
                <a:latin typeface="Arial"/>
                <a:cs typeface="Arial"/>
              </a:rPr>
              <a:t>пошуку: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наявні </a:t>
            </a:r>
            <a:r>
              <a:rPr sz="2000" spc="-25" dirty="0">
                <a:latin typeface="Microsoft Sans Serif"/>
                <a:cs typeface="Microsoft Sans Serif"/>
              </a:rPr>
              <a:t>знання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впевненість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наявних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знаннях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задоволеність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попередніми </a:t>
            </a:r>
            <a:r>
              <a:rPr sz="2000" spc="-45" dirty="0">
                <a:latin typeface="Microsoft Sans Serif"/>
                <a:cs typeface="Microsoft Sans Serif"/>
              </a:rPr>
              <a:t>покупками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здатність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отримувати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наявні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знання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1729" y="4775403"/>
            <a:ext cx="5080635" cy="840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5"/>
              </a:spcBef>
            </a:pPr>
            <a:r>
              <a:rPr sz="2000" spc="-35" dirty="0">
                <a:latin typeface="Microsoft Sans Serif"/>
                <a:cs typeface="Microsoft Sans Serif"/>
              </a:rPr>
              <a:t>Якщо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споживач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був </a:t>
            </a:r>
            <a:r>
              <a:rPr sz="2000" spc="-10" dirty="0">
                <a:latin typeface="Microsoft Sans Serif"/>
                <a:cs typeface="Microsoft Sans Serif"/>
              </a:rPr>
              <a:t>задоволений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ts val="2000"/>
              </a:lnSpc>
              <a:spcBef>
                <a:spcPts val="200"/>
              </a:spcBef>
            </a:pPr>
            <a:r>
              <a:rPr sz="2000" spc="-15" dirty="0">
                <a:latin typeface="Microsoft Sans Serif"/>
                <a:cs typeface="Microsoft Sans Serif"/>
              </a:rPr>
              <a:t>результатами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попереднього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акту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купівлі, 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внутрішнього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пошуку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може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бути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достатньо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4854" y="2497328"/>
            <a:ext cx="2581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Внутрішній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4854" y="2954528"/>
            <a:ext cx="1445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пошук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539930" cy="6858000"/>
            <a:chOff x="0" y="0"/>
            <a:chExt cx="553993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943219" y="248665"/>
          <a:ext cx="6056630" cy="61873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4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магазині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Поза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магазином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Особисті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Торговий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Члени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сім'ї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друзі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персонал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Співробітники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Інші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покупці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Експерти,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лідери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думок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та суб'єкти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впливу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Форуми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Інтернеті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та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інформаційні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0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бюлетені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291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Неособисті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Етикетки</a:t>
                      </a:r>
                      <a:r>
                        <a:rPr sz="2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товарів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Реклама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Вказівники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Каталоги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магазині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Журнали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Матеріали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на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Телевізійні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та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місці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покупки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радіошоу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(наприклад,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Сайти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мережі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дисплеї,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Інтернет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8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рекламні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7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05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проспекти)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03285" y="2228850"/>
            <a:ext cx="27374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Інфо</a:t>
            </a:r>
            <a:r>
              <a:rPr sz="3200" spc="-15" dirty="0">
                <a:solidFill>
                  <a:srgbClr val="FFFFFF"/>
                </a:solidFill>
              </a:rPr>
              <a:t>р</a:t>
            </a:r>
            <a:r>
              <a:rPr sz="3200" dirty="0">
                <a:solidFill>
                  <a:srgbClr val="FFFFFF"/>
                </a:solidFill>
              </a:rPr>
              <a:t>мац</a:t>
            </a:r>
            <a:r>
              <a:rPr sz="3200" spc="-10" dirty="0">
                <a:solidFill>
                  <a:srgbClr val="FFFFFF"/>
                </a:solidFill>
              </a:rPr>
              <a:t>і</a:t>
            </a:r>
            <a:r>
              <a:rPr sz="3200" dirty="0">
                <a:solidFill>
                  <a:srgbClr val="FFFFFF"/>
                </a:solidFill>
              </a:rPr>
              <a:t>йні</a:t>
            </a:r>
            <a:endParaRPr sz="3200" dirty="0"/>
          </a:p>
        </p:txBody>
      </p:sp>
      <p:sp>
        <p:nvSpPr>
          <p:cNvPr id="10" name="object 10"/>
          <p:cNvSpPr txBox="1"/>
          <p:nvPr/>
        </p:nvSpPr>
        <p:spPr>
          <a:xfrm>
            <a:off x="1403285" y="2743200"/>
            <a:ext cx="3675379" cy="9709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42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джерела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(зовнішній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пошук)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354" y="442340"/>
            <a:ext cx="7798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5" dirty="0">
                <a:latin typeface="Microsoft Sans Serif"/>
                <a:cs typeface="Microsoft Sans Serif"/>
              </a:rPr>
              <a:t>Пошукові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системи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в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45" dirty="0">
                <a:latin typeface="Microsoft Sans Serif"/>
                <a:cs typeface="Microsoft Sans Serif"/>
              </a:rPr>
              <a:t>мережі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Інтернет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909" y="1475052"/>
            <a:ext cx="5897488" cy="45510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59" y="1436116"/>
            <a:ext cx="5799709" cy="45322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41211" y="6080252"/>
            <a:ext cx="56515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Microsoft Sans Serif"/>
                <a:cs typeface="Microsoft Sans Serif"/>
              </a:rPr>
              <a:t>Джерело: </a:t>
            </a:r>
            <a:r>
              <a:rPr sz="1400" spc="-5" dirty="0">
                <a:latin typeface="Microsoft Sans Serif"/>
                <a:cs typeface="Microsoft Sans Serif"/>
              </a:rPr>
              <a:t>https://marketer.ua/search-engine-stat-world/#tablitsa-rejting-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poiskovyh-sistem-ukrainy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6045" y="1066038"/>
            <a:ext cx="4053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Рейтинг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пошукових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систем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України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7354" y="1093978"/>
            <a:ext cx="3881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Рейтинг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пошукових</a:t>
            </a:r>
            <a:r>
              <a:rPr sz="1800" b="1" spc="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систем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світі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29497" y="241077"/>
            <a:ext cx="3584575" cy="6326505"/>
            <a:chOff x="8429497" y="241077"/>
            <a:chExt cx="3584575" cy="6326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9497" y="241077"/>
              <a:ext cx="3584321" cy="16187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29497" y="1681111"/>
              <a:ext cx="3584575" cy="4886325"/>
            </a:xfrm>
            <a:custGeom>
              <a:avLst/>
              <a:gdLst/>
              <a:ahLst/>
              <a:cxnLst/>
              <a:rect l="l" t="t" r="r" b="b"/>
              <a:pathLst>
                <a:path w="3584575" h="4886325">
                  <a:moveTo>
                    <a:pt x="3584321" y="0"/>
                  </a:moveTo>
                  <a:lnTo>
                    <a:pt x="0" y="0"/>
                  </a:lnTo>
                  <a:lnTo>
                    <a:pt x="0" y="4885944"/>
                  </a:lnTo>
                  <a:lnTo>
                    <a:pt x="3584321" y="4885944"/>
                  </a:lnTo>
                  <a:lnTo>
                    <a:pt x="3584321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9500" y="0"/>
            <a:ext cx="6617970" cy="156210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Найпопулярніші</a:t>
            </a:r>
            <a:r>
              <a:rPr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30" dirty="0">
                <a:solidFill>
                  <a:srgbClr val="6F2F9F"/>
                </a:solidFill>
                <a:latin typeface="Microsoft Sans Serif"/>
                <a:cs typeface="Microsoft Sans Serif"/>
              </a:rPr>
              <a:t>теми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пошуку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 </a:t>
            </a:r>
            <a:r>
              <a:rPr b="0" spc="-9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Google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20" dirty="0">
                <a:solidFill>
                  <a:srgbClr val="6F2F9F"/>
                </a:solidFill>
                <a:latin typeface="Microsoft Sans Serif"/>
                <a:cs typeface="Microsoft Sans Serif"/>
              </a:rPr>
              <a:t>Україні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категорії</a:t>
            </a:r>
          </a:p>
          <a:p>
            <a:pPr marL="12700">
              <a:lnSpc>
                <a:spcPts val="3829"/>
              </a:lnSpc>
            </a:pP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«покупки»</a:t>
            </a:r>
          </a:p>
        </p:txBody>
      </p:sp>
      <p:sp>
        <p:nvSpPr>
          <p:cNvPr id="6" name="object 6"/>
          <p:cNvSpPr/>
          <p:nvPr/>
        </p:nvSpPr>
        <p:spPr>
          <a:xfrm>
            <a:off x="351307" y="1681111"/>
            <a:ext cx="3816985" cy="5005070"/>
          </a:xfrm>
          <a:custGeom>
            <a:avLst/>
            <a:gdLst/>
            <a:ahLst/>
            <a:cxnLst/>
            <a:rect l="l" t="t" r="r" b="b"/>
            <a:pathLst>
              <a:path w="3816985" h="5005070">
                <a:moveTo>
                  <a:pt x="3816985" y="0"/>
                </a:moveTo>
                <a:lnTo>
                  <a:pt x="0" y="0"/>
                </a:lnTo>
                <a:lnTo>
                  <a:pt x="0" y="5004689"/>
                </a:lnTo>
                <a:lnTo>
                  <a:pt x="3816985" y="5004689"/>
                </a:lnTo>
                <a:lnTo>
                  <a:pt x="3816985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7174" y="1839594"/>
            <a:ext cx="12712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174" y="2368372"/>
            <a:ext cx="2625090" cy="4352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Поп-іт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4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Квиток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поїзд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iPhone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13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Симпл-димпл</a:t>
            </a:r>
            <a:endParaRPr sz="2400">
              <a:latin typeface="Calibri"/>
              <a:cs typeface="Calibri"/>
            </a:endParaRPr>
          </a:p>
          <a:p>
            <a:pPr marL="342265" marR="5080" indent="-342265">
              <a:lnSpc>
                <a:spcPct val="70000"/>
              </a:lnSpc>
              <a:spcBef>
                <a:spcPts val="101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Перепустка на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транспорт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Києві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Санки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ts val="245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spc="-5" dirty="0">
                <a:latin typeface="Calibri"/>
                <a:cs typeface="Calibri"/>
              </a:rPr>
              <a:t>Сертифікат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про</a:t>
            </a:r>
            <a:endParaRPr sz="2400">
              <a:latin typeface="Calibri"/>
              <a:cs typeface="Calibri"/>
            </a:endParaRPr>
          </a:p>
          <a:p>
            <a:pPr marL="342900">
              <a:lnSpc>
                <a:spcPts val="2450"/>
              </a:lnSpc>
            </a:pPr>
            <a:r>
              <a:rPr sz="2400" spc="-5" dirty="0">
                <a:latin typeface="Calibri"/>
                <a:cs typeface="Calibri"/>
              </a:rPr>
              <a:t>вакцинацію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4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PlayStation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5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Біткоїн</a:t>
            </a:r>
            <a:endParaRPr sz="24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130"/>
              </a:spcBef>
              <a:buSzPct val="75000"/>
              <a:buFont typeface="Microsoft Sans Serif"/>
              <a:buChar char="•"/>
              <a:tabLst>
                <a:tab pos="342265" algn="l"/>
                <a:tab pos="342900" algn="l"/>
              </a:tabLst>
            </a:pPr>
            <a:r>
              <a:rPr sz="2400" dirty="0">
                <a:latin typeface="Calibri"/>
                <a:cs typeface="Calibri"/>
              </a:rPr>
              <a:t>Вітамін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65065" y="1681187"/>
            <a:ext cx="3681729" cy="501650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37465" rIns="0" bIns="0" rtlCol="0">
            <a:spAutoFit/>
          </a:bodyPr>
          <a:lstStyle/>
          <a:p>
            <a:pPr marL="205740">
              <a:lnSpc>
                <a:spcPct val="100000"/>
              </a:lnSpc>
              <a:spcBef>
                <a:spcPts val="295"/>
              </a:spcBef>
            </a:pP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2020</a:t>
            </a:r>
            <a:r>
              <a:rPr sz="29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9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Маска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медична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Пульсоксиметр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Респіратор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iPhone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12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Антисептик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Гліцерин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Парацетамол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spc="-5" dirty="0">
                <a:latin typeface="Calibri"/>
                <a:cs typeface="Calibri"/>
              </a:rPr>
              <a:t>Картина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номерами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ct val="100000"/>
              </a:lnSpc>
              <a:spcBef>
                <a:spcPts val="130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Кварцева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лампа</a:t>
            </a:r>
            <a:endParaRPr sz="2400">
              <a:latin typeface="Calibri"/>
              <a:cs typeface="Calibri"/>
            </a:endParaRPr>
          </a:p>
          <a:p>
            <a:pPr marL="721360" indent="-516255">
              <a:lnSpc>
                <a:spcPts val="2450"/>
              </a:lnSpc>
              <a:spcBef>
                <a:spcPts val="145"/>
              </a:spcBef>
              <a:buSzPct val="75000"/>
              <a:buAutoNum type="arabicPeriod"/>
              <a:tabLst>
                <a:tab pos="721360" algn="l"/>
                <a:tab pos="721995" algn="l"/>
              </a:tabLst>
            </a:pPr>
            <a:r>
              <a:rPr sz="2400" dirty="0">
                <a:latin typeface="Calibri"/>
                <a:cs typeface="Calibri"/>
              </a:rPr>
              <a:t>Кисневий</a:t>
            </a:r>
            <a:endParaRPr sz="2400">
              <a:latin typeface="Calibri"/>
              <a:cs typeface="Calibri"/>
            </a:endParaRPr>
          </a:p>
          <a:p>
            <a:pPr marL="721360">
              <a:lnSpc>
                <a:spcPts val="2450"/>
              </a:lnSpc>
            </a:pPr>
            <a:r>
              <a:rPr sz="2400" spc="-5" dirty="0">
                <a:latin typeface="Calibri"/>
                <a:cs typeface="Calibri"/>
              </a:rPr>
              <a:t>концентратор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36507" y="1696338"/>
            <a:ext cx="140271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3100" b="1" spc="-5" dirty="0">
                <a:solidFill>
                  <a:srgbClr val="001F5F"/>
                </a:solidFill>
                <a:latin typeface="Calibri"/>
                <a:cs typeface="Calibri"/>
              </a:rPr>
              <a:t>2019</a:t>
            </a:r>
            <a:r>
              <a:rPr sz="31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1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6507" y="2176348"/>
            <a:ext cx="3178175" cy="4213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984" indent="-515620">
              <a:lnSpc>
                <a:spcPct val="100000"/>
              </a:lnSpc>
              <a:spcBef>
                <a:spcPts val="10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iPhone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11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Автокрісло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МАУ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квиток</a:t>
            </a:r>
            <a:endParaRPr sz="2600">
              <a:latin typeface="Calibri"/>
              <a:cs typeface="Calibri"/>
            </a:endParaRPr>
          </a:p>
          <a:p>
            <a:pPr marL="514984" marR="779780" indent="-515620">
              <a:lnSpc>
                <a:spcPct val="70000"/>
              </a:lnSpc>
              <a:spcBef>
                <a:spcPts val="100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Укрзалізниця  </a:t>
            </a:r>
            <a:r>
              <a:rPr sz="2600" dirty="0">
                <a:latin typeface="Calibri"/>
                <a:cs typeface="Calibri"/>
              </a:rPr>
              <a:t>квиток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Бустер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IQOS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Вентилятор</a:t>
            </a:r>
            <a:endParaRPr sz="2600">
              <a:latin typeface="Calibri"/>
              <a:cs typeface="Calibri"/>
            </a:endParaRPr>
          </a:p>
          <a:p>
            <a:pPr marL="514984" marR="5080" indent="-515620">
              <a:lnSpc>
                <a:spcPct val="70000"/>
              </a:lnSpc>
              <a:spcBef>
                <a:spcPts val="994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Україна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Португалія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квитки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75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spc="-5" dirty="0">
                <a:latin typeface="Calibri"/>
                <a:cs typeface="Calibri"/>
              </a:rPr>
              <a:t>Електросамокат</a:t>
            </a:r>
            <a:endParaRPr sz="2600">
              <a:latin typeface="Calibri"/>
              <a:cs typeface="Calibri"/>
            </a:endParaRPr>
          </a:p>
          <a:p>
            <a:pPr marL="514984" indent="-515620">
              <a:lnSpc>
                <a:spcPct val="100000"/>
              </a:lnSpc>
              <a:spcBef>
                <a:spcPts val="60"/>
              </a:spcBef>
              <a:buSzPct val="69230"/>
              <a:buAutoNum type="arabicPeriod"/>
              <a:tabLst>
                <a:tab pos="514984" algn="l"/>
                <a:tab pos="515620" algn="l"/>
              </a:tabLst>
            </a:pPr>
            <a:r>
              <a:rPr sz="2600" dirty="0">
                <a:latin typeface="Calibri"/>
                <a:cs typeface="Calibri"/>
              </a:rPr>
              <a:t>Міні-кондиціонер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7325" y="441629"/>
            <a:ext cx="2986640" cy="8801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492" y="285115"/>
            <a:ext cx="8321040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560"/>
              </a:lnSpc>
              <a:spcBef>
                <a:spcPts val="95"/>
              </a:spcBef>
            </a:pPr>
            <a:r>
              <a:rPr sz="4000" b="0" spc="-20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Найпопулярніші</a:t>
            </a:r>
            <a:r>
              <a:rPr sz="4000" b="0" spc="7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теми</a:t>
            </a:r>
            <a:r>
              <a:rPr sz="40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пошуку</a:t>
            </a:r>
            <a:endParaRPr sz="4000">
              <a:latin typeface="Microsoft Sans Serif"/>
              <a:cs typeface="Microsoft Sans Serif"/>
            </a:endParaRPr>
          </a:p>
          <a:p>
            <a:pPr marL="12700">
              <a:lnSpc>
                <a:spcPts val="4560"/>
              </a:lnSpc>
            </a:pPr>
            <a:r>
              <a:rPr sz="4000"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40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Google</a:t>
            </a:r>
            <a:r>
              <a:rPr sz="4000" b="0" spc="7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40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25" dirty="0">
                <a:solidFill>
                  <a:srgbClr val="6F2F9F"/>
                </a:solidFill>
                <a:latin typeface="Microsoft Sans Serif"/>
                <a:cs typeface="Microsoft Sans Serif"/>
              </a:rPr>
              <a:t>Україні</a:t>
            </a:r>
            <a:r>
              <a:rPr sz="4000" b="0" spc="5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100" dirty="0">
                <a:solidFill>
                  <a:srgbClr val="6F2F9F"/>
                </a:solidFill>
                <a:latin typeface="Microsoft Sans Serif"/>
                <a:cs typeface="Microsoft Sans Serif"/>
              </a:rPr>
              <a:t>із</a:t>
            </a:r>
            <a:r>
              <a:rPr sz="40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запитом</a:t>
            </a:r>
            <a:r>
              <a:rPr sz="4000" b="0" spc="6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4000"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«як?»</a:t>
            </a:r>
            <a:endParaRPr sz="4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003" y="1941597"/>
            <a:ext cx="3693795" cy="4791710"/>
          </a:xfrm>
          <a:custGeom>
            <a:avLst/>
            <a:gdLst/>
            <a:ahLst/>
            <a:cxnLst/>
            <a:rect l="l" t="t" r="r" b="b"/>
            <a:pathLst>
              <a:path w="3693795" h="4791709">
                <a:moveTo>
                  <a:pt x="3693287" y="0"/>
                </a:moveTo>
                <a:lnTo>
                  <a:pt x="0" y="0"/>
                </a:lnTo>
                <a:lnTo>
                  <a:pt x="0" y="4791710"/>
                </a:lnTo>
                <a:lnTo>
                  <a:pt x="3693287" y="4791710"/>
                </a:lnTo>
                <a:lnTo>
                  <a:pt x="3693287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8137" y="2010729"/>
            <a:ext cx="3423285" cy="44862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470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помер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Сквідвард?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вийти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заміж?</a:t>
            </a:r>
            <a:endParaRPr sz="2000">
              <a:latin typeface="Calibri"/>
              <a:cs typeface="Calibri"/>
            </a:endParaRPr>
          </a:p>
          <a:p>
            <a:pPr marL="222885" marR="346075" indent="-144780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змінити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постачальника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газу?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зіграла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Україна?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отримати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сертифікат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</a:t>
            </a:r>
            <a:endParaRPr sz="20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вакцинацію?</a:t>
            </a:r>
            <a:endParaRPr sz="2000">
              <a:latin typeface="Calibri"/>
              <a:cs typeface="Calibri"/>
            </a:endParaRPr>
          </a:p>
          <a:p>
            <a:pPr marL="78105" marR="5080">
              <a:lnSpc>
                <a:spcPct val="100000"/>
              </a:lnSpc>
              <a:buSzPct val="85000"/>
              <a:buAutoNum type="arabicPeriod" startAt="6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компактно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зібрати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валізу?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</a:t>
            </a:r>
            <a:r>
              <a:rPr sz="2000" spc="-5" dirty="0">
                <a:latin typeface="Calibri"/>
                <a:cs typeface="Calibri"/>
              </a:rPr>
              <a:t>Як </a:t>
            </a:r>
            <a:r>
              <a:rPr sz="2000" dirty="0">
                <a:latin typeface="Calibri"/>
                <a:cs typeface="Calibri"/>
              </a:rPr>
              <a:t>отримати 1000 грн за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вакцинацію?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 startAt="8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обновити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Дію?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8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зареєструватися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Дія?</a:t>
            </a:r>
            <a:endParaRPr sz="2000">
              <a:latin typeface="Calibri"/>
              <a:cs typeface="Calibri"/>
            </a:endParaRPr>
          </a:p>
          <a:p>
            <a:pPr marL="367665" indent="-290195">
              <a:lnSpc>
                <a:spcPct val="100000"/>
              </a:lnSpc>
              <a:buSzPct val="85000"/>
              <a:buAutoNum type="arabicPeriod" startAt="8"/>
              <a:tabLst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схуднути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тиждень?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32579" y="1941637"/>
            <a:ext cx="3764915" cy="4904740"/>
          </a:xfrm>
          <a:custGeom>
            <a:avLst/>
            <a:gdLst/>
            <a:ahLst/>
            <a:cxnLst/>
            <a:rect l="l" t="t" r="r" b="b"/>
            <a:pathLst>
              <a:path w="3764915" h="4904740">
                <a:moveTo>
                  <a:pt x="3764533" y="0"/>
                </a:moveTo>
                <a:lnTo>
                  <a:pt x="0" y="0"/>
                </a:lnTo>
                <a:lnTo>
                  <a:pt x="0" y="4904486"/>
                </a:lnTo>
                <a:lnTo>
                  <a:pt x="3764533" y="4904486"/>
                </a:lnTo>
                <a:lnTo>
                  <a:pt x="3764533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26128" y="2010729"/>
            <a:ext cx="3413125" cy="41814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2020</a:t>
            </a:r>
            <a:r>
              <a:rPr sz="24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470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пошити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маску?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5"/>
              </a:spcBef>
              <a:buSzPct val="85000"/>
              <a:buAutoNum type="arabicPeriod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зробити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антисептик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для</a:t>
            </a:r>
            <a:endParaRPr sz="20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рук?</a:t>
            </a:r>
            <a:endParaRPr sz="2000">
              <a:latin typeface="Calibri"/>
              <a:cs typeface="Calibri"/>
            </a:endParaRPr>
          </a:p>
          <a:p>
            <a:pPr marL="78105" marR="5080">
              <a:lnSpc>
                <a:spcPct val="100000"/>
              </a:lnSpc>
              <a:buSzPct val="85000"/>
              <a:buAutoNum type="arabicPeriod" startAt="3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лікувати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коронавірус?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4.</a:t>
            </a: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передається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коронавірус?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5.</a:t>
            </a:r>
            <a:r>
              <a:rPr sz="2000" spc="-5" dirty="0">
                <a:latin typeface="Calibri"/>
                <a:cs typeface="Calibri"/>
              </a:rPr>
              <a:t>Як </a:t>
            </a:r>
            <a:r>
              <a:rPr sz="2000" dirty="0">
                <a:latin typeface="Calibri"/>
                <a:cs typeface="Calibri"/>
              </a:rPr>
              <a:t>правильно носити </a:t>
            </a:r>
            <a:r>
              <a:rPr sz="2000" spc="-5" dirty="0">
                <a:latin typeface="Calibri"/>
                <a:cs typeface="Calibri"/>
              </a:rPr>
              <a:t>маску?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6.</a:t>
            </a: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померла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свинка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Пеппа?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7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вийти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заміж?</a:t>
            </a:r>
            <a:endParaRPr sz="20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buSzPct val="85000"/>
              <a:buAutoNum type="arabicPeriod" startAt="7"/>
              <a:tabLst>
                <a:tab pos="252729" algn="l"/>
              </a:tabLst>
            </a:pPr>
            <a:r>
              <a:rPr sz="2000" spc="-5" dirty="0">
                <a:latin typeface="Calibri"/>
                <a:cs typeface="Calibri"/>
              </a:rPr>
              <a:t>Як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повернути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нюх?</a:t>
            </a:r>
            <a:endParaRPr sz="2000">
              <a:latin typeface="Calibri"/>
              <a:cs typeface="Calibri"/>
            </a:endParaRPr>
          </a:p>
          <a:p>
            <a:pPr marL="78105" marR="535305">
              <a:lnSpc>
                <a:spcPct val="100000"/>
              </a:lnSpc>
              <a:spcBef>
                <a:spcPts val="5"/>
              </a:spcBef>
              <a:buSzPct val="85000"/>
              <a:buAutoNum type="arabicPeriod" startAt="7"/>
              <a:tabLst>
                <a:tab pos="252729" algn="l"/>
              </a:tabLst>
            </a:pPr>
            <a:r>
              <a:rPr sz="2000" dirty="0">
                <a:latin typeface="Calibri"/>
                <a:cs typeface="Calibri"/>
              </a:rPr>
              <a:t>Як зробити все гаразд?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10.</a:t>
            </a:r>
            <a:r>
              <a:rPr sz="2000" spc="-5" dirty="0">
                <a:latin typeface="Calibri"/>
                <a:cs typeface="Calibri"/>
              </a:rPr>
              <a:t>Як видалити обліковий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запис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інстаграм?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00897" y="1941638"/>
            <a:ext cx="3729354" cy="4904740"/>
          </a:xfrm>
          <a:custGeom>
            <a:avLst/>
            <a:gdLst/>
            <a:ahLst/>
            <a:cxnLst/>
            <a:rect l="l" t="t" r="r" b="b"/>
            <a:pathLst>
              <a:path w="3729354" h="4904740">
                <a:moveTo>
                  <a:pt x="3728847" y="0"/>
                </a:moveTo>
                <a:lnTo>
                  <a:pt x="0" y="0"/>
                </a:lnTo>
                <a:lnTo>
                  <a:pt x="0" y="4904486"/>
                </a:lnTo>
                <a:lnTo>
                  <a:pt x="3728847" y="4904486"/>
                </a:lnTo>
                <a:lnTo>
                  <a:pt x="3728847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395207" y="1997583"/>
            <a:ext cx="3369310" cy="478472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2019</a:t>
            </a:r>
            <a:r>
              <a:rPr sz="24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рік</a:t>
            </a:r>
            <a:endParaRPr sz="24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660"/>
              </a:spcBef>
              <a:buSzPct val="94444"/>
              <a:buAutoNum type="arabicPeriod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зробити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Інстаграм </a:t>
            </a:r>
            <a:r>
              <a:rPr sz="1800" spc="-10" dirty="0">
                <a:latin typeface="Calibri"/>
                <a:cs typeface="Calibri"/>
              </a:rPr>
              <a:t>темним?</a:t>
            </a:r>
            <a:endParaRPr sz="18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215"/>
              </a:spcBef>
              <a:buSzPct val="94444"/>
              <a:buAutoNum type="arabicPeriod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видалити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обліковий запис</a:t>
            </a:r>
            <a:endParaRPr sz="18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Інстаграм?</a:t>
            </a:r>
            <a:endParaRPr sz="1800">
              <a:latin typeface="Calibri"/>
              <a:cs typeface="Calibri"/>
            </a:endParaRPr>
          </a:p>
          <a:p>
            <a:pPr marL="222885" marR="779780" indent="-144780">
              <a:lnSpc>
                <a:spcPct val="110000"/>
              </a:lnSpc>
              <a:buSzPct val="94444"/>
              <a:buAutoNum type="arabicPeriod" startAt="3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дізнатися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свій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номер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телефону?</a:t>
            </a:r>
            <a:endParaRPr sz="1800">
              <a:latin typeface="Calibri"/>
              <a:cs typeface="Calibri"/>
            </a:endParaRPr>
          </a:p>
          <a:p>
            <a:pPr marL="252095" indent="-174625">
              <a:lnSpc>
                <a:spcPct val="100000"/>
              </a:lnSpc>
              <a:spcBef>
                <a:spcPts val="220"/>
              </a:spcBef>
              <a:buSzPct val="94444"/>
              <a:buAutoNum type="arabicPeriod" startAt="3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перевірити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себе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-5" dirty="0">
                <a:latin typeface="Calibri"/>
                <a:cs typeface="Calibri"/>
              </a:rPr>
              <a:t> списках</a:t>
            </a:r>
            <a:endParaRPr sz="18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215"/>
              </a:spcBef>
            </a:pPr>
            <a:r>
              <a:rPr sz="1800" spc="-5" dirty="0">
                <a:latin typeface="Calibri"/>
                <a:cs typeface="Calibri"/>
              </a:rPr>
              <a:t>виборців?</a:t>
            </a:r>
            <a:endParaRPr sz="1800">
              <a:latin typeface="Calibri"/>
              <a:cs typeface="Calibri"/>
            </a:endParaRPr>
          </a:p>
          <a:p>
            <a:pPr marL="78105" marR="910590">
              <a:lnSpc>
                <a:spcPct val="110000"/>
              </a:lnSpc>
              <a:buSzPct val="94444"/>
              <a:buAutoNum type="arabicPeriod" startAt="5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кажуть </a:t>
            </a:r>
            <a:r>
              <a:rPr sz="1800" spc="-5" dirty="0">
                <a:latin typeface="Calibri"/>
                <a:cs typeface="Calibri"/>
              </a:rPr>
              <a:t>тварини?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6.Орхідея як доглядати?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7.Як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їсти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авокадо?</a:t>
            </a:r>
            <a:endParaRPr sz="1800">
              <a:latin typeface="Calibri"/>
              <a:cs typeface="Calibri"/>
            </a:endParaRPr>
          </a:p>
          <a:p>
            <a:pPr marL="222885" marR="5080" indent="-144780">
              <a:lnSpc>
                <a:spcPct val="110000"/>
              </a:lnSpc>
              <a:spcBef>
                <a:spcPts val="5"/>
              </a:spcBef>
              <a:buSzPct val="94444"/>
              <a:buAutoNum type="arabicPeriod" startAt="8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переказати гроші з </a:t>
            </a:r>
            <a:r>
              <a:rPr sz="1800" spc="-5" dirty="0">
                <a:latin typeface="Calibri"/>
                <a:cs typeface="Calibri"/>
              </a:rPr>
              <a:t>телефону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" dirty="0">
                <a:latin typeface="Calibri"/>
                <a:cs typeface="Calibri"/>
              </a:rPr>
              <a:t> телефон?</a:t>
            </a:r>
            <a:endParaRPr sz="1800">
              <a:latin typeface="Calibri"/>
              <a:cs typeface="Calibri"/>
            </a:endParaRPr>
          </a:p>
          <a:p>
            <a:pPr marL="78105" marR="326390">
              <a:lnSpc>
                <a:spcPct val="110000"/>
              </a:lnSpc>
              <a:buSzPct val="94444"/>
              <a:buAutoNum type="arabicPeriod" startAt="8"/>
              <a:tabLst>
                <a:tab pos="252729" algn="l"/>
              </a:tabLst>
            </a:pPr>
            <a:r>
              <a:rPr sz="1800" spc="-5" dirty="0">
                <a:latin typeface="Calibri"/>
                <a:cs typeface="Calibri"/>
              </a:rPr>
              <a:t>Як </a:t>
            </a:r>
            <a:r>
              <a:rPr sz="1800" dirty="0">
                <a:latin typeface="Calibri"/>
                <a:cs typeface="Calibri"/>
              </a:rPr>
              <a:t>зробити </a:t>
            </a:r>
            <a:r>
              <a:rPr sz="1800" spc="-5" dirty="0">
                <a:latin typeface="Calibri"/>
                <a:cs typeface="Calibri"/>
              </a:rPr>
              <a:t>слайм </a:t>
            </a:r>
            <a:r>
              <a:rPr sz="1800" dirty="0">
                <a:latin typeface="Calibri"/>
                <a:cs typeface="Calibri"/>
              </a:rPr>
              <a:t>без клею?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10.Як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зав'язати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шнурки</a:t>
            </a:r>
            <a:r>
              <a:rPr sz="1600" spc="-5" dirty="0">
                <a:latin typeface="Calibri"/>
                <a:cs typeface="Calibri"/>
              </a:rPr>
              <a:t>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143343"/>
            <a:ext cx="9537396" cy="566822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b="0" dirty="0">
                <a:latin typeface="Microsoft Sans Serif"/>
                <a:cs typeface="Microsoft Sans Serif"/>
              </a:rPr>
              <a:t>Особливості</a:t>
            </a:r>
            <a:r>
              <a:rPr b="0" spc="15" dirty="0">
                <a:latin typeface="Microsoft Sans Serif"/>
                <a:cs typeface="Microsoft Sans Serif"/>
              </a:rPr>
              <a:t> </a:t>
            </a:r>
            <a:r>
              <a:rPr b="0" spc="-50" dirty="0">
                <a:latin typeface="Microsoft Sans Serif"/>
                <a:cs typeface="Microsoft Sans Serif"/>
              </a:rPr>
              <a:t>пошуку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в </a:t>
            </a:r>
            <a:r>
              <a:rPr b="0" spc="-94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Інтернет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838200"/>
            <a:ext cx="6934200" cy="53061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553075" cy="6883400"/>
            <a:chOff x="-12700" y="0"/>
            <a:chExt cx="555307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539930" y="4800600"/>
            <a:ext cx="64344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SEO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(Search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Engine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Optimization)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spc="470" dirty="0">
                <a:latin typeface="Microsoft Sans Serif"/>
                <a:cs typeface="Microsoft Sans Serif"/>
              </a:rPr>
              <a:t>–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технологія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25" dirty="0">
                <a:latin typeface="Microsoft Sans Serif"/>
                <a:cs typeface="Microsoft Sans Serif"/>
              </a:rPr>
              <a:t>розкручування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сайту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пошуковій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видачі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метою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отримання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трафіку.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проведення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якісного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SEO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сайт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70231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піднімається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видачі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пошукача,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й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отримуэ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трафік 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відвідувачів,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буде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більше,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чим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вища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позиція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такого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посилання.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9309" y="1156335"/>
            <a:ext cx="4004692" cy="45754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3837" y="0"/>
            <a:ext cx="3371850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20"/>
              </a:lnSpc>
              <a:spcBef>
                <a:spcPts val="100"/>
              </a:spcBef>
            </a:pPr>
            <a:r>
              <a:rPr sz="3200" b="0" spc="-25" dirty="0">
                <a:solidFill>
                  <a:srgbClr val="6F2F9F"/>
                </a:solidFill>
                <a:latin typeface="Microsoft Sans Serif"/>
                <a:cs typeface="Microsoft Sans Serif"/>
              </a:rPr>
              <a:t>Пошукове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720"/>
              </a:lnSpc>
            </a:pPr>
            <a:r>
              <a:rPr sz="32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просування</a:t>
            </a:r>
            <a:r>
              <a:rPr sz="3200"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сайту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AutoShape 2" descr="Якими мають бути SEO заголовки на сайті H1-H6 - Блог Elit-W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930" y="485775"/>
            <a:ext cx="6042470" cy="43148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266434" y="303657"/>
            <a:ext cx="5117465" cy="236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Контекстна</a:t>
            </a:r>
            <a:r>
              <a:rPr sz="2000" b="1" spc="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реклама</a:t>
            </a:r>
            <a:r>
              <a:rPr sz="2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</a:t>
            </a:r>
            <a:r>
              <a:rPr sz="2000" dirty="0">
                <a:latin typeface="Microsoft Sans Serif"/>
                <a:cs typeface="Microsoft Sans Serif"/>
              </a:rPr>
              <a:t> це </a:t>
            </a:r>
            <a:r>
              <a:rPr sz="2000" spc="-20" dirty="0">
                <a:latin typeface="Microsoft Sans Serif"/>
                <a:cs typeface="Microsoft Sans Serif"/>
              </a:rPr>
              <a:t>реклама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83400"/>
              </a:lnSpc>
              <a:spcBef>
                <a:spcPts val="204"/>
              </a:spcBef>
              <a:tabLst>
                <a:tab pos="194500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Інтернеті,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зміст	</a:t>
            </a:r>
            <a:r>
              <a:rPr sz="2000" spc="-10" dirty="0">
                <a:latin typeface="Microsoft Sans Serif"/>
                <a:cs typeface="Microsoft Sans Serif"/>
              </a:rPr>
              <a:t>якої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залежить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того,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 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запити</a:t>
            </a:r>
            <a:r>
              <a:rPr sz="2000" dirty="0">
                <a:latin typeface="Microsoft Sans Serif"/>
                <a:cs typeface="Microsoft Sans Serif"/>
              </a:rPr>
              <a:t> робив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користувач,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які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сайти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відвідував,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якій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тематиці</a:t>
            </a:r>
            <a:r>
              <a:rPr sz="2000" spc="-5" dirty="0">
                <a:latin typeface="Microsoft Sans Serif"/>
                <a:cs typeface="Microsoft Sans Serif"/>
              </a:rPr>
              <a:t> приділяв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увагу.За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змістом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реклама</a:t>
            </a:r>
            <a:r>
              <a:rPr sz="2000" spc="-15" dirty="0">
                <a:latin typeface="Microsoft Sans Serif"/>
                <a:cs typeface="Microsoft Sans Serif"/>
              </a:rPr>
              <a:t> пов'язана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основним </a:t>
            </a:r>
            <a:r>
              <a:rPr sz="2000" spc="-5" dirty="0">
                <a:latin typeface="Microsoft Sans Serif"/>
                <a:cs typeface="Microsoft Sans Serif"/>
              </a:rPr>
              <a:t> словом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пошуку.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Її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тематика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визначається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конкретним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контекстним</a:t>
            </a:r>
            <a:r>
              <a:rPr sz="2000" spc="-15" dirty="0">
                <a:latin typeface="Microsoft Sans Serif"/>
                <a:cs typeface="Microsoft Sans Serif"/>
              </a:rPr>
              <a:t> оточенням,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тобто.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самим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контекстом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i="1" dirty="0">
                <a:latin typeface="Arial"/>
                <a:cs typeface="Arial"/>
              </a:rPr>
              <a:t>(лат.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сontextus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—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1989"/>
              </a:lnSpc>
            </a:pPr>
            <a:r>
              <a:rPr sz="2000" i="1" dirty="0">
                <a:latin typeface="Arial"/>
                <a:cs typeface="Arial"/>
              </a:rPr>
              <a:t>з'єднання,</a:t>
            </a:r>
            <a:r>
              <a:rPr sz="2000" i="1" spc="-9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зв'язок).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6434" y="3022193"/>
            <a:ext cx="5378450" cy="29476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b="1" spc="5" dirty="0">
                <a:solidFill>
                  <a:srgbClr val="6F2F9F"/>
                </a:solidFill>
                <a:latin typeface="Arial"/>
                <a:cs typeface="Arial"/>
              </a:rPr>
              <a:t>Види</a:t>
            </a:r>
            <a:r>
              <a:rPr sz="2000" b="1" spc="-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контекстної</a:t>
            </a:r>
            <a:r>
              <a:rPr sz="20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реклами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пошукова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реклама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(за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контекстом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пошуку)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ts val="22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тематична</a:t>
            </a:r>
            <a:r>
              <a:rPr sz="2000" spc="-30" dirty="0">
                <a:latin typeface="Microsoft Sans Serif"/>
                <a:cs typeface="Microsoft Sans Serif"/>
              </a:rPr>
              <a:t> контекстна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реклама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(на</a:t>
            </a:r>
            <a:endParaRPr sz="2000">
              <a:latin typeface="Microsoft Sans Serif"/>
              <a:cs typeface="Microsoft Sans Serif"/>
            </a:endParaRPr>
          </a:p>
          <a:p>
            <a:pPr marL="355600">
              <a:lnSpc>
                <a:spcPts val="2200"/>
              </a:lnSpc>
            </a:pPr>
            <a:r>
              <a:rPr sz="2000" spc="-10" dirty="0">
                <a:latin typeface="Microsoft Sans Serif"/>
                <a:cs typeface="Microsoft Sans Serif"/>
              </a:rPr>
              <a:t>тематичних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сайтах)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Формати</a:t>
            </a:r>
            <a:r>
              <a:rPr sz="20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контекстної</a:t>
            </a:r>
            <a:r>
              <a:rPr sz="20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реклами</a:t>
            </a:r>
            <a:endParaRPr sz="20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текстова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05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банерна</a:t>
            </a:r>
            <a:endParaRPr sz="20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відеореклама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41477" y="109473"/>
            <a:ext cx="2409190" cy="103187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19"/>
              </a:spcBef>
            </a:pPr>
            <a:r>
              <a:rPr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Контекстна  </a:t>
            </a:r>
            <a:r>
              <a:rPr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реклама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4608" y="43053"/>
            <a:ext cx="7417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5" dirty="0">
                <a:latin typeface="Microsoft Sans Serif"/>
                <a:cs typeface="Microsoft Sans Serif"/>
              </a:rPr>
              <a:t>Обробка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інформації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та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сприйняття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700" y="3618433"/>
            <a:ext cx="64541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Обробка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6600"/>
                </a:solidFill>
                <a:latin typeface="Calibri"/>
                <a:cs typeface="Calibri"/>
              </a:rPr>
              <a:t>інформації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це процес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отримання,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інтерпретації,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збереження в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пам'яті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відтворення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подразника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700" y="5082032"/>
            <a:ext cx="657860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26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Сприйняття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це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процес,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допомогою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якого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індивід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відбирає,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організовує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й інтерпретує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910"/>
              </a:lnSpc>
              <a:spcBef>
                <a:spcPts val="65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інформацію, формуючи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у своїй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свідомості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картину </a:t>
            </a:r>
            <a:r>
              <a:rPr sz="2400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навколишнього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світу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291" y="713994"/>
            <a:ext cx="6263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Реакція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споживачів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маркетингові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комунікації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291" y="1080008"/>
            <a:ext cx="7172325" cy="222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08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залежить від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того,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як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вони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обробляються. Розуміння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принципів</a:t>
            </a:r>
            <a:r>
              <a:rPr sz="24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 результатів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процесу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обробки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інформації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є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надзвичайно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важливим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різних</a:t>
            </a:r>
            <a:r>
              <a:rPr sz="2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сферах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маркетингової </a:t>
            </a:r>
            <a:r>
              <a:rPr sz="2400" spc="-5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діяльності: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формуванні реклами, розробці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торгових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марок,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для особистого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продажу,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при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підготовці</a:t>
            </a:r>
            <a:r>
              <a:rPr sz="2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Calibri"/>
                <a:cs typeface="Calibri"/>
              </a:rPr>
              <a:t>торгового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персоналу.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6346" y="977595"/>
            <a:ext cx="34016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Модель</a:t>
            </a:r>
            <a:r>
              <a:rPr sz="2400" b="1" i="1" spc="-30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процесу</a:t>
            </a:r>
            <a:r>
              <a:rPr sz="2400" b="1" i="1" spc="-3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обробки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FF6600"/>
                </a:solidFill>
                <a:latin typeface="Calibri"/>
                <a:cs typeface="Calibri"/>
              </a:rPr>
              <a:t>інформації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040878" y="2019173"/>
            <a:ext cx="3503295" cy="812165"/>
            <a:chOff x="8040878" y="2019173"/>
            <a:chExt cx="3503295" cy="812165"/>
          </a:xfrm>
        </p:grpSpPr>
        <p:sp>
          <p:nvSpPr>
            <p:cNvPr id="9" name="object 9"/>
            <p:cNvSpPr/>
            <p:nvPr/>
          </p:nvSpPr>
          <p:spPr>
            <a:xfrm>
              <a:off x="8047228" y="232073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21726" y="202552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5"/>
                  </a:lnTo>
                  <a:lnTo>
                    <a:pt x="28813" y="28828"/>
                  </a:lnTo>
                  <a:lnTo>
                    <a:pt x="7733" y="60114"/>
                  </a:lnTo>
                  <a:lnTo>
                    <a:pt x="0" y="98425"/>
                  </a:lnTo>
                  <a:lnTo>
                    <a:pt x="0" y="491998"/>
                  </a:lnTo>
                  <a:lnTo>
                    <a:pt x="7733" y="530308"/>
                  </a:lnTo>
                  <a:lnTo>
                    <a:pt x="28813" y="561594"/>
                  </a:lnTo>
                  <a:lnTo>
                    <a:pt x="60061" y="582687"/>
                  </a:lnTo>
                  <a:lnTo>
                    <a:pt x="98298" y="590423"/>
                  </a:lnTo>
                  <a:lnTo>
                    <a:pt x="2344547" y="590423"/>
                  </a:lnTo>
                  <a:lnTo>
                    <a:pt x="2382857" y="582687"/>
                  </a:lnTo>
                  <a:lnTo>
                    <a:pt x="2414142" y="561593"/>
                  </a:lnTo>
                  <a:lnTo>
                    <a:pt x="2435236" y="530308"/>
                  </a:lnTo>
                  <a:lnTo>
                    <a:pt x="2442972" y="491998"/>
                  </a:lnTo>
                  <a:lnTo>
                    <a:pt x="2442972" y="98425"/>
                  </a:lnTo>
                  <a:lnTo>
                    <a:pt x="2435236" y="60114"/>
                  </a:lnTo>
                  <a:lnTo>
                    <a:pt x="2414143" y="28828"/>
                  </a:lnTo>
                  <a:lnTo>
                    <a:pt x="2382857" y="7735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1726" y="202552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425"/>
                  </a:moveTo>
                  <a:lnTo>
                    <a:pt x="7733" y="60114"/>
                  </a:lnTo>
                  <a:lnTo>
                    <a:pt x="28813" y="28828"/>
                  </a:lnTo>
                  <a:lnTo>
                    <a:pt x="60061" y="7735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5"/>
                  </a:lnTo>
                  <a:lnTo>
                    <a:pt x="2414143" y="28828"/>
                  </a:lnTo>
                  <a:lnTo>
                    <a:pt x="2435236" y="60114"/>
                  </a:lnTo>
                  <a:lnTo>
                    <a:pt x="2442972" y="98425"/>
                  </a:lnTo>
                  <a:lnTo>
                    <a:pt x="2442972" y="491998"/>
                  </a:lnTo>
                  <a:lnTo>
                    <a:pt x="2435236" y="530308"/>
                  </a:lnTo>
                  <a:lnTo>
                    <a:pt x="2414142" y="561593"/>
                  </a:lnTo>
                  <a:lnTo>
                    <a:pt x="2382857" y="582687"/>
                  </a:lnTo>
                  <a:lnTo>
                    <a:pt x="2344547" y="590423"/>
                  </a:lnTo>
                  <a:lnTo>
                    <a:pt x="98298" y="590423"/>
                  </a:lnTo>
                  <a:lnTo>
                    <a:pt x="60061" y="582687"/>
                  </a:lnTo>
                  <a:lnTo>
                    <a:pt x="28813" y="561594"/>
                  </a:lnTo>
                  <a:lnTo>
                    <a:pt x="7733" y="530308"/>
                  </a:lnTo>
                  <a:lnTo>
                    <a:pt x="0" y="491998"/>
                  </a:lnTo>
                  <a:lnTo>
                    <a:pt x="0" y="984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31200" y="2124201"/>
            <a:ext cx="87121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Контакт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040878" y="2926333"/>
            <a:ext cx="3503295" cy="812165"/>
            <a:chOff x="8040878" y="2926333"/>
            <a:chExt cx="3503295" cy="812165"/>
          </a:xfrm>
        </p:grpSpPr>
        <p:sp>
          <p:nvSpPr>
            <p:cNvPr id="14" name="object 14"/>
            <p:cNvSpPr/>
            <p:nvPr/>
          </p:nvSpPr>
          <p:spPr>
            <a:xfrm>
              <a:off x="8047228" y="3227895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21726" y="293268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5"/>
                  </a:lnTo>
                  <a:lnTo>
                    <a:pt x="28813" y="28828"/>
                  </a:lnTo>
                  <a:lnTo>
                    <a:pt x="7733" y="60114"/>
                  </a:lnTo>
                  <a:lnTo>
                    <a:pt x="0" y="98425"/>
                  </a:lnTo>
                  <a:lnTo>
                    <a:pt x="0" y="491998"/>
                  </a:lnTo>
                  <a:lnTo>
                    <a:pt x="7733" y="530308"/>
                  </a:lnTo>
                  <a:lnTo>
                    <a:pt x="28813" y="561594"/>
                  </a:lnTo>
                  <a:lnTo>
                    <a:pt x="60061" y="582687"/>
                  </a:lnTo>
                  <a:lnTo>
                    <a:pt x="98298" y="590423"/>
                  </a:lnTo>
                  <a:lnTo>
                    <a:pt x="2344547" y="590423"/>
                  </a:lnTo>
                  <a:lnTo>
                    <a:pt x="2382857" y="582687"/>
                  </a:lnTo>
                  <a:lnTo>
                    <a:pt x="2414142" y="561593"/>
                  </a:lnTo>
                  <a:lnTo>
                    <a:pt x="2435236" y="530308"/>
                  </a:lnTo>
                  <a:lnTo>
                    <a:pt x="2442972" y="491998"/>
                  </a:lnTo>
                  <a:lnTo>
                    <a:pt x="2442972" y="98425"/>
                  </a:lnTo>
                  <a:lnTo>
                    <a:pt x="2435236" y="60114"/>
                  </a:lnTo>
                  <a:lnTo>
                    <a:pt x="2414143" y="28828"/>
                  </a:lnTo>
                  <a:lnTo>
                    <a:pt x="2382857" y="7735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21726" y="293268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425"/>
                  </a:moveTo>
                  <a:lnTo>
                    <a:pt x="7733" y="60114"/>
                  </a:lnTo>
                  <a:lnTo>
                    <a:pt x="28813" y="28828"/>
                  </a:lnTo>
                  <a:lnTo>
                    <a:pt x="60061" y="7735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5"/>
                  </a:lnTo>
                  <a:lnTo>
                    <a:pt x="2414143" y="28828"/>
                  </a:lnTo>
                  <a:lnTo>
                    <a:pt x="2435236" y="60114"/>
                  </a:lnTo>
                  <a:lnTo>
                    <a:pt x="2442972" y="98425"/>
                  </a:lnTo>
                  <a:lnTo>
                    <a:pt x="2442972" y="491998"/>
                  </a:lnTo>
                  <a:lnTo>
                    <a:pt x="2435236" y="530308"/>
                  </a:lnTo>
                  <a:lnTo>
                    <a:pt x="2414142" y="561593"/>
                  </a:lnTo>
                  <a:lnTo>
                    <a:pt x="2382857" y="582687"/>
                  </a:lnTo>
                  <a:lnTo>
                    <a:pt x="2344547" y="590423"/>
                  </a:lnTo>
                  <a:lnTo>
                    <a:pt x="98298" y="590423"/>
                  </a:lnTo>
                  <a:lnTo>
                    <a:pt x="60061" y="582687"/>
                  </a:lnTo>
                  <a:lnTo>
                    <a:pt x="28813" y="561594"/>
                  </a:lnTo>
                  <a:lnTo>
                    <a:pt x="7733" y="530308"/>
                  </a:lnTo>
                  <a:lnTo>
                    <a:pt x="0" y="491998"/>
                  </a:lnTo>
                  <a:lnTo>
                    <a:pt x="0" y="9842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331200" y="3031617"/>
            <a:ext cx="6134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Увага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40878" y="4740783"/>
            <a:ext cx="3503295" cy="812165"/>
            <a:chOff x="8040878" y="4740783"/>
            <a:chExt cx="3503295" cy="812165"/>
          </a:xfrm>
        </p:grpSpPr>
        <p:sp>
          <p:nvSpPr>
            <p:cNvPr id="19" name="object 19"/>
            <p:cNvSpPr/>
            <p:nvPr/>
          </p:nvSpPr>
          <p:spPr>
            <a:xfrm>
              <a:off x="8047228" y="4835715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47228" y="504234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3490087" y="0"/>
                  </a:moveTo>
                  <a:lnTo>
                    <a:pt x="0" y="0"/>
                  </a:lnTo>
                  <a:lnTo>
                    <a:pt x="0" y="503999"/>
                  </a:lnTo>
                  <a:lnTo>
                    <a:pt x="3490087" y="503999"/>
                  </a:lnTo>
                  <a:lnTo>
                    <a:pt x="3490087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47228" y="5042344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21726" y="474713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8"/>
                  </a:lnTo>
                  <a:lnTo>
                    <a:pt x="0" y="491998"/>
                  </a:lnTo>
                  <a:lnTo>
                    <a:pt x="7733" y="530288"/>
                  </a:lnTo>
                  <a:lnTo>
                    <a:pt x="28813" y="561530"/>
                  </a:lnTo>
                  <a:lnTo>
                    <a:pt x="60061" y="582580"/>
                  </a:lnTo>
                  <a:lnTo>
                    <a:pt x="98298" y="590296"/>
                  </a:lnTo>
                  <a:lnTo>
                    <a:pt x="2344547" y="590296"/>
                  </a:lnTo>
                  <a:lnTo>
                    <a:pt x="2382857" y="582580"/>
                  </a:lnTo>
                  <a:lnTo>
                    <a:pt x="2414142" y="561530"/>
                  </a:lnTo>
                  <a:lnTo>
                    <a:pt x="2435236" y="530288"/>
                  </a:lnTo>
                  <a:lnTo>
                    <a:pt x="2442972" y="491998"/>
                  </a:lnTo>
                  <a:lnTo>
                    <a:pt x="2442972" y="98298"/>
                  </a:lnTo>
                  <a:lnTo>
                    <a:pt x="2435236" y="60061"/>
                  </a:lnTo>
                  <a:lnTo>
                    <a:pt x="2414143" y="28813"/>
                  </a:lnTo>
                  <a:lnTo>
                    <a:pt x="2382857" y="7733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221726" y="4747133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298"/>
                  </a:moveTo>
                  <a:lnTo>
                    <a:pt x="7733" y="60061"/>
                  </a:lnTo>
                  <a:lnTo>
                    <a:pt x="28813" y="28813"/>
                  </a:lnTo>
                  <a:lnTo>
                    <a:pt x="60061" y="7733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3"/>
                  </a:lnTo>
                  <a:lnTo>
                    <a:pt x="2414143" y="28813"/>
                  </a:lnTo>
                  <a:lnTo>
                    <a:pt x="2435236" y="60061"/>
                  </a:lnTo>
                  <a:lnTo>
                    <a:pt x="2442972" y="98298"/>
                  </a:lnTo>
                  <a:lnTo>
                    <a:pt x="2442972" y="491998"/>
                  </a:lnTo>
                  <a:lnTo>
                    <a:pt x="2435236" y="530288"/>
                  </a:lnTo>
                  <a:lnTo>
                    <a:pt x="2414142" y="561530"/>
                  </a:lnTo>
                  <a:lnTo>
                    <a:pt x="2382857" y="582580"/>
                  </a:lnTo>
                  <a:lnTo>
                    <a:pt x="2344547" y="590296"/>
                  </a:lnTo>
                  <a:lnTo>
                    <a:pt x="98298" y="590296"/>
                  </a:lnTo>
                  <a:lnTo>
                    <a:pt x="60061" y="582580"/>
                  </a:lnTo>
                  <a:lnTo>
                    <a:pt x="28813" y="561530"/>
                  </a:lnTo>
                  <a:lnTo>
                    <a:pt x="7733" y="530288"/>
                  </a:lnTo>
                  <a:lnTo>
                    <a:pt x="0" y="491998"/>
                  </a:lnTo>
                  <a:lnTo>
                    <a:pt x="0" y="98298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8221726" y="3839845"/>
            <a:ext cx="2443480" cy="590550"/>
          </a:xfrm>
          <a:custGeom>
            <a:avLst/>
            <a:gdLst/>
            <a:ahLst/>
            <a:cxnLst/>
            <a:rect l="l" t="t" r="r" b="b"/>
            <a:pathLst>
              <a:path w="2443479" h="590550">
                <a:moveTo>
                  <a:pt x="2344547" y="0"/>
                </a:moveTo>
                <a:lnTo>
                  <a:pt x="98298" y="0"/>
                </a:lnTo>
                <a:lnTo>
                  <a:pt x="60061" y="7735"/>
                </a:lnTo>
                <a:lnTo>
                  <a:pt x="28813" y="28828"/>
                </a:lnTo>
                <a:lnTo>
                  <a:pt x="7733" y="60114"/>
                </a:lnTo>
                <a:lnTo>
                  <a:pt x="0" y="98424"/>
                </a:lnTo>
                <a:lnTo>
                  <a:pt x="0" y="491997"/>
                </a:lnTo>
                <a:lnTo>
                  <a:pt x="7733" y="530308"/>
                </a:lnTo>
                <a:lnTo>
                  <a:pt x="28813" y="561594"/>
                </a:lnTo>
                <a:lnTo>
                  <a:pt x="60061" y="582687"/>
                </a:lnTo>
                <a:lnTo>
                  <a:pt x="98298" y="590422"/>
                </a:lnTo>
                <a:lnTo>
                  <a:pt x="2344547" y="590422"/>
                </a:lnTo>
                <a:lnTo>
                  <a:pt x="2382857" y="582687"/>
                </a:lnTo>
                <a:lnTo>
                  <a:pt x="2414142" y="561593"/>
                </a:lnTo>
                <a:lnTo>
                  <a:pt x="2435236" y="530308"/>
                </a:lnTo>
                <a:lnTo>
                  <a:pt x="2442972" y="491997"/>
                </a:lnTo>
                <a:lnTo>
                  <a:pt x="2442972" y="98424"/>
                </a:lnTo>
                <a:lnTo>
                  <a:pt x="2435236" y="60114"/>
                </a:lnTo>
                <a:lnTo>
                  <a:pt x="2414143" y="28828"/>
                </a:lnTo>
                <a:lnTo>
                  <a:pt x="2382857" y="7735"/>
                </a:lnTo>
                <a:lnTo>
                  <a:pt x="2344547" y="0"/>
                </a:lnTo>
                <a:close/>
              </a:path>
            </a:pathLst>
          </a:custGeom>
          <a:solidFill>
            <a:srgbClr val="58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331200" y="3939032"/>
            <a:ext cx="11372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Розумін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31200" y="4846446"/>
            <a:ext cx="12763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Сприйняття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040878" y="5647944"/>
            <a:ext cx="3503295" cy="812165"/>
            <a:chOff x="8040878" y="5647944"/>
            <a:chExt cx="3503295" cy="812165"/>
          </a:xfrm>
        </p:grpSpPr>
        <p:sp>
          <p:nvSpPr>
            <p:cNvPr id="28" name="object 28"/>
            <p:cNvSpPr/>
            <p:nvPr/>
          </p:nvSpPr>
          <p:spPr>
            <a:xfrm>
              <a:off x="8047228" y="5949492"/>
              <a:ext cx="3490595" cy="504190"/>
            </a:xfrm>
            <a:custGeom>
              <a:avLst/>
              <a:gdLst/>
              <a:ahLst/>
              <a:cxnLst/>
              <a:rect l="l" t="t" r="r" b="b"/>
              <a:pathLst>
                <a:path w="3490595" h="504189">
                  <a:moveTo>
                    <a:pt x="0" y="503999"/>
                  </a:moveTo>
                  <a:lnTo>
                    <a:pt x="3490087" y="503999"/>
                  </a:lnTo>
                  <a:lnTo>
                    <a:pt x="3490087" y="0"/>
                  </a:lnTo>
                  <a:lnTo>
                    <a:pt x="0" y="0"/>
                  </a:lnTo>
                  <a:lnTo>
                    <a:pt x="0" y="503999"/>
                  </a:lnTo>
                  <a:close/>
                </a:path>
              </a:pathLst>
            </a:custGeom>
            <a:ln w="12700">
              <a:solidFill>
                <a:srgbClr val="58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21726" y="5654294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2344547" y="0"/>
                  </a:moveTo>
                  <a:lnTo>
                    <a:pt x="98298" y="0"/>
                  </a:lnTo>
                  <a:lnTo>
                    <a:pt x="60061" y="7732"/>
                  </a:lnTo>
                  <a:lnTo>
                    <a:pt x="28813" y="28821"/>
                  </a:lnTo>
                  <a:lnTo>
                    <a:pt x="7733" y="60098"/>
                  </a:lnTo>
                  <a:lnTo>
                    <a:pt x="0" y="98399"/>
                  </a:lnTo>
                  <a:lnTo>
                    <a:pt x="0" y="491997"/>
                  </a:lnTo>
                  <a:lnTo>
                    <a:pt x="7733" y="530299"/>
                  </a:lnTo>
                  <a:lnTo>
                    <a:pt x="28813" y="561576"/>
                  </a:lnTo>
                  <a:lnTo>
                    <a:pt x="60061" y="582664"/>
                  </a:lnTo>
                  <a:lnTo>
                    <a:pt x="98298" y="590397"/>
                  </a:lnTo>
                  <a:lnTo>
                    <a:pt x="2344547" y="590397"/>
                  </a:lnTo>
                  <a:lnTo>
                    <a:pt x="2382857" y="582664"/>
                  </a:lnTo>
                  <a:lnTo>
                    <a:pt x="2414142" y="561576"/>
                  </a:lnTo>
                  <a:lnTo>
                    <a:pt x="2435236" y="530299"/>
                  </a:lnTo>
                  <a:lnTo>
                    <a:pt x="2442972" y="491997"/>
                  </a:lnTo>
                  <a:lnTo>
                    <a:pt x="2442972" y="98399"/>
                  </a:lnTo>
                  <a:lnTo>
                    <a:pt x="2435236" y="60098"/>
                  </a:lnTo>
                  <a:lnTo>
                    <a:pt x="2414143" y="28821"/>
                  </a:lnTo>
                  <a:lnTo>
                    <a:pt x="2382857" y="7732"/>
                  </a:lnTo>
                  <a:lnTo>
                    <a:pt x="2344547" y="0"/>
                  </a:lnTo>
                  <a:close/>
                </a:path>
              </a:pathLst>
            </a:custGeom>
            <a:solidFill>
              <a:srgbClr val="58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221726" y="5654294"/>
              <a:ext cx="2443480" cy="590550"/>
            </a:xfrm>
            <a:custGeom>
              <a:avLst/>
              <a:gdLst/>
              <a:ahLst/>
              <a:cxnLst/>
              <a:rect l="l" t="t" r="r" b="b"/>
              <a:pathLst>
                <a:path w="2443479" h="590550">
                  <a:moveTo>
                    <a:pt x="0" y="98399"/>
                  </a:moveTo>
                  <a:lnTo>
                    <a:pt x="7733" y="60098"/>
                  </a:lnTo>
                  <a:lnTo>
                    <a:pt x="28813" y="28821"/>
                  </a:lnTo>
                  <a:lnTo>
                    <a:pt x="60061" y="7732"/>
                  </a:lnTo>
                  <a:lnTo>
                    <a:pt x="98298" y="0"/>
                  </a:lnTo>
                  <a:lnTo>
                    <a:pt x="2344547" y="0"/>
                  </a:lnTo>
                  <a:lnTo>
                    <a:pt x="2382857" y="7732"/>
                  </a:lnTo>
                  <a:lnTo>
                    <a:pt x="2414143" y="28821"/>
                  </a:lnTo>
                  <a:lnTo>
                    <a:pt x="2435236" y="60098"/>
                  </a:lnTo>
                  <a:lnTo>
                    <a:pt x="2442972" y="98399"/>
                  </a:lnTo>
                  <a:lnTo>
                    <a:pt x="2442972" y="491997"/>
                  </a:lnTo>
                  <a:lnTo>
                    <a:pt x="2435236" y="530299"/>
                  </a:lnTo>
                  <a:lnTo>
                    <a:pt x="2414142" y="561576"/>
                  </a:lnTo>
                  <a:lnTo>
                    <a:pt x="2382857" y="582664"/>
                  </a:lnTo>
                  <a:lnTo>
                    <a:pt x="2344547" y="590397"/>
                  </a:lnTo>
                  <a:lnTo>
                    <a:pt x="98298" y="590397"/>
                  </a:lnTo>
                  <a:lnTo>
                    <a:pt x="60061" y="582664"/>
                  </a:lnTo>
                  <a:lnTo>
                    <a:pt x="28813" y="561576"/>
                  </a:lnTo>
                  <a:lnTo>
                    <a:pt x="7733" y="530299"/>
                  </a:lnTo>
                  <a:lnTo>
                    <a:pt x="0" y="491997"/>
                  </a:lnTo>
                  <a:lnTo>
                    <a:pt x="0" y="98399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331200" y="5753811"/>
            <a:ext cx="199643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Запам`ятовування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2044" y="270108"/>
            <a:ext cx="1813905" cy="23845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52105" y="2647949"/>
            <a:ext cx="4748530" cy="3851910"/>
            <a:chOff x="952105" y="2647949"/>
            <a:chExt cx="4748530" cy="38519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105" y="2647949"/>
              <a:ext cx="3203718" cy="2940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06903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3287141" y="0"/>
                  </a:moveTo>
                  <a:lnTo>
                    <a:pt x="223773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342656"/>
                  </a:lnTo>
                  <a:lnTo>
                    <a:pt x="3063367" y="1342656"/>
                  </a:lnTo>
                  <a:lnTo>
                    <a:pt x="3108460" y="1338110"/>
                  </a:lnTo>
                  <a:lnTo>
                    <a:pt x="3150463" y="1325070"/>
                  </a:lnTo>
                  <a:lnTo>
                    <a:pt x="3188474" y="1304438"/>
                  </a:lnTo>
                  <a:lnTo>
                    <a:pt x="3221593" y="1277112"/>
                  </a:lnTo>
                  <a:lnTo>
                    <a:pt x="3248919" y="1243992"/>
                  </a:lnTo>
                  <a:lnTo>
                    <a:pt x="3269553" y="1205978"/>
                  </a:lnTo>
                  <a:lnTo>
                    <a:pt x="3282594" y="1163971"/>
                  </a:lnTo>
                  <a:lnTo>
                    <a:pt x="3287141" y="1118870"/>
                  </a:lnTo>
                  <a:lnTo>
                    <a:pt x="3287141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6903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223773" y="0"/>
                  </a:moveTo>
                  <a:lnTo>
                    <a:pt x="3287141" y="0"/>
                  </a:lnTo>
                  <a:lnTo>
                    <a:pt x="3287141" y="1118870"/>
                  </a:lnTo>
                  <a:lnTo>
                    <a:pt x="3282594" y="1163971"/>
                  </a:lnTo>
                  <a:lnTo>
                    <a:pt x="3269553" y="1205978"/>
                  </a:lnTo>
                  <a:lnTo>
                    <a:pt x="3248919" y="1243992"/>
                  </a:lnTo>
                  <a:lnTo>
                    <a:pt x="3221593" y="1277112"/>
                  </a:lnTo>
                  <a:lnTo>
                    <a:pt x="3188474" y="1304438"/>
                  </a:lnTo>
                  <a:lnTo>
                    <a:pt x="3150463" y="1325070"/>
                  </a:lnTo>
                  <a:lnTo>
                    <a:pt x="3108460" y="1338110"/>
                  </a:lnTo>
                  <a:lnTo>
                    <a:pt x="3063367" y="1342656"/>
                  </a:lnTo>
                  <a:lnTo>
                    <a:pt x="0" y="1342656"/>
                  </a:lnTo>
                  <a:lnTo>
                    <a:pt x="0" y="223774"/>
                  </a:ln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3" y="0"/>
                  </a:lnTo>
                  <a:close/>
                </a:path>
              </a:pathLst>
            </a:custGeom>
            <a:ln w="126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64383" y="127761"/>
            <a:ext cx="4777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3. </a:t>
            </a:r>
            <a:r>
              <a:rPr b="0" spc="-45" dirty="0">
                <a:latin typeface="Microsoft Sans Serif"/>
                <a:cs typeface="Microsoft Sans Serif"/>
              </a:rPr>
              <a:t>Оцінка</a:t>
            </a:r>
            <a:r>
              <a:rPr b="0" spc="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альтернатив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0440" y="852296"/>
            <a:ext cx="74987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«Набір,</a:t>
            </a:r>
            <a:r>
              <a:rPr sz="2000" b="1" spc="-2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який</a:t>
            </a:r>
            <a:r>
              <a:rPr sz="2000" b="1" spc="-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запам'ятався»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частина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всіх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пам'ятних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брендів,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покупець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згадує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під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2000">
              <a:latin typeface="Microsoft Sans Serif"/>
              <a:cs typeface="Microsoft Sans Serif"/>
            </a:endParaRPr>
          </a:p>
          <a:p>
            <a:pPr marL="12700" marR="570865">
              <a:lnSpc>
                <a:spcPct val="100000"/>
              </a:lnSpc>
            </a:pP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Розмір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цього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набору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залежить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важливості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кількості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зусиль,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планує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витратити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альтернатив.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8339" y="2654554"/>
            <a:ext cx="6976109" cy="132397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16839" marR="111125" indent="3175" algn="ctr">
              <a:lnSpc>
                <a:spcPct val="100000"/>
              </a:lnSpc>
              <a:spcBef>
                <a:spcPts val="310"/>
              </a:spcBef>
            </a:pP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Мета більшості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рекламних 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заходів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забезпечити,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щоб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увійшов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"набору,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який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запам'ятався»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прийшов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на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розум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покупцеві,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настане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час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приймати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33466" y="4280280"/>
            <a:ext cx="2270125" cy="591820"/>
            <a:chOff x="5133466" y="4280280"/>
            <a:chExt cx="2270125" cy="591820"/>
          </a:xfrm>
        </p:grpSpPr>
        <p:sp>
          <p:nvSpPr>
            <p:cNvPr id="11" name="object 11"/>
            <p:cNvSpPr/>
            <p:nvPr/>
          </p:nvSpPr>
          <p:spPr>
            <a:xfrm>
              <a:off x="5139816" y="4286630"/>
              <a:ext cx="2257425" cy="579120"/>
            </a:xfrm>
            <a:custGeom>
              <a:avLst/>
              <a:gdLst/>
              <a:ahLst/>
              <a:cxnLst/>
              <a:rect l="l" t="t" r="r" b="b"/>
              <a:pathLst>
                <a:path w="2257425" h="579120">
                  <a:moveTo>
                    <a:pt x="2160524" y="0"/>
                  </a:moveTo>
                  <a:lnTo>
                    <a:pt x="96393" y="0"/>
                  </a:lnTo>
                  <a:lnTo>
                    <a:pt x="58882" y="7578"/>
                  </a:lnTo>
                  <a:lnTo>
                    <a:pt x="28241" y="28241"/>
                  </a:lnTo>
                  <a:lnTo>
                    <a:pt x="7578" y="58882"/>
                  </a:lnTo>
                  <a:lnTo>
                    <a:pt x="0" y="96393"/>
                  </a:lnTo>
                  <a:lnTo>
                    <a:pt x="0" y="482219"/>
                  </a:lnTo>
                  <a:lnTo>
                    <a:pt x="7578" y="519803"/>
                  </a:lnTo>
                  <a:lnTo>
                    <a:pt x="28241" y="550481"/>
                  </a:lnTo>
                  <a:lnTo>
                    <a:pt x="58882" y="571158"/>
                  </a:lnTo>
                  <a:lnTo>
                    <a:pt x="96393" y="578739"/>
                  </a:lnTo>
                  <a:lnTo>
                    <a:pt x="2160524" y="578739"/>
                  </a:lnTo>
                  <a:lnTo>
                    <a:pt x="2198108" y="571158"/>
                  </a:lnTo>
                  <a:lnTo>
                    <a:pt x="2228786" y="550481"/>
                  </a:lnTo>
                  <a:lnTo>
                    <a:pt x="2249463" y="519803"/>
                  </a:lnTo>
                  <a:lnTo>
                    <a:pt x="2257043" y="482219"/>
                  </a:lnTo>
                  <a:lnTo>
                    <a:pt x="2257043" y="96393"/>
                  </a:lnTo>
                  <a:lnTo>
                    <a:pt x="2249463" y="58882"/>
                  </a:lnTo>
                  <a:lnTo>
                    <a:pt x="2228786" y="28241"/>
                  </a:lnTo>
                  <a:lnTo>
                    <a:pt x="2198108" y="7578"/>
                  </a:lnTo>
                  <a:lnTo>
                    <a:pt x="21605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9816" y="4286630"/>
              <a:ext cx="2257425" cy="579120"/>
            </a:xfrm>
            <a:custGeom>
              <a:avLst/>
              <a:gdLst/>
              <a:ahLst/>
              <a:cxnLst/>
              <a:rect l="l" t="t" r="r" b="b"/>
              <a:pathLst>
                <a:path w="2257425" h="579120">
                  <a:moveTo>
                    <a:pt x="0" y="96393"/>
                  </a:moveTo>
                  <a:lnTo>
                    <a:pt x="7578" y="58882"/>
                  </a:lnTo>
                  <a:lnTo>
                    <a:pt x="28241" y="28241"/>
                  </a:lnTo>
                  <a:lnTo>
                    <a:pt x="58882" y="7578"/>
                  </a:lnTo>
                  <a:lnTo>
                    <a:pt x="96393" y="0"/>
                  </a:lnTo>
                  <a:lnTo>
                    <a:pt x="2160524" y="0"/>
                  </a:lnTo>
                  <a:lnTo>
                    <a:pt x="2198108" y="7578"/>
                  </a:lnTo>
                  <a:lnTo>
                    <a:pt x="2228786" y="28241"/>
                  </a:lnTo>
                  <a:lnTo>
                    <a:pt x="2249463" y="58882"/>
                  </a:lnTo>
                  <a:lnTo>
                    <a:pt x="2257043" y="96393"/>
                  </a:lnTo>
                  <a:lnTo>
                    <a:pt x="2257043" y="482219"/>
                  </a:lnTo>
                  <a:lnTo>
                    <a:pt x="2249463" y="519803"/>
                  </a:lnTo>
                  <a:lnTo>
                    <a:pt x="2228786" y="550481"/>
                  </a:lnTo>
                  <a:lnTo>
                    <a:pt x="2198108" y="571158"/>
                  </a:lnTo>
                  <a:lnTo>
                    <a:pt x="2160524" y="578739"/>
                  </a:lnTo>
                  <a:lnTo>
                    <a:pt x="96393" y="578739"/>
                  </a:lnTo>
                  <a:lnTo>
                    <a:pt x="58882" y="571158"/>
                  </a:lnTo>
                  <a:lnTo>
                    <a:pt x="28241" y="550481"/>
                  </a:lnTo>
                  <a:lnTo>
                    <a:pt x="7578" y="519803"/>
                  </a:lnTo>
                  <a:lnTo>
                    <a:pt x="0" y="482219"/>
                  </a:lnTo>
                  <a:lnTo>
                    <a:pt x="0" y="96393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94121" y="4361815"/>
            <a:ext cx="1949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Мета</a:t>
            </a:r>
            <a:r>
              <a:rPr sz="2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реклами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2211" y="5245353"/>
            <a:ext cx="267589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87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Спочатку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...</a:t>
            </a:r>
            <a:endParaRPr sz="2400">
              <a:latin typeface="Calibri"/>
              <a:cs typeface="Calibri"/>
            </a:endParaRPr>
          </a:p>
          <a:p>
            <a:pPr marL="12700" marR="5080" indent="1270" algn="ctr">
              <a:lnSpc>
                <a:spcPts val="2880"/>
              </a:lnSpc>
              <a:spcBef>
                <a:spcPts val="8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Змусити споживача 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ЗАПАМ'ЯТАТИ</a:t>
            </a:r>
            <a:r>
              <a:rPr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718554" y="5144389"/>
            <a:ext cx="3300095" cy="1355725"/>
            <a:chOff x="6718554" y="5144389"/>
            <a:chExt cx="3300095" cy="1355725"/>
          </a:xfrm>
        </p:grpSpPr>
        <p:sp>
          <p:nvSpPr>
            <p:cNvPr id="16" name="object 16"/>
            <p:cNvSpPr/>
            <p:nvPr/>
          </p:nvSpPr>
          <p:spPr>
            <a:xfrm>
              <a:off x="6724904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3287141" y="0"/>
                  </a:moveTo>
                  <a:lnTo>
                    <a:pt x="223774" y="0"/>
                  </a:lnTo>
                  <a:lnTo>
                    <a:pt x="178680" y="4546"/>
                  </a:lnTo>
                  <a:lnTo>
                    <a:pt x="136677" y="17587"/>
                  </a:lnTo>
                  <a:lnTo>
                    <a:pt x="98666" y="38221"/>
                  </a:lnTo>
                  <a:lnTo>
                    <a:pt x="65547" y="65547"/>
                  </a:lnTo>
                  <a:lnTo>
                    <a:pt x="38221" y="98666"/>
                  </a:lnTo>
                  <a:lnTo>
                    <a:pt x="17587" y="136677"/>
                  </a:lnTo>
                  <a:lnTo>
                    <a:pt x="4546" y="178680"/>
                  </a:lnTo>
                  <a:lnTo>
                    <a:pt x="0" y="223774"/>
                  </a:lnTo>
                  <a:lnTo>
                    <a:pt x="0" y="1342656"/>
                  </a:lnTo>
                  <a:lnTo>
                    <a:pt x="3063367" y="1342656"/>
                  </a:lnTo>
                  <a:lnTo>
                    <a:pt x="3108497" y="1338110"/>
                  </a:lnTo>
                  <a:lnTo>
                    <a:pt x="3150516" y="1325070"/>
                  </a:lnTo>
                  <a:lnTo>
                    <a:pt x="3188529" y="1304438"/>
                  </a:lnTo>
                  <a:lnTo>
                    <a:pt x="3221640" y="1277112"/>
                  </a:lnTo>
                  <a:lnTo>
                    <a:pt x="3248953" y="1243992"/>
                  </a:lnTo>
                  <a:lnTo>
                    <a:pt x="3269571" y="1205978"/>
                  </a:lnTo>
                  <a:lnTo>
                    <a:pt x="3282599" y="1163971"/>
                  </a:lnTo>
                  <a:lnTo>
                    <a:pt x="3287141" y="1118870"/>
                  </a:lnTo>
                  <a:lnTo>
                    <a:pt x="328714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24904" y="5150739"/>
              <a:ext cx="3287395" cy="1343025"/>
            </a:xfrm>
            <a:custGeom>
              <a:avLst/>
              <a:gdLst/>
              <a:ahLst/>
              <a:cxnLst/>
              <a:rect l="l" t="t" r="r" b="b"/>
              <a:pathLst>
                <a:path w="3287395" h="1343025">
                  <a:moveTo>
                    <a:pt x="223774" y="0"/>
                  </a:moveTo>
                  <a:lnTo>
                    <a:pt x="3287141" y="0"/>
                  </a:lnTo>
                  <a:lnTo>
                    <a:pt x="3287141" y="1118870"/>
                  </a:lnTo>
                  <a:lnTo>
                    <a:pt x="3282599" y="1163971"/>
                  </a:lnTo>
                  <a:lnTo>
                    <a:pt x="3269571" y="1205978"/>
                  </a:lnTo>
                  <a:lnTo>
                    <a:pt x="3248953" y="1243992"/>
                  </a:lnTo>
                  <a:lnTo>
                    <a:pt x="3221640" y="1277112"/>
                  </a:lnTo>
                  <a:lnTo>
                    <a:pt x="3188529" y="1304438"/>
                  </a:lnTo>
                  <a:lnTo>
                    <a:pt x="3150516" y="1325070"/>
                  </a:lnTo>
                  <a:lnTo>
                    <a:pt x="3108497" y="1338110"/>
                  </a:lnTo>
                  <a:lnTo>
                    <a:pt x="3063367" y="1342656"/>
                  </a:lnTo>
                  <a:lnTo>
                    <a:pt x="0" y="1342656"/>
                  </a:lnTo>
                  <a:lnTo>
                    <a:pt x="0" y="223774"/>
                  </a:lnTo>
                  <a:lnTo>
                    <a:pt x="4546" y="178680"/>
                  </a:lnTo>
                  <a:lnTo>
                    <a:pt x="17587" y="136677"/>
                  </a:lnTo>
                  <a:lnTo>
                    <a:pt x="38221" y="98666"/>
                  </a:lnTo>
                  <a:lnTo>
                    <a:pt x="65547" y="65547"/>
                  </a:lnTo>
                  <a:lnTo>
                    <a:pt x="98666" y="38221"/>
                  </a:lnTo>
                  <a:lnTo>
                    <a:pt x="136677" y="17587"/>
                  </a:lnTo>
                  <a:lnTo>
                    <a:pt x="178680" y="4546"/>
                  </a:lnTo>
                  <a:lnTo>
                    <a:pt x="223774" y="0"/>
                  </a:lnTo>
                  <a:close/>
                </a:path>
              </a:pathLst>
            </a:custGeom>
            <a:ln w="12699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03542" y="5245353"/>
            <a:ext cx="272923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ts val="287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Згодом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...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ts val="2880"/>
              </a:lnSpc>
              <a:spcBef>
                <a:spcPts val="8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Не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дати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споживачеві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ЗАБУТИ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про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товар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572500" cy="64293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8653" y="0"/>
              <a:ext cx="4173346" cy="27663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2500" y="2483865"/>
              <a:ext cx="3491865" cy="43741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27" y="4768814"/>
            <a:ext cx="1582801" cy="19905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893" y="3836964"/>
            <a:ext cx="2082783" cy="20827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9917" y="385787"/>
            <a:ext cx="5285740" cy="101600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00965" marR="95885" indent="3810" algn="ctr">
              <a:lnSpc>
                <a:spcPct val="100000"/>
              </a:lnSpc>
              <a:spcBef>
                <a:spcPts val="305"/>
              </a:spcBef>
            </a:pPr>
            <a:r>
              <a:rPr sz="2000" spc="-10" dirty="0">
                <a:solidFill>
                  <a:srgbClr val="FF6600"/>
                </a:solidFill>
              </a:rPr>
              <a:t>Критерії </a:t>
            </a:r>
            <a:r>
              <a:rPr sz="2000" dirty="0">
                <a:solidFill>
                  <a:srgbClr val="FF6600"/>
                </a:solidFill>
              </a:rPr>
              <a:t>оцінки </a:t>
            </a:r>
            <a:r>
              <a:rPr sz="2000" b="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 </a:t>
            </a:r>
            <a:r>
              <a:rPr sz="2000" b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характеристики, </a:t>
            </a:r>
            <a:r>
              <a:rPr sz="2000" b="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яким </a:t>
            </a:r>
            <a:r>
              <a:rPr sz="2000" b="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приділяється</a:t>
            </a:r>
            <a:r>
              <a:rPr sz="2000" b="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основна</a:t>
            </a:r>
            <a:r>
              <a:rPr sz="2000" b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увага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</a:t>
            </a:r>
            <a:r>
              <a:rPr sz="2000" b="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порівнянні </a:t>
            </a:r>
            <a:r>
              <a:rPr sz="2000" b="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товарів</a:t>
            </a:r>
            <a:r>
              <a:rPr sz="2000" b="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b="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b="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47665" y="1741423"/>
            <a:ext cx="2605405" cy="996950"/>
            <a:chOff x="4947665" y="1741423"/>
            <a:chExt cx="2605405" cy="996950"/>
          </a:xfrm>
        </p:grpSpPr>
        <p:sp>
          <p:nvSpPr>
            <p:cNvPr id="6" name="object 6"/>
            <p:cNvSpPr/>
            <p:nvPr/>
          </p:nvSpPr>
          <p:spPr>
            <a:xfrm>
              <a:off x="4954015" y="1747773"/>
              <a:ext cx="2592705" cy="984250"/>
            </a:xfrm>
            <a:custGeom>
              <a:avLst/>
              <a:gdLst/>
              <a:ahLst/>
              <a:cxnLst/>
              <a:rect l="l" t="t" r="r" b="b"/>
              <a:pathLst>
                <a:path w="2592704" h="984250">
                  <a:moveTo>
                    <a:pt x="2428748" y="0"/>
                  </a:moveTo>
                  <a:lnTo>
                    <a:pt x="163957" y="0"/>
                  </a:lnTo>
                  <a:lnTo>
                    <a:pt x="120370" y="5856"/>
                  </a:lnTo>
                  <a:lnTo>
                    <a:pt x="81204" y="22384"/>
                  </a:lnTo>
                  <a:lnTo>
                    <a:pt x="48021" y="48021"/>
                  </a:lnTo>
                  <a:lnTo>
                    <a:pt x="22384" y="81204"/>
                  </a:lnTo>
                  <a:lnTo>
                    <a:pt x="5856" y="120370"/>
                  </a:lnTo>
                  <a:lnTo>
                    <a:pt x="0" y="163956"/>
                  </a:lnTo>
                  <a:lnTo>
                    <a:pt x="0" y="819912"/>
                  </a:lnTo>
                  <a:lnTo>
                    <a:pt x="5856" y="863498"/>
                  </a:lnTo>
                  <a:lnTo>
                    <a:pt x="22384" y="902664"/>
                  </a:lnTo>
                  <a:lnTo>
                    <a:pt x="48021" y="935847"/>
                  </a:lnTo>
                  <a:lnTo>
                    <a:pt x="81204" y="961484"/>
                  </a:lnTo>
                  <a:lnTo>
                    <a:pt x="120370" y="978012"/>
                  </a:lnTo>
                  <a:lnTo>
                    <a:pt x="163957" y="983868"/>
                  </a:lnTo>
                  <a:lnTo>
                    <a:pt x="2428748" y="983868"/>
                  </a:lnTo>
                  <a:lnTo>
                    <a:pt x="2472334" y="978012"/>
                  </a:lnTo>
                  <a:lnTo>
                    <a:pt x="2511500" y="961484"/>
                  </a:lnTo>
                  <a:lnTo>
                    <a:pt x="2544683" y="935847"/>
                  </a:lnTo>
                  <a:lnTo>
                    <a:pt x="2570320" y="902664"/>
                  </a:lnTo>
                  <a:lnTo>
                    <a:pt x="2586848" y="863498"/>
                  </a:lnTo>
                  <a:lnTo>
                    <a:pt x="2592705" y="819912"/>
                  </a:lnTo>
                  <a:lnTo>
                    <a:pt x="2592705" y="163956"/>
                  </a:lnTo>
                  <a:lnTo>
                    <a:pt x="2586848" y="120370"/>
                  </a:lnTo>
                  <a:lnTo>
                    <a:pt x="2570320" y="81204"/>
                  </a:lnTo>
                  <a:lnTo>
                    <a:pt x="2544683" y="48021"/>
                  </a:lnTo>
                  <a:lnTo>
                    <a:pt x="2511500" y="22384"/>
                  </a:lnTo>
                  <a:lnTo>
                    <a:pt x="2472334" y="5856"/>
                  </a:lnTo>
                  <a:lnTo>
                    <a:pt x="2428748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54015" y="1747773"/>
              <a:ext cx="2592705" cy="984250"/>
            </a:xfrm>
            <a:custGeom>
              <a:avLst/>
              <a:gdLst/>
              <a:ahLst/>
              <a:cxnLst/>
              <a:rect l="l" t="t" r="r" b="b"/>
              <a:pathLst>
                <a:path w="2592704" h="984250">
                  <a:moveTo>
                    <a:pt x="0" y="163956"/>
                  </a:moveTo>
                  <a:lnTo>
                    <a:pt x="5856" y="120370"/>
                  </a:lnTo>
                  <a:lnTo>
                    <a:pt x="22384" y="81204"/>
                  </a:lnTo>
                  <a:lnTo>
                    <a:pt x="48021" y="48021"/>
                  </a:lnTo>
                  <a:lnTo>
                    <a:pt x="81204" y="22384"/>
                  </a:lnTo>
                  <a:lnTo>
                    <a:pt x="120370" y="5856"/>
                  </a:lnTo>
                  <a:lnTo>
                    <a:pt x="163957" y="0"/>
                  </a:lnTo>
                  <a:lnTo>
                    <a:pt x="2428748" y="0"/>
                  </a:lnTo>
                  <a:lnTo>
                    <a:pt x="2472334" y="5856"/>
                  </a:lnTo>
                  <a:lnTo>
                    <a:pt x="2511500" y="22384"/>
                  </a:lnTo>
                  <a:lnTo>
                    <a:pt x="2544683" y="48021"/>
                  </a:lnTo>
                  <a:lnTo>
                    <a:pt x="2570320" y="81204"/>
                  </a:lnTo>
                  <a:lnTo>
                    <a:pt x="2586848" y="120370"/>
                  </a:lnTo>
                  <a:lnTo>
                    <a:pt x="2592705" y="163956"/>
                  </a:lnTo>
                  <a:lnTo>
                    <a:pt x="2592705" y="819912"/>
                  </a:lnTo>
                  <a:lnTo>
                    <a:pt x="2586848" y="863498"/>
                  </a:lnTo>
                  <a:lnTo>
                    <a:pt x="2570320" y="902664"/>
                  </a:lnTo>
                  <a:lnTo>
                    <a:pt x="2544683" y="935847"/>
                  </a:lnTo>
                  <a:lnTo>
                    <a:pt x="2511500" y="961484"/>
                  </a:lnTo>
                  <a:lnTo>
                    <a:pt x="2472334" y="978012"/>
                  </a:lnTo>
                  <a:lnTo>
                    <a:pt x="2428748" y="983868"/>
                  </a:lnTo>
                  <a:lnTo>
                    <a:pt x="163957" y="983868"/>
                  </a:lnTo>
                  <a:lnTo>
                    <a:pt x="120370" y="978012"/>
                  </a:lnTo>
                  <a:lnTo>
                    <a:pt x="81204" y="961484"/>
                  </a:lnTo>
                  <a:lnTo>
                    <a:pt x="48021" y="935847"/>
                  </a:lnTo>
                  <a:lnTo>
                    <a:pt x="22384" y="902664"/>
                  </a:lnTo>
                  <a:lnTo>
                    <a:pt x="5856" y="863498"/>
                  </a:lnTo>
                  <a:lnTo>
                    <a:pt x="0" y="819912"/>
                  </a:lnTo>
                  <a:lnTo>
                    <a:pt x="0" y="163956"/>
                  </a:lnTo>
                  <a:close/>
                </a:path>
              </a:pathLst>
            </a:custGeom>
            <a:ln w="12700">
              <a:solidFill>
                <a:srgbClr val="4270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211317" y="1842008"/>
            <a:ext cx="2080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735" marR="5080" indent="-28067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Критерії</a:t>
            </a:r>
            <a:r>
              <a:rPr sz="24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оцінки </a:t>
            </a:r>
            <a:r>
              <a:rPr sz="2400" b="1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включають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4200" y="3240913"/>
            <a:ext cx="3727450" cy="1840864"/>
          </a:xfrm>
          <a:prstGeom prst="rect">
            <a:avLst/>
          </a:prstGeom>
          <a:solidFill>
            <a:srgbClr val="FFFF00"/>
          </a:solidFill>
          <a:ln w="12700">
            <a:solidFill>
              <a:srgbClr val="42709B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9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ФУНКЦІОНАЛЬНІ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НАСЛІДКИ</a:t>
            </a:r>
            <a:endParaRPr sz="2000">
              <a:latin typeface="Arial"/>
              <a:cs typeface="Arial"/>
            </a:endParaRPr>
          </a:p>
          <a:p>
            <a:pPr marL="291465" marR="285750" indent="2540" algn="ctr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ефекти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може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відчути безпосередньо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(побачити,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помацати)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82433" y="3240913"/>
            <a:ext cx="3727450" cy="1840864"/>
          </a:xfrm>
          <a:prstGeom prst="rect">
            <a:avLst/>
          </a:prstGeom>
          <a:solidFill>
            <a:srgbClr val="92D050"/>
          </a:solidFill>
          <a:ln w="12700">
            <a:solidFill>
              <a:srgbClr val="42709B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ПСИХОЛОГІЧНІ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Arial"/>
                <a:cs typeface="Arial"/>
              </a:rPr>
              <a:t>НАСЛІДКИ</a:t>
            </a:r>
            <a:endParaRPr sz="2000">
              <a:latin typeface="Arial"/>
              <a:cs typeface="Arial"/>
            </a:endParaRPr>
          </a:p>
          <a:p>
            <a:pPr marL="104775" marR="96520" indent="2540" algn="ctr">
              <a:lnSpc>
                <a:spcPct val="100000"/>
              </a:lnSpc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Те, 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</a:t>
            </a:r>
            <a:r>
              <a:rPr sz="20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вплине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почуття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враження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22676" y="200152"/>
            <a:ext cx="8664575" cy="3041015"/>
            <a:chOff x="3122676" y="200152"/>
            <a:chExt cx="8664575" cy="3041015"/>
          </a:xfrm>
        </p:grpSpPr>
        <p:sp>
          <p:nvSpPr>
            <p:cNvPr id="12" name="object 12"/>
            <p:cNvSpPr/>
            <p:nvPr/>
          </p:nvSpPr>
          <p:spPr>
            <a:xfrm>
              <a:off x="7546721" y="2207894"/>
              <a:ext cx="1694814" cy="1033144"/>
            </a:xfrm>
            <a:custGeom>
              <a:avLst/>
              <a:gdLst/>
              <a:ahLst/>
              <a:cxnLst/>
              <a:rect l="l" t="t" r="r" b="b"/>
              <a:pathLst>
                <a:path w="1694815" h="1033144">
                  <a:moveTo>
                    <a:pt x="1567560" y="842390"/>
                  </a:moveTo>
                  <a:lnTo>
                    <a:pt x="1504060" y="842390"/>
                  </a:lnTo>
                  <a:lnTo>
                    <a:pt x="1599310" y="1032890"/>
                  </a:lnTo>
                  <a:lnTo>
                    <a:pt x="1678685" y="874140"/>
                  </a:lnTo>
                  <a:lnTo>
                    <a:pt x="1567560" y="874140"/>
                  </a:lnTo>
                  <a:lnTo>
                    <a:pt x="1567560" y="842390"/>
                  </a:lnTo>
                  <a:close/>
                </a:path>
                <a:path w="1694815" h="1033144">
                  <a:moveTo>
                    <a:pt x="1567560" y="31750"/>
                  </a:moveTo>
                  <a:lnTo>
                    <a:pt x="1567560" y="874140"/>
                  </a:lnTo>
                  <a:lnTo>
                    <a:pt x="1631060" y="874140"/>
                  </a:lnTo>
                  <a:lnTo>
                    <a:pt x="1631060" y="63500"/>
                  </a:lnTo>
                  <a:lnTo>
                    <a:pt x="1599310" y="63500"/>
                  </a:lnTo>
                  <a:lnTo>
                    <a:pt x="1567560" y="31750"/>
                  </a:lnTo>
                  <a:close/>
                </a:path>
                <a:path w="1694815" h="1033144">
                  <a:moveTo>
                    <a:pt x="1694560" y="842390"/>
                  </a:moveTo>
                  <a:lnTo>
                    <a:pt x="1631060" y="842390"/>
                  </a:lnTo>
                  <a:lnTo>
                    <a:pt x="1631060" y="874140"/>
                  </a:lnTo>
                  <a:lnTo>
                    <a:pt x="1678685" y="874140"/>
                  </a:lnTo>
                  <a:lnTo>
                    <a:pt x="1694560" y="842390"/>
                  </a:lnTo>
                  <a:close/>
                </a:path>
                <a:path w="1694815" h="1033144">
                  <a:moveTo>
                    <a:pt x="163106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567560" y="63500"/>
                  </a:lnTo>
                  <a:lnTo>
                    <a:pt x="1567560" y="31750"/>
                  </a:lnTo>
                  <a:lnTo>
                    <a:pt x="1631060" y="31750"/>
                  </a:lnTo>
                  <a:lnTo>
                    <a:pt x="1631060" y="0"/>
                  </a:lnTo>
                  <a:close/>
                </a:path>
                <a:path w="1694815" h="1033144">
                  <a:moveTo>
                    <a:pt x="1631060" y="31750"/>
                  </a:moveTo>
                  <a:lnTo>
                    <a:pt x="1567560" y="31750"/>
                  </a:lnTo>
                  <a:lnTo>
                    <a:pt x="1599310" y="63500"/>
                  </a:lnTo>
                  <a:lnTo>
                    <a:pt x="1631060" y="63500"/>
                  </a:lnTo>
                  <a:lnTo>
                    <a:pt x="1631060" y="3175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22676" y="2207894"/>
              <a:ext cx="1831339" cy="1033144"/>
            </a:xfrm>
            <a:custGeom>
              <a:avLst/>
              <a:gdLst/>
              <a:ahLst/>
              <a:cxnLst/>
              <a:rect l="l" t="t" r="r" b="b"/>
              <a:pathLst>
                <a:path w="1831339" h="1033144">
                  <a:moveTo>
                    <a:pt x="63500" y="842390"/>
                  </a:moveTo>
                  <a:lnTo>
                    <a:pt x="0" y="842390"/>
                  </a:lnTo>
                  <a:lnTo>
                    <a:pt x="95250" y="1032890"/>
                  </a:lnTo>
                  <a:lnTo>
                    <a:pt x="174625" y="874140"/>
                  </a:lnTo>
                  <a:lnTo>
                    <a:pt x="63500" y="874140"/>
                  </a:lnTo>
                  <a:lnTo>
                    <a:pt x="63500" y="842390"/>
                  </a:lnTo>
                  <a:close/>
                </a:path>
                <a:path w="1831339" h="1033144">
                  <a:moveTo>
                    <a:pt x="1831339" y="0"/>
                  </a:moveTo>
                  <a:lnTo>
                    <a:pt x="63500" y="0"/>
                  </a:lnTo>
                  <a:lnTo>
                    <a:pt x="63500" y="874140"/>
                  </a:lnTo>
                  <a:lnTo>
                    <a:pt x="127000" y="874140"/>
                  </a:lnTo>
                  <a:lnTo>
                    <a:pt x="127000" y="63500"/>
                  </a:lnTo>
                  <a:lnTo>
                    <a:pt x="95250" y="63500"/>
                  </a:lnTo>
                  <a:lnTo>
                    <a:pt x="127000" y="31750"/>
                  </a:lnTo>
                  <a:lnTo>
                    <a:pt x="1831339" y="31750"/>
                  </a:lnTo>
                  <a:lnTo>
                    <a:pt x="1831339" y="0"/>
                  </a:lnTo>
                  <a:close/>
                </a:path>
                <a:path w="1831339" h="1033144">
                  <a:moveTo>
                    <a:pt x="190500" y="842390"/>
                  </a:moveTo>
                  <a:lnTo>
                    <a:pt x="127000" y="842390"/>
                  </a:lnTo>
                  <a:lnTo>
                    <a:pt x="127000" y="874140"/>
                  </a:lnTo>
                  <a:lnTo>
                    <a:pt x="174625" y="874140"/>
                  </a:lnTo>
                  <a:lnTo>
                    <a:pt x="190500" y="842390"/>
                  </a:lnTo>
                  <a:close/>
                </a:path>
                <a:path w="1831339" h="1033144">
                  <a:moveTo>
                    <a:pt x="127000" y="31750"/>
                  </a:moveTo>
                  <a:lnTo>
                    <a:pt x="95250" y="63500"/>
                  </a:lnTo>
                  <a:lnTo>
                    <a:pt x="127000" y="63500"/>
                  </a:lnTo>
                  <a:lnTo>
                    <a:pt x="127000" y="31750"/>
                  </a:lnTo>
                  <a:close/>
                </a:path>
                <a:path w="1831339" h="1033144">
                  <a:moveTo>
                    <a:pt x="1831339" y="31750"/>
                  </a:moveTo>
                  <a:lnTo>
                    <a:pt x="127000" y="31750"/>
                  </a:lnTo>
                  <a:lnTo>
                    <a:pt x="127000" y="63500"/>
                  </a:lnTo>
                  <a:lnTo>
                    <a:pt x="1831339" y="63500"/>
                  </a:lnTo>
                  <a:lnTo>
                    <a:pt x="1831339" y="3175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29242" y="200152"/>
              <a:ext cx="2857500" cy="1828800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0747" y="5159755"/>
            <a:ext cx="2414016" cy="169824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96070" y="5101463"/>
            <a:ext cx="1373886" cy="17565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4474" y="1525777"/>
            <a:ext cx="2471928" cy="164922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6619" y="1305560"/>
            <a:ext cx="7653401" cy="252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03928" y="89408"/>
            <a:ext cx="5415280" cy="1031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19"/>
              </a:spcBef>
            </a:pPr>
            <a:r>
              <a:rPr b="0" spc="-40" dirty="0">
                <a:latin typeface="Microsoft Sans Serif"/>
                <a:cs typeface="Microsoft Sans Serif"/>
              </a:rPr>
              <a:t>КРИТЕРІЇ </a:t>
            </a:r>
            <a:r>
              <a:rPr b="0" dirty="0">
                <a:latin typeface="Microsoft Sans Serif"/>
                <a:cs typeface="Microsoft Sans Serif"/>
              </a:rPr>
              <a:t>ОЦІНЮВАННЯ </a:t>
            </a:r>
            <a:r>
              <a:rPr b="0" spc="-944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АЛЬТЕРНАТИВ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67403" y="3890517"/>
            <a:ext cx="7907655" cy="544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1038225" algn="l"/>
                <a:tab pos="2844800" algn="l"/>
                <a:tab pos="5001260" algn="l"/>
                <a:tab pos="5732780" algn="l"/>
                <a:tab pos="7009765" algn="l"/>
              </a:tabLst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рівень	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залученост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і	</a:t>
            </a:r>
            <a:r>
              <a:rPr sz="2000" spc="-10" dirty="0">
                <a:latin typeface="Microsoft Sans Serif"/>
                <a:cs typeface="Microsoft Sans Serif"/>
              </a:rPr>
              <a:t>(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35" dirty="0">
                <a:latin typeface="Microsoft Sans Serif"/>
                <a:cs typeface="Microsoft Sans Serif"/>
              </a:rPr>
              <a:t>ацік</a:t>
            </a:r>
            <a:r>
              <a:rPr sz="2000" spc="-40" dirty="0">
                <a:latin typeface="Microsoft Sans Serif"/>
                <a:cs typeface="Microsoft Sans Serif"/>
              </a:rPr>
              <a:t>а</a:t>
            </a:r>
            <a:r>
              <a:rPr sz="2000" spc="5" dirty="0">
                <a:latin typeface="Microsoft Sans Serif"/>
                <a:cs typeface="Microsoft Sans Serif"/>
              </a:rPr>
              <a:t>вл</a:t>
            </a:r>
            <a:r>
              <a:rPr sz="2000" spc="-5" dirty="0">
                <a:latin typeface="Microsoft Sans Serif"/>
                <a:cs typeface="Microsoft Sans Serif"/>
              </a:rPr>
              <a:t>е</a:t>
            </a:r>
            <a:r>
              <a:rPr sz="2000" spc="-10" dirty="0">
                <a:latin typeface="Microsoft Sans Serif"/>
                <a:cs typeface="Microsoft Sans Serif"/>
              </a:rPr>
              <a:t>но</a:t>
            </a:r>
            <a:r>
              <a:rPr sz="2000" spc="-15" dirty="0">
                <a:latin typeface="Microsoft Sans Serif"/>
                <a:cs typeface="Microsoft Sans Serif"/>
              </a:rPr>
              <a:t>с</a:t>
            </a:r>
            <a:r>
              <a:rPr sz="2000" spc="-10" dirty="0">
                <a:latin typeface="Microsoft Sans Serif"/>
                <a:cs typeface="Microsoft Sans Serif"/>
              </a:rPr>
              <a:t>ті</a:t>
            </a:r>
            <a:r>
              <a:rPr sz="2000" dirty="0">
                <a:latin typeface="Microsoft Sans Serif"/>
                <a:cs typeface="Microsoft Sans Serif"/>
              </a:rPr>
              <a:t>),	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45" dirty="0">
                <a:latin typeface="Microsoft Sans Serif"/>
                <a:cs typeface="Microsoft Sans Serif"/>
              </a:rPr>
              <a:t>кий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и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25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ача</a:t>
            </a:r>
            <a:r>
              <a:rPr sz="2000" dirty="0">
                <a:latin typeface="Microsoft Sans Serif"/>
                <a:cs typeface="Microsoft Sans Serif"/>
              </a:rPr>
              <a:t>є	</a:t>
            </a:r>
            <a:r>
              <a:rPr sz="2000" spc="-30" dirty="0">
                <a:latin typeface="Microsoft Sans Serif"/>
                <a:cs typeface="Microsoft Sans Serif"/>
              </a:rPr>
              <a:t>м</a:t>
            </a:r>
            <a:r>
              <a:rPr sz="2000" spc="-35" dirty="0">
                <a:latin typeface="Microsoft Sans Serif"/>
                <a:cs typeface="Microsoft Sans Serif"/>
              </a:rPr>
              <a:t>о</a:t>
            </a:r>
            <a:r>
              <a:rPr sz="2000" spc="-20" dirty="0">
                <a:latin typeface="Microsoft Sans Serif"/>
                <a:cs typeface="Microsoft Sans Serif"/>
              </a:rPr>
              <a:t>д</a:t>
            </a:r>
            <a:r>
              <a:rPr sz="2000" dirty="0">
                <a:latin typeface="Microsoft Sans Serif"/>
                <a:cs typeface="Microsoft Sans Serif"/>
              </a:rPr>
              <a:t>ель  </a:t>
            </a:r>
            <a:r>
              <a:rPr sz="2000" spc="-30" dirty="0">
                <a:latin typeface="Microsoft Sans Serif"/>
                <a:cs typeface="Microsoft Sans Serif"/>
              </a:rPr>
              <a:t>оцінки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товару </a:t>
            </a:r>
            <a:r>
              <a:rPr sz="2000" spc="-20" dirty="0">
                <a:latin typeface="Microsoft Sans Serif"/>
                <a:cs typeface="Microsoft Sans Serif"/>
              </a:rPr>
              <a:t>(компенсаційна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некомпенсаційна),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7403" y="4443729"/>
            <a:ext cx="7907655" cy="5441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469265" algn="l"/>
                <a:tab pos="1900555" algn="l"/>
                <a:tab pos="2334895" algn="l"/>
                <a:tab pos="3729990" algn="l"/>
                <a:tab pos="5202555" algn="l"/>
                <a:tab pos="5612130" algn="l"/>
                <a:tab pos="7148830" algn="l"/>
              </a:tabLst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рівень</a:t>
            </a:r>
            <a:r>
              <a:rPr sz="2000" b="1" i="1" spc="40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обізнаності</a:t>
            </a:r>
            <a:r>
              <a:rPr sz="2000" b="1" i="1" spc="4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та</a:t>
            </a:r>
            <a:r>
              <a:rPr sz="2000" b="1" i="1" spc="4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ступінь</a:t>
            </a:r>
            <a:r>
              <a:rPr sz="2000" b="1" i="1" spc="4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дифузії</a:t>
            </a:r>
            <a:r>
              <a:rPr sz="2000" b="1" i="1" spc="409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інформації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</a:t>
            </a:r>
            <a:r>
              <a:rPr sz="2000" spc="43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ринку,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я</a:t>
            </a:r>
            <a:r>
              <a:rPr sz="2000" spc="-70" dirty="0">
                <a:latin typeface="Microsoft Sans Serif"/>
                <a:cs typeface="Microsoft Sans Serif"/>
              </a:rPr>
              <a:t>кі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вп</a:t>
            </a:r>
            <a:r>
              <a:rPr sz="2000" spc="-10" dirty="0">
                <a:latin typeface="Microsoft Sans Serif"/>
                <a:cs typeface="Microsoft Sans Serif"/>
              </a:rPr>
              <a:t>л</a:t>
            </a:r>
            <a:r>
              <a:rPr sz="2000" dirty="0">
                <a:latin typeface="Microsoft Sans Serif"/>
                <a:cs typeface="Microsoft Sans Serif"/>
              </a:rPr>
              <a:t>иваю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ь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н</a:t>
            </a:r>
            <a:r>
              <a:rPr sz="2000" spc="-5" dirty="0">
                <a:latin typeface="Microsoft Sans Serif"/>
                <a:cs typeface="Microsoft Sans Serif"/>
              </a:rPr>
              <a:t>а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60" dirty="0">
                <a:latin typeface="Microsoft Sans Serif"/>
                <a:cs typeface="Microsoft Sans Serif"/>
              </a:rPr>
              <a:t>м</a:t>
            </a:r>
            <a:r>
              <a:rPr sz="2000" spc="-5" dirty="0">
                <a:latin typeface="Microsoft Sans Serif"/>
                <a:cs typeface="Microsoft Sans Serif"/>
              </a:rPr>
              <a:t>от</a:t>
            </a:r>
            <a:r>
              <a:rPr sz="2000" spc="-10" dirty="0">
                <a:latin typeface="Microsoft Sans Serif"/>
                <a:cs typeface="Microsoft Sans Serif"/>
              </a:rPr>
              <a:t>ив</a:t>
            </a:r>
            <a:r>
              <a:rPr sz="2000" spc="-5" dirty="0">
                <a:latin typeface="Microsoft Sans Serif"/>
                <a:cs typeface="Microsoft Sans Serif"/>
              </a:rPr>
              <a:t>аці</a:t>
            </a:r>
            <a:r>
              <a:rPr sz="2000" dirty="0">
                <a:latin typeface="Microsoft Sans Serif"/>
                <a:cs typeface="Microsoft Sans Serif"/>
              </a:rPr>
              <a:t>ю	</a:t>
            </a:r>
            <a:r>
              <a:rPr sz="2000" spc="-20" dirty="0">
                <a:latin typeface="Microsoft Sans Serif"/>
                <a:cs typeface="Microsoft Sans Serif"/>
              </a:rPr>
              <a:t>спожи</a:t>
            </a:r>
            <a:r>
              <a:rPr sz="2000" spc="-25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ачі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а	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spc="-20" dirty="0">
                <a:latin typeface="Microsoft Sans Serif"/>
                <a:cs typeface="Microsoft Sans Serif"/>
              </a:rPr>
              <a:t>и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25" dirty="0">
                <a:latin typeface="Microsoft Sans Serif"/>
                <a:cs typeface="Microsoft Sans Serif"/>
              </a:rPr>
              <a:t>н</a:t>
            </a:r>
            <a:r>
              <a:rPr sz="2000" spc="-10" dirty="0">
                <a:latin typeface="Microsoft Sans Serif"/>
                <a:cs typeface="Microsoft Sans Serif"/>
              </a:rPr>
              <a:t>ачаю</a:t>
            </a:r>
            <a:r>
              <a:rPr sz="2000" spc="-25" dirty="0">
                <a:latin typeface="Microsoft Sans Serif"/>
                <a:cs typeface="Microsoft Sans Serif"/>
              </a:rPr>
              <a:t>т</a:t>
            </a:r>
            <a:r>
              <a:rPr sz="2000" spc="-5" dirty="0">
                <a:latin typeface="Microsoft Sans Serif"/>
                <a:cs typeface="Microsoft Sans Serif"/>
              </a:rPr>
              <a:t>ь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5" dirty="0">
                <a:latin typeface="Microsoft Sans Serif"/>
                <a:cs typeface="Microsoft Sans Serif"/>
              </a:rPr>
              <a:t>цін</a:t>
            </a:r>
            <a:r>
              <a:rPr sz="2000" spc="-15" dirty="0">
                <a:latin typeface="Microsoft Sans Serif"/>
                <a:cs typeface="Microsoft Sans Serif"/>
              </a:rPr>
              <a:t>о</a:t>
            </a:r>
            <a:r>
              <a:rPr sz="2000" spc="-5" dirty="0">
                <a:latin typeface="Microsoft Sans Serif"/>
                <a:cs typeface="Microsoft Sans Serif"/>
              </a:rPr>
              <a:t>ву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7403" y="4870526"/>
            <a:ext cx="79089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9245" algn="l"/>
                <a:tab pos="3184525" algn="l"/>
                <a:tab pos="3778885" algn="l"/>
                <a:tab pos="5624830" algn="l"/>
                <a:tab pos="657098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чутливість	</a:t>
            </a:r>
            <a:r>
              <a:rPr sz="2000" spc="-20" dirty="0">
                <a:latin typeface="Microsoft Sans Serif"/>
                <a:cs typeface="Microsoft Sans Serif"/>
              </a:rPr>
              <a:t>споживача	</a:t>
            </a:r>
            <a:r>
              <a:rPr sz="2000" spc="-35" dirty="0">
                <a:latin typeface="Microsoft Sans Serif"/>
                <a:cs typeface="Microsoft Sans Serif"/>
              </a:rPr>
              <a:t>(зі	</a:t>
            </a:r>
            <a:r>
              <a:rPr sz="2000" spc="-30" dirty="0">
                <a:latin typeface="Microsoft Sans Serif"/>
                <a:cs typeface="Microsoft Sans Serif"/>
              </a:rPr>
              <a:t>зменшенням	</a:t>
            </a:r>
            <a:r>
              <a:rPr sz="2000" spc="-10" dirty="0">
                <a:latin typeface="Microsoft Sans Serif"/>
                <a:cs typeface="Microsoft Sans Serif"/>
              </a:rPr>
              <a:t>рівня	</a:t>
            </a:r>
            <a:r>
              <a:rPr sz="2000" spc="-15" dirty="0">
                <a:latin typeface="Microsoft Sans Serif"/>
                <a:cs typeface="Microsoft Sans Serif"/>
              </a:rPr>
              <a:t>обізнаності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7403" y="5084191"/>
            <a:ext cx="45472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Microsoft Sans Serif"/>
                <a:cs typeface="Microsoft Sans Serif"/>
              </a:rPr>
              <a:t>знижується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рівень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10" dirty="0">
                <a:latin typeface="Microsoft Sans Serif"/>
                <a:cs typeface="Microsoft Sans Serif"/>
              </a:rPr>
              <a:t>цінової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чутливості);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7403" y="5424017"/>
            <a:ext cx="79089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8845" algn="l"/>
                <a:tab pos="2900680" algn="l"/>
                <a:tab pos="5121910" algn="l"/>
                <a:tab pos="6444615" algn="l"/>
                <a:tab pos="7235190" algn="l"/>
              </a:tabLst>
            </a:pP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ана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лог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чн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spc="-15" dirty="0">
                <a:solidFill>
                  <a:srgbClr val="6F2F9F"/>
                </a:solidFill>
                <a:latin typeface="Arial"/>
                <a:cs typeface="Arial"/>
              </a:rPr>
              <a:t>с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ть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,	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аб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о	пор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і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внянніс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т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ь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,	</a:t>
            </a:r>
            <a:r>
              <a:rPr sz="2000" spc="-10" dirty="0">
                <a:latin typeface="Microsoft Sans Serif"/>
                <a:cs typeface="Microsoft Sans Serif"/>
              </a:rPr>
              <a:t>варіа</a:t>
            </a:r>
            <a:r>
              <a:rPr sz="2000" spc="-20" dirty="0">
                <a:latin typeface="Microsoft Sans Serif"/>
                <a:cs typeface="Microsoft Sans Serif"/>
              </a:rPr>
              <a:t>н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dirty="0">
                <a:latin typeface="Microsoft Sans Serif"/>
                <a:cs typeface="Microsoft Sans Serif"/>
              </a:rPr>
              <a:t>в	</a:t>
            </a:r>
            <a:r>
              <a:rPr sz="2000" spc="-10" dirty="0">
                <a:latin typeface="Microsoft Sans Serif"/>
                <a:cs typeface="Microsoft Sans Serif"/>
              </a:rPr>
              <a:t>(</a:t>
            </a:r>
            <a:r>
              <a:rPr sz="2000" spc="-15" dirty="0">
                <a:latin typeface="Microsoft Sans Serif"/>
                <a:cs typeface="Microsoft Sans Serif"/>
              </a:rPr>
              <a:t>ч</a:t>
            </a:r>
            <a:r>
              <a:rPr sz="2000" spc="-35" dirty="0">
                <a:latin typeface="Microsoft Sans Serif"/>
                <a:cs typeface="Microsoft Sans Serif"/>
              </a:rPr>
              <a:t>и</a:t>
            </a:r>
            <a:r>
              <a:rPr sz="2000" spc="-50" dirty="0">
                <a:latin typeface="Microsoft Sans Serif"/>
                <a:cs typeface="Microsoft Sans Serif"/>
              </a:rPr>
              <a:t>м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60" dirty="0">
                <a:latin typeface="Microsoft Sans Serif"/>
                <a:cs typeface="Microsoft Sans Serif"/>
              </a:rPr>
              <a:t>м</a:t>
            </a:r>
            <a:r>
              <a:rPr sz="2000" spc="-5" dirty="0">
                <a:latin typeface="Microsoft Sans Serif"/>
                <a:cs typeface="Microsoft Sans Serif"/>
              </a:rPr>
              <a:t>енш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403" y="5637377"/>
            <a:ext cx="7905750" cy="8864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819"/>
              </a:spcBef>
              <a:tabLst>
                <a:tab pos="2010410" algn="l"/>
                <a:tab pos="2321560" algn="l"/>
                <a:tab pos="3585210" algn="l"/>
                <a:tab pos="4197985" algn="l"/>
                <a:tab pos="5095875" algn="l"/>
                <a:tab pos="6220460" algn="l"/>
                <a:tab pos="7021830" algn="l"/>
                <a:tab pos="7459980" algn="l"/>
              </a:tabLst>
            </a:pPr>
            <a:r>
              <a:rPr sz="2000" spc="-35" dirty="0">
                <a:latin typeface="Microsoft Sans Serif"/>
                <a:cs typeface="Microsoft Sans Serif"/>
              </a:rPr>
              <a:t>п</a:t>
            </a:r>
            <a:r>
              <a:rPr sz="2000" spc="-10" dirty="0">
                <a:latin typeface="Microsoft Sans Serif"/>
                <a:cs typeface="Microsoft Sans Serif"/>
              </a:rPr>
              <a:t>орі</a:t>
            </a:r>
            <a:r>
              <a:rPr sz="2000" spc="-5" dirty="0">
                <a:latin typeface="Microsoft Sans Serif"/>
                <a:cs typeface="Microsoft Sans Serif"/>
              </a:rPr>
              <a:t>внюва</a:t>
            </a:r>
            <a:r>
              <a:rPr sz="2000" spc="-15" dirty="0">
                <a:latin typeface="Microsoft Sans Serif"/>
                <a:cs typeface="Microsoft Sans Serif"/>
              </a:rPr>
              <a:t>н</a:t>
            </a:r>
            <a:r>
              <a:rPr sz="2000" spc="-20" dirty="0">
                <a:latin typeface="Microsoft Sans Serif"/>
                <a:cs typeface="Microsoft Sans Serif"/>
              </a:rPr>
              <a:t>и</a:t>
            </a:r>
            <a:r>
              <a:rPr sz="2000" spc="-25" dirty="0">
                <a:latin typeface="Microsoft Sans Serif"/>
                <a:cs typeface="Microsoft Sans Serif"/>
              </a:rPr>
              <a:t>ми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варі</a:t>
            </a:r>
            <a:r>
              <a:rPr sz="2000" spc="-15" dirty="0">
                <a:latin typeface="Microsoft Sans Serif"/>
                <a:cs typeface="Microsoft Sans Serif"/>
              </a:rPr>
              <a:t>а</a:t>
            </a:r>
            <a:r>
              <a:rPr sz="2000" spc="-10" dirty="0">
                <a:latin typeface="Microsoft Sans Serif"/>
                <a:cs typeface="Microsoft Sans Serif"/>
              </a:rPr>
              <a:t>н</a:t>
            </a:r>
            <a:r>
              <a:rPr sz="2000" spc="-15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и,	т</a:t>
            </a:r>
            <a:r>
              <a:rPr sz="2000" spc="-25" dirty="0">
                <a:latin typeface="Microsoft Sans Serif"/>
                <a:cs typeface="Microsoft Sans Serif"/>
              </a:rPr>
              <a:t>и</a:t>
            </a:r>
            <a:r>
              <a:rPr sz="2000" spc="-50" dirty="0">
                <a:latin typeface="Microsoft Sans Serif"/>
                <a:cs typeface="Microsoft Sans Serif"/>
              </a:rPr>
              <a:t>м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в</a:t>
            </a:r>
            <a:r>
              <a:rPr sz="2000" spc="-15" dirty="0">
                <a:latin typeface="Microsoft Sans Serif"/>
                <a:cs typeface="Microsoft Sans Serif"/>
              </a:rPr>
              <a:t>а</a:t>
            </a:r>
            <a:r>
              <a:rPr sz="2000" spc="-35" dirty="0">
                <a:latin typeface="Microsoft Sans Serif"/>
                <a:cs typeface="Microsoft Sans Serif"/>
              </a:rPr>
              <a:t>жче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-5" dirty="0">
                <a:latin typeface="Microsoft Sans Serif"/>
                <a:cs typeface="Microsoft Sans Serif"/>
              </a:rPr>
              <a:t>роб</a:t>
            </a:r>
            <a:r>
              <a:rPr sz="2000" spc="-10" dirty="0">
                <a:latin typeface="Microsoft Sans Serif"/>
                <a:cs typeface="Microsoft Sans Serif"/>
              </a:rPr>
              <a:t>и</a:t>
            </a:r>
            <a:r>
              <a:rPr sz="2000" spc="-2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и	</a:t>
            </a:r>
            <a:r>
              <a:rPr sz="2000" spc="-10" dirty="0">
                <a:latin typeface="Microsoft Sans Serif"/>
                <a:cs typeface="Microsoft Sans Serif"/>
              </a:rPr>
              <a:t>вибі</a:t>
            </a:r>
            <a:r>
              <a:rPr sz="2000" spc="-5" dirty="0">
                <a:latin typeface="Microsoft Sans Serif"/>
                <a:cs typeface="Microsoft Sans Serif"/>
              </a:rPr>
              <a:t>р</a:t>
            </a:r>
            <a:r>
              <a:rPr sz="2000" dirty="0">
                <a:latin typeface="Microsoft Sans Serif"/>
                <a:cs typeface="Microsoft Sans Serif"/>
              </a:rPr>
              <a:t>	</a:t>
            </a:r>
            <a:r>
              <a:rPr sz="2000" spc="-10" dirty="0">
                <a:latin typeface="Microsoft Sans Serif"/>
                <a:cs typeface="Microsoft Sans Serif"/>
              </a:rPr>
              <a:t>т</a:t>
            </a:r>
            <a:r>
              <a:rPr sz="2000" dirty="0">
                <a:latin typeface="Microsoft Sans Serif"/>
                <a:cs typeface="Microsoft Sans Serif"/>
              </a:rPr>
              <a:t>а	т</a:t>
            </a:r>
            <a:r>
              <a:rPr sz="2000" spc="-10" dirty="0">
                <a:latin typeface="Microsoft Sans Serif"/>
                <a:cs typeface="Microsoft Sans Serif"/>
              </a:rPr>
              <a:t>и</a:t>
            </a:r>
            <a:r>
              <a:rPr sz="2000" spc="-30" dirty="0">
                <a:latin typeface="Microsoft Sans Serif"/>
                <a:cs typeface="Microsoft Sans Serif"/>
              </a:rPr>
              <a:t>м  </a:t>
            </a:r>
            <a:r>
              <a:rPr sz="2000" spc="-5" dirty="0">
                <a:latin typeface="Microsoft Sans Serif"/>
                <a:cs typeface="Microsoft Sans Serif"/>
              </a:rPr>
              <a:t>більшим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20" dirty="0">
                <a:latin typeface="Microsoft Sans Serif"/>
                <a:cs typeface="Microsoft Sans Serif"/>
              </a:rPr>
              <a:t>є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рівень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когнітивного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дисонансу);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показники</a:t>
            </a:r>
            <a:r>
              <a:rPr sz="2000" b="1" i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6F2F9F"/>
                </a:solidFill>
                <a:latin typeface="Arial"/>
                <a:cs typeface="Arial"/>
              </a:rPr>
              <a:t>ситуативного </a:t>
            </a:r>
            <a:r>
              <a:rPr sz="2000" b="1" i="1" dirty="0">
                <a:solidFill>
                  <a:srgbClr val="6F2F9F"/>
                </a:solidFill>
                <a:latin typeface="Arial"/>
                <a:cs typeface="Arial"/>
              </a:rPr>
              <a:t>впливу </a:t>
            </a:r>
            <a:r>
              <a:rPr sz="2000" spc="-5" dirty="0">
                <a:latin typeface="Microsoft Sans Serif"/>
                <a:cs typeface="Microsoft Sans Serif"/>
              </a:rPr>
              <a:t>(вплив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браку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часу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ін.).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1705" y="244221"/>
            <a:ext cx="4931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Microsoft Sans Serif"/>
                <a:cs typeface="Microsoft Sans Serif"/>
              </a:rPr>
              <a:t>5.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Рішення</a:t>
            </a:r>
            <a:r>
              <a:rPr b="0" spc="2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про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85" dirty="0">
                <a:latin typeface="Microsoft Sans Serif"/>
                <a:cs typeface="Microsoft Sans Serif"/>
              </a:rPr>
              <a:t>покупку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0547" y="990917"/>
            <a:ext cx="3867150" cy="40068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305"/>
              </a:spcBef>
              <a:buClr>
                <a:srgbClr val="FF6600"/>
              </a:buClr>
              <a:buSzPct val="120000"/>
              <a:buChar char="•"/>
              <a:tabLst>
                <a:tab pos="434340" algn="l"/>
                <a:tab pos="434975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Схильність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придбати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1944" y="3750703"/>
            <a:ext cx="5572760" cy="70802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34975" marR="199390" indent="-342900">
              <a:lnSpc>
                <a:spcPct val="100000"/>
              </a:lnSpc>
              <a:spcBef>
                <a:spcPts val="310"/>
              </a:spcBef>
              <a:buClr>
                <a:srgbClr val="FF6600"/>
              </a:buClr>
              <a:buSzPct val="120000"/>
              <a:buChar char="•"/>
              <a:tabLst>
                <a:tab pos="434975" algn="l"/>
                <a:tab pos="435609" algn="l"/>
              </a:tabLst>
            </a:pP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Настає,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коли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мотиви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збігаються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характеристиками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розглянутого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бренду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0547" y="5119192"/>
            <a:ext cx="5227955" cy="1016000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34340" marR="259079" indent="-342900" algn="just">
              <a:lnSpc>
                <a:spcPct val="100000"/>
              </a:lnSpc>
              <a:spcBef>
                <a:spcPts val="315"/>
              </a:spcBef>
              <a:buClr>
                <a:srgbClr val="FF6600"/>
              </a:buClr>
              <a:buSzPct val="120000"/>
              <a:buChar char="•"/>
              <a:tabLst>
                <a:tab pos="434975" algn="l"/>
              </a:tabLst>
            </a:pP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Вірність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бренду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525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перевагу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будь-якого </a:t>
            </a:r>
            <a:r>
              <a:rPr sz="2000" spc="-5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бренду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всім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іншим,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виражається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повторюваних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його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покупках.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757" y="2029586"/>
            <a:ext cx="4713351" cy="26349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9631" y="904875"/>
            <a:ext cx="3977513" cy="2486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59419" y="4104652"/>
            <a:ext cx="3810000" cy="27533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0454" y="4664633"/>
            <a:ext cx="1625346" cy="196037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3933825" marR="6350" algn="r">
              <a:lnSpc>
                <a:spcPts val="3720"/>
              </a:lnSpc>
              <a:spcBef>
                <a:spcPts val="105"/>
              </a:spcBef>
            </a:pPr>
            <a:r>
              <a:rPr sz="3200" b="0" spc="-75" dirty="0">
                <a:latin typeface="Microsoft Sans Serif"/>
                <a:cs typeface="Microsoft Sans Serif"/>
              </a:rPr>
              <a:t>ФАКТОРИ,</a:t>
            </a:r>
            <a:r>
              <a:rPr sz="3200" b="0" spc="-30" dirty="0">
                <a:latin typeface="Microsoft Sans Serif"/>
                <a:cs typeface="Microsoft Sans Serif"/>
              </a:rPr>
              <a:t> </a:t>
            </a:r>
            <a:r>
              <a:rPr sz="3200" b="0" spc="-95" dirty="0">
                <a:latin typeface="Microsoft Sans Serif"/>
                <a:cs typeface="Microsoft Sans Serif"/>
              </a:rPr>
              <a:t>ЯКІ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ВПЛИВАЮТЬ</a:t>
            </a:r>
            <a:endParaRPr sz="3200">
              <a:latin typeface="Microsoft Sans Serif"/>
              <a:cs typeface="Microsoft Sans Serif"/>
            </a:endParaRPr>
          </a:p>
          <a:p>
            <a:pPr marL="3933825" marR="5080" algn="r">
              <a:lnSpc>
                <a:spcPts val="3720"/>
              </a:lnSpc>
            </a:pPr>
            <a:r>
              <a:rPr sz="3200" b="0" dirty="0">
                <a:latin typeface="Microsoft Sans Serif"/>
                <a:cs typeface="Microsoft Sans Serif"/>
              </a:rPr>
              <a:t>НА</a:t>
            </a:r>
            <a:r>
              <a:rPr sz="3200" b="0" spc="-35" dirty="0">
                <a:latin typeface="Microsoft Sans Serif"/>
                <a:cs typeface="Microsoft Sans Serif"/>
              </a:rPr>
              <a:t> </a:t>
            </a:r>
            <a:r>
              <a:rPr sz="3200" b="0" spc="-85" dirty="0">
                <a:latin typeface="Microsoft Sans Serif"/>
                <a:cs typeface="Microsoft Sans Serif"/>
              </a:rPr>
              <a:t>ПОКУПКУ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118485">
              <a:lnSpc>
                <a:spcPct val="100000"/>
              </a:lnSpc>
              <a:spcBef>
                <a:spcPts val="905"/>
              </a:spcBef>
            </a:pPr>
            <a:r>
              <a:rPr spc="-50" dirty="0"/>
              <a:t>Фактори</a:t>
            </a:r>
            <a:r>
              <a:rPr spc="-25" dirty="0"/>
              <a:t> </a:t>
            </a:r>
            <a:r>
              <a:rPr spc="-5" dirty="0"/>
              <a:t>часу:</a:t>
            </a:r>
          </a:p>
          <a:p>
            <a:pPr marL="3461385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spc="-15" dirty="0"/>
              <a:t>сезонність;</a:t>
            </a:r>
          </a:p>
          <a:p>
            <a:pPr marL="3461385" indent="-343535">
              <a:lnSpc>
                <a:spcPct val="100000"/>
              </a:lnSpc>
              <a:spcBef>
                <a:spcPts val="605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dirty="0"/>
              <a:t>свята</a:t>
            </a:r>
            <a:r>
              <a:rPr spc="-15" dirty="0"/>
              <a:t> </a:t>
            </a:r>
            <a:r>
              <a:rPr spc="-5" dirty="0"/>
              <a:t>та</a:t>
            </a:r>
            <a:r>
              <a:rPr spc="5" dirty="0"/>
              <a:t> </a:t>
            </a:r>
            <a:r>
              <a:rPr spc="-10" dirty="0"/>
              <a:t>інші</a:t>
            </a:r>
            <a:r>
              <a:rPr spc="5" dirty="0"/>
              <a:t> </a:t>
            </a:r>
            <a:r>
              <a:rPr dirty="0"/>
              <a:t>події;</a:t>
            </a:r>
          </a:p>
          <a:p>
            <a:pPr marL="3461385" indent="-343535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461385" algn="l"/>
                <a:tab pos="3462020" algn="l"/>
              </a:tabLst>
            </a:pPr>
            <a:r>
              <a:rPr spc="-5" dirty="0"/>
              <a:t>час,</a:t>
            </a:r>
            <a:r>
              <a:rPr spc="-20" dirty="0"/>
              <a:t> </a:t>
            </a:r>
            <a:r>
              <a:rPr spc="-25" dirty="0"/>
              <a:t>коли</a:t>
            </a:r>
            <a:r>
              <a:rPr spc="-15" dirty="0"/>
              <a:t> можливо</a:t>
            </a:r>
            <a:r>
              <a:rPr spc="-5" dirty="0"/>
              <a:t> </a:t>
            </a:r>
            <a:r>
              <a:rPr spc="-15" dirty="0"/>
              <a:t>здійснити</a:t>
            </a:r>
            <a:r>
              <a:rPr spc="-25" dirty="0"/>
              <a:t> </a:t>
            </a:r>
            <a:r>
              <a:rPr spc="-50" dirty="0"/>
              <a:t>покупку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8553" y="4069181"/>
            <a:ext cx="3982720" cy="15500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00" spc="-10" dirty="0">
                <a:latin typeface="Microsoft Sans Serif"/>
                <a:cs typeface="Microsoft Sans Serif"/>
              </a:rPr>
              <a:t>Способи</a:t>
            </a:r>
            <a:r>
              <a:rPr sz="2000" spc="-5" dirty="0">
                <a:latin typeface="Microsoft Sans Serif"/>
                <a:cs typeface="Microsoft Sans Serif"/>
              </a:rPr>
              <a:t> оплати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товару: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Готівковий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розрахунок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Оплата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картою</a:t>
            </a:r>
            <a:endParaRPr sz="20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Оплата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через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Інтернет-банкінг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7840" y="4145702"/>
            <a:ext cx="3146297" cy="232699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90736" y="1981454"/>
            <a:ext cx="3321177" cy="332117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392" y="364197"/>
            <a:ext cx="5061585" cy="6057265"/>
          </a:xfrm>
          <a:custGeom>
            <a:avLst/>
            <a:gdLst/>
            <a:ahLst/>
            <a:cxnLst/>
            <a:rect l="l" t="t" r="r" b="b"/>
            <a:pathLst>
              <a:path w="5061585" h="6057265">
                <a:moveTo>
                  <a:pt x="5061458" y="0"/>
                </a:moveTo>
                <a:lnTo>
                  <a:pt x="0" y="0"/>
                </a:lnTo>
                <a:lnTo>
                  <a:pt x="0" y="6056757"/>
                </a:lnTo>
                <a:lnTo>
                  <a:pt x="5061458" y="6056757"/>
                </a:lnTo>
                <a:lnTo>
                  <a:pt x="5061458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17870" y="0"/>
            <a:ext cx="5680710" cy="2980690"/>
            <a:chOff x="5817870" y="0"/>
            <a:chExt cx="5680710" cy="2980690"/>
          </a:xfrm>
        </p:grpSpPr>
        <p:sp>
          <p:nvSpPr>
            <p:cNvPr id="4" name="object 4"/>
            <p:cNvSpPr/>
            <p:nvPr/>
          </p:nvSpPr>
          <p:spPr>
            <a:xfrm>
              <a:off x="5830570" y="1657223"/>
              <a:ext cx="5655310" cy="219710"/>
            </a:xfrm>
            <a:custGeom>
              <a:avLst/>
              <a:gdLst/>
              <a:ahLst/>
              <a:cxnLst/>
              <a:rect l="l" t="t" r="r" b="b"/>
              <a:pathLst>
                <a:path w="5655309" h="219710">
                  <a:moveTo>
                    <a:pt x="0" y="219201"/>
                  </a:moveTo>
                  <a:lnTo>
                    <a:pt x="5655183" y="219201"/>
                  </a:lnTo>
                  <a:lnTo>
                    <a:pt x="5655183" y="0"/>
                  </a:lnTo>
                  <a:lnTo>
                    <a:pt x="0" y="0"/>
                  </a:lnTo>
                  <a:lnTo>
                    <a:pt x="0" y="219201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30570" y="1657223"/>
              <a:ext cx="5655310" cy="1310640"/>
            </a:xfrm>
            <a:custGeom>
              <a:avLst/>
              <a:gdLst/>
              <a:ahLst/>
              <a:cxnLst/>
              <a:rect l="l" t="t" r="r" b="b"/>
              <a:pathLst>
                <a:path w="5655309" h="1310639">
                  <a:moveTo>
                    <a:pt x="0" y="1310386"/>
                  </a:moveTo>
                  <a:lnTo>
                    <a:pt x="5655183" y="1310386"/>
                  </a:lnTo>
                  <a:lnTo>
                    <a:pt x="5655183" y="0"/>
                  </a:lnTo>
                  <a:lnTo>
                    <a:pt x="0" y="0"/>
                  </a:lnTo>
                  <a:lnTo>
                    <a:pt x="0" y="1310386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81385" y="0"/>
              <a:ext cx="167640" cy="1876425"/>
            </a:xfrm>
            <a:custGeom>
              <a:avLst/>
              <a:gdLst/>
              <a:ahLst/>
              <a:cxnLst/>
              <a:rect l="l" t="t" r="r" b="b"/>
              <a:pathLst>
                <a:path w="167640" h="1876425">
                  <a:moveTo>
                    <a:pt x="0" y="1876425"/>
                  </a:moveTo>
                  <a:lnTo>
                    <a:pt x="167627" y="1876425"/>
                  </a:lnTo>
                  <a:lnTo>
                    <a:pt x="167627" y="0"/>
                  </a:lnTo>
                  <a:lnTo>
                    <a:pt x="0" y="0"/>
                  </a:lnTo>
                  <a:lnTo>
                    <a:pt x="0" y="1876425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216267" y="577722"/>
            <a:ext cx="3616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95" dirty="0">
                <a:latin typeface="Microsoft Sans Serif"/>
                <a:cs typeface="Microsoft Sans Serif"/>
              </a:rPr>
              <a:t>ВИДИ</a:t>
            </a:r>
            <a:r>
              <a:rPr b="0" spc="-35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ПОКУПОК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831" y="902474"/>
            <a:ext cx="3946525" cy="482142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817870" y="1876425"/>
            <a:ext cx="5680710" cy="11042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 marL="572770" indent="-344170">
              <a:lnSpc>
                <a:spcPts val="1575"/>
              </a:lnSpc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Чітко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заплановані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покупки;</a:t>
            </a:r>
            <a:endParaRPr sz="1900">
              <a:latin typeface="Arial"/>
              <a:cs typeface="Arial"/>
            </a:endParaRPr>
          </a:p>
          <a:p>
            <a:pPr marL="572770" indent="-344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Імпульсні</a:t>
            </a:r>
            <a:r>
              <a:rPr sz="1900" b="1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покупки,</a:t>
            </a:r>
            <a:r>
              <a:rPr sz="1900" b="1" spc="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(незаплановані);</a:t>
            </a:r>
            <a:endParaRPr sz="1900">
              <a:latin typeface="Arial"/>
              <a:cs typeface="Arial"/>
            </a:endParaRPr>
          </a:p>
          <a:p>
            <a:pPr marL="572770" indent="-344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72770" algn="l"/>
                <a:tab pos="573405" algn="l"/>
              </a:tabLst>
            </a:pP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Частково</a:t>
            </a:r>
            <a:r>
              <a:rPr sz="19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Arial"/>
                <a:cs typeface="Arial"/>
              </a:rPr>
              <a:t>сплановані</a:t>
            </a:r>
            <a:r>
              <a:rPr sz="19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Arial"/>
                <a:cs typeface="Arial"/>
              </a:rPr>
              <a:t>покупки.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4467" y="3349105"/>
            <a:ext cx="4812665" cy="25666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Первинні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00"/>
              </a:lnSpc>
              <a:spcBef>
                <a:spcPts val="605"/>
              </a:spcBef>
            </a:pPr>
            <a:r>
              <a:rPr sz="2000" spc="-35" dirty="0">
                <a:latin typeface="Microsoft Sans Serif"/>
                <a:cs typeface="Microsoft Sans Serif"/>
              </a:rPr>
              <a:t>Акту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покупкита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використання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передують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ts val="2200"/>
              </a:lnSpc>
            </a:pPr>
            <a:r>
              <a:rPr sz="2000" spc="-25" dirty="0">
                <a:latin typeface="Microsoft Sans Serif"/>
                <a:cs typeface="Microsoft Sans Serif"/>
              </a:rPr>
              <a:t>роздуми </a:t>
            </a:r>
            <a:r>
              <a:rPr sz="2000" dirty="0">
                <a:latin typeface="Microsoft Sans Serif"/>
                <a:cs typeface="Microsoft Sans Serif"/>
              </a:rPr>
              <a:t>та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оцінка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Повторні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spc="-5" dirty="0">
                <a:latin typeface="Microsoft Sans Serif"/>
                <a:cs typeface="Microsoft Sans Serif"/>
              </a:rPr>
              <a:t>Існують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два варіанти: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Microsoft Sans Serif"/>
                <a:cs typeface="Microsoft Sans Serif"/>
              </a:rPr>
              <a:t>Повторне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вирішення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проблеми</a:t>
            </a:r>
            <a:endParaRPr sz="200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lr>
                <a:srgbClr val="6F2F9F"/>
              </a:buClr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Прийняття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звичного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рішення</a:t>
            </a:r>
            <a:r>
              <a:rPr sz="1800" spc="-10" dirty="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291" y="322834"/>
            <a:ext cx="5743575" cy="10318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820"/>
              </a:spcBef>
            </a:pPr>
            <a:r>
              <a:rPr b="0" dirty="0">
                <a:latin typeface="Microsoft Sans Serif"/>
                <a:cs typeface="Microsoft Sans Serif"/>
              </a:rPr>
              <a:t>ПОВНІСТЮ </a:t>
            </a:r>
            <a:r>
              <a:rPr b="0" spc="5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ЗАПЛАНОВАНА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1380" y="1512849"/>
            <a:ext cx="9092565" cy="48044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900" spc="-50" dirty="0">
                <a:latin typeface="Microsoft Sans Serif"/>
                <a:cs typeface="Microsoft Sans Serif"/>
              </a:rPr>
              <a:t>Фактори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впливу:</a:t>
            </a:r>
            <a:endParaRPr sz="1900">
              <a:latin typeface="Microsoft Sans Serif"/>
              <a:cs typeface="Microsoft Sans Serif"/>
            </a:endParaRPr>
          </a:p>
          <a:p>
            <a:pPr marL="584200" indent="-285115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5842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Високий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залучення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endParaRPr sz="1900">
              <a:latin typeface="Microsoft Sans Serif"/>
              <a:cs typeface="Microsoft Sans Serif"/>
            </a:endParaRPr>
          </a:p>
          <a:p>
            <a:pPr marL="584200" indent="-285115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5842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Середній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рівень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залучення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spc="-25" dirty="0">
                <a:latin typeface="Microsoft Sans Serif"/>
                <a:cs typeface="Microsoft Sans Serif"/>
              </a:rPr>
              <a:t>Чи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відбувається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покупка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так,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65" dirty="0">
                <a:latin typeface="Microsoft Sans Serif"/>
                <a:cs typeface="Microsoft Sans Serif"/>
              </a:rPr>
              <a:t>як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заплановано,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залежить: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розташування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приміщень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відділів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магазину,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наявності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споживача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те,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щоб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обдумати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рішення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місці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A061D0"/>
              </a:buClr>
              <a:buFont typeface="Wingdings"/>
              <a:buChar char=""/>
            </a:pPr>
            <a:endParaRPr sz="2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spc="-10" dirty="0">
                <a:latin typeface="Microsoft Sans Serif"/>
                <a:cs typeface="Microsoft Sans Serif"/>
              </a:rPr>
              <a:t>Запланована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купівля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може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бути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перервана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скасована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під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впливом</a:t>
            </a:r>
            <a:endParaRPr sz="1900">
              <a:latin typeface="Microsoft Sans Serif"/>
              <a:cs typeface="Microsoft Sans Serif"/>
            </a:endParaRPr>
          </a:p>
          <a:p>
            <a:pPr marL="12700" marR="5080">
              <a:lnSpc>
                <a:spcPct val="110000"/>
              </a:lnSpc>
            </a:pPr>
            <a:r>
              <a:rPr sz="1900" spc="-15" dirty="0">
                <a:latin typeface="Microsoft Sans Serif"/>
                <a:cs typeface="Microsoft Sans Serif"/>
              </a:rPr>
              <a:t>маркетингової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тактики,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яка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може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переключити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увагу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споживачів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обраної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марки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іншу: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поширення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безкоштовних</a:t>
            </a:r>
            <a:r>
              <a:rPr sz="1900" spc="8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зразків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продукції;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30" dirty="0">
                <a:latin typeface="Microsoft Sans Serif"/>
                <a:cs typeface="Microsoft Sans Serif"/>
              </a:rPr>
              <a:t>зниження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ціни;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купони;</a:t>
            </a:r>
            <a:endParaRPr sz="19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229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особлива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викладка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товару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місці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продажу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ін.</a:t>
            </a:r>
            <a:endParaRPr sz="19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89618" y="2929001"/>
            <a:ext cx="2957195" cy="3733800"/>
            <a:chOff x="8889618" y="2929001"/>
            <a:chExt cx="2957195" cy="3733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9618" y="4457204"/>
              <a:ext cx="2940304" cy="2205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17327" y="2929001"/>
              <a:ext cx="1728977" cy="211797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6958" y="5165762"/>
            <a:ext cx="1993900" cy="11205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28433" y="147320"/>
            <a:ext cx="4801616" cy="270281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703" y="178384"/>
            <a:ext cx="8370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0" dirty="0">
                <a:latin typeface="Microsoft Sans Serif"/>
                <a:cs typeface="Microsoft Sans Serif"/>
              </a:rPr>
              <a:t>ЧАСТКОВО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ЗАПЛАНОВАНА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7880" y="1303146"/>
            <a:ext cx="493014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Microsoft Sans Serif"/>
                <a:cs typeface="Microsoft Sans Serif"/>
              </a:rPr>
              <a:t>Споживачі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можуть</a:t>
            </a:r>
            <a:r>
              <a:rPr sz="2000" spc="-5" dirty="0">
                <a:latin typeface="Microsoft Sans Serif"/>
                <a:cs typeface="Microsoft Sans Serif"/>
              </a:rPr>
              <a:t> планувати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майбутні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покупки,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але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той </a:t>
            </a:r>
            <a:r>
              <a:rPr sz="2000" spc="-40" dirty="0">
                <a:latin typeface="Microsoft Sans Serif"/>
                <a:cs typeface="Microsoft Sans Serif"/>
              </a:rPr>
              <a:t>же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час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відкладати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вибір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бренду 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вироби </a:t>
            </a:r>
            <a:r>
              <a:rPr sz="2000" spc="-15" dirty="0">
                <a:latin typeface="Microsoft Sans Serif"/>
                <a:cs typeface="Microsoft Sans Serif"/>
              </a:rPr>
              <a:t>певного</a:t>
            </a:r>
            <a:r>
              <a:rPr sz="2000" dirty="0">
                <a:latin typeface="Microsoft Sans Serif"/>
                <a:cs typeface="Microsoft Sans Serif"/>
              </a:rPr>
              <a:t> фасону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розміру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до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відвідування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конкретного </a:t>
            </a:r>
            <a:r>
              <a:rPr sz="2000" spc="-25" dirty="0">
                <a:latin typeface="Microsoft Sans Serif"/>
                <a:cs typeface="Microsoft Sans Serif"/>
              </a:rPr>
              <a:t> магазину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сайту.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4378" y="1000125"/>
            <a:ext cx="4195572" cy="28194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14133" y="4467605"/>
            <a:ext cx="47840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9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При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низькому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рівні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залученості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споживачі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часто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приймають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покупку </a:t>
            </a:r>
            <a:r>
              <a:rPr sz="1800" spc="-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одного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брендів,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які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15" dirty="0">
                <a:latin typeface="Microsoft Sans Serif"/>
                <a:cs typeface="Microsoft Sans Serif"/>
              </a:rPr>
              <a:t>їм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відомі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симпатичні.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остаточний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бренду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стилю </a:t>
            </a:r>
            <a:r>
              <a:rPr sz="1800" spc="-35" dirty="0">
                <a:latin typeface="Microsoft Sans Serif"/>
                <a:cs typeface="Microsoft Sans Serif"/>
              </a:rPr>
              <a:t>може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вплинути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зниження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ціни,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спеціальні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викладки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35" dirty="0">
                <a:latin typeface="Microsoft Sans Serif"/>
                <a:cs typeface="Microsoft Sans Serif"/>
              </a:rPr>
              <a:t>їх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упаковка.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764" y="3282606"/>
            <a:ext cx="5943600" cy="29051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49848" y="61976"/>
            <a:ext cx="5292090" cy="10312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 indent="1185545">
              <a:lnSpc>
                <a:spcPts val="3600"/>
              </a:lnSpc>
              <a:spcBef>
                <a:spcPts val="819"/>
              </a:spcBef>
            </a:pPr>
            <a:r>
              <a:rPr b="0" spc="-30" dirty="0">
                <a:latin typeface="Microsoft Sans Serif"/>
                <a:cs typeface="Microsoft Sans Serif"/>
              </a:rPr>
              <a:t>НЕЗАПЛАНОВАНА  </a:t>
            </a:r>
            <a:r>
              <a:rPr b="0" spc="-20" dirty="0">
                <a:latin typeface="Microsoft Sans Serif"/>
                <a:cs typeface="Microsoft Sans Serif"/>
              </a:rPr>
              <a:t>(ІМПУЛЬСНА)</a:t>
            </a:r>
            <a:r>
              <a:rPr b="0" spc="-30" dirty="0">
                <a:latin typeface="Microsoft Sans Serif"/>
                <a:cs typeface="Microsoft Sans Serif"/>
              </a:rPr>
              <a:t> </a:t>
            </a:r>
            <a:r>
              <a:rPr b="0" spc="-95" dirty="0">
                <a:latin typeface="Microsoft Sans Serif"/>
                <a:cs typeface="Microsoft Sans Serif"/>
              </a:rPr>
              <a:t>ПОКУПКА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1891" y="1137285"/>
            <a:ext cx="4003548" cy="25204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87779" y="3784549"/>
            <a:ext cx="35585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Ознаки</a:t>
            </a:r>
            <a:r>
              <a:rPr sz="2000" b="1" spc="-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імпульсної</a:t>
            </a:r>
            <a:r>
              <a:rPr sz="20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покупки: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7779" y="4090263"/>
            <a:ext cx="10328910" cy="260159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Раптове, спонтанне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наполегливе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бажання</a:t>
            </a:r>
            <a:r>
              <a:rPr sz="2000" spc="-10" dirty="0">
                <a:latin typeface="Microsoft Sans Serif"/>
                <a:cs typeface="Microsoft Sans Serif"/>
              </a:rPr>
              <a:t> діяти.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latin typeface="Microsoft Sans Serif"/>
                <a:cs typeface="Microsoft Sans Serif"/>
              </a:rPr>
              <a:t>Стан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психологічної</a:t>
            </a:r>
            <a:r>
              <a:rPr sz="2000" spc="17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неврівноваженості,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204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якому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людина</a:t>
            </a:r>
            <a:r>
              <a:rPr sz="2000" spc="19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может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имчасово</a:t>
            </a:r>
            <a:r>
              <a:rPr sz="2000" spc="18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втратити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Microsoft Sans Serif"/>
                <a:cs typeface="Microsoft Sans Serif"/>
              </a:rPr>
              <a:t>контроль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собою.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dirty="0">
                <a:latin typeface="Microsoft Sans Serif"/>
                <a:cs typeface="Microsoft Sans Serif"/>
              </a:rPr>
              <a:t>Стан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конфлікту</a:t>
            </a:r>
            <a:r>
              <a:rPr sz="2000" spc="-5" dirty="0">
                <a:latin typeface="Microsoft Sans Serif"/>
                <a:cs typeface="Microsoft Sans Serif"/>
              </a:rPr>
              <a:t> та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боротьби,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що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дозволяється негайною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дією.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Мінімум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об'єктивності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оцінках;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переважання </a:t>
            </a:r>
            <a:r>
              <a:rPr sz="2000" spc="-10" dirty="0">
                <a:latin typeface="Microsoft Sans Serif"/>
                <a:cs typeface="Microsoft Sans Serif"/>
              </a:rPr>
              <a:t>емоцій.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spcBef>
                <a:spcPts val="1080"/>
              </a:spcBef>
              <a:buAutoNum type="arabicPeriod" startAt="3"/>
              <a:tabLst>
                <a:tab pos="469900" algn="l"/>
                <a:tab pos="470534" algn="l"/>
              </a:tabLst>
            </a:pPr>
            <a:r>
              <a:rPr sz="2000" spc="-5" dirty="0">
                <a:latin typeface="Microsoft Sans Serif"/>
                <a:cs typeface="Microsoft Sans Serif"/>
              </a:rPr>
              <a:t>Відсутність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думок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наслідки.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2791" y="1270761"/>
            <a:ext cx="26809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81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Імпульсна покупка </a:t>
            </a:r>
            <a:r>
              <a:rPr sz="1400" spc="580" dirty="0">
                <a:latin typeface="Microsoft Sans Serif"/>
                <a:cs typeface="Microsoft Sans Serif"/>
              </a:rPr>
              <a:t>—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-15" dirty="0">
                <a:latin typeface="Microsoft Sans Serif"/>
                <a:cs typeface="Microsoft Sans Serif"/>
              </a:rPr>
              <a:t> незапланована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дія,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вчинена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за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хвилинної 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забаганки,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викликаної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побаченим</a:t>
            </a:r>
            <a:r>
              <a:rPr sz="1800" spc="-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зображенням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 </a:t>
            </a:r>
            <a:r>
              <a:rPr sz="1800" spc="-25" dirty="0">
                <a:latin typeface="Microsoft Sans Serif"/>
                <a:cs typeface="Microsoft Sans Serif"/>
              </a:rPr>
              <a:t>акцією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276" y="1322323"/>
            <a:ext cx="47904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94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вказують,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68%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товарів,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придбаних </a:t>
            </a:r>
            <a:r>
              <a:rPr sz="1800" spc="-20" dirty="0">
                <a:latin typeface="Microsoft Sans Serif"/>
                <a:cs typeface="Microsoft Sans Serif"/>
              </a:rPr>
              <a:t>під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час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масштабних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поїздок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за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покупками,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54%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куплених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12700" marR="80073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процесі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менш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глобальних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поїздок,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планувалися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покупцями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заздалегідь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Імпульсні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покупки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вказують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те,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виборі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брендів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магазині</a:t>
            </a:r>
            <a:endParaRPr sz="1800">
              <a:latin typeface="Microsoft Sans Serif"/>
              <a:cs typeface="Microsoft Sans Serif"/>
            </a:endParaRPr>
          </a:p>
          <a:p>
            <a:pPr marL="12700" marR="49530">
              <a:lnSpc>
                <a:spcPct val="100000"/>
              </a:lnSpc>
            </a:pPr>
            <a:r>
              <a:rPr sz="1800" spc="-20" dirty="0">
                <a:latin typeface="Microsoft Sans Serif"/>
                <a:cs typeface="Microsoft Sans Serif"/>
              </a:rPr>
              <a:t>споживачі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покладаються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фактори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впливу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у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самому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магазині.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30" dirty="0">
                <a:latin typeface="Microsoft Sans Serif"/>
                <a:cs typeface="Microsoft Sans Serif"/>
              </a:rPr>
              <a:t>Викладка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може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служити</a:t>
            </a:r>
            <a:endParaRPr sz="1800">
              <a:latin typeface="Microsoft Sans Serif"/>
              <a:cs typeface="Microsoft Sans Serif"/>
            </a:endParaRPr>
          </a:p>
          <a:p>
            <a:pPr marL="12700" marR="381635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споживачеві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нагадування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запустити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механізм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здійснення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покупки,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наприклад,</a:t>
            </a:r>
            <a:endParaRPr sz="18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30" dirty="0">
                <a:latin typeface="Microsoft Sans Serif"/>
                <a:cs typeface="Microsoft Sans Serif"/>
              </a:rPr>
              <a:t>якщо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він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бачив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продукт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телевізору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інтернет-сайті.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4800" y="226825"/>
            <a:ext cx="8228965" cy="97783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527175" marR="5080" indent="-1515110" algn="just">
              <a:lnSpc>
                <a:spcPts val="3600"/>
              </a:lnSpc>
              <a:spcBef>
                <a:spcPts val="425"/>
              </a:spcBef>
            </a:pPr>
            <a:r>
              <a:rPr sz="3200" b="0" spc="-20" dirty="0">
                <a:latin typeface="Microsoft Sans Serif"/>
                <a:cs typeface="Microsoft Sans Serif"/>
              </a:rPr>
              <a:t>Розподіл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імпульсих</a:t>
            </a:r>
            <a:r>
              <a:rPr sz="3200" b="0" spc="15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і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20" dirty="0" err="1">
                <a:latin typeface="Microsoft Sans Serif"/>
                <a:cs typeface="Microsoft Sans Serif"/>
              </a:rPr>
              <a:t>запланованих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70" dirty="0" err="1" smtClean="0">
                <a:latin typeface="Microsoft Sans Serif"/>
                <a:cs typeface="Microsoft Sans Serif"/>
              </a:rPr>
              <a:t>покупок</a:t>
            </a:r>
            <a:r>
              <a:rPr lang="uk-UA" sz="3200" b="0" spc="-70" dirty="0">
                <a:latin typeface="Microsoft Sans Serif"/>
                <a:cs typeface="Microsoft Sans Serif"/>
              </a:rPr>
              <a:t> </a:t>
            </a:r>
            <a:r>
              <a:rPr sz="3200" b="0" dirty="0" smtClean="0">
                <a:latin typeface="Microsoft Sans Serif"/>
                <a:cs typeface="Microsoft Sans Serif"/>
              </a:rPr>
              <a:t>у</a:t>
            </a:r>
            <a:r>
              <a:rPr sz="3200" b="0" spc="30" dirty="0" smtClean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залежності</a:t>
            </a:r>
            <a:r>
              <a:rPr sz="3200" b="0" spc="5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від</a:t>
            </a:r>
            <a:r>
              <a:rPr sz="3200" b="0" spc="25" dirty="0">
                <a:latin typeface="Microsoft Sans Serif"/>
                <a:cs typeface="Microsoft Sans Serif"/>
              </a:rPr>
              <a:t> </a:t>
            </a:r>
            <a:r>
              <a:rPr sz="3200" b="0" spc="-60" dirty="0">
                <a:latin typeface="Microsoft Sans Serif"/>
                <a:cs typeface="Microsoft Sans Serif"/>
              </a:rPr>
              <a:t>віку</a:t>
            </a:r>
            <a:r>
              <a:rPr sz="3200" b="0" spc="3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і</a:t>
            </a:r>
            <a:r>
              <a:rPr sz="3200" b="0" spc="3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рівня</a:t>
            </a:r>
            <a:r>
              <a:rPr sz="3200" b="0" spc="35" dirty="0">
                <a:latin typeface="Microsoft Sans Serif"/>
                <a:cs typeface="Microsoft Sans Serif"/>
              </a:rPr>
              <a:t> </a:t>
            </a:r>
            <a:r>
              <a:rPr sz="3200" b="0" spc="-5" dirty="0">
                <a:latin typeface="Microsoft Sans Serif"/>
                <a:cs typeface="Microsoft Sans Serif"/>
              </a:rPr>
              <a:t>доходів</a:t>
            </a:r>
            <a:endParaRPr sz="3200" dirty="0">
              <a:latin typeface="Microsoft Sans Serif"/>
              <a:cs typeface="Microsoft Sans Serif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066800"/>
            <a:ext cx="3810000" cy="27471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683" y="4047395"/>
            <a:ext cx="3881813" cy="23534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6734" y="190626"/>
            <a:ext cx="58121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85" dirty="0">
                <a:latin typeface="Microsoft Sans Serif"/>
                <a:cs typeface="Microsoft Sans Serif"/>
              </a:rPr>
              <a:t>ЩО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65" dirty="0">
                <a:latin typeface="Microsoft Sans Serif"/>
                <a:cs typeface="Microsoft Sans Serif"/>
              </a:rPr>
              <a:t>ТАКЕ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40" dirty="0">
                <a:latin typeface="Microsoft Sans Serif"/>
                <a:cs typeface="Microsoft Sans Serif"/>
              </a:rPr>
              <a:t>МЕРЧАНДАЙЗИНГ?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487" y="907414"/>
            <a:ext cx="6385560" cy="1939289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4500" marR="434975" algn="ctr">
              <a:lnSpc>
                <a:spcPct val="100000"/>
              </a:lnSpc>
              <a:spcBef>
                <a:spcPts val="300"/>
              </a:spcBef>
            </a:pPr>
            <a:r>
              <a:rPr sz="24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Даний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термін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перекладі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англійської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мови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означає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"мистецтво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торгувати".</a:t>
            </a:r>
            <a:endParaRPr sz="2400" dirty="0">
              <a:latin typeface="Microsoft Sans Serif"/>
              <a:cs typeface="Microsoft Sans Serif"/>
            </a:endParaRPr>
          </a:p>
          <a:p>
            <a:pPr marL="304165" marR="297815" indent="-635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основі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мерчандайзингу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лежить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спостереження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поведінкою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покупців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момент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здійснення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покупки.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0157" y="3387979"/>
            <a:ext cx="640969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0110" marR="5080" indent="-169545" algn="r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передбачає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просування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марок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безпосередньо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торговому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залі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магазину.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Мерчандайзинг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завжди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орієнтований</a:t>
            </a:r>
            <a:r>
              <a:rPr sz="24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певний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результат:</a:t>
            </a:r>
            <a:endParaRPr sz="2400" dirty="0">
              <a:latin typeface="Microsoft Sans Serif"/>
              <a:cs typeface="Microsoft Sans Serif"/>
            </a:endParaRPr>
          </a:p>
          <a:p>
            <a:pPr marL="1530350" marR="5080" indent="-1518285" algn="r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стимулювання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бажання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кінцевого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вибрати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купити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просувний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товар.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209716"/>
            <a:ext cx="3962400" cy="359088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727" y="1093470"/>
            <a:ext cx="6127750" cy="4480560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1789"/>
              </a:spcBef>
            </a:pP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Цілі</a:t>
            </a:r>
            <a:r>
              <a:rPr sz="2400" b="1" spc="-5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6600"/>
                </a:solidFill>
                <a:latin typeface="Arial"/>
                <a:cs typeface="Arial"/>
              </a:rPr>
              <a:t>мерчандайзингу:</a:t>
            </a:r>
            <a:endParaRPr sz="2400" dirty="0">
              <a:latin typeface="Arial"/>
              <a:cs typeface="Arial"/>
            </a:endParaRPr>
          </a:p>
          <a:p>
            <a:pPr marL="355600" marR="34290" indent="-342900">
              <a:lnSpc>
                <a:spcPct val="100000"/>
              </a:lnSpc>
              <a:spcBef>
                <a:spcPts val="1695"/>
              </a:spcBef>
              <a:buClr>
                <a:srgbClr val="FF6600"/>
              </a:buClr>
              <a:buAutoNum type="arabicPeriod"/>
              <a:tabLst>
                <a:tab pos="355600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доступності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цільової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аудиторії;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570230" indent="-342900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355600" algn="l"/>
              </a:tabLst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Виділення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всередині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даної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групи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</a:t>
            </a:r>
            <a:endParaRPr sz="24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максимальної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споживачів;</a:t>
            </a:r>
            <a:endParaRPr sz="2400" dirty="0">
              <a:latin typeface="Microsoft Sans Serif"/>
              <a:cs typeface="Microsoft Sans Serif"/>
            </a:endParaRPr>
          </a:p>
          <a:p>
            <a:pPr marL="355600" marR="304165" indent="-342900">
              <a:lnSpc>
                <a:spcPct val="100000"/>
              </a:lnSpc>
              <a:buClr>
                <a:srgbClr val="FF6600"/>
              </a:buClr>
              <a:buAutoNum type="arabicPeriod" startAt="3"/>
              <a:tabLst>
                <a:tab pos="355600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Забезпечення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найкращого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сприйняття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кожного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виду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споживачем;</a:t>
            </a:r>
            <a:endParaRPr sz="24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AutoNum type="arabicPeriod" startAt="3"/>
              <a:tabLst>
                <a:tab pos="355600" algn="l"/>
              </a:tabLst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Максимальне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торгової</a:t>
            </a:r>
            <a:endParaRPr sz="24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площі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клієнта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продукції;</a:t>
            </a:r>
            <a:endParaRPr sz="24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AutoNum type="arabicPeriod" startAt="5"/>
              <a:tabLst>
                <a:tab pos="355600" algn="l"/>
              </a:tabLst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Ротація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термінах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придатності.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99548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120" dirty="0">
                <a:solidFill>
                  <a:srgbClr val="6F2F9F"/>
                </a:solidFill>
                <a:latin typeface="Microsoft Sans Serif"/>
                <a:cs typeface="Microsoft Sans Serif"/>
              </a:rPr>
              <a:t>ДОЛЯ</a:t>
            </a:r>
            <a:r>
              <a:rPr sz="3200" b="0" spc="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  <a:r>
              <a:rPr sz="3200"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ВИРІШУЄТЬСЯ</a:t>
            </a:r>
            <a:r>
              <a:rPr sz="3200" b="0" spc="1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В</a:t>
            </a:r>
            <a:r>
              <a:rPr sz="3200"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МІСЦІ</a:t>
            </a:r>
            <a:r>
              <a:rPr sz="3200"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ПРОДАЖУ!</a:t>
            </a:r>
            <a:endParaRPr sz="32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1850" y="1268260"/>
            <a:ext cx="4844415" cy="449592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661161"/>
            <a:ext cx="65678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Викладення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торгових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точках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стандартам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компанії;</a:t>
            </a:r>
            <a:endParaRPr sz="2400" dirty="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P.O.S.-матеріалів;</a:t>
            </a:r>
            <a:endParaRPr sz="2400" dirty="0">
              <a:latin typeface="Microsoft Sans Serif"/>
              <a:cs typeface="Microsoft Sans Serif"/>
            </a:endParaRPr>
          </a:p>
          <a:p>
            <a:pPr marL="469900" marR="1086485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Розміщення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додаткового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торгового </a:t>
            </a:r>
            <a:r>
              <a:rPr sz="2400" spc="-6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обладнання;</a:t>
            </a:r>
            <a:endParaRPr sz="2400" dirty="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buClr>
                <a:srgbClr val="FF6600"/>
              </a:buClr>
              <a:buAutoNum type="arabicPeriod"/>
              <a:tabLst>
                <a:tab pos="469265" algn="l"/>
                <a:tab pos="470534" algn="l"/>
              </a:tabLst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Відповідність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цінника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продукту.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0008" y="64134"/>
            <a:ext cx="87014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ГОЛОВНІ</a:t>
            </a:r>
            <a:r>
              <a:rPr sz="3200"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3200"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ІНСТРУМЕНТИ </a:t>
            </a:r>
            <a:r>
              <a:rPr sz="32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МЕРЧАНДАЙЗЕРІВ</a:t>
            </a:r>
            <a:endParaRPr sz="32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5506" y="838708"/>
            <a:ext cx="3015869" cy="25937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48957" y="5532526"/>
            <a:ext cx="49314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(наприклад,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арт.001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майонез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«Провансаль»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пластиковій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банці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850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мл)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962" y="2817114"/>
            <a:ext cx="11536045" cy="274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32574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Золота</a:t>
            </a:r>
            <a:r>
              <a:rPr sz="2400" b="1" spc="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Полиця</a:t>
            </a: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полицю,</a:t>
            </a:r>
            <a:r>
              <a:rPr sz="24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рівні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погляду </a:t>
            </a:r>
            <a:r>
              <a:rPr sz="2400" spc="-6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(на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висоті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1,2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1,7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м)</a:t>
            </a:r>
            <a:endParaRPr sz="2400" dirty="0">
              <a:latin typeface="Microsoft Sans Serif"/>
              <a:cs typeface="Microsoft Sans Serif"/>
            </a:endParaRPr>
          </a:p>
          <a:p>
            <a:pPr marL="38100" marR="1141095">
              <a:lnSpc>
                <a:spcPct val="100000"/>
              </a:lnSpc>
              <a:spcBef>
                <a:spcPts val="78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P.O.S. </a:t>
            </a:r>
            <a:r>
              <a:rPr sz="2400" b="1" spc="-10" dirty="0">
                <a:solidFill>
                  <a:srgbClr val="FF6600"/>
                </a:solidFill>
                <a:latin typeface="Arial"/>
                <a:cs typeface="Arial"/>
              </a:rPr>
              <a:t>матеріали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засіб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залучення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уваги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покупців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місці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продажу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r>
              <a:rPr sz="24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(інформаційні</a:t>
            </a:r>
            <a:r>
              <a:rPr sz="2400" spc="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покажчики,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аксесуари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24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приналежності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endParaRPr sz="2400" dirty="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фірмовою</a:t>
            </a:r>
            <a:r>
              <a:rPr sz="24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символікою,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плакати,</a:t>
            </a:r>
            <a:r>
              <a:rPr sz="24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сіті-формат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S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и,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K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sz="3600" b="1" spc="-382" baseline="-10416" dirty="0">
                <a:solidFill>
                  <a:srgbClr val="FF6600"/>
                </a:solidFill>
                <a:latin typeface="Arial"/>
                <a:cs typeface="Arial"/>
              </a:rPr>
              <a:t>U</a:t>
            </a:r>
            <a:r>
              <a:rPr sz="2400" spc="-254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400" spc="-1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–</a:t>
            </a:r>
            <a:r>
              <a:rPr sz="2400" spc="-23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400" spc="-235" dirty="0">
                <a:solidFill>
                  <a:srgbClr val="001F5F"/>
                </a:solidFill>
                <a:latin typeface="Microsoft Sans Serif"/>
                <a:cs typeface="Microsoft Sans Serif"/>
              </a:rPr>
              <a:t>.)</a:t>
            </a:r>
            <a:r>
              <a:rPr sz="3600" spc="-35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дне</a:t>
            </a:r>
            <a:r>
              <a:rPr sz="3600" spc="60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2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найменування</a:t>
            </a:r>
            <a:r>
              <a:rPr sz="3600" spc="104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3600" spc="-22" baseline="-10416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продукції</a:t>
            </a:r>
            <a:endParaRPr sz="3600" baseline="-10416" dirty="0">
              <a:latin typeface="Microsoft Sans Serif"/>
              <a:cs typeface="Microsoft Sans Serif"/>
            </a:endParaRPr>
          </a:p>
          <a:p>
            <a:pPr marL="6276340">
              <a:lnSpc>
                <a:spcPct val="100000"/>
              </a:lnSpc>
              <a:spcBef>
                <a:spcPts val="434"/>
              </a:spcBef>
            </a:pPr>
            <a:r>
              <a:rPr sz="2400" spc="-100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24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110" dirty="0">
                <a:solidFill>
                  <a:srgbClr val="001F5F"/>
                </a:solidFill>
                <a:latin typeface="Microsoft Sans Serif"/>
                <a:cs typeface="Microsoft Sans Serif"/>
              </a:rPr>
              <a:t>її</a:t>
            </a:r>
            <a:r>
              <a:rPr sz="24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характеристиками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endParaRPr sz="2400" dirty="0">
              <a:latin typeface="Microsoft Sans Serif"/>
              <a:cs typeface="Microsoft Sans Serif"/>
            </a:endParaRPr>
          </a:p>
          <a:p>
            <a:pPr marL="6276340">
              <a:lnSpc>
                <a:spcPct val="100000"/>
              </a:lnSpc>
            </a:pPr>
            <a:r>
              <a:rPr sz="24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асортиментному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переліку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виробника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362" y="5390184"/>
            <a:ext cx="54095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6600"/>
                </a:solidFill>
                <a:latin typeface="Arial"/>
                <a:cs typeface="Arial"/>
              </a:rPr>
              <a:t>Фейсинг </a:t>
            </a:r>
            <a:r>
              <a:rPr sz="2400" spc="630" dirty="0">
                <a:solidFill>
                  <a:srgbClr val="001F5F"/>
                </a:solidFill>
                <a:latin typeface="Microsoft Sans Serif"/>
                <a:cs typeface="Microsoft Sans Serif"/>
              </a:rPr>
              <a:t>–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це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одиниця </a:t>
            </a:r>
            <a:r>
              <a:rPr sz="24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продукту, </a:t>
            </a:r>
            <a:r>
              <a:rPr sz="24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викладена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полиці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фронтально,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тобто</a:t>
            </a:r>
            <a:r>
              <a:rPr sz="24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001F5F"/>
                </a:solidFill>
                <a:latin typeface="Microsoft Sans Serif"/>
                <a:cs typeface="Microsoft Sans Serif"/>
              </a:rPr>
              <a:t>лицьовою</a:t>
            </a:r>
            <a:r>
              <a:rPr sz="24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стороною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</a:t>
            </a:r>
            <a:r>
              <a:rPr sz="24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4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744" y="989152"/>
            <a:ext cx="41605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Вибір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магазину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визначають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чинники,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які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залежать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від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сегмента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ринку,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і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від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класу </a:t>
            </a:r>
            <a:r>
              <a:rPr sz="1400" spc="-5" dirty="0">
                <a:latin typeface="Microsoft Sans Serif"/>
                <a:cs typeface="Microsoft Sans Serif"/>
              </a:rPr>
              <a:t>товарів,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44" y="1631061"/>
            <a:ext cx="3942079" cy="319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Microsoft Sans Serif"/>
                <a:cs typeface="Microsoft Sans Serif"/>
              </a:rPr>
              <a:t>Найбільш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важливі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атрибути,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які 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визначають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успіх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чи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невдачу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роздрібного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продавця: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місце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розташування;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характер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якість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асортименту;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ціна;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реклама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r>
              <a:rPr sz="1600" spc="-10" dirty="0">
                <a:latin typeface="Microsoft Sans Serif"/>
                <a:cs typeface="Microsoft Sans Serif"/>
              </a:rPr>
              <a:t> просування;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торговий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персонал;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25082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пропоновані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послуги;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фізичні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атрибути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магазину;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характер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клієнтури;</a:t>
            </a:r>
            <a:endParaRPr sz="1600" dirty="0">
              <a:latin typeface="Microsoft Sans Serif"/>
              <a:cs typeface="Microsoft Sans Serif"/>
            </a:endParaRPr>
          </a:p>
          <a:p>
            <a:pPr marL="250190" indent="-238125">
              <a:lnSpc>
                <a:spcPct val="100000"/>
              </a:lnSpc>
              <a:buAutoNum type="arabicParenR"/>
              <a:tabLst>
                <a:tab pos="250825" algn="l"/>
              </a:tabLst>
            </a:pPr>
            <a:r>
              <a:rPr sz="1600" spc="-25" dirty="0">
                <a:latin typeface="Microsoft Sans Serif"/>
                <a:cs typeface="Microsoft Sans Serif"/>
              </a:rPr>
              <a:t>рекламні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матеріали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місці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продажу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</a:t>
            </a:r>
            <a:endParaRPr sz="1600" dirty="0">
              <a:latin typeface="Microsoft Sans Serif"/>
              <a:cs typeface="Microsoft Sans Serif"/>
            </a:endParaRPr>
          </a:p>
          <a:p>
            <a:pPr marL="363220" indent="-350520">
              <a:lnSpc>
                <a:spcPct val="100000"/>
              </a:lnSpc>
              <a:buAutoNum type="arabicParenR"/>
              <a:tabLst>
                <a:tab pos="363220" algn="l"/>
              </a:tabLst>
            </a:pPr>
            <a:r>
              <a:rPr sz="1600" spc="-20" dirty="0">
                <a:latin typeface="Microsoft Sans Serif"/>
                <a:cs typeface="Microsoft Sans Serif"/>
              </a:rPr>
              <a:t>споживча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логістика.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4383" y="244297"/>
            <a:ext cx="11428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ДЕТЕРМІНАНТИ</a:t>
            </a:r>
            <a:r>
              <a:rPr sz="2800" b="0" spc="9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УСПІХУ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АБО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55" dirty="0">
                <a:solidFill>
                  <a:srgbClr val="6F2F9F"/>
                </a:solidFill>
                <a:latin typeface="Microsoft Sans Serif"/>
                <a:cs typeface="Microsoft Sans Serif"/>
              </a:rPr>
              <a:t>НЕВДАЧІ</a:t>
            </a:r>
            <a:r>
              <a:rPr sz="2800" b="0" spc="4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РОЗДРІБНОГО</a:t>
            </a:r>
            <a:r>
              <a:rPr sz="2800"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sz="2800"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ПРОДАВЦЯ</a:t>
            </a:r>
            <a:endParaRPr sz="2800" dirty="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6825" y="758570"/>
            <a:ext cx="6881747" cy="255082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6800" y="3941305"/>
            <a:ext cx="2670750" cy="26663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144" y="5296669"/>
            <a:ext cx="4122928" cy="14766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43754" y="3309366"/>
            <a:ext cx="457073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001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44444"/>
                </a:solidFill>
                <a:latin typeface="Arial"/>
                <a:cs typeface="Arial"/>
              </a:rPr>
              <a:t>Воблер</a:t>
            </a:r>
            <a:r>
              <a:rPr sz="1600" b="1" spc="10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(від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англійського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Wobbler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444444"/>
                </a:solidFill>
                <a:latin typeface="Microsoft Sans Serif"/>
                <a:cs typeface="Microsoft Sans Serif"/>
              </a:rPr>
              <a:t>—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4444"/>
                </a:solidFill>
                <a:latin typeface="Microsoft Sans Serif"/>
                <a:cs typeface="Microsoft Sans Serif"/>
              </a:rPr>
              <a:t>«наживка,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приманка») </a:t>
            </a:r>
            <a:r>
              <a:rPr sz="1600" spc="660" dirty="0">
                <a:solidFill>
                  <a:srgbClr val="444444"/>
                </a:solidFill>
                <a:latin typeface="Microsoft Sans Serif"/>
                <a:cs typeface="Microsoft Sans Serif"/>
              </a:rPr>
              <a:t>—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це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один </a:t>
            </a:r>
            <a:r>
              <a:rPr sz="1600" spc="-40" dirty="0">
                <a:solidFill>
                  <a:srgbClr val="444444"/>
                </a:solidFill>
                <a:latin typeface="Microsoft Sans Serif"/>
                <a:cs typeface="Microsoft Sans Serif"/>
              </a:rPr>
              <a:t>із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видів POS-продукції,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рекламний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елемент,</a:t>
            </a:r>
            <a:r>
              <a:rPr sz="1600" spc="6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444444"/>
                </a:solidFill>
                <a:latin typeface="Microsoft Sans Serif"/>
                <a:cs typeface="Microsoft Sans Serif"/>
              </a:rPr>
              <a:t>який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надрукований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437515">
              <a:lnSpc>
                <a:spcPct val="100000"/>
              </a:lnSpc>
            </a:pP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папері</a:t>
            </a:r>
            <a:r>
              <a:rPr sz="1600" spc="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картоні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і</a:t>
            </a:r>
            <a:r>
              <a:rPr sz="1600" spc="1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кріпиться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пластиковій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ніжці</a:t>
            </a:r>
            <a:r>
              <a:rPr sz="1600" spc="2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до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полиць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444444"/>
                </a:solidFill>
                <a:latin typeface="Microsoft Sans Serif"/>
                <a:cs typeface="Microsoft Sans Serif"/>
              </a:rPr>
              <a:t>з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товарами.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4444"/>
                </a:solidFill>
                <a:latin typeface="Microsoft Sans Serif"/>
                <a:cs typeface="Microsoft Sans Serif"/>
              </a:rPr>
              <a:t>окремих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випадках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воблери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кріпляться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безпосередньо</a:t>
            </a:r>
            <a:r>
              <a:rPr sz="1600" spc="4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продукцію.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43754" y="5260594"/>
            <a:ext cx="44354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814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44444"/>
                </a:solidFill>
                <a:latin typeface="Arial"/>
                <a:cs typeface="Arial"/>
              </a:rPr>
              <a:t>Шелфтокер </a:t>
            </a:r>
            <a:r>
              <a:rPr sz="1600" spc="655" dirty="0">
                <a:solidFill>
                  <a:srgbClr val="444444"/>
                </a:solidFill>
                <a:latin typeface="Microsoft Sans Serif"/>
                <a:cs typeface="Microsoft Sans Serif"/>
              </a:rPr>
              <a:t>—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це паперові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 пластикові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444444"/>
                </a:solidFill>
                <a:latin typeface="Microsoft Sans Serif"/>
                <a:cs typeface="Microsoft Sans Serif"/>
              </a:rPr>
              <a:t>вказівники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чи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цінники,</a:t>
            </a:r>
            <a:r>
              <a:rPr sz="1600" spc="7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444444"/>
                </a:solidFill>
                <a:latin typeface="Microsoft Sans Serif"/>
                <a:cs typeface="Microsoft Sans Serif"/>
              </a:rPr>
              <a:t>які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розміщуються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на</a:t>
            </a:r>
            <a:endParaRPr sz="16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полицях</a:t>
            </a:r>
            <a:r>
              <a:rPr sz="1600" spc="3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444444"/>
                </a:solidFill>
                <a:latin typeface="Microsoft Sans Serif"/>
                <a:cs typeface="Microsoft Sans Serif"/>
              </a:rPr>
              <a:t>з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товарами.</a:t>
            </a:r>
            <a:r>
              <a:rPr sz="1600" spc="5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4444"/>
                </a:solidFill>
                <a:latin typeface="Microsoft Sans Serif"/>
                <a:cs typeface="Microsoft Sans Serif"/>
              </a:rPr>
              <a:t>Завданням</a:t>
            </a:r>
            <a:r>
              <a:rPr sz="1600" spc="5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шелфтокерів, </a:t>
            </a:r>
            <a:r>
              <a:rPr sz="1600" spc="-409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444444"/>
                </a:solidFill>
                <a:latin typeface="Microsoft Sans Serif"/>
                <a:cs typeface="Microsoft Sans Serif"/>
              </a:rPr>
              <a:t>як</a:t>
            </a:r>
            <a:r>
              <a:rPr sz="1600" spc="2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і</a:t>
            </a:r>
            <a:r>
              <a:rPr sz="1600" spc="10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444444"/>
                </a:solidFill>
                <a:latin typeface="Microsoft Sans Serif"/>
                <a:cs typeface="Microsoft Sans Serif"/>
              </a:rPr>
              <a:t>іншої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u="heavy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Microsoft Sans Serif"/>
                <a:cs typeface="Microsoft Sans Serif"/>
                <a:hlinkClick r:id="rId5"/>
              </a:rPr>
              <a:t>POS-продукції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,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444444"/>
                </a:solidFill>
                <a:latin typeface="Microsoft Sans Serif"/>
                <a:cs typeface="Microsoft Sans Serif"/>
              </a:rPr>
              <a:t>є</a:t>
            </a:r>
            <a:r>
              <a:rPr sz="1600" spc="3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привернути</a:t>
            </a:r>
            <a:r>
              <a:rPr sz="1600" spc="6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444444"/>
                </a:solidFill>
                <a:latin typeface="Microsoft Sans Serif"/>
                <a:cs typeface="Microsoft Sans Serif"/>
              </a:rPr>
              <a:t>увагу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solidFill>
                  <a:srgbClr val="444444"/>
                </a:solidFill>
                <a:latin typeface="Microsoft Sans Serif"/>
                <a:cs typeface="Microsoft Sans Serif"/>
              </a:rPr>
              <a:t>покупця,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виділити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певний</a:t>
            </a:r>
            <a:r>
              <a:rPr sz="1600" spc="4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товар</a:t>
            </a:r>
            <a:r>
              <a:rPr sz="1600" spc="2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444444"/>
                </a:solidFill>
                <a:latin typeface="Microsoft Sans Serif"/>
                <a:cs typeface="Microsoft Sans Serif"/>
              </a:rPr>
              <a:t>серед</a:t>
            </a:r>
            <a:r>
              <a:rPr sz="1600" spc="15" dirty="0">
                <a:solidFill>
                  <a:srgbClr val="444444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4444"/>
                </a:solidFill>
                <a:latin typeface="Microsoft Sans Serif"/>
                <a:cs typeface="Microsoft Sans Serif"/>
              </a:rPr>
              <a:t>інших.</a:t>
            </a:r>
            <a:endParaRPr sz="1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8593" y="254965"/>
            <a:ext cx="9499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ТИПИ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ПРИЙНЯТТЯ</a:t>
            </a:r>
            <a:r>
              <a:rPr b="0" spc="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РІШЕНЬ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ПРО</a:t>
            </a:r>
            <a:r>
              <a:rPr b="0" spc="4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КУПІВЛЮ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68184" y="1051560"/>
            <a:ext cx="10474325" cy="1861185"/>
            <a:chOff x="768184" y="1051560"/>
            <a:chExt cx="10474325" cy="1861185"/>
          </a:xfrm>
        </p:grpSpPr>
        <p:sp>
          <p:nvSpPr>
            <p:cNvPr id="5" name="object 5"/>
            <p:cNvSpPr/>
            <p:nvPr/>
          </p:nvSpPr>
          <p:spPr>
            <a:xfrm>
              <a:off x="768184" y="1051560"/>
              <a:ext cx="10474325" cy="1638935"/>
            </a:xfrm>
            <a:custGeom>
              <a:avLst/>
              <a:gdLst/>
              <a:ahLst/>
              <a:cxnLst/>
              <a:rect l="l" t="t" r="r" b="b"/>
              <a:pathLst>
                <a:path w="10474325" h="1638935">
                  <a:moveTo>
                    <a:pt x="10474071" y="0"/>
                  </a:moveTo>
                  <a:lnTo>
                    <a:pt x="0" y="0"/>
                  </a:lnTo>
                  <a:lnTo>
                    <a:pt x="0" y="1638808"/>
                  </a:lnTo>
                  <a:lnTo>
                    <a:pt x="10474071" y="1638808"/>
                  </a:lnTo>
                  <a:lnTo>
                    <a:pt x="1047407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331" y="2025396"/>
              <a:ext cx="10035540" cy="6477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4" y="1789176"/>
              <a:ext cx="9886188" cy="1123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512" y="2047494"/>
              <a:ext cx="9950323" cy="5627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31862" y="1719732"/>
              <a:ext cx="2604135" cy="328295"/>
            </a:xfrm>
            <a:custGeom>
              <a:avLst/>
              <a:gdLst/>
              <a:ahLst/>
              <a:cxnLst/>
              <a:rect l="l" t="t" r="r" b="b"/>
              <a:pathLst>
                <a:path w="2604135" h="328294">
                  <a:moveTo>
                    <a:pt x="2604008" y="0"/>
                  </a:moveTo>
                  <a:lnTo>
                    <a:pt x="0" y="0"/>
                  </a:lnTo>
                  <a:lnTo>
                    <a:pt x="0" y="327761"/>
                  </a:lnTo>
                  <a:lnTo>
                    <a:pt x="2604008" y="327761"/>
                  </a:lnTo>
                  <a:lnTo>
                    <a:pt x="2604008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91817" y="1651762"/>
            <a:ext cx="1685289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31800" marR="5080" indent="-419100">
              <a:lnSpc>
                <a:spcPts val="1340"/>
              </a:lnSpc>
              <a:spcBef>
                <a:spcPts val="43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Розширене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21827" y="1704746"/>
            <a:ext cx="2604135" cy="328295"/>
          </a:xfrm>
          <a:custGeom>
            <a:avLst/>
            <a:gdLst/>
            <a:ahLst/>
            <a:cxnLst/>
            <a:rect l="l" t="t" r="r" b="b"/>
            <a:pathLst>
              <a:path w="2604134" h="328294">
                <a:moveTo>
                  <a:pt x="2604007" y="0"/>
                </a:moveTo>
                <a:lnTo>
                  <a:pt x="0" y="0"/>
                </a:lnTo>
                <a:lnTo>
                  <a:pt x="0" y="327761"/>
                </a:lnTo>
                <a:lnTo>
                  <a:pt x="2604007" y="327761"/>
                </a:lnTo>
                <a:lnTo>
                  <a:pt x="2604007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9013317" y="1636902"/>
            <a:ext cx="1624965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00685" marR="5080" indent="-388620">
              <a:lnSpc>
                <a:spcPts val="1340"/>
              </a:lnSpc>
              <a:spcBef>
                <a:spcPts val="43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Обмежене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53203" y="1655445"/>
            <a:ext cx="3195320" cy="374650"/>
          </a:xfrm>
          <a:custGeom>
            <a:avLst/>
            <a:gdLst/>
            <a:ahLst/>
            <a:cxnLst/>
            <a:rect l="l" t="t" r="r" b="b"/>
            <a:pathLst>
              <a:path w="3195320" h="374650">
                <a:moveTo>
                  <a:pt x="3194938" y="0"/>
                </a:moveTo>
                <a:lnTo>
                  <a:pt x="0" y="0"/>
                </a:lnTo>
                <a:lnTo>
                  <a:pt x="0" y="374268"/>
                </a:lnTo>
                <a:lnTo>
                  <a:pt x="3194938" y="374268"/>
                </a:lnTo>
                <a:lnTo>
                  <a:pt x="3194938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4818634" y="1610995"/>
            <a:ext cx="2663190" cy="41020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922019" marR="5080" indent="-909955">
              <a:lnSpc>
                <a:spcPct val="80000"/>
              </a:lnSpc>
              <a:spcBef>
                <a:spcPts val="440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Середнє </a:t>
            </a:r>
            <a:r>
              <a:rPr sz="1400" spc="-30" dirty="0">
                <a:latin typeface="Microsoft Sans Serif"/>
                <a:cs typeface="Microsoft Sans Serif"/>
              </a:rPr>
              <a:t>за </a:t>
            </a:r>
            <a:r>
              <a:rPr sz="1400" dirty="0">
                <a:latin typeface="Microsoft Sans Serif"/>
                <a:cs typeface="Microsoft Sans Serif"/>
              </a:rPr>
              <a:t>тривалістю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93847" y="1170178"/>
            <a:ext cx="5878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Процеси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прийняття</a:t>
            </a:r>
            <a:r>
              <a:rPr sz="1800" b="1" spc="6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рішень</a:t>
            </a:r>
            <a:r>
              <a:rPr sz="1800" b="1" spc="3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для</a:t>
            </a:r>
            <a:r>
              <a:rPr sz="1800" b="1" dirty="0">
                <a:solidFill>
                  <a:srgbClr val="472CBB"/>
                </a:solidFill>
                <a:latin typeface="Arial"/>
                <a:cs typeface="Arial"/>
              </a:rPr>
              <a:t> первинних</a:t>
            </a:r>
            <a:r>
              <a:rPr sz="1800" b="1" spc="5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покупок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33640" y="3876421"/>
            <a:ext cx="10474325" cy="2025014"/>
            <a:chOff x="833640" y="3876421"/>
            <a:chExt cx="10474325" cy="2025014"/>
          </a:xfrm>
        </p:grpSpPr>
        <p:sp>
          <p:nvSpPr>
            <p:cNvPr id="17" name="object 17"/>
            <p:cNvSpPr/>
            <p:nvPr/>
          </p:nvSpPr>
          <p:spPr>
            <a:xfrm>
              <a:off x="833640" y="3876421"/>
              <a:ext cx="10474325" cy="1587500"/>
            </a:xfrm>
            <a:custGeom>
              <a:avLst/>
              <a:gdLst/>
              <a:ahLst/>
              <a:cxnLst/>
              <a:rect l="l" t="t" r="r" b="b"/>
              <a:pathLst>
                <a:path w="10474325" h="1587500">
                  <a:moveTo>
                    <a:pt x="10474071" y="0"/>
                  </a:moveTo>
                  <a:lnTo>
                    <a:pt x="0" y="0"/>
                  </a:lnTo>
                  <a:lnTo>
                    <a:pt x="0" y="1587499"/>
                  </a:lnTo>
                  <a:lnTo>
                    <a:pt x="10474071" y="1587499"/>
                  </a:lnTo>
                  <a:lnTo>
                    <a:pt x="1047407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291" y="5044440"/>
              <a:ext cx="10046208" cy="5852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1767" y="4777740"/>
              <a:ext cx="9886188" cy="11231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0967" y="5071491"/>
              <a:ext cx="9950399" cy="49136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40967" y="5071491"/>
              <a:ext cx="9950450" cy="491490"/>
            </a:xfrm>
            <a:custGeom>
              <a:avLst/>
              <a:gdLst/>
              <a:ahLst/>
              <a:cxnLst/>
              <a:rect l="l" t="t" r="r" b="b"/>
              <a:pathLst>
                <a:path w="9950450" h="491489">
                  <a:moveTo>
                    <a:pt x="0" y="81914"/>
                  </a:moveTo>
                  <a:lnTo>
                    <a:pt x="6433" y="50041"/>
                  </a:lnTo>
                  <a:lnTo>
                    <a:pt x="23977" y="24002"/>
                  </a:lnTo>
                  <a:lnTo>
                    <a:pt x="49999" y="6441"/>
                  </a:lnTo>
                  <a:lnTo>
                    <a:pt x="81864" y="0"/>
                  </a:lnTo>
                  <a:lnTo>
                    <a:pt x="9868484" y="0"/>
                  </a:lnTo>
                  <a:lnTo>
                    <a:pt x="9900357" y="6441"/>
                  </a:lnTo>
                  <a:lnTo>
                    <a:pt x="9926396" y="24002"/>
                  </a:lnTo>
                  <a:lnTo>
                    <a:pt x="9943957" y="50041"/>
                  </a:lnTo>
                  <a:lnTo>
                    <a:pt x="9950399" y="81914"/>
                  </a:lnTo>
                  <a:lnTo>
                    <a:pt x="9950399" y="409447"/>
                  </a:lnTo>
                  <a:lnTo>
                    <a:pt x="9943957" y="441321"/>
                  </a:lnTo>
                  <a:lnTo>
                    <a:pt x="9926396" y="467359"/>
                  </a:lnTo>
                  <a:lnTo>
                    <a:pt x="9900357" y="484921"/>
                  </a:lnTo>
                  <a:lnTo>
                    <a:pt x="9868484" y="491362"/>
                  </a:lnTo>
                  <a:lnTo>
                    <a:pt x="81864" y="491362"/>
                  </a:lnTo>
                  <a:lnTo>
                    <a:pt x="49999" y="484921"/>
                  </a:lnTo>
                  <a:lnTo>
                    <a:pt x="23977" y="467359"/>
                  </a:lnTo>
                  <a:lnTo>
                    <a:pt x="6433" y="441321"/>
                  </a:lnTo>
                  <a:lnTo>
                    <a:pt x="0" y="409447"/>
                  </a:lnTo>
                  <a:lnTo>
                    <a:pt x="0" y="81914"/>
                  </a:lnTo>
                  <a:close/>
                </a:path>
              </a:pathLst>
            </a:custGeom>
            <a:ln w="9525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833640" y="4610900"/>
              <a:ext cx="2517140" cy="368935"/>
            </a:xfrm>
            <a:custGeom>
              <a:avLst/>
              <a:gdLst/>
              <a:ahLst/>
              <a:cxnLst/>
              <a:rect l="l" t="t" r="r" b="b"/>
              <a:pathLst>
                <a:path w="2517140" h="368935">
                  <a:moveTo>
                    <a:pt x="2516631" y="0"/>
                  </a:moveTo>
                  <a:lnTo>
                    <a:pt x="0" y="0"/>
                  </a:lnTo>
                  <a:lnTo>
                    <a:pt x="0" y="368515"/>
                  </a:lnTo>
                  <a:lnTo>
                    <a:pt x="2516631" y="368515"/>
                  </a:lnTo>
                  <a:lnTo>
                    <a:pt x="2516631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49476" y="4564126"/>
            <a:ext cx="1685289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31165" marR="5080" indent="-419100">
              <a:lnSpc>
                <a:spcPts val="1340"/>
              </a:lnSpc>
              <a:spcBef>
                <a:spcPts val="43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Розширене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254241" y="4610899"/>
            <a:ext cx="2769870" cy="368935"/>
          </a:xfrm>
          <a:custGeom>
            <a:avLst/>
            <a:gdLst/>
            <a:ahLst/>
            <a:cxnLst/>
            <a:rect l="l" t="t" r="r" b="b"/>
            <a:pathLst>
              <a:path w="2769870" h="368935">
                <a:moveTo>
                  <a:pt x="2769489" y="0"/>
                </a:moveTo>
                <a:lnTo>
                  <a:pt x="0" y="0"/>
                </a:lnTo>
                <a:lnTo>
                  <a:pt x="0" y="368515"/>
                </a:lnTo>
                <a:lnTo>
                  <a:pt x="2769489" y="368515"/>
                </a:lnTo>
                <a:lnTo>
                  <a:pt x="2769489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6393560" y="4649470"/>
            <a:ext cx="2392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Обмежене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72180" y="4679060"/>
            <a:ext cx="9969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dirty="0">
                <a:latin typeface="Microsoft Sans Serif"/>
                <a:cs typeface="Microsoft Sans Serif"/>
              </a:rPr>
              <a:t>и</a:t>
            </a:r>
          </a:p>
        </p:txBody>
      </p:sp>
      <p:sp>
        <p:nvSpPr>
          <p:cNvPr id="27" name="object 27"/>
          <p:cNvSpPr/>
          <p:nvPr/>
        </p:nvSpPr>
        <p:spPr>
          <a:xfrm>
            <a:off x="3350386" y="4601159"/>
            <a:ext cx="3006090" cy="421005"/>
          </a:xfrm>
          <a:custGeom>
            <a:avLst/>
            <a:gdLst/>
            <a:ahLst/>
            <a:cxnLst/>
            <a:rect l="l" t="t" r="r" b="b"/>
            <a:pathLst>
              <a:path w="3006090" h="421004">
                <a:moveTo>
                  <a:pt x="3005836" y="0"/>
                </a:moveTo>
                <a:lnTo>
                  <a:pt x="0" y="0"/>
                </a:lnTo>
                <a:lnTo>
                  <a:pt x="0" y="420801"/>
                </a:lnTo>
                <a:lnTo>
                  <a:pt x="3005836" y="420801"/>
                </a:lnTo>
                <a:lnTo>
                  <a:pt x="3005836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/>
          <p:nvPr/>
        </p:nvSpPr>
        <p:spPr>
          <a:xfrm>
            <a:off x="3521202" y="4580635"/>
            <a:ext cx="2663190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922019" marR="5080" indent="-909955">
              <a:lnSpc>
                <a:spcPts val="1340"/>
              </a:lnSpc>
              <a:spcBef>
                <a:spcPts val="430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Середнє </a:t>
            </a:r>
            <a:r>
              <a:rPr sz="1400" spc="-30" dirty="0">
                <a:latin typeface="Microsoft Sans Serif"/>
                <a:cs typeface="Microsoft Sans Serif"/>
              </a:rPr>
              <a:t>за </a:t>
            </a:r>
            <a:r>
              <a:rPr sz="1400" dirty="0">
                <a:latin typeface="Microsoft Sans Serif"/>
                <a:cs typeface="Microsoft Sans Serif"/>
              </a:rPr>
              <a:t>тривалістю </a:t>
            </a:r>
            <a:r>
              <a:rPr sz="1400" spc="-5" dirty="0">
                <a:latin typeface="Microsoft Sans Serif"/>
                <a:cs typeface="Microsoft Sans Serif"/>
              </a:rPr>
              <a:t>рішення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проблеми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805544" y="4601121"/>
            <a:ext cx="2400300" cy="368935"/>
          </a:xfrm>
          <a:custGeom>
            <a:avLst/>
            <a:gdLst/>
            <a:ahLst/>
            <a:cxnLst/>
            <a:rect l="l" t="t" r="r" b="b"/>
            <a:pathLst>
              <a:path w="2400300" h="368935">
                <a:moveTo>
                  <a:pt x="2400300" y="0"/>
                </a:moveTo>
                <a:lnTo>
                  <a:pt x="0" y="0"/>
                </a:lnTo>
                <a:lnTo>
                  <a:pt x="0" y="368515"/>
                </a:lnTo>
                <a:lnTo>
                  <a:pt x="2400300" y="368515"/>
                </a:lnTo>
                <a:lnTo>
                  <a:pt x="2400300" y="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 txBox="1"/>
          <p:nvPr/>
        </p:nvSpPr>
        <p:spPr>
          <a:xfrm>
            <a:off x="9157461" y="4554473"/>
            <a:ext cx="1696085" cy="41020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10540" marR="5080" indent="-498475">
              <a:lnSpc>
                <a:spcPts val="1340"/>
              </a:lnSpc>
              <a:spcBef>
                <a:spcPts val="430"/>
              </a:spcBef>
            </a:pPr>
            <a:r>
              <a:rPr sz="1400" spc="-5" dirty="0">
                <a:latin typeface="Microsoft Sans Serif"/>
                <a:cs typeface="Microsoft Sans Serif"/>
              </a:rPr>
              <a:t>Ухвалення </a:t>
            </a:r>
            <a:r>
              <a:rPr sz="1400" spc="-15" dirty="0">
                <a:latin typeface="Microsoft Sans Serif"/>
                <a:cs typeface="Microsoft Sans Serif"/>
              </a:rPr>
              <a:t>звичного </a:t>
            </a:r>
            <a:r>
              <a:rPr sz="1400" spc="-3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рішення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8042" y="2219705"/>
            <a:ext cx="9909810" cy="2146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6240">
              <a:lnSpc>
                <a:spcPct val="100000"/>
              </a:lnSpc>
              <a:spcBef>
                <a:spcPts val="95"/>
              </a:spcBef>
              <a:tabLst>
                <a:tab pos="7082790" algn="l"/>
              </a:tabLst>
            </a:pPr>
            <a:r>
              <a:rPr sz="1600" b="1" spc="-10" dirty="0">
                <a:latin typeface="Arial"/>
                <a:cs typeface="Arial"/>
              </a:rPr>
              <a:t>Високий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ступінь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	</a:t>
            </a:r>
            <a:r>
              <a:rPr sz="1600" b="1" spc="-5" dirty="0">
                <a:latin typeface="Arial"/>
                <a:cs typeface="Arial"/>
              </a:rPr>
              <a:t>Низький </a:t>
            </a:r>
            <a:r>
              <a:rPr sz="1600" b="1" spc="-10" dirty="0">
                <a:latin typeface="Arial"/>
                <a:cs typeface="Arial"/>
              </a:rPr>
              <a:t>ступінь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Arial"/>
              <a:cs typeface="Arial"/>
            </a:endParaRPr>
          </a:p>
          <a:p>
            <a:pPr marL="12700" marR="40513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Розширене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вирішення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проблеми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характеризується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інтенсивним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пошуком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інформації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та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складною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оцінкою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варіантів.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Обмежене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вирішення</a:t>
            </a:r>
            <a:r>
              <a:rPr sz="1600" b="1" spc="8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проблеми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має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набагато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слабшу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мотивацію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широкого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пошуку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інформації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та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всебічної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оцінки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варіантів</a:t>
            </a:r>
            <a:endParaRPr sz="16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 dirty="0">
              <a:latin typeface="Microsoft Sans Serif"/>
              <a:cs typeface="Microsoft Sans Serif"/>
            </a:endParaRPr>
          </a:p>
          <a:p>
            <a:pPr marL="231013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Процеси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прийняття</a:t>
            </a:r>
            <a:r>
              <a:rPr sz="1800" b="1" spc="55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72CBB"/>
                </a:solidFill>
                <a:latin typeface="Arial"/>
                <a:cs typeface="Arial"/>
              </a:rPr>
              <a:t>рішень</a:t>
            </a:r>
            <a:r>
              <a:rPr sz="1800" b="1" spc="4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для</a:t>
            </a:r>
            <a:r>
              <a:rPr sz="1800" b="1" spc="1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повторних</a:t>
            </a:r>
            <a:r>
              <a:rPr sz="1800" b="1" spc="20" dirty="0">
                <a:solidFill>
                  <a:srgbClr val="472CB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72CBB"/>
                </a:solidFill>
                <a:latin typeface="Arial"/>
                <a:cs typeface="Arial"/>
              </a:rPr>
              <a:t>покупок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729" y="5208473"/>
            <a:ext cx="11070590" cy="1271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95"/>
              </a:spcBef>
              <a:tabLst>
                <a:tab pos="7209155" algn="l"/>
              </a:tabLst>
            </a:pPr>
            <a:r>
              <a:rPr sz="1600" b="1" spc="-5" dirty="0">
                <a:latin typeface="Arial"/>
                <a:cs typeface="Arial"/>
              </a:rPr>
              <a:t>Високий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ступінь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	Низький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ступінь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складності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Arial"/>
              <a:cs typeface="Arial"/>
            </a:endParaRPr>
          </a:p>
          <a:p>
            <a:pPr marL="12700" marR="18732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Microsoft Sans Serif"/>
                <a:cs typeface="Microsoft Sans Serif"/>
              </a:rPr>
              <a:t>Після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повторної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покупки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багато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споживачів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починають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діяти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схемою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latin typeface="Arial"/>
                <a:cs typeface="Arial"/>
              </a:rPr>
              <a:t>звичного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ухвалення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рішення</a:t>
            </a:r>
            <a:r>
              <a:rPr sz="1600" spc="-10" dirty="0">
                <a:latin typeface="Microsoft Sans Serif"/>
                <a:cs typeface="Microsoft Sans Serif"/>
              </a:rPr>
              <a:t>.</a:t>
            </a:r>
            <a:r>
              <a:rPr sz="1600" spc="9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Якщо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вони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лояльні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до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марки,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повторюють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початковий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вибір.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Здебільшого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це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відбувається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за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наявності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високого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22" baseline="3472" dirty="0">
                <a:latin typeface="Microsoft Sans Serif"/>
                <a:cs typeface="Microsoft Sans Serif"/>
              </a:rPr>
              <a:t>рівнязалучення</a:t>
            </a:r>
            <a:r>
              <a:rPr sz="2400" spc="112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до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60" baseline="3472" dirty="0">
                <a:latin typeface="Microsoft Sans Serif"/>
                <a:cs typeface="Microsoft Sans Serif"/>
              </a:rPr>
              <a:t>покупки.</a:t>
            </a:r>
            <a:r>
              <a:rPr sz="2400" spc="112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В</a:t>
            </a:r>
            <a:r>
              <a:rPr sz="2400" spc="30" baseline="3472" dirty="0">
                <a:latin typeface="Microsoft Sans Serif"/>
                <a:cs typeface="Microsoft Sans Serif"/>
              </a:rPr>
              <a:t> </a:t>
            </a:r>
            <a:r>
              <a:rPr sz="2400" spc="-30" baseline="3472" dirty="0">
                <a:latin typeface="Microsoft Sans Serif"/>
                <a:cs typeface="Microsoft Sans Serif"/>
              </a:rPr>
              <a:t>іншому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37" baseline="3472" dirty="0">
                <a:latin typeface="Microsoft Sans Serif"/>
                <a:cs typeface="Microsoft Sans Serif"/>
              </a:rPr>
              <a:t>випадку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44" baseline="3472" dirty="0">
                <a:latin typeface="Microsoft Sans Serif"/>
                <a:cs typeface="Microsoft Sans Serif"/>
              </a:rPr>
              <a:t>покупці</a:t>
            </a:r>
            <a:r>
              <a:rPr sz="2400" spc="67" baseline="3472" dirty="0">
                <a:latin typeface="Microsoft Sans Serif"/>
                <a:cs typeface="Microsoft Sans Serif"/>
              </a:rPr>
              <a:t> </a:t>
            </a:r>
            <a:r>
              <a:rPr sz="2400" spc="-44" baseline="3472" dirty="0">
                <a:latin typeface="Microsoft Sans Serif"/>
                <a:cs typeface="Microsoft Sans Serif"/>
              </a:rPr>
              <a:t>можуть</a:t>
            </a:r>
            <a:r>
              <a:rPr sz="2400" spc="104" baseline="3472" dirty="0">
                <a:latin typeface="Microsoft Sans Serif"/>
                <a:cs typeface="Microsoft Sans Serif"/>
              </a:rPr>
              <a:t> </a:t>
            </a:r>
            <a:r>
              <a:rPr sz="2400" spc="-7" baseline="3472" dirty="0">
                <a:latin typeface="Microsoft Sans Serif"/>
                <a:cs typeface="Microsoft Sans Serif"/>
              </a:rPr>
              <a:t>діяти</a:t>
            </a:r>
            <a:r>
              <a:rPr sz="2400" spc="44" baseline="3472" dirty="0">
                <a:latin typeface="Microsoft Sans Serif"/>
                <a:cs typeface="Microsoft Sans Serif"/>
              </a:rPr>
              <a:t> </a:t>
            </a:r>
            <a:r>
              <a:rPr sz="2400" baseline="3472" dirty="0">
                <a:latin typeface="Microsoft Sans Serif"/>
                <a:cs typeface="Microsoft Sans Serif"/>
              </a:rPr>
              <a:t>в</a:t>
            </a:r>
            <a:r>
              <a:rPr sz="2400" spc="52" baseline="3472" dirty="0">
                <a:latin typeface="Microsoft Sans Serif"/>
                <a:cs typeface="Microsoft Sans Serif"/>
              </a:rPr>
              <a:t> </a:t>
            </a:r>
            <a:r>
              <a:rPr sz="2400" baseline="3472" dirty="0">
                <a:latin typeface="Microsoft Sans Serif"/>
                <a:cs typeface="Microsoft Sans Serif"/>
              </a:rPr>
              <a:t>силу</a:t>
            </a:r>
            <a:r>
              <a:rPr sz="2400" spc="120" baseline="3472" dirty="0">
                <a:latin typeface="Microsoft Sans Serif"/>
                <a:cs typeface="Microsoft Sans Serif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лояльності</a:t>
            </a:r>
            <a:r>
              <a:rPr sz="2400" b="1" spc="82" baseline="3472" dirty="0">
                <a:latin typeface="Arial"/>
                <a:cs typeface="Arial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до</a:t>
            </a:r>
            <a:r>
              <a:rPr sz="2400" b="1" spc="22" baseline="3472" dirty="0">
                <a:latin typeface="Arial"/>
                <a:cs typeface="Arial"/>
              </a:rPr>
              <a:t> </a:t>
            </a:r>
            <a:r>
              <a:rPr sz="2400" b="1" spc="-15" baseline="3472" dirty="0">
                <a:latin typeface="Arial"/>
                <a:cs typeface="Arial"/>
              </a:rPr>
              <a:t>бренду</a:t>
            </a:r>
            <a:r>
              <a:rPr sz="2400" b="1" spc="37" baseline="3472" dirty="0">
                <a:latin typeface="Arial"/>
                <a:cs typeface="Arial"/>
              </a:rPr>
              <a:t> </a:t>
            </a:r>
            <a:r>
              <a:rPr sz="2400" spc="-22" baseline="3472" dirty="0">
                <a:latin typeface="Microsoft Sans Serif"/>
                <a:cs typeface="Microsoft Sans Serif"/>
              </a:rPr>
              <a:t>чи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spc="-60" baseline="3472" dirty="0">
                <a:latin typeface="Microsoft Sans Serif"/>
                <a:cs typeface="Microsoft Sans Serif"/>
              </a:rPr>
              <a:t>за</a:t>
            </a:r>
            <a:r>
              <a:rPr sz="2400" spc="60" baseline="3472" dirty="0">
                <a:latin typeface="Microsoft Sans Serif"/>
                <a:cs typeface="Microsoft Sans Serif"/>
              </a:rPr>
              <a:t> </a:t>
            </a:r>
            <a:r>
              <a:rPr sz="2400" b="1" spc="-7" baseline="3472" dirty="0">
                <a:latin typeface="Arial"/>
                <a:cs typeface="Arial"/>
              </a:rPr>
              <a:t>інерцією</a:t>
            </a:r>
            <a:r>
              <a:rPr sz="2400" spc="-7" baseline="3472" dirty="0">
                <a:latin typeface="Microsoft Sans Serif"/>
                <a:cs typeface="Microsoft Sans Serif"/>
              </a:rPr>
              <a:t>.</a:t>
            </a:r>
            <a:r>
              <a:rPr sz="2400" spc="-112" baseline="3472" dirty="0">
                <a:latin typeface="Microsoft Sans Serif"/>
                <a:cs typeface="Microsoft Sans Serif"/>
              </a:rPr>
              <a:t> </a:t>
            </a: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41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8243" y="56845"/>
            <a:ext cx="6797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75" dirty="0">
                <a:solidFill>
                  <a:srgbClr val="6F2F9F"/>
                </a:solidFill>
                <a:latin typeface="Microsoft Sans Serif"/>
                <a:cs typeface="Microsoft Sans Serif"/>
              </a:rPr>
              <a:t>РИЗИКИ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10" dirty="0">
                <a:solidFill>
                  <a:srgbClr val="6F2F9F"/>
                </a:solidFill>
                <a:latin typeface="Microsoft Sans Serif"/>
                <a:cs typeface="Microsoft Sans Serif"/>
              </a:rPr>
              <a:t>СКЛАДНОГО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5" dirty="0">
                <a:solidFill>
                  <a:srgbClr val="6F2F9F"/>
                </a:solidFill>
                <a:latin typeface="Microsoft Sans Serif"/>
                <a:cs typeface="Microsoft Sans Serif"/>
              </a:rPr>
              <a:t>ВИБОРУ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5459" y="1622552"/>
            <a:ext cx="2144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Утилітарний</a:t>
            </a:r>
            <a:r>
              <a:rPr sz="1800" b="1" spc="2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459" y="1896871"/>
            <a:ext cx="40773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Microsoft Sans Serif"/>
                <a:cs typeface="Microsoft Sans Serif"/>
              </a:rPr>
              <a:t>ризик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купити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відверто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шкідливий</a:t>
            </a:r>
            <a:r>
              <a:rPr sz="1800" spc="-10" dirty="0">
                <a:latin typeface="Microsoft Sans Serif"/>
                <a:cs typeface="Microsoft Sans Serif"/>
              </a:rPr>
              <a:t> або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зіпсований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продукт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харчування,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ризик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купити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пристрій,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який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буде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працювати або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швидко</a:t>
            </a:r>
            <a:r>
              <a:rPr sz="1800" spc="-5" dirty="0">
                <a:latin typeface="Microsoft Sans Serif"/>
                <a:cs typeface="Microsoft Sans Serif"/>
              </a:rPr>
              <a:t> прийде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непридатність.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888" y="723391"/>
            <a:ext cx="9117965" cy="9912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0"/>
              </a:spcBef>
            </a:pPr>
            <a:r>
              <a:rPr sz="1800" b="1" spc="-5" dirty="0">
                <a:latin typeface="Arial"/>
                <a:cs typeface="Arial"/>
              </a:rPr>
              <a:t>Складний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вибір</a:t>
            </a:r>
            <a:r>
              <a:rPr sz="1800" b="1" spc="60" dirty="0"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A468D2"/>
                </a:solidFill>
                <a:latin typeface="Microsoft Sans Serif"/>
                <a:cs typeface="Microsoft Sans Serif"/>
              </a:rPr>
              <a:t>-</a:t>
            </a:r>
            <a:r>
              <a:rPr sz="1800" spc="30" dirty="0">
                <a:solidFill>
                  <a:srgbClr val="A468D2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вибір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категорії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великим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розкидом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споживчих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характеристик.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Чим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більше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розкид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характеристик,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тим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вище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вибрати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щось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«не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те»</a:t>
            </a:r>
          </a:p>
          <a:p>
            <a:pPr marR="412115" algn="r">
              <a:lnSpc>
                <a:spcPct val="100000"/>
              </a:lnSpc>
              <a:spcBef>
                <a:spcPts val="1075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Соціальний</a:t>
            </a: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926" y="3471164"/>
            <a:ext cx="3589020" cy="298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68D2"/>
                </a:solidFill>
                <a:latin typeface="Arial"/>
                <a:cs typeface="Arial"/>
              </a:rPr>
              <a:t>Екзистенціальний</a:t>
            </a:r>
            <a:r>
              <a:rPr sz="1800" b="1" spc="20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чого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106489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постраждає </a:t>
            </a:r>
            <a:r>
              <a:rPr sz="1800" spc="-25" dirty="0">
                <a:latin typeface="Microsoft Sans Serif"/>
                <a:cs typeface="Microsoft Sans Serif"/>
              </a:rPr>
              <a:t>самооцінка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самоідентифікація.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захисті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цьго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ризику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Microsoft Sans Serif"/>
                <a:cs typeface="Microsoft Sans Serif"/>
              </a:rPr>
              <a:t>паразитують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бренди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цілому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Microsoft Sans Serif"/>
                <a:cs typeface="Microsoft Sans Serif"/>
              </a:rPr>
              <a:t>реклама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окремих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товарів.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Arial"/>
                <a:cs typeface="Arial"/>
              </a:rPr>
              <a:t>«</a:t>
            </a:r>
            <a:r>
              <a:rPr sz="1600" b="1" i="1" spc="-10" dirty="0">
                <a:latin typeface="Arial"/>
                <a:cs typeface="Arial"/>
              </a:rPr>
              <a:t>Адже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я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цього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гідна</a:t>
            </a:r>
            <a:r>
              <a:rPr sz="1600" b="1" spc="-5" dirty="0">
                <a:latin typeface="Arial"/>
                <a:cs typeface="Arial"/>
              </a:rPr>
              <a:t>»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«</a:t>
            </a:r>
            <a:r>
              <a:rPr sz="1600" b="1" i="1" spc="-5" dirty="0">
                <a:latin typeface="Arial"/>
                <a:cs typeface="Arial"/>
              </a:rPr>
              <a:t>Хороші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господині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купують</a:t>
            </a:r>
            <a:r>
              <a:rPr sz="1600" b="1" i="1" spc="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це</a:t>
            </a:r>
            <a:r>
              <a:rPr sz="1600" b="1" spc="-5" dirty="0">
                <a:latin typeface="Arial"/>
                <a:cs typeface="Arial"/>
              </a:rPr>
              <a:t>»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4348" y="1688972"/>
            <a:ext cx="44488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чого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постраждає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соціальна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ідентифікація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знизиться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 </a:t>
            </a:r>
            <a:r>
              <a:rPr sz="1800" spc="-5" dirty="0">
                <a:latin typeface="Microsoft Sans Serif"/>
                <a:cs typeface="Microsoft Sans Serif"/>
              </a:rPr>
              <a:t> соціальний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статус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зміниться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13906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сприймається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приналежність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 </a:t>
            </a:r>
            <a:r>
              <a:rPr sz="1800" spc="5" dirty="0">
                <a:latin typeface="Microsoft Sans Serif"/>
                <a:cs typeface="Microsoft Sans Serif"/>
              </a:rPr>
              <a:t> соціальної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групи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місце</a:t>
            </a:r>
            <a:r>
              <a:rPr sz="1800" dirty="0">
                <a:latin typeface="Microsoft Sans Serif"/>
                <a:cs typeface="Microsoft Sans Serif"/>
              </a:rPr>
              <a:t> в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уявній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(або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реальної)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ієрархії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соціумі.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Успішні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люди </a:t>
            </a:r>
            <a:r>
              <a:rPr sz="1800" b="1" i="1" dirty="0">
                <a:latin typeface="Arial"/>
                <a:cs typeface="Arial"/>
              </a:rPr>
              <a:t>це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купують</a:t>
            </a:r>
            <a:r>
              <a:rPr sz="1800" b="1" spc="-5" dirty="0">
                <a:latin typeface="Arial"/>
                <a:cs typeface="Arial"/>
              </a:rPr>
              <a:t>»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59471" y="4101465"/>
            <a:ext cx="451294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A468D2"/>
                </a:solidFill>
                <a:latin typeface="Arial"/>
                <a:cs typeface="Arial"/>
              </a:rPr>
              <a:t>Культурний</a:t>
            </a:r>
            <a:r>
              <a:rPr sz="1800" b="1" spc="25" dirty="0">
                <a:solidFill>
                  <a:srgbClr val="A468D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A468D2"/>
                </a:solidFill>
                <a:latin typeface="Arial"/>
                <a:cs typeface="Arial"/>
              </a:rPr>
              <a:t>ризик</a:t>
            </a:r>
            <a:endParaRPr sz="1800" dirty="0">
              <a:latin typeface="Arial"/>
              <a:cs typeface="Arial"/>
            </a:endParaRPr>
          </a:p>
          <a:p>
            <a:pPr marL="12700" marR="5080" indent="635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Це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«купити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неякісний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товар»,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результаті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чого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постраждає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культурна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ідентифікація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споживача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він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перестане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вважатися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членом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культурної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групи,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до</a:t>
            </a:r>
          </a:p>
          <a:p>
            <a:pPr marL="12700" marR="78105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якої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належить,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або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ж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зміниться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його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роль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даній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групі.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Бренд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для</a:t>
            </a:r>
            <a:r>
              <a:rPr sz="1800" b="1" i="1" spc="-10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гламурних</a:t>
            </a:r>
            <a:r>
              <a:rPr sz="1800" b="1" spc="-5" dirty="0">
                <a:latin typeface="Arial"/>
                <a:cs typeface="Arial"/>
              </a:rPr>
              <a:t>»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«</a:t>
            </a:r>
            <a:r>
              <a:rPr sz="1800" b="1" i="1" spc="-5" dirty="0">
                <a:latin typeface="Arial"/>
                <a:cs typeface="Arial"/>
              </a:rPr>
              <a:t>бренд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для</a:t>
            </a:r>
            <a:r>
              <a:rPr sz="1800" b="1" i="1" spc="-20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патріотів</a:t>
            </a:r>
            <a:r>
              <a:rPr sz="1800" b="1" dirty="0">
                <a:latin typeface="Arial"/>
                <a:cs typeface="Arial"/>
              </a:rPr>
              <a:t>»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7963" y="2490089"/>
            <a:ext cx="1691809" cy="19621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842839" y="4736718"/>
            <a:ext cx="16186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Хороші</a:t>
            </a:r>
            <a:r>
              <a:rPr sz="1400" b="1" i="1" spc="-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господині </a:t>
            </a:r>
            <a:r>
              <a:rPr sz="1400" b="1" i="1" spc="-3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люблять</a:t>
            </a:r>
            <a:r>
              <a:rPr sz="1400" b="1" i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6FC0"/>
                </a:solidFill>
                <a:latin typeface="Arial"/>
                <a:cs typeface="Arial"/>
              </a:rPr>
              <a:t>«Лоск»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96875" y="815086"/>
          <a:ext cx="7546975" cy="25740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Особисті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мотиви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Соціальні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мотиви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Виконання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своєї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ролі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Соціальний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досвід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межами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дому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Розвага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Спілкування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«за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інтересами»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9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Самозадоволення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Залучення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представників</a:t>
                      </a:r>
                      <a:r>
                        <a:rPr sz="14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еталонної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групи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Вивчення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нових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тенденцій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Статус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і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авторитет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Фізична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активність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Задоволення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від</a:t>
                      </a:r>
                      <a:r>
                        <a:rPr sz="14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можливості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поторгуватися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Сенсорна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стимуляція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9818" y="196088"/>
            <a:ext cx="9351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НАВІЩО</a:t>
            </a:r>
            <a:r>
              <a:rPr b="0" spc="2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30" dirty="0">
                <a:solidFill>
                  <a:srgbClr val="6F2F9F"/>
                </a:solidFill>
                <a:latin typeface="Microsoft Sans Serif"/>
                <a:cs typeface="Microsoft Sans Serif"/>
              </a:rPr>
              <a:t>ЛЮДИ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ХОДЯТЬ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60" dirty="0">
                <a:solidFill>
                  <a:srgbClr val="6F2F9F"/>
                </a:solidFill>
                <a:latin typeface="Microsoft Sans Serif"/>
                <a:cs typeface="Microsoft Sans Serif"/>
              </a:rPr>
              <a:t>ЗА</a:t>
            </a:r>
            <a:r>
              <a:rPr b="0" spc="3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70" dirty="0">
                <a:solidFill>
                  <a:srgbClr val="6F2F9F"/>
                </a:solidFill>
                <a:latin typeface="Microsoft Sans Serif"/>
                <a:cs typeface="Microsoft Sans Serif"/>
              </a:rPr>
              <a:t>ПОКУПКАМИ?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7135" y="821436"/>
            <a:ext cx="3648964" cy="24326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1536" y="4566920"/>
            <a:ext cx="3260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61616"/>
                </a:solidFill>
                <a:latin typeface="Microsoft Sans Serif"/>
                <a:cs typeface="Microsoft Sans Serif"/>
              </a:rPr>
              <a:t>Похід</a:t>
            </a:r>
            <a:r>
              <a:rPr sz="1800" spc="3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161616"/>
                </a:solidFill>
                <a:latin typeface="Microsoft Sans Serif"/>
                <a:cs typeface="Microsoft Sans Serif"/>
              </a:rPr>
              <a:t>по</a:t>
            </a:r>
            <a:r>
              <a:rPr sz="1800" spc="1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61616"/>
                </a:solidFill>
                <a:latin typeface="Microsoft Sans Serif"/>
                <a:cs typeface="Microsoft Sans Serif"/>
              </a:rPr>
              <a:t>магазинах</a:t>
            </a:r>
            <a:r>
              <a:rPr sz="1800" spc="35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161616"/>
                </a:solidFill>
                <a:latin typeface="Microsoft Sans Serif"/>
                <a:cs typeface="Microsoft Sans Serif"/>
              </a:rPr>
              <a:t>-</a:t>
            </a:r>
            <a:r>
              <a:rPr sz="1800" spc="25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61616"/>
                </a:solidFill>
                <a:latin typeface="Microsoft Sans Serif"/>
                <a:cs typeface="Microsoft Sans Serif"/>
              </a:rPr>
              <a:t>розвага </a:t>
            </a:r>
            <a:r>
              <a:rPr sz="1800" spc="-2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161616"/>
                </a:solidFill>
                <a:latin typeface="Microsoft Sans Serif"/>
                <a:cs typeface="Microsoft Sans Serif"/>
              </a:rPr>
              <a:t>чи</a:t>
            </a:r>
            <a:r>
              <a:rPr sz="180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161616"/>
                </a:solidFill>
                <a:latin typeface="Microsoft Sans Serif"/>
                <a:cs typeface="Microsoft Sans Serif"/>
              </a:rPr>
              <a:t>господарську</a:t>
            </a:r>
            <a:r>
              <a:rPr sz="1800" spc="20" dirty="0">
                <a:solidFill>
                  <a:srgbClr val="161616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61616"/>
                </a:solidFill>
                <a:latin typeface="Microsoft Sans Serif"/>
                <a:cs typeface="Microsoft Sans Serif"/>
              </a:rPr>
              <a:t>необхідність?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2216" y="3800525"/>
            <a:ext cx="8055483" cy="276910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938" y="1080642"/>
            <a:ext cx="602170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68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Норми споживання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це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неформальні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правила,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що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визначають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нашу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процесі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споживання.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latin typeface="Microsoft Sans Serif"/>
                <a:cs typeface="Microsoft Sans Serif"/>
              </a:rPr>
              <a:t>Споживання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часто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має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форму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ритуалу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922019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Ритуали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споживання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визначаються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як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«якісь </a:t>
            </a:r>
            <a:r>
              <a:rPr sz="1800" spc="-20" dirty="0">
                <a:latin typeface="Microsoft Sans Serif"/>
                <a:cs typeface="Microsoft Sans Serif"/>
              </a:rPr>
              <a:t> експресивні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символічні</a:t>
            </a:r>
            <a:r>
              <a:rPr sz="1800" spc="15" dirty="0">
                <a:latin typeface="Microsoft Sans Serif"/>
                <a:cs typeface="Microsoft Sans Serif"/>
              </a:rPr>
              <a:t> дії,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 </a:t>
            </a:r>
            <a:r>
              <a:rPr sz="1800" spc="-30" dirty="0">
                <a:latin typeface="Microsoft Sans Serif"/>
                <a:cs typeface="Microsoft Sans Serif"/>
              </a:rPr>
              <a:t>яких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характерна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періодичність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незмінна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послідовність.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Ритуальне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поведінка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чітко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визначено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і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здійснюється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дотриманні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формальностей,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усією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серйозністю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і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внутрішньою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силою».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7210" y="235965"/>
            <a:ext cx="7936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solidFill>
                  <a:srgbClr val="6F2F9F"/>
                </a:solidFill>
                <a:latin typeface="Microsoft Sans Serif"/>
                <a:cs typeface="Microsoft Sans Serif"/>
              </a:rPr>
              <a:t>НОРМИ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15" dirty="0">
                <a:solidFill>
                  <a:srgbClr val="6F2F9F"/>
                </a:solidFill>
                <a:latin typeface="Microsoft Sans Serif"/>
                <a:cs typeface="Microsoft Sans Serif"/>
              </a:rPr>
              <a:t>Й</a:t>
            </a:r>
            <a:r>
              <a:rPr b="0" spc="30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35" dirty="0">
                <a:solidFill>
                  <a:srgbClr val="6F2F9F"/>
                </a:solidFill>
                <a:latin typeface="Microsoft Sans Serif"/>
                <a:cs typeface="Microsoft Sans Serif"/>
              </a:rPr>
              <a:t>РИТУАЛИ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СПОЖИВАННЯ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341" y="3926192"/>
            <a:ext cx="4202430" cy="27906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79386" y="747394"/>
            <a:ext cx="5178425" cy="3550285"/>
            <a:chOff x="6779386" y="747394"/>
            <a:chExt cx="5178425" cy="35502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3658" y="747394"/>
              <a:ext cx="3763772" cy="21170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9386" y="2177541"/>
              <a:ext cx="3297682" cy="211988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857747" y="4625720"/>
            <a:ext cx="529209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Норми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споживання</a:t>
            </a:r>
            <a:r>
              <a:rPr sz="1800" b="1" spc="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6F2F9F"/>
                </a:solidFill>
                <a:latin typeface="Arial"/>
                <a:cs typeface="Arial"/>
              </a:rPr>
              <a:t>продуктів</a:t>
            </a:r>
            <a:r>
              <a:rPr sz="1800" b="1" spc="4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у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розрахунку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 на </a:t>
            </a:r>
            <a:r>
              <a:rPr sz="1800" b="1" spc="-484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особу</a:t>
            </a:r>
            <a:r>
              <a:rPr sz="1800" b="1" spc="-2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за рік</a:t>
            </a:r>
            <a:r>
              <a:rPr sz="1800" b="1" spc="-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F2F9F"/>
                </a:solidFill>
                <a:latin typeface="Arial"/>
                <a:cs typeface="Arial"/>
              </a:rPr>
              <a:t>в</a:t>
            </a:r>
            <a:r>
              <a:rPr sz="180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Arial"/>
                <a:cs typeface="Arial"/>
              </a:rPr>
              <a:t>Україні</a:t>
            </a:r>
            <a:endParaRPr sz="1800" dirty="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10" dirty="0">
                <a:solidFill>
                  <a:srgbClr val="2B2B2B"/>
                </a:solidFill>
                <a:latin typeface="Microsoft Sans Serif"/>
                <a:cs typeface="Microsoft Sans Serif"/>
              </a:rPr>
              <a:t>овочей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та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баштанної</a:t>
            </a:r>
            <a:r>
              <a:rPr sz="1800" spc="3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продукції</a:t>
            </a:r>
            <a:r>
              <a:rPr sz="1800" spc="3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110" dirty="0">
                <a:solidFill>
                  <a:srgbClr val="2B2B2B"/>
                </a:solidFill>
                <a:latin typeface="Microsoft Sans Serif"/>
                <a:cs typeface="Microsoft Sans Serif"/>
              </a:rPr>
              <a:t>–161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плодів,</a:t>
            </a:r>
            <a:r>
              <a:rPr sz="1800" spc="1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ягід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та</a:t>
            </a:r>
            <a:r>
              <a:rPr sz="1800" spc="2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B2B2B"/>
                </a:solidFill>
                <a:latin typeface="Microsoft Sans Serif"/>
                <a:cs typeface="Microsoft Sans Serif"/>
              </a:rPr>
              <a:t>винограду</a:t>
            </a:r>
            <a:r>
              <a:rPr sz="1800" spc="2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2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90</a:t>
            </a:r>
            <a:r>
              <a:rPr sz="1800" spc="3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м’яса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80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spc="-30" dirty="0">
                <a:solidFill>
                  <a:srgbClr val="2B2B2B"/>
                </a:solidFill>
                <a:latin typeface="Microsoft Sans Serif"/>
                <a:cs typeface="Microsoft Sans Serif"/>
              </a:rPr>
              <a:t>молока</a:t>
            </a: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380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2B2B2B"/>
                </a:solidFill>
                <a:latin typeface="Microsoft Sans Serif"/>
                <a:cs typeface="Microsoft Sans Serif"/>
              </a:rPr>
              <a:t>кг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2B2B2B"/>
                </a:solidFill>
                <a:latin typeface="Microsoft Sans Serif"/>
                <a:cs typeface="Microsoft Sans Serif"/>
              </a:rPr>
              <a:t>а яєць</a:t>
            </a:r>
            <a:r>
              <a:rPr sz="1800" spc="-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2B2B2B"/>
                </a:solidFill>
                <a:latin typeface="Microsoft Sans Serif"/>
                <a:cs typeface="Microsoft Sans Serif"/>
              </a:rPr>
              <a:t>–</a:t>
            </a:r>
            <a:r>
              <a:rPr sz="1800" spc="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290</a:t>
            </a:r>
            <a:r>
              <a:rPr sz="1800" spc="15" dirty="0">
                <a:solidFill>
                  <a:srgbClr val="2B2B2B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2B2B2B"/>
                </a:solidFill>
                <a:latin typeface="Microsoft Sans Serif"/>
                <a:cs typeface="Microsoft Sans Serif"/>
              </a:rPr>
              <a:t>шт.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88707" y="2947542"/>
            <a:ext cx="5003800" cy="3910965"/>
            <a:chOff x="7188707" y="2947542"/>
            <a:chExt cx="5003800" cy="391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62924" y="3590924"/>
              <a:ext cx="4029074" cy="32670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8707" y="2947542"/>
              <a:ext cx="1335151" cy="12818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3960" y="55321"/>
            <a:ext cx="5782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6.</a:t>
            </a:r>
            <a:r>
              <a:rPr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45" dirty="0">
                <a:solidFill>
                  <a:srgbClr val="6F2F9F"/>
                </a:solidFill>
                <a:latin typeface="Microsoft Sans Serif"/>
                <a:cs typeface="Microsoft Sans Serif"/>
              </a:rPr>
              <a:t>Оцінка</a:t>
            </a:r>
            <a:r>
              <a:rPr b="0" spc="1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spc="-40" dirty="0">
                <a:solidFill>
                  <a:srgbClr val="6F2F9F"/>
                </a:solidFill>
                <a:latin typeface="Microsoft Sans Serif"/>
                <a:cs typeface="Microsoft Sans Serif"/>
              </a:rPr>
              <a:t>купленого</a:t>
            </a:r>
            <a:r>
              <a:rPr b="0" spc="25" dirty="0">
                <a:solidFill>
                  <a:srgbClr val="6F2F9F"/>
                </a:solidFill>
                <a:latin typeface="Microsoft Sans Serif"/>
                <a:cs typeface="Microsoft Sans Serif"/>
              </a:rPr>
              <a:t> </a:t>
            </a:r>
            <a:r>
              <a:rPr b="0" dirty="0">
                <a:solidFill>
                  <a:srgbClr val="6F2F9F"/>
                </a:solidFill>
                <a:latin typeface="Microsoft Sans Serif"/>
                <a:cs typeface="Microsoft Sans Serif"/>
              </a:rPr>
              <a:t>товару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0034" y="847356"/>
            <a:ext cx="6096000" cy="708025"/>
          </a:xfrm>
          <a:prstGeom prst="rect">
            <a:avLst/>
          </a:prstGeom>
          <a:ln w="25400">
            <a:solidFill>
              <a:srgbClr val="FF66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34340" marR="244475" indent="-342900">
              <a:lnSpc>
                <a:spcPct val="100000"/>
              </a:lnSpc>
              <a:spcBef>
                <a:spcPts val="305"/>
              </a:spcBef>
              <a:buClr>
                <a:srgbClr val="FF6600"/>
              </a:buClr>
              <a:buSzPct val="120000"/>
              <a:buChar char="•"/>
              <a:tabLst>
                <a:tab pos="433705" algn="l"/>
                <a:tab pos="434975" algn="l"/>
              </a:tabLst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Порівняння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експлуатаційних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якостей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 </a:t>
            </a:r>
            <a:r>
              <a:rPr sz="200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з </a:t>
            </a:r>
            <a:r>
              <a:rPr sz="2000" spc="-5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очікуваннями.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971" y="1706372"/>
            <a:ext cx="50184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algn="ctr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ЗАДОВОЛЕНІСТЬ</a:t>
            </a:r>
            <a:endParaRPr sz="2000" dirty="0">
              <a:latin typeface="Arial"/>
              <a:cs typeface="Arial"/>
            </a:endParaRPr>
          </a:p>
          <a:p>
            <a:pPr marL="354965" marR="636905" indent="-342900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овіда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є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ванням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 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навіть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перевершує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їх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10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Зростає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ймовір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овтор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их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6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4735" y="726439"/>
            <a:ext cx="459994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1009" algn="ctr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FF6600"/>
                </a:solidFill>
                <a:latin typeface="Arial"/>
                <a:cs typeface="Arial"/>
              </a:rPr>
              <a:t>НЕЗАДОВОЛЕНІСТЬ</a:t>
            </a:r>
            <a:endParaRPr sz="2000" dirty="0">
              <a:latin typeface="Arial"/>
              <a:cs typeface="Arial"/>
            </a:endParaRPr>
          </a:p>
          <a:p>
            <a:pPr marL="355600" marR="666115" indent="-343535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Я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ті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това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р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відповідають  </a:t>
            </a:r>
            <a:r>
              <a:rPr sz="20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очікуванням</a:t>
            </a: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Вірогід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іст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овторно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ї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ок</a:t>
            </a:r>
            <a:r>
              <a:rPr sz="200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ки</a:t>
            </a:r>
            <a:r>
              <a:rPr sz="20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різ</a:t>
            </a:r>
            <a:r>
              <a:rPr sz="2000" spc="-6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</a:t>
            </a:r>
            <a:endParaRPr sz="20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падає</a:t>
            </a:r>
            <a:endParaRPr sz="2000" dirty="0">
              <a:latin typeface="Microsoft Sans Serif"/>
              <a:cs typeface="Microsoft Sans Serif"/>
            </a:endParaRPr>
          </a:p>
          <a:p>
            <a:pPr marL="355600" marR="70485" indent="-343535">
              <a:lnSpc>
                <a:spcPct val="100000"/>
              </a:lnSpc>
            </a:pPr>
            <a:r>
              <a:rPr sz="2000" dirty="0">
                <a:solidFill>
                  <a:srgbClr val="FF6600"/>
                </a:solidFill>
                <a:latin typeface="MS Gothic"/>
                <a:cs typeface="MS Gothic"/>
              </a:rPr>
              <a:t>✔</a:t>
            </a:r>
            <a:r>
              <a:rPr sz="2000" spc="-305" dirty="0">
                <a:solidFill>
                  <a:srgbClr val="FF6600"/>
                </a:solidFill>
                <a:latin typeface="MS Gothic"/>
                <a:cs typeface="MS Gothic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ц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ь</a:t>
            </a:r>
            <a:r>
              <a:rPr sz="20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м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о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же</a:t>
            </a:r>
            <a:r>
              <a:rPr sz="20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sz="20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оч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ти  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розповсюджувати</a:t>
            </a:r>
            <a:r>
              <a:rPr sz="2000" spc="-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критику</a:t>
            </a:r>
            <a:r>
              <a:rPr sz="20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20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825" y="3302888"/>
            <a:ext cx="7379334" cy="3211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2000" b="1" spc="-2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6600"/>
                </a:solidFill>
                <a:latin typeface="Arial"/>
                <a:cs typeface="Arial"/>
              </a:rPr>
              <a:t>уникнути</a:t>
            </a:r>
            <a:r>
              <a:rPr sz="2000" b="1" spc="4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6600"/>
                </a:solidFill>
                <a:latin typeface="Arial"/>
                <a:cs typeface="Arial"/>
              </a:rPr>
              <a:t>незадоволеності</a:t>
            </a:r>
            <a:r>
              <a:rPr sz="2000" b="1" spc="-5" dirty="0">
                <a:solidFill>
                  <a:srgbClr val="FF6600"/>
                </a:solidFill>
                <a:latin typeface="Arial"/>
                <a:cs typeface="Arial"/>
              </a:rPr>
              <a:t> покупців?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забезпечити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високу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якість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товару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послуги</a:t>
            </a:r>
            <a:endParaRPr sz="18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не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створювати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необґрунтованих</a:t>
            </a:r>
            <a:r>
              <a:rPr sz="1800" spc="6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бажань</a:t>
            </a:r>
            <a:endParaRPr sz="18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35560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надавати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споживачам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повну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достовірну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інформацію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продукт</a:t>
            </a:r>
            <a:endParaRPr sz="1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Як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 створити</a:t>
            </a:r>
            <a:r>
              <a:rPr sz="1800" b="1" spc="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у</a:t>
            </a:r>
            <a:r>
              <a:rPr sz="1800" b="1" spc="-1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споживачів</a:t>
            </a:r>
            <a:r>
              <a:rPr sz="1800" b="1" spc="3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сприятливе</a:t>
            </a:r>
            <a:r>
              <a:rPr sz="1800" b="1" spc="4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враження</a:t>
            </a: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6600"/>
                </a:solidFill>
                <a:latin typeface="Arial"/>
                <a:cs typeface="Arial"/>
              </a:rPr>
              <a:t>про</a:t>
            </a:r>
            <a:r>
              <a:rPr sz="1800" b="1" spc="-15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6600"/>
                </a:solidFill>
                <a:latin typeface="Arial"/>
                <a:cs typeface="Arial"/>
              </a:rPr>
              <a:t>покупку?</a:t>
            </a:r>
            <a:endParaRPr sz="1800" dirty="0">
              <a:latin typeface="Arial"/>
              <a:cs typeface="Arial"/>
            </a:endParaRPr>
          </a:p>
          <a:p>
            <a:pPr marL="299085" marR="53657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розсилати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покупцям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брошури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001F5F"/>
                </a:solidFill>
                <a:latin typeface="Microsoft Sans Serif"/>
                <a:cs typeface="Microsoft Sans Serif"/>
              </a:rPr>
              <a:t>з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додатковою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інформацією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компанії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дозволити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покупцям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задавати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запитання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залишати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коментарі</a:t>
            </a:r>
            <a:endParaRPr sz="1800" dirty="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товар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е-майл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або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безкоштовного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контактним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телефоном</a:t>
            </a:r>
            <a:endParaRPr sz="1800" dirty="0">
              <a:latin typeface="Microsoft Sans Serif"/>
              <a:cs typeface="Microsoft Sans Serif"/>
            </a:endParaRPr>
          </a:p>
          <a:p>
            <a:pPr marL="299085" indent="-287020">
              <a:lnSpc>
                <a:spcPct val="100000"/>
              </a:lnSpc>
              <a:buClr>
                <a:srgbClr val="FF6600"/>
              </a:buClr>
              <a:buFont typeface="MS Gothic"/>
              <a:buChar char="❖"/>
              <a:tabLst>
                <a:tab pos="299720" algn="l"/>
              </a:tabLst>
            </a:pP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встановити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вигідні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для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умови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повернення,</a:t>
            </a:r>
            <a:endParaRPr sz="1800" dirty="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відшкодування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збитків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і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гарантій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8" y="2220721"/>
              <a:ext cx="3021330" cy="1795780"/>
            </a:xfrm>
            <a:custGeom>
              <a:avLst/>
              <a:gdLst/>
              <a:ahLst/>
              <a:cxnLst/>
              <a:rect l="l" t="t" r="r" b="b"/>
              <a:pathLst>
                <a:path w="3021329" h="1795779">
                  <a:moveTo>
                    <a:pt x="3020949" y="0"/>
                  </a:moveTo>
                  <a:lnTo>
                    <a:pt x="0" y="0"/>
                  </a:lnTo>
                  <a:lnTo>
                    <a:pt x="0" y="112903"/>
                  </a:lnTo>
                  <a:lnTo>
                    <a:pt x="0" y="1795640"/>
                  </a:lnTo>
                  <a:lnTo>
                    <a:pt x="3020949" y="1795640"/>
                  </a:lnTo>
                  <a:lnTo>
                    <a:pt x="3020949" y="112903"/>
                  </a:lnTo>
                  <a:lnTo>
                    <a:pt x="302094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46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501" y="368198"/>
            <a:ext cx="2913380" cy="94106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40"/>
              </a:spcBef>
            </a:pPr>
            <a:r>
              <a:rPr sz="28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Післякупівельний</a:t>
            </a:r>
            <a:endParaRPr sz="2800" dirty="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  <a:spcBef>
                <a:spcPts val="245"/>
              </a:spcBef>
            </a:pPr>
            <a:r>
              <a:rPr sz="2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дисонанс</a:t>
            </a:r>
            <a:endParaRPr sz="2800" dirty="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6604" y="4016362"/>
            <a:ext cx="7178675" cy="243865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63727" y="2491231"/>
            <a:ext cx="3228975" cy="2921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9705">
              <a:lnSpc>
                <a:spcPct val="100000"/>
              </a:lnSpc>
              <a:spcBef>
                <a:spcPts val="95"/>
              </a:spcBef>
            </a:pPr>
            <a:r>
              <a:rPr sz="19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водночас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відчуває</a:t>
            </a:r>
            <a:r>
              <a:rPr sz="19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задоволення</a:t>
            </a:r>
            <a:r>
              <a:rPr sz="19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 </a:t>
            </a:r>
            <a:r>
              <a:rPr sz="1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</a:t>
            </a:r>
            <a:r>
              <a:rPr sz="19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купленого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товару</a:t>
            </a:r>
            <a:r>
              <a:rPr sz="19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900" spc="-4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уникнення</a:t>
            </a:r>
            <a:r>
              <a:rPr sz="19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недоліків</a:t>
            </a:r>
            <a:r>
              <a:rPr sz="19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тих</a:t>
            </a:r>
            <a:endParaRPr sz="19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марок,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яких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він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відмовився,</a:t>
            </a:r>
            <a:r>
              <a:rPr sz="1900" spc="4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незадоволення</a:t>
            </a:r>
            <a:r>
              <a:rPr sz="19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</a:t>
            </a:r>
            <a:r>
              <a:rPr sz="19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недоліків </a:t>
            </a:r>
            <a:r>
              <a:rPr sz="1900" spc="-4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обраної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марки</a:t>
            </a:r>
            <a:r>
              <a:rPr sz="19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і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упущених</a:t>
            </a:r>
            <a:endParaRPr sz="19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переваг</a:t>
            </a:r>
            <a:r>
              <a:rPr sz="19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інших</a:t>
            </a:r>
            <a:r>
              <a:rPr sz="19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марок,</a:t>
            </a:r>
            <a:r>
              <a:rPr sz="19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які</a:t>
            </a:r>
            <a:endParaRPr sz="19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9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були</a:t>
            </a:r>
            <a:r>
              <a:rPr sz="19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ним</a:t>
            </a:r>
            <a:r>
              <a:rPr sz="19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відкинуті</a:t>
            </a:r>
            <a:endParaRPr sz="19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15688" y="445389"/>
            <a:ext cx="60718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Фактори,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що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впливають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на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ймовірність </a:t>
            </a:r>
            <a:r>
              <a:rPr sz="2400" b="1" spc="-6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післякупівельного</a:t>
            </a:r>
            <a:r>
              <a:rPr sz="2400" b="1" spc="-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дисонансу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5688" y="1453134"/>
            <a:ext cx="5924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1.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Безповоротність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(можливість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повернути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або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обміняти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товар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зменшує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ймовірність</a:t>
            </a:r>
            <a:r>
              <a:rPr sz="1800" spc="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дисонансу);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5688" y="2154428"/>
            <a:ext cx="563499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5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267335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Значимість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рішення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покупця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(зі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збільшенням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значимості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збільшується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ймовірність);</a:t>
            </a:r>
            <a:endParaRPr sz="1800" dirty="0">
              <a:latin typeface="Microsoft Sans Serif"/>
              <a:cs typeface="Microsoft Sans Serif"/>
            </a:endParaRPr>
          </a:p>
          <a:p>
            <a:pPr marL="266700" indent="-254635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267335" algn="l"/>
              </a:tabLst>
            </a:pPr>
            <a:r>
              <a:rPr sz="1800" spc="-15" dirty="0">
                <a:latin typeface="Microsoft Sans Serif"/>
                <a:cs typeface="Microsoft Sans Serif"/>
              </a:rPr>
              <a:t>Складність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вибору 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альтернатив;</a:t>
            </a:r>
            <a:endParaRPr sz="1800" dirty="0">
              <a:latin typeface="Microsoft Sans Serif"/>
              <a:cs typeface="Microsoft Sans Serif"/>
            </a:endParaRPr>
          </a:p>
          <a:p>
            <a:pPr marL="266700" indent="-254635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267335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Індивідуальна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схильність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відчувати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занепокоєння.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8547" y="2208022"/>
            <a:ext cx="3046730" cy="3091815"/>
            <a:chOff x="8448547" y="2208022"/>
            <a:chExt cx="3046730" cy="3091815"/>
          </a:xfrm>
        </p:grpSpPr>
        <p:sp>
          <p:nvSpPr>
            <p:cNvPr id="3" name="object 3"/>
            <p:cNvSpPr/>
            <p:nvPr/>
          </p:nvSpPr>
          <p:spPr>
            <a:xfrm>
              <a:off x="8461247" y="2220722"/>
              <a:ext cx="3021330" cy="113030"/>
            </a:xfrm>
            <a:custGeom>
              <a:avLst/>
              <a:gdLst/>
              <a:ahLst/>
              <a:cxnLst/>
              <a:rect l="l" t="t" r="r" b="b"/>
              <a:pathLst>
                <a:path w="3021329" h="113030">
                  <a:moveTo>
                    <a:pt x="0" y="112902"/>
                  </a:moveTo>
                  <a:lnTo>
                    <a:pt x="3020949" y="112902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11290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8461247" y="2220722"/>
              <a:ext cx="3021330" cy="3066415"/>
            </a:xfrm>
            <a:custGeom>
              <a:avLst/>
              <a:gdLst/>
              <a:ahLst/>
              <a:cxnLst/>
              <a:rect l="l" t="t" r="r" b="b"/>
              <a:pathLst>
                <a:path w="3021329" h="3066415">
                  <a:moveTo>
                    <a:pt x="0" y="3066034"/>
                  </a:moveTo>
                  <a:lnTo>
                    <a:pt x="3020949" y="3066034"/>
                  </a:lnTo>
                  <a:lnTo>
                    <a:pt x="3020949" y="0"/>
                  </a:lnTo>
                  <a:lnTo>
                    <a:pt x="0" y="0"/>
                  </a:lnTo>
                  <a:lnTo>
                    <a:pt x="0" y="3066034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4165600" cy="6858000"/>
          </a:xfrm>
          <a:custGeom>
            <a:avLst/>
            <a:gdLst/>
            <a:ahLst/>
            <a:cxnLst/>
            <a:rect l="l" t="t" r="r" b="b"/>
            <a:pathLst>
              <a:path w="4165600" h="6858000">
                <a:moveTo>
                  <a:pt x="4165600" y="0"/>
                </a:moveTo>
                <a:lnTo>
                  <a:pt x="0" y="0"/>
                </a:lnTo>
                <a:lnTo>
                  <a:pt x="0" y="6858000"/>
                </a:lnTo>
                <a:lnTo>
                  <a:pt x="4165600" y="6858000"/>
                </a:lnTo>
                <a:lnTo>
                  <a:pt x="4165600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77165" cy="2333625"/>
          </a:xfrm>
          <a:custGeom>
            <a:avLst/>
            <a:gdLst/>
            <a:ahLst/>
            <a:cxnLst/>
            <a:rect l="l" t="t" r="r" b="b"/>
            <a:pathLst>
              <a:path w="177165" h="2333625">
                <a:moveTo>
                  <a:pt x="0" y="2333625"/>
                </a:moveTo>
                <a:lnTo>
                  <a:pt x="177152" y="2333625"/>
                </a:lnTo>
                <a:lnTo>
                  <a:pt x="177152" y="0"/>
                </a:lnTo>
                <a:lnTo>
                  <a:pt x="0" y="0"/>
                </a:lnTo>
                <a:lnTo>
                  <a:pt x="0" y="23336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5735" y="140588"/>
            <a:ext cx="2393950" cy="18859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68605" marR="5080" indent="-256540" algn="r">
              <a:lnSpc>
                <a:spcPct val="93800"/>
              </a:lnSpc>
              <a:spcBef>
                <a:spcPts val="340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Особливості  </a:t>
            </a:r>
            <a:r>
              <a:rPr sz="3200" b="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3200" b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 dirty="0">
              <a:latin typeface="Microsoft Sans Serif"/>
              <a:cs typeface="Microsoft Sans Serif"/>
            </a:endParaRPr>
          </a:p>
          <a:p>
            <a:pPr marR="6350" algn="r">
              <a:lnSpc>
                <a:spcPts val="3600"/>
              </a:lnSpc>
            </a:pPr>
            <a:r>
              <a:rPr sz="3200" b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України</a:t>
            </a:r>
            <a:endParaRPr sz="3200"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84" y="2221357"/>
            <a:ext cx="7102475" cy="30653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448547" y="2333625"/>
            <a:ext cx="3046730" cy="3516988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46685" marR="389890">
              <a:lnSpc>
                <a:spcPct val="80000"/>
              </a:lnSpc>
            </a:pPr>
            <a:r>
              <a:rPr lang="uk-UA" sz="2000" dirty="0"/>
              <a:t>У 2025 р. ключову роль у наповненні державного бюджету України відіграють податки, пов’язані зі споживанням (насамперед ПДВ). Їх частка становить близько 39% загальних доходів бюджету. У грошовому вимірі це перевищує 800 млрд гривень.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2529" marR="10795" algn="r">
              <a:lnSpc>
                <a:spcPts val="3960"/>
              </a:lnSpc>
              <a:spcBef>
                <a:spcPts val="100"/>
              </a:spcBef>
            </a:pPr>
            <a:r>
              <a:rPr b="0" spc="-65" dirty="0">
                <a:latin typeface="Microsoft Sans Serif"/>
                <a:cs typeface="Microsoft Sans Serif"/>
              </a:rPr>
              <a:t>Доходи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населення </a:t>
            </a:r>
            <a:r>
              <a:rPr b="0" spc="-20" dirty="0">
                <a:latin typeface="Microsoft Sans Serif"/>
                <a:cs typeface="Microsoft Sans Serif"/>
              </a:rPr>
              <a:t>України</a:t>
            </a:r>
          </a:p>
          <a:p>
            <a:pPr marL="3732529" marR="5080" algn="r">
              <a:lnSpc>
                <a:spcPts val="3960"/>
              </a:lnSpc>
            </a:pPr>
            <a:r>
              <a:rPr b="0" spc="-5" dirty="0" smtClean="0">
                <a:latin typeface="Microsoft Sans Serif"/>
                <a:cs typeface="Microsoft Sans Serif"/>
              </a:rPr>
              <a:t>202</a:t>
            </a:r>
            <a:r>
              <a:rPr lang="uk-UA" b="0" spc="-5" dirty="0" smtClean="0">
                <a:latin typeface="Microsoft Sans Serif"/>
                <a:cs typeface="Microsoft Sans Serif"/>
              </a:rPr>
              <a:t>5</a:t>
            </a:r>
            <a:r>
              <a:rPr b="0" spc="-55" dirty="0" smtClean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р.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07994" y="1813940"/>
            <a:ext cx="8231505" cy="2000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uk-UA" dirty="0" smtClean="0"/>
              <a:t>Середня заробітна плата (номінальна) штатного працівника підприємств, установ та організацій в Україні у 2025 році становить близько </a:t>
            </a:r>
            <a:r>
              <a:rPr lang="uk-UA" b="1" dirty="0" smtClean="0"/>
              <a:t>21 500–23 000 грн</a:t>
            </a:r>
            <a:r>
              <a:rPr lang="uk-UA" dirty="0" smtClean="0"/>
              <a:t> на місяць.</a:t>
            </a:r>
          </a:p>
          <a:p>
            <a:r>
              <a:rPr lang="uk-UA" dirty="0" smtClean="0"/>
              <a:t>Мінімальна заробітна плата з 1 січня 2025 року встановлена на рівні </a:t>
            </a:r>
            <a:r>
              <a:rPr lang="uk-UA" b="1" dirty="0" smtClean="0"/>
              <a:t>8 000 грн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Прожитковий мінімум (законодавчо встановлений) у 2025 році становить:</a:t>
            </a:r>
          </a:p>
          <a:p>
            <a:r>
              <a:rPr lang="uk-UA" b="1" dirty="0" smtClean="0"/>
              <a:t>2 920 грн</a:t>
            </a:r>
            <a:r>
              <a:rPr lang="uk-UA" dirty="0" smtClean="0"/>
              <a:t> — для працездатних осіб. </a:t>
            </a:r>
          </a:p>
          <a:p>
            <a:r>
              <a:rPr lang="uk-UA" dirty="0" smtClean="0"/>
              <a:t>Фактичний прожитковий мінімум (за оцінками експертів) перевищує законодавчо встановлений і становить орієнтовно </a:t>
            </a:r>
            <a:r>
              <a:rPr lang="uk-UA" b="1" dirty="0" smtClean="0"/>
              <a:t>6 500–7 500 грн</a:t>
            </a:r>
            <a:r>
              <a:rPr lang="uk-UA" dirty="0" smtClean="0"/>
              <a:t>.</a:t>
            </a:r>
            <a:endParaRPr lang="uk-UA" dirty="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36981" y="4486655"/>
          <a:ext cx="11113134" cy="17297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98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tabLst>
                          <a:tab pos="1089025" algn="l"/>
                          <a:tab pos="2537460" algn="l"/>
                          <a:tab pos="2901950" algn="l"/>
                          <a:tab pos="5413375" algn="l"/>
                          <a:tab pos="6972934" algn="l"/>
                          <a:tab pos="8328025" algn="l"/>
                          <a:tab pos="8644890" algn="l"/>
                        </a:tabLst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Частка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се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енн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я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з	с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ред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ьод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шо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вим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и	з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га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ль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ми	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ам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и	у	мі</a:t>
                      </a:r>
                      <a:r>
                        <a:rPr sz="2000" spc="5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ць, 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нижчими: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%</a:t>
                      </a: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B7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середнього</a:t>
                      </a:r>
                      <a:r>
                        <a:rPr sz="2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Microsoft Sans Serif"/>
                          <a:cs typeface="Microsoft Sans Serif"/>
                        </a:rPr>
                        <a:t>рівня</a:t>
                      </a:r>
                      <a:r>
                        <a:rPr sz="2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загальних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доходів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63,9</a:t>
                      </a: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65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5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прожиткового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мінімуму</a:t>
                      </a:r>
                      <a:r>
                        <a:rPr sz="20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(законодавчо</a:t>
                      </a:r>
                      <a:r>
                        <a:rPr sz="2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встановленого)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2,1</a:t>
                      </a: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25780" indent="-343535">
                        <a:lnSpc>
                          <a:spcPct val="100000"/>
                        </a:lnSpc>
                        <a:spcBef>
                          <a:spcPts val="245"/>
                        </a:spcBef>
                        <a:buChar char="•"/>
                        <a:tabLst>
                          <a:tab pos="525780" algn="l"/>
                          <a:tab pos="526415" algn="l"/>
                        </a:tabLst>
                      </a:pP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фактичного</a:t>
                      </a:r>
                      <a:r>
                        <a:rPr sz="2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прожиткового</a:t>
                      </a:r>
                      <a:r>
                        <a:rPr sz="2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00" spc="-25" dirty="0">
                          <a:latin typeface="Microsoft Sans Serif"/>
                          <a:cs typeface="Microsoft Sans Serif"/>
                        </a:rPr>
                        <a:t>мінімуму</a:t>
                      </a:r>
                      <a:endParaRPr sz="2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320"/>
                        </a:lnSpc>
                        <a:spcBef>
                          <a:spcPts val="500"/>
                        </a:spcBef>
                      </a:pPr>
                      <a:r>
                        <a:rPr sz="2000" dirty="0">
                          <a:latin typeface="Microsoft Sans Serif"/>
                          <a:cs typeface="Microsoft Sans Serif"/>
                        </a:rPr>
                        <a:t>28,3</a:t>
                      </a:r>
                    </a:p>
                  </a:txBody>
                  <a:tcPr marL="0" marR="0" marT="635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506" y="332613"/>
            <a:ext cx="3062351" cy="172186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971665"/>
            <a:ext cx="4315460" cy="4876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0517" y="0"/>
            <a:ext cx="10336530" cy="10922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1295"/>
              </a:spcBef>
            </a:pPr>
            <a:r>
              <a:rPr sz="4000" b="0" spc="-30" dirty="0">
                <a:latin typeface="Microsoft Sans Serif"/>
                <a:cs typeface="Microsoft Sans Serif"/>
              </a:rPr>
              <a:t>Розподіл</a:t>
            </a:r>
            <a:r>
              <a:rPr sz="4000" b="0" spc="90" dirty="0">
                <a:latin typeface="Microsoft Sans Serif"/>
                <a:cs typeface="Microsoft Sans Serif"/>
              </a:rPr>
              <a:t> </a:t>
            </a:r>
            <a:r>
              <a:rPr sz="4000" b="0" spc="-45" dirty="0">
                <a:latin typeface="Microsoft Sans Serif"/>
                <a:cs typeface="Microsoft Sans Serif"/>
              </a:rPr>
              <a:t>сукупних</a:t>
            </a:r>
            <a:r>
              <a:rPr sz="4000" b="0" spc="75" dirty="0">
                <a:latin typeface="Microsoft Sans Serif"/>
                <a:cs typeface="Microsoft Sans Serif"/>
              </a:rPr>
              <a:t> </a:t>
            </a:r>
            <a:r>
              <a:rPr sz="4000" b="0" spc="-5" dirty="0">
                <a:latin typeface="Microsoft Sans Serif"/>
                <a:cs typeface="Microsoft Sans Serif"/>
              </a:rPr>
              <a:t>витрат</a:t>
            </a:r>
            <a:r>
              <a:rPr sz="4000" b="0" spc="80" dirty="0">
                <a:latin typeface="Microsoft Sans Serif"/>
                <a:cs typeface="Microsoft Sans Serif"/>
              </a:rPr>
              <a:t> </a:t>
            </a:r>
            <a:r>
              <a:rPr sz="4000" b="0" spc="-25" dirty="0">
                <a:latin typeface="Microsoft Sans Serif"/>
                <a:cs typeface="Microsoft Sans Serif"/>
              </a:rPr>
              <a:t>домогосподарств </a:t>
            </a:r>
            <a:r>
              <a:rPr sz="4000" b="0" spc="-1050" dirty="0">
                <a:latin typeface="Microsoft Sans Serif"/>
                <a:cs typeface="Microsoft Sans Serif"/>
              </a:rPr>
              <a:t> </a:t>
            </a:r>
            <a:r>
              <a:rPr sz="4000" b="0" spc="-20" dirty="0">
                <a:latin typeface="Microsoft Sans Serif"/>
                <a:cs typeface="Microsoft Sans Serif"/>
              </a:rPr>
              <a:t>України</a:t>
            </a:r>
            <a:r>
              <a:rPr sz="4000" b="0" spc="45" dirty="0">
                <a:latin typeface="Microsoft Sans Serif"/>
                <a:cs typeface="Microsoft Sans Serif"/>
              </a:rPr>
              <a:t> </a:t>
            </a:r>
            <a:r>
              <a:rPr sz="4000" b="0" spc="-5" dirty="0">
                <a:latin typeface="Microsoft Sans Serif"/>
                <a:cs typeface="Microsoft Sans Serif"/>
              </a:rPr>
              <a:t>у</a:t>
            </a:r>
            <a:r>
              <a:rPr sz="4000" b="0" spc="60" dirty="0">
                <a:latin typeface="Microsoft Sans Serif"/>
                <a:cs typeface="Microsoft Sans Serif"/>
              </a:rPr>
              <a:t> </a:t>
            </a:r>
            <a:r>
              <a:rPr sz="4000" b="0" spc="-10" dirty="0" smtClean="0">
                <a:latin typeface="Microsoft Sans Serif"/>
                <a:cs typeface="Microsoft Sans Serif"/>
              </a:rPr>
              <a:t>202</a:t>
            </a:r>
            <a:r>
              <a:rPr lang="uk-UA" sz="4000" b="0" spc="-10" dirty="0" smtClean="0">
                <a:latin typeface="Microsoft Sans Serif"/>
                <a:cs typeface="Microsoft Sans Serif"/>
              </a:rPr>
              <a:t>5 </a:t>
            </a:r>
            <a:r>
              <a:rPr sz="4000" b="0" spc="-10" dirty="0" smtClean="0">
                <a:latin typeface="Microsoft Sans Serif"/>
                <a:cs typeface="Microsoft Sans Serif"/>
              </a:rPr>
              <a:t>р</a:t>
            </a:r>
            <a:r>
              <a:rPr sz="4000" b="0" spc="-10" dirty="0">
                <a:latin typeface="Microsoft Sans Serif"/>
                <a:cs typeface="Microsoft Sans Serif"/>
              </a:rPr>
              <a:t>.</a:t>
            </a:r>
            <a:endParaRPr sz="4000" dirty="0">
              <a:latin typeface="Microsoft Sans Serif"/>
              <a:cs typeface="Microsoft Sans Serif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1447800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/>
              <a:t>Розподіл сукупних витрат домогосподарств України у 2025 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Продукти харчування та безалкогольні напої</a:t>
            </a:r>
            <a:r>
              <a:rPr lang="uk-UA" dirty="0"/>
              <a:t> — </a:t>
            </a:r>
            <a:r>
              <a:rPr lang="uk-UA" b="1" dirty="0"/>
              <a:t>≈ 45–48%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Житло, вода, електроенергія, газ та інші види палива</a:t>
            </a:r>
            <a:r>
              <a:rPr lang="uk-UA" dirty="0"/>
              <a:t> — </a:t>
            </a:r>
            <a:r>
              <a:rPr lang="uk-UA" b="1" dirty="0"/>
              <a:t>≈ 15–18%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Охорона здоров’я</a:t>
            </a:r>
            <a:r>
              <a:rPr lang="uk-UA" dirty="0"/>
              <a:t> — </a:t>
            </a:r>
            <a:r>
              <a:rPr lang="uk-UA" b="1" dirty="0"/>
              <a:t>≈ 6–8%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Транспорт</a:t>
            </a:r>
            <a:r>
              <a:rPr lang="uk-UA" dirty="0"/>
              <a:t> — </a:t>
            </a:r>
            <a:r>
              <a:rPr lang="uk-UA" b="1" dirty="0"/>
              <a:t>≈ 5–7%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Зв’язок</a:t>
            </a:r>
            <a:r>
              <a:rPr lang="uk-UA" dirty="0"/>
              <a:t> — </a:t>
            </a:r>
            <a:r>
              <a:rPr lang="uk-UA" b="1" dirty="0"/>
              <a:t>≈ 3–4%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Одяг і взуття</a:t>
            </a:r>
            <a:r>
              <a:rPr lang="uk-UA" dirty="0"/>
              <a:t> — </a:t>
            </a:r>
            <a:r>
              <a:rPr lang="uk-UA" b="1" dirty="0"/>
              <a:t>≈ 4–5%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Освіта</a:t>
            </a:r>
            <a:r>
              <a:rPr lang="uk-UA" dirty="0"/>
              <a:t> — </a:t>
            </a:r>
            <a:r>
              <a:rPr lang="uk-UA" b="1" dirty="0"/>
              <a:t>≈ 1–2%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Відпочинок і культура</a:t>
            </a:r>
            <a:r>
              <a:rPr lang="uk-UA" dirty="0"/>
              <a:t> — </a:t>
            </a:r>
            <a:r>
              <a:rPr lang="uk-UA" b="1" dirty="0"/>
              <a:t>≈ 2–3%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Ресторани та готелі</a:t>
            </a:r>
            <a:r>
              <a:rPr lang="uk-UA" dirty="0"/>
              <a:t> — </a:t>
            </a:r>
            <a:r>
              <a:rPr lang="uk-UA" b="1" dirty="0"/>
              <a:t>≈ 2–3%</a:t>
            </a:r>
            <a:r>
              <a:rPr lang="uk-UA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Інші витрати</a:t>
            </a:r>
            <a:r>
              <a:rPr lang="uk-UA" dirty="0"/>
              <a:t> — </a:t>
            </a:r>
            <a:r>
              <a:rPr lang="uk-UA" b="1" dirty="0"/>
              <a:t>≈ 6–8%</a:t>
            </a:r>
            <a:endParaRPr lang="uk-UA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123" y="0"/>
            <a:ext cx="209423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 marR="5080" indent="-147955" algn="r">
              <a:lnSpc>
                <a:spcPct val="1072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Особливості  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поведінки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укр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аї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2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ських 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15029" y="713054"/>
            <a:ext cx="7863205" cy="573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050"/>
              </a:lnSpc>
              <a:spcBef>
                <a:spcPts val="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Схильні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порівнювати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продукти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один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80" dirty="0">
                <a:latin typeface="Microsoft Sans Serif"/>
                <a:cs typeface="Microsoft Sans Serif"/>
              </a:rPr>
              <a:t>з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одним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495" dirty="0">
                <a:latin typeface="Microsoft Sans Serif"/>
                <a:cs typeface="Microsoft Sans Serif"/>
              </a:rPr>
              <a:t>–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65" dirty="0">
                <a:latin typeface="Microsoft Sans Serif"/>
                <a:cs typeface="Microsoft Sans Serif"/>
              </a:rPr>
              <a:t>як</a:t>
            </a:r>
            <a:r>
              <a:rPr sz="1900" spc="3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здійснення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40" dirty="0">
                <a:latin typeface="Microsoft Sans Serif"/>
                <a:cs typeface="Microsoft Sans Serif"/>
              </a:rPr>
              <a:t>покупки,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так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після.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6985" indent="-342900">
              <a:lnSpc>
                <a:spcPct val="80000"/>
              </a:lnSpc>
              <a:spcBef>
                <a:spcPts val="101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837055" algn="l"/>
                <a:tab pos="2751455" algn="l"/>
                <a:tab pos="3448050" algn="l"/>
                <a:tab pos="3923665" algn="l"/>
                <a:tab pos="5231130" algn="l"/>
                <a:tab pos="5626100" algn="l"/>
                <a:tab pos="693356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Вит</a:t>
            </a:r>
            <a:r>
              <a:rPr sz="1900" spc="5" dirty="0">
                <a:latin typeface="Microsoft Sans Serif"/>
                <a:cs typeface="Microsoft Sans Serif"/>
              </a:rPr>
              <a:t>р</a:t>
            </a:r>
            <a:r>
              <a:rPr sz="1900" spc="-20" dirty="0">
                <a:latin typeface="Microsoft Sans Serif"/>
                <a:cs typeface="Microsoft Sans Serif"/>
              </a:rPr>
              <a:t>а</a:t>
            </a:r>
            <a:r>
              <a:rPr sz="1900" spc="-10" dirty="0">
                <a:latin typeface="Microsoft Sans Serif"/>
                <a:cs typeface="Microsoft Sans Serif"/>
              </a:rPr>
              <a:t>ч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spc="5" dirty="0">
                <a:latin typeface="Microsoft Sans Serif"/>
                <a:cs typeface="Microsoft Sans Serif"/>
              </a:rPr>
              <a:t>ю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ь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10" dirty="0">
                <a:latin typeface="Microsoft Sans Serif"/>
                <a:cs typeface="Microsoft Sans Serif"/>
              </a:rPr>
              <a:t>ш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часу,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5" dirty="0">
                <a:latin typeface="Microsoft Sans Serif"/>
                <a:cs typeface="Microsoft Sans Serif"/>
              </a:rPr>
              <a:t>ні</a:t>
            </a:r>
            <a:r>
              <a:rPr sz="1900" spc="-50" dirty="0">
                <a:latin typeface="Microsoft Sans Serif"/>
                <a:cs typeface="Microsoft Sans Serif"/>
              </a:rPr>
              <a:t>ж</a:t>
            </a:r>
            <a:r>
              <a:rPr sz="1900" dirty="0">
                <a:latin typeface="Microsoft Sans Serif"/>
                <a:cs typeface="Microsoft Sans Serif"/>
              </a:rPr>
              <a:t>	є</a:t>
            </a:r>
            <a:r>
              <a:rPr sz="1900" spc="5" dirty="0">
                <a:latin typeface="Microsoft Sans Serif"/>
                <a:cs typeface="Microsoft Sans Serif"/>
              </a:rPr>
              <a:t>вр</a:t>
            </a:r>
            <a:r>
              <a:rPr sz="1900" spc="-25" dirty="0">
                <a:latin typeface="Microsoft Sans Serif"/>
                <a:cs typeface="Microsoft Sans Serif"/>
              </a:rPr>
              <a:t>о</a:t>
            </a:r>
            <a:r>
              <a:rPr sz="1900" spc="-20" dirty="0">
                <a:latin typeface="Microsoft Sans Serif"/>
                <a:cs typeface="Microsoft Sans Serif"/>
              </a:rPr>
              <a:t>п</a:t>
            </a:r>
            <a:r>
              <a:rPr sz="1900" spc="-10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й</a:t>
            </a:r>
            <a:r>
              <a:rPr sz="1900" spc="-20" dirty="0">
                <a:latin typeface="Microsoft Sans Serif"/>
                <a:cs typeface="Microsoft Sans Serif"/>
              </a:rPr>
              <a:t>ц</a:t>
            </a:r>
            <a:r>
              <a:rPr sz="1900" spc="-5" dirty="0">
                <a:latin typeface="Microsoft Sans Serif"/>
                <a:cs typeface="Microsoft Sans Serif"/>
              </a:rPr>
              <a:t>і,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у</a:t>
            </a:r>
            <a:r>
              <a:rPr sz="1900" spc="-5" dirty="0">
                <a:latin typeface="Microsoft Sans Serif"/>
                <a:cs typeface="Microsoft Sans Serif"/>
              </a:rPr>
              <a:t>хв</a:t>
            </a:r>
            <a:r>
              <a:rPr sz="1900" spc="5" dirty="0">
                <a:latin typeface="Microsoft Sans Serif"/>
                <a:cs typeface="Microsoft Sans Serif"/>
              </a:rPr>
              <a:t>а</a:t>
            </a:r>
            <a:r>
              <a:rPr sz="1900" spc="25" dirty="0">
                <a:latin typeface="Microsoft Sans Serif"/>
                <a:cs typeface="Microsoft Sans Serif"/>
              </a:rPr>
              <a:t>л</a:t>
            </a:r>
            <a:r>
              <a:rPr sz="1900" spc="-15" dirty="0">
                <a:latin typeface="Microsoft Sans Serif"/>
                <a:cs typeface="Microsoft Sans Serif"/>
              </a:rPr>
              <a:t>е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ріш</a:t>
            </a:r>
            <a:r>
              <a:rPr sz="1900" spc="10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ня  </a:t>
            </a:r>
            <a:r>
              <a:rPr sz="1900" spc="-15" dirty="0">
                <a:latin typeface="Microsoft Sans Serif"/>
                <a:cs typeface="Microsoft Sans Serif"/>
              </a:rPr>
              <a:t>про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покупку.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421130" algn="l"/>
                <a:tab pos="2350770" algn="l"/>
                <a:tab pos="3061970" algn="l"/>
                <a:tab pos="3556000" algn="l"/>
                <a:tab pos="4880610" algn="l"/>
                <a:tab pos="6339205" algn="l"/>
                <a:tab pos="6932295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Українці	</a:t>
            </a:r>
            <a:r>
              <a:rPr sz="1900" spc="-5" dirty="0">
                <a:latin typeface="Microsoft Sans Serif"/>
                <a:cs typeface="Microsoft Sans Serif"/>
              </a:rPr>
              <a:t>більше	</a:t>
            </a:r>
            <a:r>
              <a:rPr sz="1900" spc="-10" dirty="0">
                <a:latin typeface="Microsoft Sans Serif"/>
                <a:cs typeface="Microsoft Sans Serif"/>
              </a:rPr>
              <a:t>часу,	</a:t>
            </a:r>
            <a:r>
              <a:rPr sz="1900" spc="-35" dirty="0">
                <a:latin typeface="Microsoft Sans Serif"/>
                <a:cs typeface="Microsoft Sans Serif"/>
              </a:rPr>
              <a:t>ніж	</a:t>
            </a:r>
            <a:r>
              <a:rPr sz="1900" spc="-5" dirty="0">
                <a:latin typeface="Microsoft Sans Serif"/>
                <a:cs typeface="Microsoft Sans Serif"/>
              </a:rPr>
              <a:t>європейці,	порівнюють	</a:t>
            </a:r>
            <a:r>
              <a:rPr sz="1900" spc="20" dirty="0">
                <a:latin typeface="Microsoft Sans Serif"/>
                <a:cs typeface="Microsoft Sans Serif"/>
              </a:rPr>
              <a:t>свої	</a:t>
            </a:r>
            <a:r>
              <a:rPr sz="1900" spc="-10" dirty="0">
                <a:latin typeface="Microsoft Sans Serif"/>
                <a:cs typeface="Microsoft Sans Serif"/>
              </a:rPr>
              <a:t>рішення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5" dirty="0">
                <a:latin typeface="Microsoft Sans Serif"/>
                <a:cs typeface="Microsoft Sans Serif"/>
              </a:rPr>
              <a:t>щодо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купівлі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рішеннями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інших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людей.</a:t>
            </a:r>
          </a:p>
          <a:p>
            <a:pPr marL="355600" marR="7620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269365" algn="l"/>
                <a:tab pos="2792730" algn="l"/>
                <a:tab pos="3950970" algn="l"/>
                <a:tab pos="5028565" algn="l"/>
                <a:tab pos="6688455" algn="l"/>
                <a:tab pos="731647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Після	</a:t>
            </a:r>
            <a:r>
              <a:rPr sz="1900" spc="-45" dirty="0">
                <a:latin typeface="Microsoft Sans Serif"/>
                <a:cs typeface="Microsoft Sans Serif"/>
              </a:rPr>
              <a:t>зд</a:t>
            </a:r>
            <a:r>
              <a:rPr sz="1900" spc="-10" dirty="0">
                <a:latin typeface="Microsoft Sans Serif"/>
                <a:cs typeface="Microsoft Sans Serif"/>
              </a:rPr>
              <a:t>ій</a:t>
            </a:r>
            <a:r>
              <a:rPr sz="1900" dirty="0">
                <a:latin typeface="Microsoft Sans Serif"/>
                <a:cs typeface="Microsoft Sans Serif"/>
              </a:rPr>
              <a:t>с</a:t>
            </a:r>
            <a:r>
              <a:rPr sz="1900" spc="-1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65" dirty="0">
                <a:latin typeface="Microsoft Sans Serif"/>
                <a:cs typeface="Microsoft Sans Serif"/>
              </a:rPr>
              <a:t>к</a:t>
            </a:r>
            <a:r>
              <a:rPr sz="1900" spc="-60" dirty="0">
                <a:latin typeface="Microsoft Sans Serif"/>
                <a:cs typeface="Microsoft Sans Serif"/>
              </a:rPr>
              <a:t>у</a:t>
            </a:r>
            <a:r>
              <a:rPr sz="1900" spc="-55" dirty="0">
                <a:latin typeface="Microsoft Sans Serif"/>
                <a:cs typeface="Microsoft Sans Serif"/>
              </a:rPr>
              <a:t>пки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25" dirty="0">
                <a:latin typeface="Microsoft Sans Serif"/>
                <a:cs typeface="Microsoft Sans Serif"/>
              </a:rPr>
              <a:t>л</a:t>
            </a:r>
            <a:r>
              <a:rPr sz="1900" spc="-65" dirty="0">
                <a:latin typeface="Microsoft Sans Serif"/>
                <a:cs typeface="Microsoft Sans Serif"/>
              </a:rPr>
              <a:t>ик</a:t>
            </a:r>
            <a:r>
              <a:rPr sz="1900" spc="-5" dirty="0">
                <a:latin typeface="Microsoft Sans Serif"/>
                <a:cs typeface="Microsoft Sans Serif"/>
              </a:rPr>
              <a:t>а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ймо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р</a:t>
            </a:r>
            <a:r>
              <a:rPr sz="1900" spc="-15" dirty="0">
                <a:latin typeface="Microsoft Sans Serif"/>
                <a:cs typeface="Microsoft Sans Serif"/>
              </a:rPr>
              <a:t>ні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5" dirty="0">
                <a:latin typeface="Microsoft Sans Serif"/>
                <a:cs typeface="Microsoft Sans Serif"/>
              </a:rPr>
              <a:t>ь,</a:t>
            </a:r>
            <a:r>
              <a:rPr sz="1900" dirty="0">
                <a:latin typeface="Microsoft Sans Serif"/>
                <a:cs typeface="Microsoft Sans Serif"/>
              </a:rPr>
              <a:t>	що	</a:t>
            </a:r>
            <a:r>
              <a:rPr sz="1900" spc="-10" dirty="0">
                <a:latin typeface="Microsoft Sans Serif"/>
                <a:cs typeface="Microsoft Sans Serif"/>
              </a:rPr>
              <a:t>во</a:t>
            </a:r>
            <a:r>
              <a:rPr sz="1900" spc="5" dirty="0">
                <a:latin typeface="Microsoft Sans Serif"/>
                <a:cs typeface="Microsoft Sans Serif"/>
              </a:rPr>
              <a:t>н</a:t>
            </a:r>
            <a:r>
              <a:rPr sz="1900" spc="-5" dirty="0">
                <a:latin typeface="Microsoft Sans Serif"/>
                <a:cs typeface="Microsoft Sans Serif"/>
              </a:rPr>
              <a:t>и  </a:t>
            </a:r>
            <a:r>
              <a:rPr sz="1900" spc="-15" dirty="0">
                <a:latin typeface="Microsoft Sans Serif"/>
                <a:cs typeface="Microsoft Sans Serif"/>
              </a:rPr>
              <a:t>відчуватимуть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жаль.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5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Українці</a:t>
            </a:r>
            <a:r>
              <a:rPr sz="1900" spc="3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довго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роздумують,</a:t>
            </a:r>
            <a:r>
              <a:rPr sz="1900" spc="3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</a:t>
            </a:r>
            <a:r>
              <a:rPr sz="1900" spc="3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вони</a:t>
            </a:r>
            <a:r>
              <a:rPr sz="1900" spc="31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могли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</a:t>
            </a:r>
            <a:r>
              <a:rPr sz="1900" spc="3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теоретично</a:t>
            </a:r>
            <a:r>
              <a:rPr sz="1900" spc="34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купити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30" dirty="0">
                <a:latin typeface="Microsoft Sans Serif"/>
                <a:cs typeface="Microsoft Sans Serif"/>
              </a:rPr>
              <a:t>замість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того,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що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вже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купили.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6985" indent="-342900">
              <a:lnSpc>
                <a:spcPts val="1820"/>
              </a:lnSpc>
              <a:spcBef>
                <a:spcPts val="98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879475" algn="l"/>
                <a:tab pos="2589530" algn="l"/>
                <a:tab pos="3542665" algn="l"/>
                <a:tab pos="5005705" algn="l"/>
                <a:tab pos="6108065" algn="l"/>
                <a:tab pos="662114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Ми	</a:t>
            </a:r>
            <a:r>
              <a:rPr sz="1900" spc="-20" dirty="0">
                <a:latin typeface="Microsoft Sans Serif"/>
                <a:cs typeface="Microsoft Sans Serif"/>
              </a:rPr>
              <a:t>пе</a:t>
            </a:r>
            <a:r>
              <a:rPr sz="1900" spc="-10" dirty="0">
                <a:latin typeface="Microsoft Sans Serif"/>
                <a:cs typeface="Microsoft Sans Serif"/>
              </a:rPr>
              <a:t>р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45" dirty="0">
                <a:latin typeface="Microsoft Sans Serif"/>
                <a:cs typeface="Microsoft Sans Serif"/>
              </a:rPr>
              <a:t>ж</a:t>
            </a:r>
            <a:r>
              <a:rPr sz="1900" spc="-35" dirty="0">
                <a:latin typeface="Microsoft Sans Serif"/>
                <a:cs typeface="Microsoft Sans Serif"/>
              </a:rPr>
              <a:t>и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dirty="0">
                <a:latin typeface="Microsoft Sans Serif"/>
                <a:cs typeface="Microsoft Sans Serif"/>
              </a:rPr>
              <a:t>а</a:t>
            </a:r>
            <a:r>
              <a:rPr sz="1900" spc="10" dirty="0">
                <a:latin typeface="Microsoft Sans Serif"/>
                <a:cs typeface="Microsoft Sans Serif"/>
              </a:rPr>
              <a:t>є</a:t>
            </a:r>
            <a:r>
              <a:rPr sz="1900" spc="-45" dirty="0">
                <a:latin typeface="Microsoft Sans Serif"/>
                <a:cs typeface="Microsoft Sans Serif"/>
              </a:rPr>
              <a:t>м</a:t>
            </a:r>
            <a:r>
              <a:rPr sz="1900" spc="-5" dirty="0">
                <a:latin typeface="Microsoft Sans Serif"/>
                <a:cs typeface="Microsoft Sans Serif"/>
              </a:rPr>
              <a:t>о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5" dirty="0">
                <a:latin typeface="Microsoft Sans Serif"/>
                <a:cs typeface="Microsoft Sans Serif"/>
              </a:rPr>
              <a:t>м</a:t>
            </a:r>
            <a:r>
              <a:rPr sz="1900" spc="-10" dirty="0">
                <a:latin typeface="Microsoft Sans Serif"/>
                <a:cs typeface="Microsoft Sans Serif"/>
              </a:rPr>
              <a:t>енш</a:t>
            </a:r>
            <a:r>
              <a:rPr sz="1900" spc="-5" dirty="0">
                <a:latin typeface="Microsoft Sans Serif"/>
                <a:cs typeface="Microsoft Sans Serif"/>
              </a:rPr>
              <a:t>е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30" dirty="0">
                <a:latin typeface="Microsoft Sans Serif"/>
                <a:cs typeface="Microsoft Sans Serif"/>
              </a:rPr>
              <a:t>зит</a:t>
            </a:r>
            <a:r>
              <a:rPr sz="1900" spc="-25" dirty="0">
                <a:latin typeface="Microsoft Sans Serif"/>
                <a:cs typeface="Microsoft Sans Serif"/>
              </a:rPr>
              <a:t>и</a:t>
            </a:r>
            <a:r>
              <a:rPr sz="1900" spc="-15" dirty="0">
                <a:latin typeface="Microsoft Sans Serif"/>
                <a:cs typeface="Microsoft Sans Serif"/>
              </a:rPr>
              <a:t>в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dirty="0">
                <a:latin typeface="Microsoft Sans Serif"/>
                <a:cs typeface="Microsoft Sans Serif"/>
              </a:rPr>
              <a:t>и</a:t>
            </a:r>
            <a:r>
              <a:rPr sz="1900" spc="-5" dirty="0">
                <a:latin typeface="Microsoft Sans Serif"/>
                <a:cs typeface="Microsoft Sans Serif"/>
              </a:rPr>
              <a:t>х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10" dirty="0">
                <a:latin typeface="Microsoft Sans Serif"/>
                <a:cs typeface="Microsoft Sans Serif"/>
              </a:rPr>
              <a:t>чуттів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5" dirty="0">
                <a:latin typeface="Microsoft Sans Serif"/>
                <a:cs typeface="Microsoft Sans Serif"/>
              </a:rPr>
              <a:t>в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д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85" dirty="0">
                <a:latin typeface="Microsoft Sans Serif"/>
                <a:cs typeface="Microsoft Sans Serif"/>
              </a:rPr>
              <a:t>з</a:t>
            </a:r>
            <a:r>
              <a:rPr sz="1900" spc="-15" dirty="0">
                <a:latin typeface="Microsoft Sans Serif"/>
                <a:cs typeface="Microsoft Sans Serif"/>
              </a:rPr>
              <a:t>д</a:t>
            </a:r>
            <a:r>
              <a:rPr sz="190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йсн</a:t>
            </a:r>
            <a:r>
              <a:rPr sz="1900" dirty="0">
                <a:latin typeface="Microsoft Sans Serif"/>
                <a:cs typeface="Microsoft Sans Serif"/>
              </a:rPr>
              <a:t>е</a:t>
            </a:r>
            <a:r>
              <a:rPr sz="1900" spc="-5" dirty="0">
                <a:latin typeface="Microsoft Sans Serif"/>
                <a:cs typeface="Microsoft Sans Serif"/>
              </a:rPr>
              <a:t>н</a:t>
            </a:r>
            <a:r>
              <a:rPr sz="1900" spc="-10" dirty="0">
                <a:latin typeface="Microsoft Sans Serif"/>
                <a:cs typeface="Microsoft Sans Serif"/>
              </a:rPr>
              <a:t>ня  </a:t>
            </a:r>
            <a:r>
              <a:rPr sz="1900" spc="-40" dirty="0">
                <a:latin typeface="Microsoft Sans Serif"/>
                <a:cs typeface="Microsoft Sans Serif"/>
              </a:rPr>
              <a:t>покупки.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0"/>
              </a:lnSpc>
              <a:spcBef>
                <a:spcPts val="56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705610" algn="l"/>
                <a:tab pos="2010410" algn="l"/>
                <a:tab pos="3761740" algn="l"/>
                <a:tab pos="4843780" algn="l"/>
                <a:tab pos="5306060" algn="l"/>
                <a:tab pos="5850255" algn="l"/>
                <a:tab pos="6925945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Порівняно	</a:t>
            </a:r>
            <a:r>
              <a:rPr sz="1900" spc="-80" dirty="0">
                <a:latin typeface="Microsoft Sans Serif"/>
                <a:cs typeface="Microsoft Sans Serif"/>
              </a:rPr>
              <a:t>з	</a:t>
            </a:r>
            <a:r>
              <a:rPr sz="1900" spc="-10" dirty="0">
                <a:latin typeface="Microsoft Sans Serif"/>
                <a:cs typeface="Microsoft Sans Serif"/>
              </a:rPr>
              <a:t>європейцями,	українці	не	</a:t>
            </a:r>
            <a:r>
              <a:rPr sz="1900" spc="-40" dirty="0">
                <a:latin typeface="Microsoft Sans Serif"/>
                <a:cs typeface="Microsoft Sans Serif"/>
              </a:rPr>
              <a:t>так	</a:t>
            </a:r>
            <a:r>
              <a:rPr sz="1900" dirty="0">
                <a:latin typeface="Microsoft Sans Serif"/>
                <a:cs typeface="Microsoft Sans Serif"/>
              </a:rPr>
              <a:t>радіють	</a:t>
            </a:r>
            <a:r>
              <a:rPr sz="1900" spc="-30" dirty="0">
                <a:latin typeface="Microsoft Sans Serif"/>
                <a:cs typeface="Microsoft Sans Serif"/>
              </a:rPr>
              <a:t>якимись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0"/>
              </a:lnSpc>
            </a:pPr>
            <a:r>
              <a:rPr sz="1900" spc="-25" dirty="0">
                <a:latin typeface="Microsoft Sans Serif"/>
                <a:cs typeface="Microsoft Sans Serif"/>
              </a:rPr>
              <a:t>позитивними</a:t>
            </a:r>
            <a:r>
              <a:rPr sz="1900" spc="9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подіями,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60" dirty="0">
                <a:latin typeface="Microsoft Sans Serif"/>
                <a:cs typeface="Microsoft Sans Serif"/>
              </a:rPr>
              <a:t>як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тяжко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переживають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негативні.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8255" indent="-342900">
              <a:lnSpc>
                <a:spcPct val="80000"/>
              </a:lnSpc>
              <a:spcBef>
                <a:spcPts val="10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100455" algn="l"/>
                <a:tab pos="2271395" algn="l"/>
                <a:tab pos="3804920" algn="l"/>
                <a:tab pos="4964430" algn="l"/>
                <a:tab pos="687578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Після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dirty="0">
                <a:latin typeface="Microsoft Sans Serif"/>
                <a:cs typeface="Microsoft Sans Serif"/>
              </a:rPr>
              <a:t>у</a:t>
            </a:r>
            <a:r>
              <a:rPr sz="1900" spc="-10" dirty="0">
                <a:latin typeface="Microsoft Sans Serif"/>
                <a:cs typeface="Microsoft Sans Serif"/>
              </a:rPr>
              <a:t>дь</a:t>
            </a:r>
            <a:r>
              <a:rPr sz="1900" spc="-5" dirty="0">
                <a:latin typeface="Microsoft Sans Serif"/>
                <a:cs typeface="Microsoft Sans Serif"/>
              </a:rPr>
              <a:t>-</a:t>
            </a:r>
            <a:r>
              <a:rPr sz="1900" spc="-10" dirty="0">
                <a:latin typeface="Microsoft Sans Serif"/>
                <a:cs typeface="Microsoft Sans Serif"/>
              </a:rPr>
              <a:t>якої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-10" dirty="0">
                <a:latin typeface="Microsoft Sans Serif"/>
                <a:cs typeface="Microsoft Sans Serif"/>
              </a:rPr>
              <a:t>і</a:t>
            </a:r>
            <a:r>
              <a:rPr sz="1900" spc="-5" dirty="0">
                <a:latin typeface="Microsoft Sans Serif"/>
                <a:cs typeface="Microsoft Sans Serif"/>
              </a:rPr>
              <a:t>ль</a:t>
            </a:r>
            <a:r>
              <a:rPr sz="1900" spc="5" dirty="0">
                <a:latin typeface="Microsoft Sans Serif"/>
                <a:cs typeface="Microsoft Sans Serif"/>
              </a:rPr>
              <a:t>ш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м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0" dirty="0">
                <a:latin typeface="Microsoft Sans Serif"/>
                <a:cs typeface="Microsoft Sans Serif"/>
              </a:rPr>
              <a:t>нш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а</a:t>
            </a:r>
            <a:r>
              <a:rPr sz="1900" spc="-35" dirty="0">
                <a:latin typeface="Microsoft Sans Serif"/>
                <a:cs typeface="Microsoft Sans Serif"/>
              </a:rPr>
              <a:t>ж</a:t>
            </a:r>
            <a:r>
              <a:rPr sz="1900" spc="-15" dirty="0">
                <a:latin typeface="Microsoft Sans Serif"/>
                <a:cs typeface="Microsoft Sans Serif"/>
              </a:rPr>
              <a:t>л</a:t>
            </a:r>
            <a:r>
              <a:rPr sz="1900" spc="-5" dirty="0">
                <a:latin typeface="Microsoft Sans Serif"/>
                <a:cs typeface="Microsoft Sans Serif"/>
              </a:rPr>
              <a:t>и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55" dirty="0">
                <a:latin typeface="Microsoft Sans Serif"/>
                <a:cs typeface="Microsoft Sans Serif"/>
              </a:rPr>
              <a:t>о</a:t>
            </a:r>
            <a:r>
              <a:rPr sz="1900" spc="2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25" dirty="0">
                <a:latin typeface="Microsoft Sans Serif"/>
                <a:cs typeface="Microsoft Sans Serif"/>
              </a:rPr>
              <a:t>ді</a:t>
            </a:r>
            <a:r>
              <a:rPr sz="1900" spc="1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у</a:t>
            </a:r>
            <a:r>
              <a:rPr sz="1900" spc="-60" dirty="0">
                <a:latin typeface="Microsoft Sans Serif"/>
                <a:cs typeface="Microsoft Sans Serif"/>
              </a:rPr>
              <a:t>к</a:t>
            </a:r>
            <a:r>
              <a:rPr sz="1900" spc="-55" dirty="0">
                <a:latin typeface="Microsoft Sans Serif"/>
                <a:cs typeface="Microsoft Sans Serif"/>
              </a:rPr>
              <a:t>р</a:t>
            </a:r>
            <a:r>
              <a:rPr sz="1900" spc="15" dirty="0">
                <a:latin typeface="Microsoft Sans Serif"/>
                <a:cs typeface="Microsoft Sans Serif"/>
              </a:rPr>
              <a:t>аї</a:t>
            </a:r>
            <a:r>
              <a:rPr sz="1900" spc="35" dirty="0">
                <a:latin typeface="Microsoft Sans Serif"/>
                <a:cs typeface="Microsoft Sans Serif"/>
              </a:rPr>
              <a:t>н</a:t>
            </a:r>
            <a:r>
              <a:rPr sz="1900" spc="-20" dirty="0">
                <a:latin typeface="Microsoft Sans Serif"/>
                <a:cs typeface="Microsoft Sans Serif"/>
              </a:rPr>
              <a:t>ц</a:t>
            </a:r>
            <a:r>
              <a:rPr sz="1900" spc="-30" dirty="0">
                <a:latin typeface="Microsoft Sans Serif"/>
                <a:cs typeface="Microsoft Sans Serif"/>
              </a:rPr>
              <a:t>ям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20" dirty="0">
                <a:latin typeface="Microsoft Sans Serif"/>
                <a:cs typeface="Microsoft Sans Serif"/>
              </a:rPr>
              <a:t>р</a:t>
            </a:r>
            <a:r>
              <a:rPr sz="1900" spc="5" dirty="0">
                <a:latin typeface="Microsoft Sans Serif"/>
                <a:cs typeface="Microsoft Sans Serif"/>
              </a:rPr>
              <a:t>і</a:t>
            </a:r>
            <a:r>
              <a:rPr sz="1900" spc="-15" dirty="0">
                <a:latin typeface="Microsoft Sans Serif"/>
                <a:cs typeface="Microsoft Sans Serif"/>
              </a:rPr>
              <a:t>б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0" dirty="0">
                <a:latin typeface="Microsoft Sans Serif"/>
                <a:cs typeface="Microsoft Sans Serif"/>
              </a:rPr>
              <a:t>н  </a:t>
            </a:r>
            <a:r>
              <a:rPr sz="1900" spc="-25" dirty="0">
                <a:latin typeface="Microsoft Sans Serif"/>
                <a:cs typeface="Microsoft Sans Serif"/>
              </a:rPr>
              <a:t>якийсь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період,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щоб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відновити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душевну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рівновагу.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5600" algn="l"/>
              </a:tabLst>
            </a:pPr>
            <a:r>
              <a:rPr sz="1900" spc="-5" dirty="0">
                <a:latin typeface="Microsoft Sans Serif"/>
                <a:cs typeface="Microsoft Sans Serif"/>
              </a:rPr>
              <a:t>При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покупці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великих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дорогих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речей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не</a:t>
            </a:r>
            <a:r>
              <a:rPr sz="1900" spc="-5" dirty="0">
                <a:latin typeface="Microsoft Sans Serif"/>
                <a:cs typeface="Microsoft Sans Serif"/>
              </a:rPr>
              <a:t> треба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наступного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дня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смикати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людину: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купи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ще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щось!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Він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ще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не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пережив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шок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від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попередньої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покупки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та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сприймає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подальше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60" dirty="0">
                <a:latin typeface="Microsoft Sans Serif"/>
                <a:cs typeface="Microsoft Sans Serif"/>
              </a:rPr>
              <a:t>як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нав'язування.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Реакція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495" dirty="0">
                <a:latin typeface="Microsoft Sans Serif"/>
                <a:cs typeface="Microsoft Sans Serif"/>
              </a:rPr>
              <a:t>–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відповідна.</a:t>
            </a:r>
            <a:endParaRPr sz="19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5811"/>
            <a:ext cx="12192000" cy="300355"/>
          </a:xfrm>
          <a:custGeom>
            <a:avLst/>
            <a:gdLst/>
            <a:ahLst/>
            <a:cxnLst/>
            <a:rect l="l" t="t" r="r" b="b"/>
            <a:pathLst>
              <a:path w="12192000" h="300354">
                <a:moveTo>
                  <a:pt x="12191971" y="0"/>
                </a:moveTo>
                <a:lnTo>
                  <a:pt x="0" y="0"/>
                </a:lnTo>
                <a:lnTo>
                  <a:pt x="0" y="300050"/>
                </a:lnTo>
                <a:lnTo>
                  <a:pt x="12191971" y="300050"/>
                </a:lnTo>
                <a:lnTo>
                  <a:pt x="12191971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9619" y="254330"/>
            <a:ext cx="9970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latin typeface="Microsoft Sans Serif"/>
                <a:cs typeface="Microsoft Sans Serif"/>
              </a:rPr>
              <a:t>Переваги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споживачів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при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виборі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супермаркету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8035" y="893444"/>
          <a:ext cx="11731625" cy="57966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8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59">
                <a:tc>
                  <a:txBody>
                    <a:bodyPr/>
                    <a:lstStyle/>
                    <a:p>
                      <a:pPr marL="1220470">
                        <a:lnSpc>
                          <a:spcPts val="202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Американці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2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Канадці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2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Українці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174">
                <a:tc>
                  <a:txBody>
                    <a:bodyPr/>
                    <a:lstStyle/>
                    <a:p>
                      <a:pPr marL="91440">
                        <a:lnSpc>
                          <a:spcPts val="186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Чистота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поділ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Низькі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Великий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товарів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Приємні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службовці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64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Свіжість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продуктів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Великий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товарів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поділ</a:t>
                      </a:r>
                      <a:r>
                        <a:rPr sz="18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Чистота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492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 відділ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Хороший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м'ясний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Спеціальні пропозиції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Чіткий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поділ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відділи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568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Зручне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розташування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Відсутність</a:t>
                      </a:r>
                      <a:r>
                        <a:rPr sz="18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черги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каси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Чіткі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цінники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4756">
                <a:tc>
                  <a:txBody>
                    <a:bodyPr/>
                    <a:lstStyle/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Наявність</a:t>
                      </a:r>
                      <a:r>
                        <a:rPr sz="18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ціни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одиницю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товару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готових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страв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70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Вибір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свіжих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делікатесів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та </a:t>
                      </a:r>
                      <a:r>
                        <a:rPr sz="1800" spc="-30" dirty="0">
                          <a:latin typeface="Microsoft Sans Serif"/>
                          <a:cs typeface="Microsoft Sans Serif"/>
                        </a:rPr>
                        <a:t>випічки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5882005" cy="6883400"/>
            <a:chOff x="-12700" y="0"/>
            <a:chExt cx="5882005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622" y="1215770"/>
              <a:ext cx="4575556" cy="45754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52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1729" y="1135507"/>
            <a:ext cx="5405755" cy="42945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5080" indent="-342900" algn="just">
              <a:lnSpc>
                <a:spcPct val="83200"/>
              </a:lnSpc>
              <a:spcBef>
                <a:spcPts val="505"/>
              </a:spcBef>
              <a:buClr>
                <a:srgbClr val="A061D0"/>
              </a:buClr>
              <a:buFont typeface="Wingdings"/>
              <a:buChar char=""/>
              <a:tabLst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Аналіз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потреб.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Головна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мета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розуміння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того, </a:t>
            </a:r>
            <a:r>
              <a:rPr sz="2000" spc="5" dirty="0">
                <a:latin typeface="Microsoft Sans Serif"/>
                <a:cs typeface="Microsoft Sans Serif"/>
              </a:rPr>
              <a:t>що </a:t>
            </a:r>
            <a:r>
              <a:rPr sz="2000" spc="-10" dirty="0">
                <a:latin typeface="Microsoft Sans Serif"/>
                <a:cs typeface="Microsoft Sans Serif"/>
              </a:rPr>
              <a:t>потрібно </a:t>
            </a:r>
            <a:r>
              <a:rPr sz="2000" spc="-25" dirty="0">
                <a:latin typeface="Microsoft Sans Serif"/>
                <a:cs typeface="Microsoft Sans Serif"/>
              </a:rPr>
              <a:t>покупцеві </a:t>
            </a:r>
            <a:r>
              <a:rPr sz="2000" spc="-30" dirty="0">
                <a:latin typeface="Microsoft Sans Serif"/>
                <a:cs typeface="Microsoft Sans Serif"/>
              </a:rPr>
              <a:t>зараз, </a:t>
            </a:r>
            <a:r>
              <a:rPr sz="2000" spc="-50" dirty="0">
                <a:latin typeface="Microsoft Sans Serif"/>
                <a:cs typeface="Microsoft Sans Serif"/>
              </a:rPr>
              <a:t>які </a:t>
            </a:r>
            <a:r>
              <a:rPr sz="2000" spc="-10" dirty="0">
                <a:latin typeface="Microsoft Sans Serif"/>
                <a:cs typeface="Microsoft Sans Serif"/>
              </a:rPr>
              <a:t>його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бажання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не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задоволені.</a:t>
            </a:r>
            <a:endParaRPr sz="2000" dirty="0">
              <a:latin typeface="Microsoft Sans Serif"/>
              <a:cs typeface="Microsoft Sans Serif"/>
            </a:endParaRPr>
          </a:p>
          <a:p>
            <a:pPr marL="355600" marR="128905" indent="-342900">
              <a:lnSpc>
                <a:spcPct val="83300"/>
              </a:lnSpc>
              <a:spcBef>
                <a:spcPts val="18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Аналіз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очікувань.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Тут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відбувається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вивчення </a:t>
            </a:r>
            <a:r>
              <a:rPr sz="2000" spc="-5" dirty="0">
                <a:latin typeface="Microsoft Sans Serif"/>
                <a:cs typeface="Microsoft Sans Serif"/>
              </a:rPr>
              <a:t>стандартів обслуговування, </a:t>
            </a:r>
            <a:r>
              <a:rPr sz="2000" spc="-45" dirty="0">
                <a:latin typeface="Microsoft Sans Serif"/>
                <a:cs typeface="Microsoft Sans Serif"/>
              </a:rPr>
              <a:t>яке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клієнти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очікують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побачити.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4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Дослідження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сприйняття.</a:t>
            </a:r>
            <a:endParaRPr sz="20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139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Якість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обслуговування.</a:t>
            </a:r>
            <a:endParaRPr sz="2000" dirty="0">
              <a:latin typeface="Microsoft Sans Serif"/>
              <a:cs typeface="Microsoft Sans Serif"/>
            </a:endParaRPr>
          </a:p>
          <a:p>
            <a:pPr marL="355600" marR="100965" indent="-342900">
              <a:lnSpc>
                <a:spcPts val="2000"/>
              </a:lnSpc>
              <a:spcBef>
                <a:spcPts val="18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Скарги. </a:t>
            </a:r>
            <a:r>
              <a:rPr sz="2000" spc="-5" dirty="0">
                <a:latin typeface="Microsoft Sans Serif"/>
                <a:cs typeface="Microsoft Sans Serif"/>
              </a:rPr>
              <a:t>Часто</a:t>
            </a:r>
            <a:r>
              <a:rPr sz="2000" dirty="0">
                <a:latin typeface="Microsoft Sans Serif"/>
                <a:cs typeface="Microsoft Sans Serif"/>
              </a:rPr>
              <a:t> це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джерело </a:t>
            </a:r>
            <a:r>
              <a:rPr sz="2000" spc="-5" dirty="0">
                <a:latin typeface="Microsoft Sans Serif"/>
                <a:cs typeface="Microsoft Sans Serif"/>
              </a:rPr>
              <a:t>інформації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роботу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компанії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сприймається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65" dirty="0">
                <a:latin typeface="Microsoft Sans Serif"/>
                <a:cs typeface="Microsoft Sans Serif"/>
              </a:rPr>
              <a:t>як</a:t>
            </a:r>
            <a:endParaRPr sz="2000" dirty="0">
              <a:latin typeface="Microsoft Sans Serif"/>
              <a:cs typeface="Microsoft Sans Serif"/>
            </a:endParaRPr>
          </a:p>
          <a:p>
            <a:pPr marL="355600">
              <a:lnSpc>
                <a:spcPts val="1800"/>
              </a:lnSpc>
            </a:pPr>
            <a:r>
              <a:rPr sz="2000" spc="-15" dirty="0">
                <a:latin typeface="Microsoft Sans Serif"/>
                <a:cs typeface="Microsoft Sans Serif"/>
              </a:rPr>
              <a:t>позитивне,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оскільки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допомагає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зрозуміти</a:t>
            </a:r>
            <a:endParaRPr sz="2000" dirty="0">
              <a:latin typeface="Microsoft Sans Serif"/>
              <a:cs typeface="Microsoft Sans Serif"/>
            </a:endParaRPr>
          </a:p>
          <a:p>
            <a:pPr marL="355600">
              <a:lnSpc>
                <a:spcPts val="2005"/>
              </a:lnSpc>
            </a:pPr>
            <a:r>
              <a:rPr sz="2000" spc="-5" dirty="0">
                <a:latin typeface="Microsoft Sans Serif"/>
                <a:cs typeface="Microsoft Sans Serif"/>
              </a:rPr>
              <a:t>основні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проблеми,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усунути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40" dirty="0">
                <a:latin typeface="Microsoft Sans Serif"/>
                <a:cs typeface="Microsoft Sans Serif"/>
              </a:rPr>
              <a:t>їх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або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по</a:t>
            </a:r>
            <a:endParaRPr sz="2000" dirty="0">
              <a:latin typeface="Microsoft Sans Serif"/>
              <a:cs typeface="Microsoft Sans Serif"/>
            </a:endParaRPr>
          </a:p>
          <a:p>
            <a:pPr marL="355600">
              <a:lnSpc>
                <a:spcPts val="2200"/>
              </a:lnSpc>
            </a:pPr>
            <a:r>
              <a:rPr sz="2000" spc="-15" dirty="0">
                <a:latin typeface="Microsoft Sans Serif"/>
                <a:cs typeface="Microsoft Sans Serif"/>
              </a:rPr>
              <a:t>можливості</a:t>
            </a:r>
            <a:r>
              <a:rPr sz="2000" spc="-25" dirty="0">
                <a:latin typeface="Microsoft Sans Serif"/>
                <a:cs typeface="Microsoft Sans Serif"/>
              </a:rPr>
              <a:t> уникнути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40" dirty="0">
                <a:latin typeface="Microsoft Sans Serif"/>
                <a:cs typeface="Microsoft Sans Serif"/>
              </a:rPr>
              <a:t>їх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повторення.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91105" y="1607565"/>
            <a:ext cx="17195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Напрями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1105" y="2064842"/>
            <a:ext cx="26035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комплексн</a:t>
            </a:r>
            <a:r>
              <a:rPr sz="32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1105" y="2522347"/>
            <a:ext cx="3117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аналізу</a:t>
            </a:r>
            <a:r>
              <a:rPr sz="32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покупців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8254" cy="6858000"/>
            <a:chOff x="0" y="0"/>
            <a:chExt cx="381825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1"/>
              <a:ext cx="2527160" cy="25271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274" y="1801494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839595"/>
            <a:ext cx="6972300" cy="25272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4175" y="332613"/>
            <a:ext cx="6097270" cy="14287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420"/>
              </a:spcBef>
            </a:pPr>
            <a:r>
              <a:rPr sz="3200" b="0" spc="-5" dirty="0">
                <a:latin typeface="Microsoft Sans Serif"/>
                <a:cs typeface="Microsoft Sans Serif"/>
              </a:rPr>
              <a:t>Основні</a:t>
            </a:r>
            <a:r>
              <a:rPr sz="3200" b="0" spc="-20" dirty="0"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latin typeface="Microsoft Sans Serif"/>
                <a:cs typeface="Microsoft Sans Serif"/>
              </a:rPr>
              <a:t>напрямки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застосування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фокус-групи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при</a:t>
            </a:r>
            <a:r>
              <a:rPr sz="3200" b="0" spc="35" dirty="0">
                <a:latin typeface="Microsoft Sans Serif"/>
                <a:cs typeface="Microsoft Sans Serif"/>
              </a:rPr>
              <a:t> </a:t>
            </a:r>
            <a:r>
              <a:rPr sz="3200" b="0" spc="-20" dirty="0">
                <a:latin typeface="Microsoft Sans Serif"/>
                <a:cs typeface="Microsoft Sans Serif"/>
              </a:rPr>
              <a:t>дослідженні</a:t>
            </a:r>
            <a:endParaRPr sz="3200" dirty="0">
              <a:latin typeface="Microsoft Sans Serif"/>
              <a:cs typeface="Microsoft Sans Serif"/>
            </a:endParaRPr>
          </a:p>
          <a:p>
            <a:pPr marL="12700">
              <a:lnSpc>
                <a:spcPts val="3525"/>
              </a:lnSpc>
            </a:pPr>
            <a:r>
              <a:rPr sz="3200" b="0" spc="-30" dirty="0">
                <a:latin typeface="Microsoft Sans Serif"/>
                <a:cs typeface="Microsoft Sans Serif"/>
              </a:rPr>
              <a:t>поведінки</a:t>
            </a:r>
            <a:r>
              <a:rPr sz="3200" b="0" spc="-20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4175" y="4503267"/>
            <a:ext cx="6815455" cy="21113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генерація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ідей;</a:t>
            </a:r>
            <a:endParaRPr sz="1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вивчення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розмовного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словника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споживачів;</a:t>
            </a:r>
            <a:endParaRPr sz="1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1735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983105" algn="l"/>
                <a:tab pos="2307590" algn="l"/>
                <a:tab pos="3430904" algn="l"/>
                <a:tab pos="4790440" algn="l"/>
                <a:tab pos="5452110" algn="l"/>
              </a:tabLst>
            </a:pPr>
            <a:r>
              <a:rPr sz="1700" spc="-30" dirty="0">
                <a:latin typeface="Microsoft Sans Serif"/>
                <a:cs typeface="Microsoft Sans Serif"/>
              </a:rPr>
              <a:t>оз</a:t>
            </a:r>
            <a:r>
              <a:rPr sz="1700" spc="-35" dirty="0">
                <a:latin typeface="Microsoft Sans Serif"/>
                <a:cs typeface="Microsoft Sans Serif"/>
              </a:rPr>
              <a:t>н</a:t>
            </a:r>
            <a:r>
              <a:rPr sz="1700" spc="-5" dirty="0">
                <a:latin typeface="Microsoft Sans Serif"/>
                <a:cs typeface="Microsoft Sans Serif"/>
              </a:rPr>
              <a:t>а</a:t>
            </a:r>
            <a:r>
              <a:rPr sz="1700" spc="-10" dirty="0">
                <a:latin typeface="Microsoft Sans Serif"/>
                <a:cs typeface="Microsoft Sans Serif"/>
              </a:rPr>
              <a:t>йомлен</a:t>
            </a:r>
            <a:r>
              <a:rPr sz="1700" spc="-20" dirty="0">
                <a:latin typeface="Microsoft Sans Serif"/>
                <a:cs typeface="Microsoft Sans Serif"/>
              </a:rPr>
              <a:t>н</a:t>
            </a:r>
            <a:r>
              <a:rPr sz="1700" dirty="0">
                <a:latin typeface="Microsoft Sans Serif"/>
                <a:cs typeface="Microsoft Sans Serif"/>
              </a:rPr>
              <a:t>я	</a:t>
            </a:r>
            <a:r>
              <a:rPr sz="1700" spc="-40" dirty="0">
                <a:latin typeface="Microsoft Sans Serif"/>
                <a:cs typeface="Microsoft Sans Serif"/>
              </a:rPr>
              <a:t>із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30" dirty="0">
                <a:latin typeface="Microsoft Sans Serif"/>
                <a:cs typeface="Microsoft Sans Serif"/>
              </a:rPr>
              <a:t>зап</a:t>
            </a:r>
            <a:r>
              <a:rPr sz="1700" spc="-35" dirty="0">
                <a:latin typeface="Microsoft Sans Serif"/>
                <a:cs typeface="Microsoft Sans Serif"/>
              </a:rPr>
              <a:t>и</a:t>
            </a:r>
            <a:r>
              <a:rPr sz="1700" spc="-10" dirty="0">
                <a:latin typeface="Microsoft Sans Serif"/>
                <a:cs typeface="Microsoft Sans Serif"/>
              </a:rPr>
              <a:t>тами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5" dirty="0">
                <a:latin typeface="Microsoft Sans Serif"/>
                <a:cs typeface="Microsoft Sans Serif"/>
              </a:rPr>
              <a:t>спож</a:t>
            </a:r>
            <a:r>
              <a:rPr sz="1700" spc="-30" dirty="0">
                <a:latin typeface="Microsoft Sans Serif"/>
                <a:cs typeface="Microsoft Sans Serif"/>
              </a:rPr>
              <a:t>и</a:t>
            </a:r>
            <a:r>
              <a:rPr sz="1700" spc="-10" dirty="0">
                <a:latin typeface="Microsoft Sans Serif"/>
                <a:cs typeface="Microsoft Sans Serif"/>
              </a:rPr>
              <a:t>вачів</a:t>
            </a:r>
            <a:r>
              <a:rPr sz="1700" spc="-5" dirty="0">
                <a:latin typeface="Microsoft Sans Serif"/>
                <a:cs typeface="Microsoft Sans Serif"/>
              </a:rPr>
              <a:t>,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75" dirty="0">
                <a:latin typeface="Microsoft Sans Serif"/>
                <a:cs typeface="Microsoft Sans Serif"/>
              </a:rPr>
              <a:t>ї</a:t>
            </a:r>
            <a:r>
              <a:rPr sz="1700" dirty="0">
                <a:latin typeface="Microsoft Sans Serif"/>
                <a:cs typeface="Microsoft Sans Serif"/>
              </a:rPr>
              <a:t>х</a:t>
            </a:r>
            <a:r>
              <a:rPr sz="1700" spc="-10" dirty="0">
                <a:latin typeface="Microsoft Sans Serif"/>
                <a:cs typeface="Microsoft Sans Serif"/>
              </a:rPr>
              <a:t>ні</a:t>
            </a:r>
            <a:r>
              <a:rPr sz="1700" spc="-45" dirty="0">
                <a:latin typeface="Microsoft Sans Serif"/>
                <a:cs typeface="Microsoft Sans Serif"/>
              </a:rPr>
              <a:t>м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5" dirty="0">
                <a:latin typeface="Microsoft Sans Serif"/>
                <a:cs typeface="Microsoft Sans Serif"/>
              </a:rPr>
              <a:t>спр</a:t>
            </a:r>
            <a:r>
              <a:rPr sz="1700" spc="-15" dirty="0">
                <a:latin typeface="Microsoft Sans Serif"/>
                <a:cs typeface="Microsoft Sans Serif"/>
              </a:rPr>
              <a:t>и</a:t>
            </a:r>
            <a:r>
              <a:rPr sz="1700" spc="-5" dirty="0">
                <a:latin typeface="Microsoft Sans Serif"/>
                <a:cs typeface="Microsoft Sans Serif"/>
              </a:rPr>
              <a:t>й</a:t>
            </a:r>
            <a:r>
              <a:rPr sz="1700" spc="-15" dirty="0">
                <a:latin typeface="Microsoft Sans Serif"/>
                <a:cs typeface="Microsoft Sans Serif"/>
              </a:rPr>
              <a:t>н</a:t>
            </a:r>
            <a:r>
              <a:rPr sz="1700" spc="10" dirty="0">
                <a:latin typeface="Microsoft Sans Serif"/>
                <a:cs typeface="Microsoft Sans Serif"/>
              </a:rPr>
              <a:t>я</a:t>
            </a:r>
            <a:r>
              <a:rPr sz="1700" spc="-10" dirty="0">
                <a:latin typeface="Microsoft Sans Serif"/>
                <a:cs typeface="Microsoft Sans Serif"/>
              </a:rPr>
              <a:t>ттям,</a:t>
            </a:r>
            <a:endParaRPr sz="1700" dirty="0">
              <a:latin typeface="Microsoft Sans Serif"/>
              <a:cs typeface="Microsoft Sans Serif"/>
            </a:endParaRPr>
          </a:p>
          <a:p>
            <a:pPr marL="355600" marR="6985">
              <a:lnSpc>
                <a:spcPct val="70000"/>
              </a:lnSpc>
              <a:spcBef>
                <a:spcPts val="309"/>
              </a:spcBef>
              <a:tabLst>
                <a:tab pos="1603375" algn="l"/>
                <a:tab pos="2992120" algn="l"/>
                <a:tab pos="3434079" algn="l"/>
                <a:tab pos="5208270" algn="l"/>
                <a:tab pos="635889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моти</a:t>
            </a:r>
            <a:r>
              <a:rPr sz="1700" spc="-15" dirty="0">
                <a:latin typeface="Microsoft Sans Serif"/>
                <a:cs typeface="Microsoft Sans Serif"/>
              </a:rPr>
              <a:t>в</a:t>
            </a:r>
            <a:r>
              <a:rPr sz="1700" spc="-20" dirty="0">
                <a:latin typeface="Microsoft Sans Serif"/>
                <a:cs typeface="Microsoft Sans Serif"/>
              </a:rPr>
              <a:t>ами</a:t>
            </a:r>
            <a:r>
              <a:rPr sz="1700" spc="-5" dirty="0">
                <a:latin typeface="Microsoft Sans Serif"/>
                <a:cs typeface="Microsoft Sans Serif"/>
              </a:rPr>
              <a:t>,</a:t>
            </a:r>
            <a:r>
              <a:rPr sz="1700" dirty="0">
                <a:latin typeface="Microsoft Sans Serif"/>
                <a:cs typeface="Microsoft Sans Serif"/>
              </a:rPr>
              <a:t>	ставле</a:t>
            </a:r>
            <a:r>
              <a:rPr sz="1700" spc="-10" dirty="0">
                <a:latin typeface="Microsoft Sans Serif"/>
                <a:cs typeface="Microsoft Sans Serif"/>
              </a:rPr>
              <a:t>н</a:t>
            </a:r>
            <a:r>
              <a:rPr sz="1700" spc="-20" dirty="0">
                <a:latin typeface="Microsoft Sans Serif"/>
                <a:cs typeface="Microsoft Sans Serif"/>
              </a:rPr>
              <a:t>ням</a:t>
            </a:r>
            <a:r>
              <a:rPr sz="1700" dirty="0">
                <a:latin typeface="Microsoft Sans Serif"/>
                <a:cs typeface="Microsoft Sans Serif"/>
              </a:rPr>
              <a:t>	до	дос</a:t>
            </a:r>
            <a:r>
              <a:rPr sz="1700" spc="-5" dirty="0">
                <a:latin typeface="Microsoft Sans Serif"/>
                <a:cs typeface="Microsoft Sans Serif"/>
              </a:rPr>
              <a:t>л</a:t>
            </a:r>
            <a:r>
              <a:rPr sz="1700" spc="-20" dirty="0">
                <a:latin typeface="Microsoft Sans Serif"/>
                <a:cs typeface="Microsoft Sans Serif"/>
              </a:rPr>
              <a:t>і</a:t>
            </a:r>
            <a:r>
              <a:rPr sz="1700" spc="-30" dirty="0">
                <a:latin typeface="Microsoft Sans Serif"/>
                <a:cs typeface="Microsoft Sans Serif"/>
              </a:rPr>
              <a:t>дж</a:t>
            </a:r>
            <a:r>
              <a:rPr sz="1700" spc="-45" dirty="0">
                <a:latin typeface="Microsoft Sans Serif"/>
                <a:cs typeface="Microsoft Sans Serif"/>
              </a:rPr>
              <a:t>у</a:t>
            </a:r>
            <a:r>
              <a:rPr sz="1700" spc="-15" dirty="0">
                <a:latin typeface="Microsoft Sans Serif"/>
                <a:cs typeface="Microsoft Sans Serif"/>
              </a:rPr>
              <a:t>вано</a:t>
            </a:r>
            <a:r>
              <a:rPr sz="1700" spc="-5" dirty="0">
                <a:latin typeface="Microsoft Sans Serif"/>
                <a:cs typeface="Microsoft Sans Serif"/>
              </a:rPr>
              <a:t>г</a:t>
            </a:r>
            <a:r>
              <a:rPr sz="1700" dirty="0">
                <a:latin typeface="Microsoft Sans Serif"/>
                <a:cs typeface="Microsoft Sans Serif"/>
              </a:rPr>
              <a:t>о	</a:t>
            </a:r>
            <a:r>
              <a:rPr sz="1700" spc="-5" dirty="0">
                <a:latin typeface="Microsoft Sans Serif"/>
                <a:cs typeface="Microsoft Sans Serif"/>
              </a:rPr>
              <a:t>про</a:t>
            </a:r>
            <a:r>
              <a:rPr sz="1700" spc="5" dirty="0">
                <a:latin typeface="Microsoft Sans Serif"/>
                <a:cs typeface="Microsoft Sans Serif"/>
              </a:rPr>
              <a:t>д</a:t>
            </a:r>
            <a:r>
              <a:rPr sz="1700" spc="-15" dirty="0">
                <a:latin typeface="Microsoft Sans Serif"/>
                <a:cs typeface="Microsoft Sans Serif"/>
              </a:rPr>
              <a:t>у</a:t>
            </a:r>
            <a:r>
              <a:rPr sz="1700" spc="-55" dirty="0">
                <a:latin typeface="Microsoft Sans Serif"/>
                <a:cs typeface="Microsoft Sans Serif"/>
              </a:rPr>
              <a:t>к</a:t>
            </a:r>
            <a:r>
              <a:rPr sz="1700" spc="-45" dirty="0">
                <a:latin typeface="Microsoft Sans Serif"/>
                <a:cs typeface="Microsoft Sans Serif"/>
              </a:rPr>
              <a:t>т</a:t>
            </a:r>
            <a:r>
              <a:rPr sz="1700" spc="-15" dirty="0">
                <a:latin typeface="Microsoft Sans Serif"/>
                <a:cs typeface="Microsoft Sans Serif"/>
              </a:rPr>
              <a:t>у</a:t>
            </a:r>
            <a:r>
              <a:rPr sz="1700" dirty="0">
                <a:latin typeface="Microsoft Sans Serif"/>
                <a:cs typeface="Microsoft Sans Serif"/>
              </a:rPr>
              <a:t>,	</a:t>
            </a:r>
            <a:r>
              <a:rPr sz="1700" spc="-5" dirty="0">
                <a:latin typeface="Microsoft Sans Serif"/>
                <a:cs typeface="Microsoft Sans Serif"/>
              </a:rPr>
              <a:t>його  </a:t>
            </a:r>
            <a:r>
              <a:rPr sz="1700" spc="-25" dirty="0">
                <a:latin typeface="Microsoft Sans Serif"/>
                <a:cs typeface="Microsoft Sans Serif"/>
              </a:rPr>
              <a:t>марки,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методів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просування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тощо;</a:t>
            </a:r>
          </a:p>
          <a:p>
            <a:pPr marL="355600" marR="5080" indent="-342900">
              <a:lnSpc>
                <a:spcPct val="70000"/>
              </a:lnSpc>
              <a:spcBef>
                <a:spcPts val="100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789430" algn="l"/>
                <a:tab pos="3732529" algn="l"/>
              </a:tabLst>
            </a:pPr>
            <a:r>
              <a:rPr sz="1700" spc="-5" dirty="0">
                <a:latin typeface="Microsoft Sans Serif"/>
                <a:cs typeface="Microsoft Sans Serif"/>
              </a:rPr>
              <a:t>пояснення</a:t>
            </a:r>
            <a:r>
              <a:rPr sz="1700" spc="5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й	</a:t>
            </a:r>
            <a:r>
              <a:rPr sz="1700" spc="-5" dirty="0">
                <a:latin typeface="Microsoft Sans Serif"/>
                <a:cs typeface="Microsoft Sans Serif"/>
              </a:rPr>
              <a:t>уточнення</a:t>
            </a:r>
            <a:r>
              <a:rPr sz="1700" spc="54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даних,	</a:t>
            </a:r>
            <a:r>
              <a:rPr sz="1700" spc="-15" dirty="0">
                <a:latin typeface="Microsoft Sans Serif"/>
                <a:cs typeface="Microsoft Sans Serif"/>
              </a:rPr>
              <a:t>зібраних</a:t>
            </a:r>
            <a:r>
              <a:rPr sz="1700" spc="10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під</a:t>
            </a:r>
            <a:r>
              <a:rPr sz="1700" spc="9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</a:t>
            </a:r>
            <a:r>
              <a:rPr sz="1700" spc="8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проведення </a:t>
            </a:r>
            <a:r>
              <a:rPr sz="1700" spc="-44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кількісних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досліджень;</a:t>
            </a:r>
            <a:endParaRPr sz="1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вивчення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емоційної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та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поведінкової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реакцій.</a:t>
            </a:r>
            <a:endParaRPr sz="1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478405" cy="6858000"/>
          </a:xfrm>
          <a:custGeom>
            <a:avLst/>
            <a:gdLst/>
            <a:ahLst/>
            <a:cxnLst/>
            <a:rect l="l" t="t" r="r" b="b"/>
            <a:pathLst>
              <a:path w="2478405" h="6858000">
                <a:moveTo>
                  <a:pt x="2478024" y="0"/>
                </a:moveTo>
                <a:lnTo>
                  <a:pt x="0" y="0"/>
                </a:lnTo>
                <a:lnTo>
                  <a:pt x="0" y="6858000"/>
                </a:lnTo>
                <a:lnTo>
                  <a:pt x="2478024" y="6858000"/>
                </a:lnTo>
                <a:lnTo>
                  <a:pt x="2478024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34739" y="106756"/>
            <a:ext cx="6470015" cy="14287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376555">
              <a:lnSpc>
                <a:spcPts val="3600"/>
              </a:lnSpc>
              <a:spcBef>
                <a:spcPts val="425"/>
              </a:spcBef>
            </a:pPr>
            <a:r>
              <a:rPr sz="3200" b="0" spc="-5" dirty="0">
                <a:latin typeface="Microsoft Sans Serif"/>
                <a:cs typeface="Microsoft Sans Serif"/>
              </a:rPr>
              <a:t>Основні</a:t>
            </a:r>
            <a:r>
              <a:rPr sz="3200" b="0" spc="-25" dirty="0">
                <a:latin typeface="Microsoft Sans Serif"/>
                <a:cs typeface="Microsoft Sans Serif"/>
              </a:rPr>
              <a:t> </a:t>
            </a:r>
            <a:r>
              <a:rPr sz="3200" b="0" spc="-45" dirty="0">
                <a:latin typeface="Microsoft Sans Serif"/>
                <a:cs typeface="Microsoft Sans Serif"/>
              </a:rPr>
              <a:t>напрямки</a:t>
            </a:r>
            <a:r>
              <a:rPr sz="3200" b="0" spc="-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застосування </a:t>
            </a:r>
            <a:r>
              <a:rPr sz="3200" b="0" spc="-835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глибинного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10" dirty="0">
                <a:latin typeface="Microsoft Sans Serif"/>
                <a:cs typeface="Microsoft Sans Serif"/>
              </a:rPr>
              <a:t>інтерв'ю</a:t>
            </a:r>
            <a:r>
              <a:rPr sz="3200" b="0" spc="20" dirty="0">
                <a:latin typeface="Microsoft Sans Serif"/>
                <a:cs typeface="Microsoft Sans Serif"/>
              </a:rPr>
              <a:t> </a:t>
            </a:r>
            <a:r>
              <a:rPr sz="3200" b="0" spc="-15" dirty="0">
                <a:latin typeface="Microsoft Sans Serif"/>
                <a:cs typeface="Microsoft Sans Serif"/>
              </a:rPr>
              <a:t>при</a:t>
            </a:r>
            <a:endParaRPr sz="3200" dirty="0">
              <a:latin typeface="Microsoft Sans Serif"/>
              <a:cs typeface="Microsoft Sans Serif"/>
            </a:endParaRPr>
          </a:p>
          <a:p>
            <a:pPr marL="12700">
              <a:lnSpc>
                <a:spcPts val="3520"/>
              </a:lnSpc>
            </a:pPr>
            <a:r>
              <a:rPr sz="3200" b="0" spc="-20" dirty="0">
                <a:latin typeface="Microsoft Sans Serif"/>
                <a:cs typeface="Microsoft Sans Serif"/>
              </a:rPr>
              <a:t>дослідженні</a:t>
            </a:r>
            <a:r>
              <a:rPr sz="3200" b="0" spc="-10" dirty="0">
                <a:latin typeface="Microsoft Sans Serif"/>
                <a:cs typeface="Microsoft Sans Serif"/>
              </a:rPr>
              <a:t> </a:t>
            </a:r>
            <a:r>
              <a:rPr sz="3200" b="0" spc="-30" dirty="0">
                <a:latin typeface="Microsoft Sans Serif"/>
                <a:cs typeface="Microsoft Sans Serif"/>
              </a:rPr>
              <a:t>поведінки</a:t>
            </a:r>
            <a:r>
              <a:rPr sz="3200" b="0" spc="10" dirty="0">
                <a:latin typeface="Microsoft Sans Serif"/>
                <a:cs typeface="Microsoft Sans Serif"/>
              </a:rPr>
              <a:t> </a:t>
            </a:r>
            <a:r>
              <a:rPr sz="3200" b="0" spc="-25" dirty="0">
                <a:latin typeface="Microsoft Sans Serif"/>
                <a:cs typeface="Microsoft Sans Serif"/>
              </a:rPr>
              <a:t>споживачів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0723" y="4110888"/>
            <a:ext cx="7905750" cy="264287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5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обговорення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55" dirty="0">
                <a:latin typeface="Microsoft Sans Serif"/>
                <a:cs typeface="Microsoft Sans Serif"/>
              </a:rPr>
              <a:t>зі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споживачами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конфіденційної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теми;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ts val="2055"/>
              </a:lnSpc>
              <a:spcBef>
                <a:spcPts val="555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  <a:tab pos="1818005" algn="l"/>
                <a:tab pos="3152140" algn="l"/>
                <a:tab pos="4705350" algn="l"/>
                <a:tab pos="6285865" algn="l"/>
                <a:tab pos="699008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ви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15" dirty="0">
                <a:latin typeface="Microsoft Sans Serif"/>
                <a:cs typeface="Microsoft Sans Serif"/>
              </a:rPr>
              <a:t>ч</a:t>
            </a:r>
            <a:r>
              <a:rPr sz="1900" spc="-10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нн</a:t>
            </a:r>
            <a:r>
              <a:rPr sz="1900" spc="-10" dirty="0">
                <a:latin typeface="Microsoft Sans Serif"/>
                <a:cs typeface="Microsoft Sans Serif"/>
              </a:rPr>
              <a:t>я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ас</a:t>
            </a:r>
            <a:r>
              <a:rPr sz="1900" spc="-15" dirty="0">
                <a:latin typeface="Microsoft Sans Serif"/>
                <a:cs typeface="Microsoft Sans Serif"/>
              </a:rPr>
              <a:t>п</a:t>
            </a:r>
            <a:r>
              <a:rPr sz="1900" spc="-70" dirty="0">
                <a:latin typeface="Microsoft Sans Serif"/>
                <a:cs typeface="Microsoft Sans Serif"/>
              </a:rPr>
              <a:t>е</a:t>
            </a:r>
            <a:r>
              <a:rPr sz="1900" spc="-55" dirty="0">
                <a:latin typeface="Microsoft Sans Serif"/>
                <a:cs typeface="Microsoft Sans Serif"/>
              </a:rPr>
              <a:t>к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10" dirty="0">
                <a:latin typeface="Microsoft Sans Serif"/>
                <a:cs typeface="Microsoft Sans Serif"/>
              </a:rPr>
              <a:t>ів</a:t>
            </a:r>
            <a:r>
              <a:rPr sz="1900" dirty="0">
                <a:latin typeface="Microsoft Sans Serif"/>
                <a:cs typeface="Microsoft Sans Serif"/>
              </a:rPr>
              <a:t>	с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30" dirty="0">
                <a:latin typeface="Microsoft Sans Serif"/>
                <a:cs typeface="Microsoft Sans Serif"/>
              </a:rPr>
              <a:t>жив</a:t>
            </a:r>
            <a:r>
              <a:rPr sz="1900" spc="-20" dirty="0">
                <a:latin typeface="Microsoft Sans Serif"/>
                <a:cs typeface="Microsoft Sans Serif"/>
              </a:rPr>
              <a:t>ч</a:t>
            </a:r>
            <a:r>
              <a:rPr sz="1900" spc="55" dirty="0">
                <a:latin typeface="Microsoft Sans Serif"/>
                <a:cs typeface="Microsoft Sans Serif"/>
              </a:rPr>
              <a:t>о</a:t>
            </a:r>
            <a:r>
              <a:rPr sz="1900" spc="25" dirty="0">
                <a:latin typeface="Microsoft Sans Serif"/>
                <a:cs typeface="Microsoft Sans Serif"/>
              </a:rPr>
              <a:t>ї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20" dirty="0">
                <a:latin typeface="Microsoft Sans Serif"/>
                <a:cs typeface="Microsoft Sans Serif"/>
              </a:rPr>
              <a:t>по</a:t>
            </a:r>
            <a:r>
              <a:rPr sz="1900" spc="-10" dirty="0">
                <a:latin typeface="Microsoft Sans Serif"/>
                <a:cs typeface="Microsoft Sans Serif"/>
              </a:rPr>
              <a:t>в</a:t>
            </a:r>
            <a:r>
              <a:rPr sz="1900" spc="5" dirty="0">
                <a:latin typeface="Microsoft Sans Serif"/>
                <a:cs typeface="Microsoft Sans Serif"/>
              </a:rPr>
              <a:t>е</a:t>
            </a:r>
            <a:r>
              <a:rPr sz="1900" spc="-15" dirty="0">
                <a:latin typeface="Microsoft Sans Serif"/>
                <a:cs typeface="Microsoft Sans Serif"/>
              </a:rPr>
              <a:t>ді</a:t>
            </a:r>
            <a:r>
              <a:rPr sz="1900" spc="-10" dirty="0">
                <a:latin typeface="Microsoft Sans Serif"/>
                <a:cs typeface="Microsoft Sans Serif"/>
              </a:rPr>
              <a:t>н</a:t>
            </a:r>
            <a:r>
              <a:rPr sz="1900" spc="-120" dirty="0">
                <a:latin typeface="Microsoft Sans Serif"/>
                <a:cs typeface="Microsoft Sans Serif"/>
              </a:rPr>
              <a:t>к</a:t>
            </a:r>
            <a:r>
              <a:rPr sz="1900" spc="-5" dirty="0">
                <a:latin typeface="Microsoft Sans Serif"/>
                <a:cs typeface="Microsoft Sans Serif"/>
              </a:rPr>
              <a:t>и,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50" dirty="0">
                <a:latin typeface="Microsoft Sans Serif"/>
                <a:cs typeface="Microsoft Sans Serif"/>
              </a:rPr>
              <a:t>які</a:t>
            </a:r>
            <a:r>
              <a:rPr sz="1900" dirty="0">
                <a:latin typeface="Microsoft Sans Serif"/>
                <a:cs typeface="Microsoft Sans Serif"/>
              </a:rPr>
              <a:t>	</a:t>
            </a:r>
            <a:r>
              <a:rPr sz="1900" spc="-30" dirty="0">
                <a:latin typeface="Microsoft Sans Serif"/>
                <a:cs typeface="Microsoft Sans Serif"/>
              </a:rPr>
              <a:t>жо</a:t>
            </a:r>
            <a:r>
              <a:rPr sz="1900" spc="-10" dirty="0">
                <a:latin typeface="Microsoft Sans Serif"/>
                <a:cs typeface="Microsoft Sans Serif"/>
              </a:rPr>
              <a:t>р</a:t>
            </a:r>
            <a:r>
              <a:rPr sz="1900" spc="-5" dirty="0">
                <a:latin typeface="Microsoft Sans Serif"/>
                <a:cs typeface="Microsoft Sans Serif"/>
              </a:rPr>
              <a:t>с</a:t>
            </a:r>
            <a:r>
              <a:rPr sz="1900" dirty="0">
                <a:latin typeface="Microsoft Sans Serif"/>
                <a:cs typeface="Microsoft Sans Serif"/>
              </a:rPr>
              <a:t>т</a:t>
            </a:r>
            <a:r>
              <a:rPr sz="1900" spc="-65" dirty="0">
                <a:latin typeface="Microsoft Sans Serif"/>
                <a:cs typeface="Microsoft Sans Serif"/>
              </a:rPr>
              <a:t>ко</a:t>
            </a:r>
            <a:endParaRPr sz="1900" dirty="0">
              <a:latin typeface="Microsoft Sans Serif"/>
              <a:cs typeface="Microsoft Sans Serif"/>
            </a:endParaRPr>
          </a:p>
          <a:p>
            <a:pPr marL="355600">
              <a:lnSpc>
                <a:spcPts val="2055"/>
              </a:lnSpc>
            </a:pPr>
            <a:r>
              <a:rPr sz="1900" spc="-15" dirty="0">
                <a:latin typeface="Microsoft Sans Serif"/>
                <a:cs typeface="Microsoft Sans Serif"/>
              </a:rPr>
              <a:t>регламентовані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суспільними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нормами;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аналіз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виняткової</a:t>
            </a:r>
            <a:r>
              <a:rPr sz="1900" spc="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споживчої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5" dirty="0">
                <a:latin typeface="Microsoft Sans Serif"/>
                <a:cs typeface="Microsoft Sans Serif"/>
              </a:rPr>
              <a:t>деталізація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розуміння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складної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споживачів;</a:t>
            </a:r>
            <a:endParaRPr sz="19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одержання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думки/оцінки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експертів;</a:t>
            </a:r>
            <a:endParaRPr sz="1900" dirty="0">
              <a:latin typeface="Microsoft Sans Serif"/>
              <a:cs typeface="Microsoft Sans Serif"/>
            </a:endParaRPr>
          </a:p>
          <a:p>
            <a:pPr marL="355600" marR="5715" indent="-342900">
              <a:lnSpc>
                <a:spcPct val="80000"/>
              </a:lnSpc>
              <a:spcBef>
                <a:spcPts val="1000"/>
              </a:spcBef>
              <a:buClr>
                <a:srgbClr val="A061D0"/>
              </a:buClr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вивчення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поведінки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споживачів,</a:t>
            </a:r>
            <a:r>
              <a:rPr sz="1900" spc="204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яких</a:t>
            </a:r>
            <a:r>
              <a:rPr sz="1900" spc="18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складно</a:t>
            </a:r>
            <a:r>
              <a:rPr sz="1900" spc="204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зібрати</a:t>
            </a:r>
            <a:r>
              <a:rPr sz="1900" spc="20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в</a:t>
            </a:r>
            <a:r>
              <a:rPr sz="1900" spc="1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групи</a:t>
            </a:r>
            <a:r>
              <a:rPr sz="1900" spc="19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або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доступ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яких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ускладнений.</a:t>
            </a:r>
            <a:endParaRPr sz="1900" dirty="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8174" y="1763395"/>
            <a:ext cx="2679700" cy="2680335"/>
            <a:chOff x="1138174" y="1763395"/>
            <a:chExt cx="2679700" cy="26803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86" y="1839722"/>
              <a:ext cx="2527160" cy="25271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76274" y="1801495"/>
              <a:ext cx="2603500" cy="2604135"/>
            </a:xfrm>
            <a:custGeom>
              <a:avLst/>
              <a:gdLst/>
              <a:ahLst/>
              <a:cxnLst/>
              <a:rect l="l" t="t" r="r" b="b"/>
              <a:pathLst>
                <a:path w="2603500" h="2604135">
                  <a:moveTo>
                    <a:pt x="1301750" y="0"/>
                  </a:moveTo>
                  <a:lnTo>
                    <a:pt x="1368678" y="1650"/>
                  </a:lnTo>
                  <a:lnTo>
                    <a:pt x="1435100" y="6603"/>
                  </a:lnTo>
                  <a:lnTo>
                    <a:pt x="1500124" y="15239"/>
                  </a:lnTo>
                  <a:lnTo>
                    <a:pt x="1564132" y="26669"/>
                  </a:lnTo>
                  <a:lnTo>
                    <a:pt x="1627124" y="40893"/>
                  </a:lnTo>
                  <a:lnTo>
                    <a:pt x="1688973" y="58546"/>
                  </a:lnTo>
                  <a:lnTo>
                    <a:pt x="1749425" y="78993"/>
                  </a:lnTo>
                  <a:lnTo>
                    <a:pt x="1808733" y="102234"/>
                  </a:lnTo>
                  <a:lnTo>
                    <a:pt x="1866392" y="128396"/>
                  </a:lnTo>
                  <a:lnTo>
                    <a:pt x="1922399" y="157099"/>
                  </a:lnTo>
                  <a:lnTo>
                    <a:pt x="1976882" y="188594"/>
                  </a:lnTo>
                  <a:lnTo>
                    <a:pt x="2029840" y="222757"/>
                  </a:lnTo>
                  <a:lnTo>
                    <a:pt x="2130043" y="297306"/>
                  </a:lnTo>
                  <a:lnTo>
                    <a:pt x="2222500" y="381507"/>
                  </a:lnTo>
                  <a:lnTo>
                    <a:pt x="2306320" y="473837"/>
                  </a:lnTo>
                  <a:lnTo>
                    <a:pt x="2380868" y="573658"/>
                  </a:lnTo>
                  <a:lnTo>
                    <a:pt x="2415031" y="626744"/>
                  </a:lnTo>
                  <a:lnTo>
                    <a:pt x="2446528" y="681608"/>
                  </a:lnTo>
                  <a:lnTo>
                    <a:pt x="2475103" y="737615"/>
                  </a:lnTo>
                  <a:lnTo>
                    <a:pt x="2501265" y="795146"/>
                  </a:lnTo>
                  <a:lnTo>
                    <a:pt x="2524633" y="854075"/>
                  </a:lnTo>
                  <a:lnTo>
                    <a:pt x="2545079" y="914653"/>
                  </a:lnTo>
                  <a:lnTo>
                    <a:pt x="2562605" y="976502"/>
                  </a:lnTo>
                  <a:lnTo>
                    <a:pt x="2576956" y="1039494"/>
                  </a:lnTo>
                  <a:lnTo>
                    <a:pt x="2588387" y="1103629"/>
                  </a:lnTo>
                  <a:lnTo>
                    <a:pt x="2596515" y="1168907"/>
                  </a:lnTo>
                  <a:lnTo>
                    <a:pt x="2601849" y="1234693"/>
                  </a:lnTo>
                  <a:lnTo>
                    <a:pt x="2603500" y="1301877"/>
                  </a:lnTo>
                  <a:lnTo>
                    <a:pt x="2601849" y="1368805"/>
                  </a:lnTo>
                  <a:lnTo>
                    <a:pt x="2597023" y="1435100"/>
                  </a:lnTo>
                  <a:lnTo>
                    <a:pt x="2588387" y="1500124"/>
                  </a:lnTo>
                  <a:lnTo>
                    <a:pt x="2576956" y="1564131"/>
                  </a:lnTo>
                  <a:lnTo>
                    <a:pt x="2562605" y="1627124"/>
                  </a:lnTo>
                  <a:lnTo>
                    <a:pt x="2545079" y="1688972"/>
                  </a:lnTo>
                  <a:lnTo>
                    <a:pt x="2524633" y="1749425"/>
                  </a:lnTo>
                  <a:lnTo>
                    <a:pt x="2501265" y="1808733"/>
                  </a:lnTo>
                  <a:lnTo>
                    <a:pt x="2475103" y="1866391"/>
                  </a:lnTo>
                  <a:lnTo>
                    <a:pt x="2446528" y="1922525"/>
                  </a:lnTo>
                  <a:lnTo>
                    <a:pt x="2415031" y="1976881"/>
                  </a:lnTo>
                  <a:lnTo>
                    <a:pt x="2380868" y="2029967"/>
                  </a:lnTo>
                  <a:lnTo>
                    <a:pt x="2306320" y="2130171"/>
                  </a:lnTo>
                  <a:lnTo>
                    <a:pt x="2222500" y="2222627"/>
                  </a:lnTo>
                  <a:lnTo>
                    <a:pt x="2129663" y="2306447"/>
                  </a:lnTo>
                  <a:lnTo>
                    <a:pt x="2029968" y="2380868"/>
                  </a:lnTo>
                  <a:lnTo>
                    <a:pt x="1976882" y="2415031"/>
                  </a:lnTo>
                  <a:lnTo>
                    <a:pt x="1922399" y="2446528"/>
                  </a:lnTo>
                  <a:lnTo>
                    <a:pt x="1866011" y="2475229"/>
                  </a:lnTo>
                  <a:lnTo>
                    <a:pt x="1808352" y="2501265"/>
                  </a:lnTo>
                  <a:lnTo>
                    <a:pt x="1749425" y="2524632"/>
                  </a:lnTo>
                  <a:lnTo>
                    <a:pt x="1688973" y="2545079"/>
                  </a:lnTo>
                  <a:lnTo>
                    <a:pt x="1627124" y="2562732"/>
                  </a:lnTo>
                  <a:lnTo>
                    <a:pt x="1564132" y="2576956"/>
                  </a:lnTo>
                  <a:lnTo>
                    <a:pt x="1499996" y="2588513"/>
                  </a:lnTo>
                  <a:lnTo>
                    <a:pt x="1434592" y="2596641"/>
                  </a:lnTo>
                  <a:lnTo>
                    <a:pt x="1368806" y="2601975"/>
                  </a:lnTo>
                  <a:lnTo>
                    <a:pt x="1301750" y="2603627"/>
                  </a:lnTo>
                  <a:lnTo>
                    <a:pt x="1234820" y="2601975"/>
                  </a:lnTo>
                  <a:lnTo>
                    <a:pt x="1168908" y="2597022"/>
                  </a:lnTo>
                  <a:lnTo>
                    <a:pt x="1103502" y="2588386"/>
                  </a:lnTo>
                  <a:lnTo>
                    <a:pt x="1039368" y="2576956"/>
                  </a:lnTo>
                  <a:lnTo>
                    <a:pt x="976376" y="2562732"/>
                  </a:lnTo>
                  <a:lnTo>
                    <a:pt x="914653" y="2545079"/>
                  </a:lnTo>
                  <a:lnTo>
                    <a:pt x="854075" y="2524632"/>
                  </a:lnTo>
                  <a:lnTo>
                    <a:pt x="795146" y="2501265"/>
                  </a:lnTo>
                  <a:lnTo>
                    <a:pt x="737488" y="2475229"/>
                  </a:lnTo>
                  <a:lnTo>
                    <a:pt x="681482" y="2446528"/>
                  </a:lnTo>
                  <a:lnTo>
                    <a:pt x="626744" y="2415031"/>
                  </a:lnTo>
                  <a:lnTo>
                    <a:pt x="573532" y="2380868"/>
                  </a:lnTo>
                  <a:lnTo>
                    <a:pt x="473837" y="2306319"/>
                  </a:lnTo>
                  <a:lnTo>
                    <a:pt x="381381" y="2222499"/>
                  </a:lnTo>
                  <a:lnTo>
                    <a:pt x="297179" y="2129790"/>
                  </a:lnTo>
                  <a:lnTo>
                    <a:pt x="222631" y="2029967"/>
                  </a:lnTo>
                  <a:lnTo>
                    <a:pt x="188594" y="1976881"/>
                  </a:lnTo>
                  <a:lnTo>
                    <a:pt x="156972" y="1922398"/>
                  </a:lnTo>
                  <a:lnTo>
                    <a:pt x="128397" y="1866010"/>
                  </a:lnTo>
                  <a:lnTo>
                    <a:pt x="102234" y="1808479"/>
                  </a:lnTo>
                  <a:lnTo>
                    <a:pt x="78917" y="1749552"/>
                  </a:lnTo>
                  <a:lnTo>
                    <a:pt x="58470" y="1688972"/>
                  </a:lnTo>
                  <a:lnTo>
                    <a:pt x="40868" y="1627124"/>
                  </a:lnTo>
                  <a:lnTo>
                    <a:pt x="26555" y="1564131"/>
                  </a:lnTo>
                  <a:lnTo>
                    <a:pt x="15138" y="1500124"/>
                  </a:lnTo>
                  <a:lnTo>
                    <a:pt x="6540" y="1434718"/>
                  </a:lnTo>
                  <a:lnTo>
                    <a:pt x="1638" y="1368805"/>
                  </a:lnTo>
                  <a:lnTo>
                    <a:pt x="0" y="1301877"/>
                  </a:lnTo>
                  <a:lnTo>
                    <a:pt x="1638" y="1234820"/>
                  </a:lnTo>
                  <a:lnTo>
                    <a:pt x="6540" y="1168907"/>
                  </a:lnTo>
                  <a:lnTo>
                    <a:pt x="15138" y="1103502"/>
                  </a:lnTo>
                  <a:lnTo>
                    <a:pt x="26555" y="1039494"/>
                  </a:lnTo>
                  <a:lnTo>
                    <a:pt x="40868" y="976502"/>
                  </a:lnTo>
                  <a:lnTo>
                    <a:pt x="58470" y="914653"/>
                  </a:lnTo>
                  <a:lnTo>
                    <a:pt x="78917" y="854075"/>
                  </a:lnTo>
                  <a:lnTo>
                    <a:pt x="102234" y="795146"/>
                  </a:lnTo>
                  <a:lnTo>
                    <a:pt x="128397" y="737615"/>
                  </a:lnTo>
                  <a:lnTo>
                    <a:pt x="156972" y="681608"/>
                  </a:lnTo>
                  <a:lnTo>
                    <a:pt x="188467" y="626744"/>
                  </a:lnTo>
                  <a:lnTo>
                    <a:pt x="222631" y="573658"/>
                  </a:lnTo>
                  <a:lnTo>
                    <a:pt x="297179" y="473837"/>
                  </a:lnTo>
                  <a:lnTo>
                    <a:pt x="381381" y="381507"/>
                  </a:lnTo>
                  <a:lnTo>
                    <a:pt x="473837" y="297306"/>
                  </a:lnTo>
                  <a:lnTo>
                    <a:pt x="573532" y="222757"/>
                  </a:lnTo>
                  <a:lnTo>
                    <a:pt x="626744" y="188594"/>
                  </a:lnTo>
                  <a:lnTo>
                    <a:pt x="681482" y="157099"/>
                  </a:lnTo>
                  <a:lnTo>
                    <a:pt x="737488" y="128396"/>
                  </a:lnTo>
                  <a:lnTo>
                    <a:pt x="795146" y="102362"/>
                  </a:lnTo>
                  <a:lnTo>
                    <a:pt x="854075" y="78993"/>
                  </a:lnTo>
                  <a:lnTo>
                    <a:pt x="914653" y="58546"/>
                  </a:lnTo>
                  <a:lnTo>
                    <a:pt x="976376" y="40893"/>
                  </a:lnTo>
                  <a:lnTo>
                    <a:pt x="1039368" y="26669"/>
                  </a:lnTo>
                  <a:lnTo>
                    <a:pt x="1103502" y="15239"/>
                  </a:lnTo>
                  <a:lnTo>
                    <a:pt x="1168908" y="6603"/>
                  </a:lnTo>
                  <a:lnTo>
                    <a:pt x="1234820" y="1650"/>
                  </a:lnTo>
                  <a:lnTo>
                    <a:pt x="1301750" y="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7984" y="1602105"/>
            <a:ext cx="6972300" cy="25273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86753" y="636854"/>
            <a:ext cx="40474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Аналіз</a:t>
            </a:r>
            <a:r>
              <a:rPr spc="-65" dirty="0"/>
              <a:t> </a:t>
            </a:r>
            <a:r>
              <a:rPr spc="-5" dirty="0"/>
              <a:t>протоколу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8553" y="1978532"/>
            <a:ext cx="10255885" cy="402145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023235" marR="5080" algn="just">
              <a:lnSpc>
                <a:spcPct val="83300"/>
              </a:lnSpc>
              <a:spcBef>
                <a:spcPts val="505"/>
              </a:spcBef>
            </a:pPr>
            <a:r>
              <a:rPr sz="2000" b="1" spc="-5" dirty="0">
                <a:latin typeface="Arial"/>
                <a:cs typeface="Arial"/>
              </a:rPr>
              <a:t>Аналіз</a:t>
            </a:r>
            <a:r>
              <a:rPr sz="2000" b="1" dirty="0">
                <a:latin typeface="Arial"/>
                <a:cs typeface="Arial"/>
              </a:rPr>
              <a:t> протоколу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spc="830" dirty="0">
                <a:latin typeface="Microsoft Sans Serif"/>
                <a:cs typeface="Microsoft Sans Serif"/>
              </a:rPr>
              <a:t>— </a:t>
            </a:r>
            <a:r>
              <a:rPr sz="2000" dirty="0">
                <a:latin typeface="Microsoft Sans Serif"/>
                <a:cs typeface="Microsoft Sans Serif"/>
              </a:rPr>
              <a:t>це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метод,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зміст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якого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полягає</a:t>
            </a:r>
            <a:r>
              <a:rPr sz="2000" dirty="0">
                <a:latin typeface="Microsoft Sans Serif"/>
                <a:cs typeface="Microsoft Sans Serif"/>
              </a:rPr>
              <a:t> в 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залученні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респондента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певну</a:t>
            </a:r>
            <a:r>
              <a:rPr sz="2000" spc="-5" dirty="0">
                <a:latin typeface="Microsoft Sans Serif"/>
                <a:cs typeface="Microsoft Sans Serif"/>
              </a:rPr>
              <a:t> ситуацію,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45" dirty="0">
                <a:latin typeface="Microsoft Sans Serif"/>
                <a:cs typeface="Microsoft Sans Serif"/>
              </a:rPr>
              <a:t>яка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вимагає 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 рішення. Респондент повинен </a:t>
            </a:r>
            <a:r>
              <a:rPr sz="2000" spc="-5" dirty="0">
                <a:latin typeface="Microsoft Sans Serif"/>
                <a:cs typeface="Microsoft Sans Serif"/>
              </a:rPr>
              <a:t>словесно </a:t>
            </a:r>
            <a:r>
              <a:rPr sz="2000" spc="-10" dirty="0">
                <a:latin typeface="Microsoft Sans Serif"/>
                <a:cs typeface="Microsoft Sans Serif"/>
              </a:rPr>
              <a:t>описати </a:t>
            </a:r>
            <a:r>
              <a:rPr sz="2000" spc="-5" dirty="0">
                <a:latin typeface="Microsoft Sans Serif"/>
                <a:cs typeface="Microsoft Sans Serif"/>
              </a:rPr>
              <a:t> усі </a:t>
            </a:r>
            <a:r>
              <a:rPr sz="2000" spc="-25" dirty="0">
                <a:latin typeface="Microsoft Sans Serif"/>
                <a:cs typeface="Microsoft Sans Serif"/>
              </a:rPr>
              <a:t>фактори </a:t>
            </a:r>
            <a:r>
              <a:rPr sz="2000" dirty="0">
                <a:latin typeface="Microsoft Sans Serif"/>
                <a:cs typeface="Microsoft Sans Serif"/>
              </a:rPr>
              <a:t>й </a:t>
            </a:r>
            <a:r>
              <a:rPr sz="2000" spc="-15" dirty="0">
                <a:latin typeface="Microsoft Sans Serif"/>
                <a:cs typeface="Microsoft Sans Serif"/>
              </a:rPr>
              <a:t>аргументи, </a:t>
            </a:r>
            <a:r>
              <a:rPr sz="2000" spc="-40" dirty="0">
                <a:latin typeface="Microsoft Sans Serif"/>
                <a:cs typeface="Microsoft Sans Serif"/>
              </a:rPr>
              <a:t>якими </a:t>
            </a:r>
            <a:r>
              <a:rPr sz="2000" spc="-10" dirty="0">
                <a:latin typeface="Microsoft Sans Serif"/>
                <a:cs typeface="Microsoft Sans Serif"/>
              </a:rPr>
              <a:t>він </a:t>
            </a:r>
            <a:r>
              <a:rPr sz="2000" spc="-15" dirty="0">
                <a:latin typeface="Microsoft Sans Serif"/>
                <a:cs typeface="Microsoft Sans Serif"/>
              </a:rPr>
              <a:t>керувався, приймаючи </a:t>
            </a:r>
            <a:r>
              <a:rPr sz="2000" spc="-10" dirty="0">
                <a:latin typeface="Microsoft Sans Serif"/>
                <a:cs typeface="Microsoft Sans Serif"/>
              </a:rPr>
              <a:t> рішення.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Складений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у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такий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спосіб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протокол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надалі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аналізується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фахівцями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психології </a:t>
            </a:r>
            <a:r>
              <a:rPr sz="2000" spc="-15" dirty="0">
                <a:latin typeface="Microsoft Sans Serif"/>
                <a:cs typeface="Microsoft Sans Serif"/>
              </a:rPr>
              <a:t>і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маркетингу.</a:t>
            </a: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 dirty="0">
              <a:latin typeface="Microsoft Sans Serif"/>
              <a:cs typeface="Microsoft Sans Serif"/>
            </a:endParaRPr>
          </a:p>
          <a:p>
            <a:pPr marL="12700" marR="2997200" algn="just">
              <a:lnSpc>
                <a:spcPct val="83400"/>
              </a:lnSpc>
              <a:spcBef>
                <a:spcPts val="5"/>
              </a:spcBef>
            </a:pPr>
            <a:r>
              <a:rPr sz="2000" spc="-10" dirty="0">
                <a:latin typeface="Microsoft Sans Serif"/>
                <a:cs typeface="Microsoft Sans Serif"/>
              </a:rPr>
              <a:t>Найчастіше метод </a:t>
            </a:r>
            <a:r>
              <a:rPr sz="2000" spc="-15" dirty="0">
                <a:latin typeface="Microsoft Sans Serif"/>
                <a:cs typeface="Microsoft Sans Serif"/>
              </a:rPr>
              <a:t>аналізу </a:t>
            </a:r>
            <a:r>
              <a:rPr sz="2000" spc="-20" dirty="0">
                <a:latin typeface="Microsoft Sans Serif"/>
                <a:cs typeface="Microsoft Sans Serif"/>
              </a:rPr>
              <a:t>протоколу </a:t>
            </a:r>
            <a:r>
              <a:rPr sz="2000" spc="-10" dirty="0">
                <a:latin typeface="Microsoft Sans Serif"/>
                <a:cs typeface="Microsoft Sans Serif"/>
              </a:rPr>
              <a:t>використовується </a:t>
            </a:r>
            <a:r>
              <a:rPr sz="2000" spc="-15" dirty="0"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дослідженнях</a:t>
            </a:r>
            <a:r>
              <a:rPr sz="2000" spc="-10" dirty="0">
                <a:latin typeface="Microsoft Sans Serif"/>
                <a:cs typeface="Microsoft Sans Serif"/>
              </a:rPr>
              <a:t> рішень,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яких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тривале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за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часом </a:t>
            </a:r>
            <a:r>
              <a:rPr sz="2000" spc="-15" dirty="0">
                <a:latin typeface="Microsoft Sans Serif"/>
                <a:cs typeface="Microsoft Sans Serif"/>
              </a:rPr>
              <a:t> (наприклад,</a:t>
            </a:r>
            <a:r>
              <a:rPr sz="2000" spc="-10" dirty="0">
                <a:latin typeface="Microsoft Sans Serif"/>
                <a:cs typeface="Microsoft Sans Serif"/>
              </a:rPr>
              <a:t> рішення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про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купівлю</a:t>
            </a:r>
            <a:r>
              <a:rPr sz="2000" spc="-20" dirty="0">
                <a:latin typeface="Microsoft Sans Serif"/>
                <a:cs typeface="Microsoft Sans Serif"/>
              </a:rPr>
              <a:t> будинку),</a:t>
            </a:r>
            <a:r>
              <a:rPr sz="2000" spc="49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та</a:t>
            </a:r>
            <a:r>
              <a:rPr sz="2000" spc="5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рішень,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процес </a:t>
            </a:r>
            <a:r>
              <a:rPr sz="2000" spc="-15" dirty="0">
                <a:latin typeface="Microsoft Sans Serif"/>
                <a:cs typeface="Microsoft Sans Serif"/>
              </a:rPr>
              <a:t>прийняття </a:t>
            </a:r>
            <a:r>
              <a:rPr sz="2000" spc="-35" dirty="0">
                <a:latin typeface="Microsoft Sans Serif"/>
                <a:cs typeface="Microsoft Sans Serif"/>
              </a:rPr>
              <a:t>яких </a:t>
            </a:r>
            <a:r>
              <a:rPr sz="2000" spc="-20" dirty="0">
                <a:latin typeface="Microsoft Sans Serif"/>
                <a:cs typeface="Microsoft Sans Serif"/>
              </a:rPr>
              <a:t>дуже </a:t>
            </a:r>
            <a:r>
              <a:rPr sz="2000" spc="-35" dirty="0">
                <a:latin typeface="Microsoft Sans Serif"/>
                <a:cs typeface="Microsoft Sans Serif"/>
              </a:rPr>
              <a:t>короткий. </a:t>
            </a:r>
            <a:r>
              <a:rPr sz="2000" spc="-10" dirty="0">
                <a:latin typeface="Microsoft Sans Serif"/>
                <a:cs typeface="Microsoft Sans Serif"/>
              </a:rPr>
              <a:t>У </a:t>
            </a:r>
            <a:r>
              <a:rPr sz="2000" spc="-15" dirty="0">
                <a:latin typeface="Microsoft Sans Serif"/>
                <a:cs typeface="Microsoft Sans Serif"/>
              </a:rPr>
              <a:t>першому </a:t>
            </a:r>
            <a:r>
              <a:rPr sz="2000" spc="-25" dirty="0">
                <a:latin typeface="Microsoft Sans Serif"/>
                <a:cs typeface="Microsoft Sans Serif"/>
              </a:rPr>
              <a:t>випадку </a:t>
            </a:r>
            <a:r>
              <a:rPr sz="2000" spc="-20" dirty="0">
                <a:latin typeface="Microsoft Sans Serif"/>
                <a:cs typeface="Microsoft Sans Serif"/>
              </a:rPr>
              <a:t> дослідник </a:t>
            </a:r>
            <a:r>
              <a:rPr sz="2000" spc="-15" dirty="0">
                <a:latin typeface="Microsoft Sans Serif"/>
                <a:cs typeface="Microsoft Sans Serif"/>
              </a:rPr>
              <a:t>збирає </a:t>
            </a:r>
            <a:r>
              <a:rPr sz="2000" dirty="0">
                <a:latin typeface="Microsoft Sans Serif"/>
                <a:cs typeface="Microsoft Sans Serif"/>
              </a:rPr>
              <a:t>в </a:t>
            </a:r>
            <a:r>
              <a:rPr sz="2000" spc="-5" dirty="0">
                <a:latin typeface="Microsoft Sans Serif"/>
                <a:cs typeface="Microsoft Sans Serif"/>
              </a:rPr>
              <a:t>єдине </a:t>
            </a:r>
            <a:r>
              <a:rPr sz="2000" dirty="0">
                <a:latin typeface="Microsoft Sans Serif"/>
                <a:cs typeface="Microsoft Sans Serif"/>
              </a:rPr>
              <a:t>ціле </a:t>
            </a:r>
            <a:r>
              <a:rPr sz="2000" spc="-40" dirty="0">
                <a:latin typeface="Microsoft Sans Serif"/>
                <a:cs typeface="Microsoft Sans Serif"/>
              </a:rPr>
              <a:t>окремі </a:t>
            </a:r>
            <a:r>
              <a:rPr sz="2000" spc="-10" dirty="0">
                <a:latin typeface="Microsoft Sans Serif"/>
                <a:cs typeface="Microsoft Sans Serif"/>
              </a:rPr>
              <a:t>рішення, прийняті на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окремих </a:t>
            </a:r>
            <a:r>
              <a:rPr sz="2000" spc="-10" dirty="0">
                <a:latin typeface="Microsoft Sans Serif"/>
                <a:cs typeface="Microsoft Sans Serif"/>
              </a:rPr>
              <a:t>етапах; </a:t>
            </a:r>
            <a:r>
              <a:rPr sz="2000" dirty="0">
                <a:latin typeface="Microsoft Sans Serif"/>
                <a:cs typeface="Microsoft Sans Serif"/>
              </a:rPr>
              <a:t>у </a:t>
            </a:r>
            <a:r>
              <a:rPr sz="2000" spc="-15" dirty="0">
                <a:latin typeface="Microsoft Sans Serif"/>
                <a:cs typeface="Microsoft Sans Serif"/>
              </a:rPr>
              <a:t>другому </a:t>
            </a:r>
            <a:r>
              <a:rPr sz="2000" dirty="0">
                <a:latin typeface="Microsoft Sans Serif"/>
                <a:cs typeface="Microsoft Sans Serif"/>
              </a:rPr>
              <a:t>- </a:t>
            </a:r>
            <a:r>
              <a:rPr sz="2000" spc="-15" dirty="0">
                <a:latin typeface="Microsoft Sans Serif"/>
                <a:cs typeface="Microsoft Sans Serif"/>
              </a:rPr>
              <a:t>метод аналізу </a:t>
            </a:r>
            <a:r>
              <a:rPr sz="2000" spc="-20" dirty="0">
                <a:latin typeface="Microsoft Sans Serif"/>
                <a:cs typeface="Microsoft Sans Serif"/>
              </a:rPr>
              <a:t>протоколу </a:t>
            </a:r>
            <a:r>
              <a:rPr sz="2000" spc="-10" dirty="0">
                <a:latin typeface="Microsoft Sans Serif"/>
                <a:cs typeface="Microsoft Sans Serif"/>
              </a:rPr>
              <a:t>ніби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сповільнює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швидкість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прийняття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рішення.</a:t>
            </a:r>
            <a:endParaRPr sz="2000" dirty="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8731" y="4149445"/>
            <a:ext cx="4043172" cy="196634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50469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Фізіологічні</a:t>
            </a:r>
            <a:r>
              <a:rPr spc="-40" dirty="0"/>
              <a:t> </a:t>
            </a:r>
            <a:r>
              <a:rPr spc="-5" dirty="0"/>
              <a:t>виміри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7825105" marR="1002665">
              <a:lnSpc>
                <a:spcPct val="83300"/>
              </a:lnSpc>
              <a:spcBef>
                <a:spcPts val="1305"/>
              </a:spcBef>
            </a:pPr>
            <a:r>
              <a:rPr spc="-10" dirty="0"/>
              <a:t>Сприяють вивченню </a:t>
            </a:r>
            <a:r>
              <a:rPr spc="-520" dirty="0"/>
              <a:t> </a:t>
            </a:r>
            <a:r>
              <a:rPr spc="-5" dirty="0"/>
              <a:t>довільних </a:t>
            </a:r>
            <a:r>
              <a:rPr spc="-25" dirty="0"/>
              <a:t>реакцій </a:t>
            </a:r>
            <a:r>
              <a:rPr spc="-20" dirty="0"/>
              <a:t> </a:t>
            </a:r>
            <a:r>
              <a:rPr spc="-10" dirty="0"/>
              <a:t>респондентів</a:t>
            </a:r>
            <a:r>
              <a:rPr spc="-15" dirty="0"/>
              <a:t> </a:t>
            </a:r>
            <a:r>
              <a:rPr spc="-10" dirty="0"/>
              <a:t>на</a:t>
            </a:r>
          </a:p>
          <a:p>
            <a:pPr marL="7825105">
              <a:lnSpc>
                <a:spcPts val="2005"/>
              </a:lnSpc>
            </a:pPr>
            <a:r>
              <a:rPr spc="-20" dirty="0"/>
              <a:t>маркетингові</a:t>
            </a:r>
            <a:r>
              <a:rPr spc="-50" dirty="0"/>
              <a:t> </a:t>
            </a:r>
            <a:r>
              <a:rPr spc="-5" dirty="0"/>
              <a:t>стимули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8553" y="4192015"/>
            <a:ext cx="10257155" cy="206248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98000"/>
              </a:lnSpc>
              <a:spcBef>
                <a:spcPts val="145"/>
              </a:spcBef>
            </a:pPr>
            <a:r>
              <a:rPr sz="1700" spc="-25" dirty="0">
                <a:latin typeface="Microsoft Sans Serif"/>
                <a:cs typeface="Microsoft Sans Serif"/>
              </a:rPr>
              <a:t>Дослідження </a:t>
            </a:r>
            <a:r>
              <a:rPr sz="1700" dirty="0">
                <a:latin typeface="Microsoft Sans Serif"/>
                <a:cs typeface="Microsoft Sans Serif"/>
              </a:rPr>
              <a:t>впливу </a:t>
            </a:r>
            <a:r>
              <a:rPr sz="1700" spc="-15" dirty="0">
                <a:latin typeface="Microsoft Sans Serif"/>
                <a:cs typeface="Microsoft Sans Serif"/>
              </a:rPr>
              <a:t>маркетингових </a:t>
            </a:r>
            <a:r>
              <a:rPr sz="1700" spc="-5" dirty="0">
                <a:latin typeface="Microsoft Sans Serif"/>
                <a:cs typeface="Microsoft Sans Serif"/>
              </a:rPr>
              <a:t>стимулів на </a:t>
            </a:r>
            <a:r>
              <a:rPr sz="1700" spc="-15" dirty="0">
                <a:latin typeface="Microsoft Sans Serif"/>
                <a:cs typeface="Microsoft Sans Serif"/>
              </a:rPr>
              <a:t>зосередженість споживачів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15" dirty="0">
                <a:latin typeface="Microsoft Sans Serif"/>
                <a:cs typeface="Microsoft Sans Serif"/>
              </a:rPr>
              <a:t>допомогою аналізу 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частоти</a:t>
            </a:r>
            <a:r>
              <a:rPr sz="170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моргання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покупців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було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проведено</a:t>
            </a:r>
            <a:r>
              <a:rPr sz="1700" dirty="0">
                <a:latin typeface="Microsoft Sans Serif"/>
                <a:cs typeface="Microsoft Sans Serif"/>
              </a:rPr>
              <a:t> в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супермаркеті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із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встановленими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відеокамерами. 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Виявилося, </a:t>
            </a:r>
            <a:r>
              <a:rPr sz="1700" spc="5" dirty="0">
                <a:latin typeface="Microsoft Sans Serif"/>
                <a:cs typeface="Microsoft Sans Serif"/>
              </a:rPr>
              <a:t>що </a:t>
            </a:r>
            <a:r>
              <a:rPr sz="1700" spc="-15" dirty="0">
                <a:latin typeface="Microsoft Sans Serif"/>
                <a:cs typeface="Microsoft Sans Serif"/>
              </a:rPr>
              <a:t>споживачі, </a:t>
            </a:r>
            <a:r>
              <a:rPr sz="1700" spc="-35" dirty="0">
                <a:latin typeface="Microsoft Sans Serif"/>
                <a:cs typeface="Microsoft Sans Serif"/>
              </a:rPr>
              <a:t>які </a:t>
            </a:r>
            <a:r>
              <a:rPr sz="1700" dirty="0">
                <a:latin typeface="Microsoft Sans Serif"/>
                <a:cs typeface="Microsoft Sans Serif"/>
              </a:rPr>
              <a:t>дивляться </a:t>
            </a:r>
            <a:r>
              <a:rPr sz="1700" spc="-5" dirty="0">
                <a:latin typeface="Microsoft Sans Serif"/>
                <a:cs typeface="Microsoft Sans Serif"/>
              </a:rPr>
              <a:t>на </a:t>
            </a:r>
            <a:r>
              <a:rPr sz="1700" spc="-25" dirty="0">
                <a:latin typeface="Microsoft Sans Serif"/>
                <a:cs typeface="Microsoft Sans Serif"/>
              </a:rPr>
              <a:t>полки </a:t>
            </a:r>
            <a:r>
              <a:rPr sz="1700" spc="-70" dirty="0">
                <a:latin typeface="Microsoft Sans Serif"/>
                <a:cs typeface="Microsoft Sans Serif"/>
              </a:rPr>
              <a:t>з </a:t>
            </a:r>
            <a:r>
              <a:rPr sz="1700" spc="-20" dirty="0">
                <a:latin typeface="Microsoft Sans Serif"/>
                <a:cs typeface="Microsoft Sans Serif"/>
              </a:rPr>
              <a:t>яскравими </a:t>
            </a:r>
            <a:r>
              <a:rPr sz="1700" spc="-5" dirty="0">
                <a:latin typeface="Microsoft Sans Serif"/>
                <a:cs typeface="Microsoft Sans Serif"/>
              </a:rPr>
              <a:t>товарами, впадають </a:t>
            </a:r>
            <a:r>
              <a:rPr sz="1700" dirty="0">
                <a:latin typeface="Microsoft Sans Serif"/>
                <a:cs typeface="Microsoft Sans Serif"/>
              </a:rPr>
              <a:t>в стан, </a:t>
            </a:r>
            <a:r>
              <a:rPr sz="1700" spc="-25" dirty="0">
                <a:latin typeface="Microsoft Sans Serif"/>
                <a:cs typeface="Microsoft Sans Serif"/>
              </a:rPr>
              <a:t>близький 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-5" dirty="0">
                <a:latin typeface="Microsoft Sans Serif"/>
                <a:cs typeface="Microsoft Sans Serif"/>
              </a:rPr>
              <a:t>трансу, </a:t>
            </a:r>
            <a:r>
              <a:rPr sz="1700" spc="5" dirty="0">
                <a:latin typeface="Microsoft Sans Serif"/>
                <a:cs typeface="Microsoft Sans Serif"/>
              </a:rPr>
              <a:t>що </a:t>
            </a:r>
            <a:r>
              <a:rPr sz="1700" spc="-10" dirty="0">
                <a:latin typeface="Microsoft Sans Serif"/>
                <a:cs typeface="Microsoft Sans Serif"/>
              </a:rPr>
              <a:t>супроводжується </a:t>
            </a:r>
            <a:r>
              <a:rPr sz="1700" spc="-20" dirty="0">
                <a:latin typeface="Microsoft Sans Serif"/>
                <a:cs typeface="Microsoft Sans Serif"/>
              </a:rPr>
              <a:t>зменшенням </a:t>
            </a:r>
            <a:r>
              <a:rPr sz="1700" spc="-5" dirty="0">
                <a:latin typeface="Microsoft Sans Serif"/>
                <a:cs typeface="Microsoft Sans Serif"/>
              </a:rPr>
              <a:t>частоти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5" dirty="0">
                <a:latin typeface="Microsoft Sans Serif"/>
                <a:cs typeface="Microsoft Sans Serif"/>
              </a:rPr>
              <a:t>14 </a:t>
            </a:r>
            <a:r>
              <a:rPr sz="1700" spc="-15" dirty="0">
                <a:latin typeface="Microsoft Sans Serif"/>
                <a:cs typeface="Microsoft Sans Serif"/>
              </a:rPr>
              <a:t>разів </a:t>
            </a:r>
            <a:r>
              <a:rPr sz="1700" spc="-35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 </a:t>
            </a:r>
            <a:r>
              <a:rPr sz="1700" spc="-10" dirty="0">
                <a:latin typeface="Microsoft Sans Serif"/>
                <a:cs typeface="Microsoft Sans Serif"/>
              </a:rPr>
              <a:t>(нормальна </a:t>
            </a:r>
            <a:r>
              <a:rPr sz="1700" spc="-5" dirty="0">
                <a:latin typeface="Microsoft Sans Serif"/>
                <a:cs typeface="Microsoft Sans Serif"/>
              </a:rPr>
              <a:t> частота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у людини </a:t>
            </a:r>
            <a:r>
              <a:rPr sz="1700" spc="-10" dirty="0">
                <a:latin typeface="Microsoft Sans Serif"/>
                <a:cs typeface="Microsoft Sans Serif"/>
              </a:rPr>
              <a:t>складає </a:t>
            </a:r>
            <a:r>
              <a:rPr sz="1700" dirty="0">
                <a:latin typeface="Microsoft Sans Serif"/>
                <a:cs typeface="Microsoft Sans Serif"/>
              </a:rPr>
              <a:t>в </a:t>
            </a:r>
            <a:r>
              <a:rPr sz="1700" spc="-5" dirty="0">
                <a:latin typeface="Microsoft Sans Serif"/>
                <a:cs typeface="Microsoft Sans Serif"/>
              </a:rPr>
              <a:t>середньому </a:t>
            </a:r>
            <a:r>
              <a:rPr sz="1700" dirty="0">
                <a:latin typeface="Microsoft Sans Serif"/>
                <a:cs typeface="Microsoft Sans Serif"/>
              </a:rPr>
              <a:t>32 </a:t>
            </a:r>
            <a:r>
              <a:rPr sz="1700" spc="-20" dirty="0">
                <a:latin typeface="Microsoft Sans Serif"/>
                <a:cs typeface="Microsoft Sans Serif"/>
              </a:rPr>
              <a:t>рази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хвилину, </a:t>
            </a:r>
            <a:r>
              <a:rPr sz="1700" spc="-10" dirty="0">
                <a:latin typeface="Microsoft Sans Serif"/>
                <a:cs typeface="Microsoft Sans Serif"/>
              </a:rPr>
              <a:t>при </a:t>
            </a:r>
            <a:r>
              <a:rPr sz="1700" spc="-5" dirty="0">
                <a:latin typeface="Microsoft Sans Serif"/>
                <a:cs typeface="Microsoft Sans Serif"/>
              </a:rPr>
              <a:t>сильному </a:t>
            </a:r>
            <a:r>
              <a:rPr sz="1700" spc="-15" dirty="0">
                <a:latin typeface="Microsoft Sans Serif"/>
                <a:cs typeface="Microsoft Sans Serif"/>
              </a:rPr>
              <a:t>напруженні </a:t>
            </a:r>
            <a:r>
              <a:rPr sz="1700" dirty="0">
                <a:latin typeface="Microsoft Sans Serif"/>
                <a:cs typeface="Microsoft Sans Serif"/>
              </a:rPr>
              <a:t>- 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50-60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разів,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в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розслабленому</a:t>
            </a:r>
            <a:r>
              <a:rPr sz="1700" spc="-5" dirty="0">
                <a:latin typeface="Microsoft Sans Serif"/>
                <a:cs typeface="Microsoft Sans Serif"/>
              </a:rPr>
              <a:t> стані</a:t>
            </a:r>
            <a:r>
              <a:rPr sz="1700" dirty="0">
                <a:latin typeface="Microsoft Sans Serif"/>
                <a:cs typeface="Microsoft Sans Serif"/>
              </a:rPr>
              <a:t> -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до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20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разів).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Оплата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spc="-40" dirty="0">
                <a:latin typeface="Microsoft Sans Serif"/>
                <a:cs typeface="Microsoft Sans Serif"/>
              </a:rPr>
              <a:t>покупок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супроводжується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30" dirty="0">
                <a:latin typeface="Microsoft Sans Serif"/>
                <a:cs typeface="Microsoft Sans Serif"/>
              </a:rPr>
              <a:t>легким </a:t>
            </a:r>
            <a:r>
              <a:rPr sz="1700" spc="-25" dirty="0">
                <a:latin typeface="Microsoft Sans Serif"/>
                <a:cs typeface="Microsoft Sans Serif"/>
              </a:rPr>
              <a:t> збудженням </a:t>
            </a:r>
            <a:r>
              <a:rPr sz="1700" spc="-45" dirty="0">
                <a:latin typeface="Microsoft Sans Serif"/>
                <a:cs typeface="Microsoft Sans Serif"/>
              </a:rPr>
              <a:t>зі </a:t>
            </a:r>
            <a:r>
              <a:rPr sz="1700" spc="-15" dirty="0">
                <a:latin typeface="Microsoft Sans Serif"/>
                <a:cs typeface="Microsoft Sans Serif"/>
              </a:rPr>
              <a:t>збільшенням </a:t>
            </a:r>
            <a:r>
              <a:rPr sz="1700" spc="-5" dirty="0">
                <a:latin typeface="Microsoft Sans Serif"/>
                <a:cs typeface="Microsoft Sans Serif"/>
              </a:rPr>
              <a:t>частоти </a:t>
            </a:r>
            <a:r>
              <a:rPr sz="1700" spc="-10" dirty="0">
                <a:latin typeface="Microsoft Sans Serif"/>
                <a:cs typeface="Microsoft Sans Serif"/>
              </a:rPr>
              <a:t>моргання </a:t>
            </a:r>
            <a:r>
              <a:rPr sz="1700" dirty="0">
                <a:latin typeface="Microsoft Sans Serif"/>
                <a:cs typeface="Microsoft Sans Serif"/>
              </a:rPr>
              <a:t>до </a:t>
            </a:r>
            <a:r>
              <a:rPr sz="1700" spc="5" dirty="0">
                <a:latin typeface="Microsoft Sans Serif"/>
                <a:cs typeface="Microsoft Sans Serif"/>
              </a:rPr>
              <a:t>45 </a:t>
            </a:r>
            <a:r>
              <a:rPr sz="1700" spc="-20" dirty="0">
                <a:latin typeface="Microsoft Sans Serif"/>
                <a:cs typeface="Microsoft Sans Serif"/>
              </a:rPr>
              <a:t>разів </a:t>
            </a:r>
            <a:r>
              <a:rPr sz="1700" spc="-40" dirty="0">
                <a:latin typeface="Microsoft Sans Serif"/>
                <a:cs typeface="Microsoft Sans Serif"/>
              </a:rPr>
              <a:t>за </a:t>
            </a:r>
            <a:r>
              <a:rPr sz="1700" spc="-5" dirty="0">
                <a:latin typeface="Microsoft Sans Serif"/>
                <a:cs typeface="Microsoft Sans Serif"/>
              </a:rPr>
              <a:t>хвилину. </a:t>
            </a:r>
            <a:r>
              <a:rPr sz="1700" spc="-20" dirty="0">
                <a:latin typeface="Microsoft Sans Serif"/>
                <a:cs typeface="Microsoft Sans Serif"/>
              </a:rPr>
              <a:t>Тільки </a:t>
            </a:r>
            <a:r>
              <a:rPr sz="1700" spc="-5" dirty="0">
                <a:latin typeface="Microsoft Sans Serif"/>
                <a:cs typeface="Microsoft Sans Serif"/>
              </a:rPr>
              <a:t>на </a:t>
            </a:r>
            <a:r>
              <a:rPr sz="1700" spc="-10" dirty="0">
                <a:latin typeface="Microsoft Sans Serif"/>
                <a:cs typeface="Microsoft Sans Serif"/>
              </a:rPr>
              <a:t>відстані </a:t>
            </a:r>
            <a:r>
              <a:rPr sz="1700" dirty="0">
                <a:latin typeface="Microsoft Sans Serif"/>
                <a:cs typeface="Microsoft Sans Serif"/>
              </a:rPr>
              <a:t>30-40 </a:t>
            </a:r>
            <a:r>
              <a:rPr sz="1700" spc="-45" dirty="0">
                <a:latin typeface="Microsoft Sans Serif"/>
                <a:cs typeface="Microsoft Sans Serif"/>
              </a:rPr>
              <a:t>м </a:t>
            </a:r>
            <a:r>
              <a:rPr sz="1700" spc="-10" dirty="0">
                <a:latin typeface="Microsoft Sans Serif"/>
                <a:cs typeface="Microsoft Sans Serif"/>
              </a:rPr>
              <a:t>від 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магазину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емоційний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стан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та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частота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моргань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5" dirty="0">
                <a:latin typeface="Microsoft Sans Serif"/>
                <a:cs typeface="Microsoft Sans Serif"/>
              </a:rPr>
              <a:t>споживачів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5" dirty="0">
                <a:latin typeface="Microsoft Sans Serif"/>
                <a:cs typeface="Microsoft Sans Serif"/>
              </a:rPr>
              <a:t>повністю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нормалізуються</a:t>
            </a:r>
            <a:endParaRPr sz="1700" dirty="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119" y="1289685"/>
            <a:ext cx="4075049" cy="271678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050" y="1712467"/>
            <a:ext cx="8397875" cy="2096770"/>
            <a:chOff x="3321050" y="1712467"/>
            <a:chExt cx="8397875" cy="2096770"/>
          </a:xfrm>
        </p:grpSpPr>
        <p:sp>
          <p:nvSpPr>
            <p:cNvPr id="3" name="object 3"/>
            <p:cNvSpPr/>
            <p:nvPr/>
          </p:nvSpPr>
          <p:spPr>
            <a:xfrm>
              <a:off x="3333750" y="1725180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8372475" y="0"/>
                  </a:moveTo>
                  <a:lnTo>
                    <a:pt x="0" y="0"/>
                  </a:lnTo>
                  <a:lnTo>
                    <a:pt x="0" y="151244"/>
                  </a:lnTo>
                  <a:lnTo>
                    <a:pt x="0" y="2070976"/>
                  </a:lnTo>
                  <a:lnTo>
                    <a:pt x="8372475" y="2070976"/>
                  </a:lnTo>
                  <a:lnTo>
                    <a:pt x="8372475" y="151244"/>
                  </a:lnTo>
                  <a:lnTo>
                    <a:pt x="837247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3333750" y="1725167"/>
              <a:ext cx="8372475" cy="2071370"/>
            </a:xfrm>
            <a:custGeom>
              <a:avLst/>
              <a:gdLst/>
              <a:ahLst/>
              <a:cxnLst/>
              <a:rect l="l" t="t" r="r" b="b"/>
              <a:pathLst>
                <a:path w="8372475" h="2071370">
                  <a:moveTo>
                    <a:pt x="0" y="2070988"/>
                  </a:moveTo>
                  <a:lnTo>
                    <a:pt x="8372475" y="2070988"/>
                  </a:lnTo>
                  <a:lnTo>
                    <a:pt x="8372475" y="0"/>
                  </a:lnTo>
                  <a:lnTo>
                    <a:pt x="0" y="0"/>
                  </a:lnTo>
                  <a:lnTo>
                    <a:pt x="0" y="2070988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/>
          <p:nvPr/>
        </p:nvSpPr>
        <p:spPr>
          <a:xfrm>
            <a:off x="489724" y="0"/>
            <a:ext cx="2663190" cy="3796665"/>
          </a:xfrm>
          <a:custGeom>
            <a:avLst/>
            <a:gdLst/>
            <a:ahLst/>
            <a:cxnLst/>
            <a:rect l="l" t="t" r="r" b="b"/>
            <a:pathLst>
              <a:path w="2663190" h="3796665">
                <a:moveTo>
                  <a:pt x="2663063" y="0"/>
                </a:moveTo>
                <a:lnTo>
                  <a:pt x="0" y="0"/>
                </a:lnTo>
                <a:lnTo>
                  <a:pt x="0" y="3796156"/>
                </a:lnTo>
                <a:lnTo>
                  <a:pt x="2663063" y="3796156"/>
                </a:lnTo>
                <a:lnTo>
                  <a:pt x="2663063" y="0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1081384" y="0"/>
            <a:ext cx="167640" cy="1876425"/>
          </a:xfrm>
          <a:custGeom>
            <a:avLst/>
            <a:gdLst/>
            <a:ahLst/>
            <a:cxnLst/>
            <a:rect l="l" t="t" r="r" b="b"/>
            <a:pathLst>
              <a:path w="167640" h="1876425">
                <a:moveTo>
                  <a:pt x="0" y="1876425"/>
                </a:moveTo>
                <a:lnTo>
                  <a:pt x="167627" y="1876425"/>
                </a:lnTo>
                <a:lnTo>
                  <a:pt x="167627" y="0"/>
                </a:lnTo>
                <a:lnTo>
                  <a:pt x="0" y="0"/>
                </a:lnTo>
                <a:lnTo>
                  <a:pt x="0" y="1876425"/>
                </a:lnTo>
                <a:close/>
              </a:path>
            </a:pathLst>
          </a:custGeom>
          <a:solidFill>
            <a:srgbClr val="8D6CA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71766" y="408254"/>
            <a:ext cx="3564254" cy="103187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622300" marR="5080" indent="-609600">
              <a:lnSpc>
                <a:spcPts val="3600"/>
              </a:lnSpc>
              <a:spcBef>
                <a:spcPts val="819"/>
              </a:spcBef>
            </a:pPr>
            <a:r>
              <a:rPr dirty="0"/>
              <a:t>Інте</a:t>
            </a:r>
            <a:r>
              <a:rPr spc="-15" dirty="0"/>
              <a:t>р</a:t>
            </a:r>
            <a:r>
              <a:rPr dirty="0"/>
              <a:t>прета</a:t>
            </a:r>
            <a:r>
              <a:rPr spc="-15" dirty="0"/>
              <a:t>ц</a:t>
            </a:r>
            <a:r>
              <a:rPr dirty="0"/>
              <a:t>і</a:t>
            </a:r>
            <a:r>
              <a:rPr spc="-15" dirty="0"/>
              <a:t>й</a:t>
            </a:r>
            <a:r>
              <a:rPr dirty="0"/>
              <a:t>ні  дослі</a:t>
            </a:r>
            <a:r>
              <a:rPr spc="-10" dirty="0"/>
              <a:t>д</a:t>
            </a:r>
            <a:r>
              <a:rPr dirty="0"/>
              <a:t>ження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9750" y="1579499"/>
            <a:ext cx="6385559" cy="248907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68553" y="4144771"/>
            <a:ext cx="10255250" cy="16008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algn="just">
              <a:lnSpc>
                <a:spcPct val="83300"/>
              </a:lnSpc>
              <a:spcBef>
                <a:spcPts val="505"/>
              </a:spcBef>
            </a:pPr>
            <a:r>
              <a:rPr sz="2000" b="1" spc="-5" dirty="0">
                <a:latin typeface="Arial"/>
                <a:cs typeface="Arial"/>
              </a:rPr>
              <a:t>Інтерпретаційні </a:t>
            </a:r>
            <a:r>
              <a:rPr sz="2000" b="1" dirty="0">
                <a:latin typeface="Arial"/>
                <a:cs typeface="Arial"/>
              </a:rPr>
              <a:t>дослідження </a:t>
            </a:r>
            <a:r>
              <a:rPr sz="2000" dirty="0">
                <a:latin typeface="Microsoft Sans Serif"/>
                <a:cs typeface="Microsoft Sans Serif"/>
              </a:rPr>
              <a:t>- </a:t>
            </a:r>
            <a:r>
              <a:rPr sz="2000" spc="-30" dirty="0">
                <a:latin typeface="Microsoft Sans Serif"/>
                <a:cs typeface="Microsoft Sans Serif"/>
              </a:rPr>
              <a:t>якісні </a:t>
            </a:r>
            <a:r>
              <a:rPr sz="2000" spc="-15" dirty="0">
                <a:latin typeface="Microsoft Sans Serif"/>
                <a:cs typeface="Microsoft Sans Serif"/>
              </a:rPr>
              <a:t>дослідження, </a:t>
            </a:r>
            <a:r>
              <a:rPr sz="2000" spc="-25" dirty="0">
                <a:latin typeface="Microsoft Sans Serif"/>
                <a:cs typeface="Microsoft Sans Serif"/>
              </a:rPr>
              <a:t>завданням </a:t>
            </a:r>
            <a:r>
              <a:rPr sz="2000" spc="-35" dirty="0">
                <a:latin typeface="Microsoft Sans Serif"/>
                <a:cs typeface="Microsoft Sans Serif"/>
              </a:rPr>
              <a:t>яких </a:t>
            </a:r>
            <a:r>
              <a:rPr sz="2000" spc="20" dirty="0">
                <a:latin typeface="Microsoft Sans Serif"/>
                <a:cs typeface="Microsoft Sans Serif"/>
              </a:rPr>
              <a:t>є </a:t>
            </a:r>
            <a:r>
              <a:rPr sz="2000" spc="-10" dirty="0">
                <a:latin typeface="Microsoft Sans Serif"/>
                <a:cs typeface="Microsoft Sans Serif"/>
              </a:rPr>
              <a:t>пояснити, </a:t>
            </a:r>
            <a:r>
              <a:rPr sz="2000" spc="-45" dirty="0">
                <a:latin typeface="Microsoft Sans Serif"/>
                <a:cs typeface="Microsoft Sans Serif"/>
              </a:rPr>
              <a:t>яким 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чином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комунікаційні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повідомлення </a:t>
            </a:r>
            <a:r>
              <a:rPr sz="2000" spc="-5" dirty="0">
                <a:latin typeface="Microsoft Sans Serif"/>
                <a:cs typeface="Microsoft Sans Serif"/>
              </a:rPr>
              <a:t>набувають </a:t>
            </a:r>
            <a:r>
              <a:rPr sz="2000" spc="-10" dirty="0">
                <a:latin typeface="Microsoft Sans Serif"/>
                <a:cs typeface="Microsoft Sans Serif"/>
              </a:rPr>
              <a:t>сенсу </a:t>
            </a:r>
            <a:r>
              <a:rPr sz="2000" dirty="0">
                <a:latin typeface="Microsoft Sans Serif"/>
                <a:cs typeface="Microsoft Sans Serif"/>
              </a:rPr>
              <a:t>для </a:t>
            </a:r>
            <a:r>
              <a:rPr sz="2000" spc="-15" dirty="0">
                <a:latin typeface="Microsoft Sans Serif"/>
                <a:cs typeface="Microsoft Sans Serif"/>
              </a:rPr>
              <a:t>споживачів. </a:t>
            </a:r>
            <a:r>
              <a:rPr sz="2000" spc="-60" dirty="0">
                <a:latin typeface="Microsoft Sans Serif"/>
                <a:cs typeface="Microsoft Sans Serif"/>
              </a:rPr>
              <a:t>З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цією </a:t>
            </a:r>
            <a:r>
              <a:rPr sz="2000" spc="-10" dirty="0">
                <a:latin typeface="Microsoft Sans Serif"/>
                <a:cs typeface="Microsoft Sans Serif"/>
              </a:rPr>
              <a:t>метою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проводиться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аналіз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різних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способів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компонування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елементів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повідомлення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(знаків,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символів,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піктограм).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Основна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увага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приділяється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персональному,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суб'єктивному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й </a:t>
            </a:r>
            <a:r>
              <a:rPr sz="2000" spc="-5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інтроспективному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внеску</a:t>
            </a:r>
            <a:r>
              <a:rPr sz="2000" spc="-20" dirty="0">
                <a:latin typeface="Microsoft Sans Serif"/>
                <a:cs typeface="Microsoft Sans Serif"/>
              </a:rPr>
              <a:t> самого</a:t>
            </a:r>
            <a:r>
              <a:rPr sz="2000" spc="-15" dirty="0">
                <a:latin typeface="Microsoft Sans Serif"/>
                <a:cs typeface="Microsoft Sans Serif"/>
              </a:rPr>
              <a:t> дослідника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проведений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аналіз</a:t>
            </a:r>
            <a:r>
              <a:rPr sz="2000" spc="-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(пояснювальне 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дослідження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метою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з'ясувати </a:t>
            </a:r>
            <a:r>
              <a:rPr sz="2000" spc="-30" dirty="0">
                <a:latin typeface="Microsoft Sans Serif"/>
                <a:cs typeface="Microsoft Sans Serif"/>
              </a:rPr>
              <a:t>зміст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популярного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символу).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6004560" cy="6883400"/>
            <a:chOff x="-12700" y="0"/>
            <a:chExt cx="6004560" cy="6883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3581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581400" y="6858000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3581400" cy="6858000"/>
            </a:xfrm>
            <a:custGeom>
              <a:avLst/>
              <a:gdLst/>
              <a:ahLst/>
              <a:cxnLst/>
              <a:rect l="l" t="t" r="r" b="b"/>
              <a:pathLst>
                <a:path w="3581400" h="6858000">
                  <a:moveTo>
                    <a:pt x="0" y="6858000"/>
                  </a:moveTo>
                  <a:lnTo>
                    <a:pt x="3581400" y="68580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78" y="0"/>
              <a:ext cx="4848352" cy="67341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6430" y="1145286"/>
              <a:ext cx="4575175" cy="457511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58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4758" y="325373"/>
            <a:ext cx="5906135" cy="6031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 algn="just">
              <a:lnSpc>
                <a:spcPts val="2145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sz="1900" spc="-20" dirty="0">
                <a:latin typeface="Microsoft Sans Serif"/>
                <a:cs typeface="Microsoft Sans Serif"/>
              </a:rPr>
              <a:t>Споживачі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витрачають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більше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часу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перегляд</a:t>
            </a:r>
            <a:endParaRPr sz="1900" dirty="0">
              <a:latin typeface="Microsoft Sans Serif"/>
              <a:cs typeface="Microsoft Sans Serif"/>
            </a:endParaRPr>
          </a:p>
          <a:p>
            <a:pPr marL="469265" algn="just">
              <a:lnSpc>
                <a:spcPts val="2145"/>
              </a:lnSpc>
            </a:pPr>
            <a:r>
              <a:rPr sz="1900" spc="-15" dirty="0">
                <a:latin typeface="Microsoft Sans Serif"/>
                <a:cs typeface="Microsoft Sans Serif"/>
              </a:rPr>
              <a:t>медіа,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особливо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онлайн-відео.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257810" indent="-457200" algn="just">
              <a:lnSpc>
                <a:spcPct val="87600"/>
              </a:lnSpc>
              <a:spcBef>
                <a:spcPts val="1000"/>
              </a:spcBef>
              <a:buAutoNum type="arabicPeriod" startAt="2"/>
              <a:tabLst>
                <a:tab pos="469900" algn="l"/>
              </a:tabLst>
            </a:pPr>
            <a:r>
              <a:rPr sz="1900" dirty="0">
                <a:latin typeface="Microsoft Sans Serif"/>
                <a:cs typeface="Microsoft Sans Serif"/>
              </a:rPr>
              <a:t>Існує </a:t>
            </a:r>
            <a:r>
              <a:rPr sz="1900" spc="-15" dirty="0">
                <a:latin typeface="Microsoft Sans Serif"/>
                <a:cs typeface="Microsoft Sans Serif"/>
              </a:rPr>
              <a:t>відчуття </a:t>
            </a:r>
            <a:r>
              <a:rPr sz="1900" spc="-20" dirty="0">
                <a:latin typeface="Microsoft Sans Serif"/>
                <a:cs typeface="Microsoft Sans Serif"/>
              </a:rPr>
              <a:t>економічної </a:t>
            </a:r>
            <a:r>
              <a:rPr sz="1900" spc="-10" dirty="0">
                <a:latin typeface="Microsoft Sans Serif"/>
                <a:cs typeface="Microsoft Sans Serif"/>
              </a:rPr>
              <a:t>нестабільності, </a:t>
            </a:r>
            <a:r>
              <a:rPr sz="1900" dirty="0">
                <a:latin typeface="Microsoft Sans Serif"/>
                <a:cs typeface="Microsoft Sans Serif"/>
              </a:rPr>
              <a:t>що </a:t>
            </a:r>
            <a:r>
              <a:rPr sz="1900" spc="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призводить </a:t>
            </a:r>
            <a:r>
              <a:rPr sz="1900" spc="-5" dirty="0">
                <a:latin typeface="Microsoft Sans Serif"/>
                <a:cs typeface="Microsoft Sans Serif"/>
              </a:rPr>
              <a:t>до </a:t>
            </a:r>
            <a:r>
              <a:rPr sz="1900" spc="-10" dirty="0">
                <a:latin typeface="Microsoft Sans Serif"/>
                <a:cs typeface="Microsoft Sans Serif"/>
              </a:rPr>
              <a:t>чутливості </a:t>
            </a:r>
            <a:r>
              <a:rPr sz="1900" spc="-5" dirty="0">
                <a:latin typeface="Microsoft Sans Serif"/>
                <a:cs typeface="Microsoft Sans Serif"/>
              </a:rPr>
              <a:t>до </a:t>
            </a:r>
            <a:r>
              <a:rPr sz="1900" spc="-15" dirty="0">
                <a:latin typeface="Microsoft Sans Serif"/>
                <a:cs typeface="Microsoft Sans Serif"/>
              </a:rPr>
              <a:t>ціни (відмова </a:t>
            </a:r>
            <a:r>
              <a:rPr sz="1900" spc="-10" dirty="0">
                <a:latin typeface="Microsoft Sans Serif"/>
                <a:cs typeface="Microsoft Sans Serif"/>
              </a:rPr>
              <a:t>від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дорогих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другорядних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35" dirty="0">
                <a:latin typeface="Microsoft Sans Serif"/>
                <a:cs typeface="Microsoft Sans Serif"/>
              </a:rPr>
              <a:t>покупок).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22860" indent="-457200">
              <a:lnSpc>
                <a:spcPct val="87700"/>
              </a:lnSpc>
              <a:spcBef>
                <a:spcPts val="100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«Стабільність»</a:t>
            </a:r>
            <a:r>
              <a:rPr sz="1900" spc="8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зараз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більшою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мірою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перебуває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у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фокусі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споживачів,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40" dirty="0">
                <a:latin typeface="Microsoft Sans Serif"/>
                <a:cs typeface="Microsoft Sans Serif"/>
              </a:rPr>
              <a:t>ніж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«Розвиток/зростання» 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(не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на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часі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запуск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нових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товарів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чи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послуг,</a:t>
            </a:r>
            <a:r>
              <a:rPr sz="1900" spc="1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а </a:t>
            </a:r>
            <a:r>
              <a:rPr sz="190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скоріше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час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для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покращення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існуючих</a:t>
            </a:r>
            <a:endParaRPr sz="1900" dirty="0">
              <a:latin typeface="Microsoft Sans Serif"/>
              <a:cs typeface="Microsoft Sans Serif"/>
            </a:endParaRPr>
          </a:p>
          <a:p>
            <a:pPr marL="469265">
              <a:lnSpc>
                <a:spcPts val="2005"/>
              </a:lnSpc>
            </a:pPr>
            <a:r>
              <a:rPr sz="1900" spc="-25" dirty="0">
                <a:latin typeface="Microsoft Sans Serif"/>
                <a:cs typeface="Microsoft Sans Serif"/>
              </a:rPr>
              <a:t>клієнтських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послуг</a:t>
            </a:r>
            <a:r>
              <a:rPr sz="1900" spc="1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4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усунення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незручностей).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128270" indent="-457200" algn="just">
              <a:lnSpc>
                <a:spcPct val="87600"/>
              </a:lnSpc>
              <a:spcBef>
                <a:spcPts val="1005"/>
              </a:spcBef>
              <a:buAutoNum type="arabicPeriod" startAt="4"/>
              <a:tabLst>
                <a:tab pos="469900" algn="l"/>
              </a:tabLst>
            </a:pPr>
            <a:r>
              <a:rPr sz="1900" spc="-25" dirty="0">
                <a:latin typeface="Microsoft Sans Serif"/>
                <a:cs typeface="Microsoft Sans Serif"/>
              </a:rPr>
              <a:t>Споживачі </a:t>
            </a:r>
            <a:r>
              <a:rPr sz="1900" spc="-10" dirty="0">
                <a:latin typeface="Microsoft Sans Serif"/>
                <a:cs typeface="Microsoft Sans Serif"/>
              </a:rPr>
              <a:t>цінують бренди, </a:t>
            </a:r>
            <a:r>
              <a:rPr sz="1900" spc="-45" dirty="0">
                <a:latin typeface="Microsoft Sans Serif"/>
                <a:cs typeface="Microsoft Sans Serif"/>
              </a:rPr>
              <a:t>які </a:t>
            </a:r>
            <a:r>
              <a:rPr sz="1900" spc="-5" dirty="0">
                <a:latin typeface="Microsoft Sans Serif"/>
                <a:cs typeface="Microsoft Sans Serif"/>
              </a:rPr>
              <a:t>орієнтуються </a:t>
            </a:r>
            <a:r>
              <a:rPr sz="1900" spc="-10" dirty="0">
                <a:latin typeface="Microsoft Sans Serif"/>
                <a:cs typeface="Microsoft Sans Serif"/>
              </a:rPr>
              <a:t>на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45" dirty="0">
                <a:latin typeface="Microsoft Sans Serif"/>
                <a:cs typeface="Microsoft Sans Serif"/>
              </a:rPr>
              <a:t>їх </a:t>
            </a:r>
            <a:r>
              <a:rPr sz="1900" spc="-10" dirty="0">
                <a:latin typeface="Microsoft Sans Serif"/>
                <a:cs typeface="Microsoft Sans Serif"/>
              </a:rPr>
              <a:t>потреби (соціальна </a:t>
            </a:r>
            <a:r>
              <a:rPr sz="1900" spc="-20" dirty="0">
                <a:latin typeface="Microsoft Sans Serif"/>
                <a:cs typeface="Microsoft Sans Serif"/>
              </a:rPr>
              <a:t>активність, </a:t>
            </a:r>
            <a:r>
              <a:rPr sz="1900" spc="-15" dirty="0">
                <a:latin typeface="Microsoft Sans Serif"/>
                <a:cs typeface="Microsoft Sans Serif"/>
              </a:rPr>
              <a:t>благодійність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тощо).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150495" indent="-457200">
              <a:lnSpc>
                <a:spcPct val="87700"/>
              </a:lnSpc>
              <a:spcBef>
                <a:spcPts val="100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Ставлення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споживачів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здорового</a:t>
            </a:r>
            <a:r>
              <a:rPr sz="1900" spc="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способу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життя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змінилося,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споживачі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переоцінюють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20" dirty="0">
                <a:latin typeface="Microsoft Sans Serif"/>
                <a:cs typeface="Microsoft Sans Serif"/>
              </a:rPr>
              <a:t>свої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пріоритети,</a:t>
            </a:r>
            <a:r>
              <a:rPr sz="1900" spc="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спосіб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життя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та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цінності,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673100">
              <a:lnSpc>
                <a:spcPts val="2000"/>
              </a:lnSpc>
              <a:spcBef>
                <a:spcPts val="25"/>
              </a:spcBef>
            </a:pPr>
            <a:r>
              <a:rPr sz="1900" spc="-15" dirty="0">
                <a:latin typeface="Microsoft Sans Serif"/>
                <a:cs typeface="Microsoft Sans Serif"/>
              </a:rPr>
              <a:t>намагаючись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покращити</a:t>
            </a:r>
            <a:r>
              <a:rPr sz="1900" spc="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управління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5" dirty="0">
                <a:latin typeface="Microsoft Sans Serif"/>
                <a:cs typeface="Microsoft Sans Serif"/>
              </a:rPr>
              <a:t>своїм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власним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здоров'ям</a:t>
            </a:r>
            <a:endParaRPr sz="1900" dirty="0">
              <a:latin typeface="Microsoft Sans Serif"/>
              <a:cs typeface="Microsoft Sans Serif"/>
            </a:endParaRPr>
          </a:p>
          <a:p>
            <a:pPr marL="469265" marR="334645" indent="-457200">
              <a:lnSpc>
                <a:spcPct val="87600"/>
              </a:lnSpc>
              <a:spcBef>
                <a:spcPts val="990"/>
              </a:spcBef>
              <a:buAutoNum type="arabicPeriod" startAt="6"/>
              <a:tabLst>
                <a:tab pos="469265" algn="l"/>
                <a:tab pos="469900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Нові</a:t>
            </a:r>
            <a:r>
              <a:rPr sz="1900" spc="4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користувачі</a:t>
            </a:r>
            <a:r>
              <a:rPr sz="1900" spc="75" dirty="0">
                <a:latin typeface="Microsoft Sans Serif"/>
                <a:cs typeface="Microsoft Sans Serif"/>
              </a:rPr>
              <a:t> </a:t>
            </a:r>
            <a:r>
              <a:rPr sz="1900" spc="15" dirty="0">
                <a:latin typeface="Microsoft Sans Serif"/>
                <a:cs typeface="Microsoft Sans Serif"/>
              </a:rPr>
              <a:t>є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одним</a:t>
            </a:r>
            <a:r>
              <a:rPr sz="1900" spc="50" dirty="0">
                <a:latin typeface="Microsoft Sans Serif"/>
                <a:cs typeface="Microsoft Sans Serif"/>
              </a:rPr>
              <a:t> </a:t>
            </a:r>
            <a:r>
              <a:rPr sz="1900" spc="-50" dirty="0">
                <a:latin typeface="Microsoft Sans Serif"/>
                <a:cs typeface="Microsoft Sans Serif"/>
              </a:rPr>
              <a:t>із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драйверів </a:t>
            </a:r>
            <a:r>
              <a:rPr sz="1900" spc="-5" dirty="0">
                <a:latin typeface="Microsoft Sans Serif"/>
                <a:cs typeface="Microsoft Sans Serif"/>
              </a:rPr>
              <a:t> </a:t>
            </a:r>
            <a:r>
              <a:rPr sz="1900" spc="-20" dirty="0">
                <a:latin typeface="Microsoft Sans Serif"/>
                <a:cs typeface="Microsoft Sans Serif"/>
              </a:rPr>
              <a:t>зростання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електронної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комерції.</a:t>
            </a:r>
            <a:r>
              <a:rPr sz="1900" spc="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Від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3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до</a:t>
            </a:r>
            <a:r>
              <a:rPr sz="1900" spc="25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6</a:t>
            </a:r>
            <a:r>
              <a:rPr sz="1900" spc="20" dirty="0">
                <a:latin typeface="Microsoft Sans Serif"/>
                <a:cs typeface="Microsoft Sans Serif"/>
              </a:rPr>
              <a:t> </a:t>
            </a:r>
            <a:r>
              <a:rPr sz="1900" spc="-5" dirty="0">
                <a:latin typeface="Microsoft Sans Serif"/>
                <a:cs typeface="Microsoft Sans Serif"/>
              </a:rPr>
              <a:t>% </a:t>
            </a:r>
            <a:r>
              <a:rPr sz="1900" spc="-490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онлайн-ринку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будуть</a:t>
            </a:r>
            <a:r>
              <a:rPr sz="1900" spc="35" dirty="0">
                <a:latin typeface="Microsoft Sans Serif"/>
                <a:cs typeface="Microsoft Sans Serif"/>
              </a:rPr>
              <a:t> </a:t>
            </a:r>
            <a:r>
              <a:rPr sz="1900" spc="-15" dirty="0">
                <a:latin typeface="Microsoft Sans Serif"/>
                <a:cs typeface="Microsoft Sans Serif"/>
              </a:rPr>
              <a:t>належати</a:t>
            </a:r>
            <a:r>
              <a:rPr sz="1900" spc="7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старшим</a:t>
            </a:r>
            <a:endParaRPr sz="19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21957" y="6296355"/>
            <a:ext cx="1353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25" dirty="0">
                <a:latin typeface="Microsoft Sans Serif"/>
                <a:cs typeface="Microsoft Sans Serif"/>
              </a:rPr>
              <a:t>поколінням.</a:t>
            </a:r>
            <a:endParaRPr sz="19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7455" y="1829816"/>
            <a:ext cx="26028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Нові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тренди</a:t>
            </a:r>
            <a:r>
              <a:rPr sz="3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7455" y="2286711"/>
            <a:ext cx="17907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поведінці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7455" y="2744470"/>
            <a:ext cx="24479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споживачів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044190" cy="6858000"/>
            <a:chOff x="0" y="0"/>
            <a:chExt cx="304419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478405" cy="6858000"/>
            </a:xfrm>
            <a:custGeom>
              <a:avLst/>
              <a:gdLst/>
              <a:ahLst/>
              <a:cxnLst/>
              <a:rect l="l" t="t" r="r" b="b"/>
              <a:pathLst>
                <a:path w="2478405" h="6858000">
                  <a:moveTo>
                    <a:pt x="247802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478024" y="685800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8D6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527685" y="0"/>
                  </a:moveTo>
                  <a:lnTo>
                    <a:pt x="479650" y="2156"/>
                  </a:lnTo>
                  <a:lnTo>
                    <a:pt x="432824" y="8500"/>
                  </a:lnTo>
                  <a:lnTo>
                    <a:pt x="387394" y="18847"/>
                  </a:lnTo>
                  <a:lnTo>
                    <a:pt x="343545" y="33009"/>
                  </a:lnTo>
                  <a:lnTo>
                    <a:pt x="301464" y="50801"/>
                  </a:lnTo>
                  <a:lnTo>
                    <a:pt x="261337" y="72037"/>
                  </a:lnTo>
                  <a:lnTo>
                    <a:pt x="223351" y="96530"/>
                  </a:lnTo>
                  <a:lnTo>
                    <a:pt x="187690" y="124094"/>
                  </a:lnTo>
                  <a:lnTo>
                    <a:pt x="154543" y="154543"/>
                  </a:lnTo>
                  <a:lnTo>
                    <a:pt x="124094" y="187690"/>
                  </a:lnTo>
                  <a:lnTo>
                    <a:pt x="96530" y="223351"/>
                  </a:lnTo>
                  <a:lnTo>
                    <a:pt x="72037" y="261337"/>
                  </a:lnTo>
                  <a:lnTo>
                    <a:pt x="50801" y="301464"/>
                  </a:lnTo>
                  <a:lnTo>
                    <a:pt x="33009" y="343545"/>
                  </a:lnTo>
                  <a:lnTo>
                    <a:pt x="18847" y="387394"/>
                  </a:lnTo>
                  <a:lnTo>
                    <a:pt x="8500" y="432824"/>
                  </a:lnTo>
                  <a:lnTo>
                    <a:pt x="2156" y="479650"/>
                  </a:lnTo>
                  <a:lnTo>
                    <a:pt x="0" y="527685"/>
                  </a:lnTo>
                  <a:lnTo>
                    <a:pt x="2156" y="575719"/>
                  </a:lnTo>
                  <a:lnTo>
                    <a:pt x="8500" y="622545"/>
                  </a:lnTo>
                  <a:lnTo>
                    <a:pt x="18847" y="667975"/>
                  </a:lnTo>
                  <a:lnTo>
                    <a:pt x="33009" y="711824"/>
                  </a:lnTo>
                  <a:lnTo>
                    <a:pt x="50801" y="753905"/>
                  </a:lnTo>
                  <a:lnTo>
                    <a:pt x="72037" y="794032"/>
                  </a:lnTo>
                  <a:lnTo>
                    <a:pt x="96530" y="832018"/>
                  </a:lnTo>
                  <a:lnTo>
                    <a:pt x="124094" y="867679"/>
                  </a:lnTo>
                  <a:lnTo>
                    <a:pt x="154543" y="900826"/>
                  </a:lnTo>
                  <a:lnTo>
                    <a:pt x="187690" y="931275"/>
                  </a:lnTo>
                  <a:lnTo>
                    <a:pt x="223351" y="958839"/>
                  </a:lnTo>
                  <a:lnTo>
                    <a:pt x="261337" y="983332"/>
                  </a:lnTo>
                  <a:lnTo>
                    <a:pt x="301464" y="1004568"/>
                  </a:lnTo>
                  <a:lnTo>
                    <a:pt x="343545" y="1022360"/>
                  </a:lnTo>
                  <a:lnTo>
                    <a:pt x="387394" y="1036522"/>
                  </a:lnTo>
                  <a:lnTo>
                    <a:pt x="432824" y="1046869"/>
                  </a:lnTo>
                  <a:lnTo>
                    <a:pt x="479650" y="1053213"/>
                  </a:lnTo>
                  <a:lnTo>
                    <a:pt x="527685" y="1055370"/>
                  </a:lnTo>
                  <a:lnTo>
                    <a:pt x="575701" y="1053213"/>
                  </a:lnTo>
                  <a:lnTo>
                    <a:pt x="622512" y="1046869"/>
                  </a:lnTo>
                  <a:lnTo>
                    <a:pt x="667931" y="1036522"/>
                  </a:lnTo>
                  <a:lnTo>
                    <a:pt x="711773" y="1022360"/>
                  </a:lnTo>
                  <a:lnTo>
                    <a:pt x="753850" y="1004568"/>
                  </a:lnTo>
                  <a:lnTo>
                    <a:pt x="793975" y="983332"/>
                  </a:lnTo>
                  <a:lnTo>
                    <a:pt x="831963" y="958839"/>
                  </a:lnTo>
                  <a:lnTo>
                    <a:pt x="867626" y="931275"/>
                  </a:lnTo>
                  <a:lnTo>
                    <a:pt x="900779" y="900826"/>
                  </a:lnTo>
                  <a:lnTo>
                    <a:pt x="931234" y="867679"/>
                  </a:lnTo>
                  <a:lnTo>
                    <a:pt x="958804" y="832018"/>
                  </a:lnTo>
                  <a:lnTo>
                    <a:pt x="983304" y="794032"/>
                  </a:lnTo>
                  <a:lnTo>
                    <a:pt x="1004547" y="753905"/>
                  </a:lnTo>
                  <a:lnTo>
                    <a:pt x="1022345" y="711824"/>
                  </a:lnTo>
                  <a:lnTo>
                    <a:pt x="1036514" y="667975"/>
                  </a:lnTo>
                  <a:lnTo>
                    <a:pt x="1046865" y="622545"/>
                  </a:lnTo>
                  <a:lnTo>
                    <a:pt x="1053212" y="575719"/>
                  </a:lnTo>
                  <a:lnTo>
                    <a:pt x="1055370" y="527685"/>
                  </a:lnTo>
                  <a:lnTo>
                    <a:pt x="1053212" y="479650"/>
                  </a:lnTo>
                  <a:lnTo>
                    <a:pt x="1046865" y="432824"/>
                  </a:lnTo>
                  <a:lnTo>
                    <a:pt x="1036514" y="387394"/>
                  </a:lnTo>
                  <a:lnTo>
                    <a:pt x="1022345" y="343545"/>
                  </a:lnTo>
                  <a:lnTo>
                    <a:pt x="1004547" y="301464"/>
                  </a:lnTo>
                  <a:lnTo>
                    <a:pt x="983304" y="261337"/>
                  </a:lnTo>
                  <a:lnTo>
                    <a:pt x="958804" y="223351"/>
                  </a:lnTo>
                  <a:lnTo>
                    <a:pt x="931234" y="187690"/>
                  </a:lnTo>
                  <a:lnTo>
                    <a:pt x="900779" y="154543"/>
                  </a:lnTo>
                  <a:lnTo>
                    <a:pt x="867626" y="124094"/>
                  </a:lnTo>
                  <a:lnTo>
                    <a:pt x="831963" y="96530"/>
                  </a:lnTo>
                  <a:lnTo>
                    <a:pt x="793975" y="72037"/>
                  </a:lnTo>
                  <a:lnTo>
                    <a:pt x="753850" y="50801"/>
                  </a:lnTo>
                  <a:lnTo>
                    <a:pt x="711773" y="33009"/>
                  </a:lnTo>
                  <a:lnTo>
                    <a:pt x="667931" y="18847"/>
                  </a:lnTo>
                  <a:lnTo>
                    <a:pt x="622512" y="8500"/>
                  </a:lnTo>
                  <a:lnTo>
                    <a:pt x="575701" y="2156"/>
                  </a:lnTo>
                  <a:lnTo>
                    <a:pt x="52768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50338" y="1504950"/>
              <a:ext cx="1055370" cy="1055370"/>
            </a:xfrm>
            <a:custGeom>
              <a:avLst/>
              <a:gdLst/>
              <a:ahLst/>
              <a:cxnLst/>
              <a:rect l="l" t="t" r="r" b="b"/>
              <a:pathLst>
                <a:path w="1055370" h="1055370">
                  <a:moveTo>
                    <a:pt x="0" y="527685"/>
                  </a:moveTo>
                  <a:lnTo>
                    <a:pt x="2156" y="479650"/>
                  </a:lnTo>
                  <a:lnTo>
                    <a:pt x="8500" y="432824"/>
                  </a:lnTo>
                  <a:lnTo>
                    <a:pt x="18847" y="387394"/>
                  </a:lnTo>
                  <a:lnTo>
                    <a:pt x="33009" y="343545"/>
                  </a:lnTo>
                  <a:lnTo>
                    <a:pt x="50801" y="301464"/>
                  </a:lnTo>
                  <a:lnTo>
                    <a:pt x="72037" y="261337"/>
                  </a:lnTo>
                  <a:lnTo>
                    <a:pt x="96530" y="223351"/>
                  </a:lnTo>
                  <a:lnTo>
                    <a:pt x="124094" y="187690"/>
                  </a:lnTo>
                  <a:lnTo>
                    <a:pt x="154543" y="154543"/>
                  </a:lnTo>
                  <a:lnTo>
                    <a:pt x="187690" y="124094"/>
                  </a:lnTo>
                  <a:lnTo>
                    <a:pt x="223351" y="96530"/>
                  </a:lnTo>
                  <a:lnTo>
                    <a:pt x="261337" y="72037"/>
                  </a:lnTo>
                  <a:lnTo>
                    <a:pt x="301464" y="50801"/>
                  </a:lnTo>
                  <a:lnTo>
                    <a:pt x="343545" y="33009"/>
                  </a:lnTo>
                  <a:lnTo>
                    <a:pt x="387394" y="18847"/>
                  </a:lnTo>
                  <a:lnTo>
                    <a:pt x="432824" y="8500"/>
                  </a:lnTo>
                  <a:lnTo>
                    <a:pt x="479650" y="2156"/>
                  </a:lnTo>
                  <a:lnTo>
                    <a:pt x="527685" y="0"/>
                  </a:lnTo>
                  <a:lnTo>
                    <a:pt x="575701" y="2156"/>
                  </a:lnTo>
                  <a:lnTo>
                    <a:pt x="622512" y="8500"/>
                  </a:lnTo>
                  <a:lnTo>
                    <a:pt x="667931" y="18847"/>
                  </a:lnTo>
                  <a:lnTo>
                    <a:pt x="711773" y="33009"/>
                  </a:lnTo>
                  <a:lnTo>
                    <a:pt x="753850" y="50801"/>
                  </a:lnTo>
                  <a:lnTo>
                    <a:pt x="793975" y="72037"/>
                  </a:lnTo>
                  <a:lnTo>
                    <a:pt x="831963" y="96530"/>
                  </a:lnTo>
                  <a:lnTo>
                    <a:pt x="867626" y="124094"/>
                  </a:lnTo>
                  <a:lnTo>
                    <a:pt x="900779" y="154543"/>
                  </a:lnTo>
                  <a:lnTo>
                    <a:pt x="931234" y="187690"/>
                  </a:lnTo>
                  <a:lnTo>
                    <a:pt x="958804" y="223351"/>
                  </a:lnTo>
                  <a:lnTo>
                    <a:pt x="983304" y="261337"/>
                  </a:lnTo>
                  <a:lnTo>
                    <a:pt x="1004547" y="301464"/>
                  </a:lnTo>
                  <a:lnTo>
                    <a:pt x="1022345" y="343545"/>
                  </a:lnTo>
                  <a:lnTo>
                    <a:pt x="1036514" y="387394"/>
                  </a:lnTo>
                  <a:lnTo>
                    <a:pt x="1046865" y="432824"/>
                  </a:lnTo>
                  <a:lnTo>
                    <a:pt x="1053212" y="479650"/>
                  </a:lnTo>
                  <a:lnTo>
                    <a:pt x="1055370" y="527685"/>
                  </a:lnTo>
                  <a:lnTo>
                    <a:pt x="1053212" y="575719"/>
                  </a:lnTo>
                  <a:lnTo>
                    <a:pt x="1046865" y="622545"/>
                  </a:lnTo>
                  <a:lnTo>
                    <a:pt x="1036514" y="667975"/>
                  </a:lnTo>
                  <a:lnTo>
                    <a:pt x="1022345" y="711824"/>
                  </a:lnTo>
                  <a:lnTo>
                    <a:pt x="1004547" y="753905"/>
                  </a:lnTo>
                  <a:lnTo>
                    <a:pt x="983304" y="794032"/>
                  </a:lnTo>
                  <a:lnTo>
                    <a:pt x="958804" y="832018"/>
                  </a:lnTo>
                  <a:lnTo>
                    <a:pt x="931234" y="867679"/>
                  </a:lnTo>
                  <a:lnTo>
                    <a:pt x="900779" y="900826"/>
                  </a:lnTo>
                  <a:lnTo>
                    <a:pt x="867626" y="931275"/>
                  </a:lnTo>
                  <a:lnTo>
                    <a:pt x="831963" y="958839"/>
                  </a:lnTo>
                  <a:lnTo>
                    <a:pt x="793975" y="983332"/>
                  </a:lnTo>
                  <a:lnTo>
                    <a:pt x="753850" y="1004568"/>
                  </a:lnTo>
                  <a:lnTo>
                    <a:pt x="711773" y="1022360"/>
                  </a:lnTo>
                  <a:lnTo>
                    <a:pt x="667931" y="1036522"/>
                  </a:lnTo>
                  <a:lnTo>
                    <a:pt x="622512" y="1046869"/>
                  </a:lnTo>
                  <a:lnTo>
                    <a:pt x="575701" y="1053213"/>
                  </a:lnTo>
                  <a:lnTo>
                    <a:pt x="527685" y="1055370"/>
                  </a:lnTo>
                  <a:lnTo>
                    <a:pt x="479650" y="1053213"/>
                  </a:lnTo>
                  <a:lnTo>
                    <a:pt x="432824" y="1046869"/>
                  </a:lnTo>
                  <a:lnTo>
                    <a:pt x="387394" y="1036522"/>
                  </a:lnTo>
                  <a:lnTo>
                    <a:pt x="343545" y="1022360"/>
                  </a:lnTo>
                  <a:lnTo>
                    <a:pt x="301464" y="1004568"/>
                  </a:lnTo>
                  <a:lnTo>
                    <a:pt x="261337" y="983332"/>
                  </a:lnTo>
                  <a:lnTo>
                    <a:pt x="223351" y="958839"/>
                  </a:lnTo>
                  <a:lnTo>
                    <a:pt x="187690" y="931275"/>
                  </a:lnTo>
                  <a:lnTo>
                    <a:pt x="154543" y="900826"/>
                  </a:lnTo>
                  <a:lnTo>
                    <a:pt x="124094" y="867679"/>
                  </a:lnTo>
                  <a:lnTo>
                    <a:pt x="96530" y="832018"/>
                  </a:lnTo>
                  <a:lnTo>
                    <a:pt x="72037" y="794032"/>
                  </a:lnTo>
                  <a:lnTo>
                    <a:pt x="50801" y="753905"/>
                  </a:lnTo>
                  <a:lnTo>
                    <a:pt x="33009" y="711824"/>
                  </a:lnTo>
                  <a:lnTo>
                    <a:pt x="18847" y="667975"/>
                  </a:lnTo>
                  <a:lnTo>
                    <a:pt x="8500" y="622545"/>
                  </a:lnTo>
                  <a:lnTo>
                    <a:pt x="2156" y="575719"/>
                  </a:lnTo>
                  <a:lnTo>
                    <a:pt x="0" y="527685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38577" y="1733753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1619" y="2788666"/>
            <a:ext cx="892810" cy="892810"/>
            <a:chOff x="2031619" y="2788666"/>
            <a:chExt cx="892810" cy="892810"/>
          </a:xfrm>
        </p:grpSpPr>
        <p:sp>
          <p:nvSpPr>
            <p:cNvPr id="8" name="object 8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408305" y="0"/>
                  </a:moveTo>
                  <a:lnTo>
                    <a:pt x="360678" y="2746"/>
                  </a:lnTo>
                  <a:lnTo>
                    <a:pt x="314668" y="10780"/>
                  </a:lnTo>
                  <a:lnTo>
                    <a:pt x="270580" y="23796"/>
                  </a:lnTo>
                  <a:lnTo>
                    <a:pt x="228720" y="41488"/>
                  </a:lnTo>
                  <a:lnTo>
                    <a:pt x="189394" y="63549"/>
                  </a:lnTo>
                  <a:lnTo>
                    <a:pt x="152909" y="89673"/>
                  </a:lnTo>
                  <a:lnTo>
                    <a:pt x="119570" y="119554"/>
                  </a:lnTo>
                  <a:lnTo>
                    <a:pt x="89683" y="152885"/>
                  </a:lnTo>
                  <a:lnTo>
                    <a:pt x="63555" y="189361"/>
                  </a:lnTo>
                  <a:lnTo>
                    <a:pt x="41491" y="228674"/>
                  </a:lnTo>
                  <a:lnTo>
                    <a:pt x="23798" y="270518"/>
                  </a:lnTo>
                  <a:lnTo>
                    <a:pt x="10780" y="314588"/>
                  </a:lnTo>
                  <a:lnTo>
                    <a:pt x="2746" y="360576"/>
                  </a:lnTo>
                  <a:lnTo>
                    <a:pt x="0" y="408178"/>
                  </a:lnTo>
                  <a:lnTo>
                    <a:pt x="2746" y="455779"/>
                  </a:lnTo>
                  <a:lnTo>
                    <a:pt x="10780" y="501767"/>
                  </a:lnTo>
                  <a:lnTo>
                    <a:pt x="23798" y="545837"/>
                  </a:lnTo>
                  <a:lnTo>
                    <a:pt x="41491" y="587681"/>
                  </a:lnTo>
                  <a:lnTo>
                    <a:pt x="63555" y="626994"/>
                  </a:lnTo>
                  <a:lnTo>
                    <a:pt x="89683" y="663470"/>
                  </a:lnTo>
                  <a:lnTo>
                    <a:pt x="119570" y="696801"/>
                  </a:lnTo>
                  <a:lnTo>
                    <a:pt x="152909" y="726682"/>
                  </a:lnTo>
                  <a:lnTo>
                    <a:pt x="189394" y="752806"/>
                  </a:lnTo>
                  <a:lnTo>
                    <a:pt x="228720" y="774867"/>
                  </a:lnTo>
                  <a:lnTo>
                    <a:pt x="270580" y="792559"/>
                  </a:lnTo>
                  <a:lnTo>
                    <a:pt x="314668" y="805575"/>
                  </a:lnTo>
                  <a:lnTo>
                    <a:pt x="360678" y="813609"/>
                  </a:lnTo>
                  <a:lnTo>
                    <a:pt x="408305" y="816356"/>
                  </a:lnTo>
                  <a:lnTo>
                    <a:pt x="455906" y="813609"/>
                  </a:lnTo>
                  <a:lnTo>
                    <a:pt x="501894" y="805575"/>
                  </a:lnTo>
                  <a:lnTo>
                    <a:pt x="545964" y="792559"/>
                  </a:lnTo>
                  <a:lnTo>
                    <a:pt x="587808" y="774867"/>
                  </a:lnTo>
                  <a:lnTo>
                    <a:pt x="627121" y="752806"/>
                  </a:lnTo>
                  <a:lnTo>
                    <a:pt x="663597" y="726682"/>
                  </a:lnTo>
                  <a:lnTo>
                    <a:pt x="696928" y="696801"/>
                  </a:lnTo>
                  <a:lnTo>
                    <a:pt x="726809" y="663470"/>
                  </a:lnTo>
                  <a:lnTo>
                    <a:pt x="752933" y="626994"/>
                  </a:lnTo>
                  <a:lnTo>
                    <a:pt x="774994" y="587681"/>
                  </a:lnTo>
                  <a:lnTo>
                    <a:pt x="792686" y="545837"/>
                  </a:lnTo>
                  <a:lnTo>
                    <a:pt x="805702" y="501767"/>
                  </a:lnTo>
                  <a:lnTo>
                    <a:pt x="813736" y="455779"/>
                  </a:lnTo>
                  <a:lnTo>
                    <a:pt x="816482" y="408178"/>
                  </a:lnTo>
                  <a:lnTo>
                    <a:pt x="813736" y="360576"/>
                  </a:lnTo>
                  <a:lnTo>
                    <a:pt x="805702" y="314588"/>
                  </a:lnTo>
                  <a:lnTo>
                    <a:pt x="792686" y="270518"/>
                  </a:lnTo>
                  <a:lnTo>
                    <a:pt x="774994" y="228674"/>
                  </a:lnTo>
                  <a:lnTo>
                    <a:pt x="752933" y="189361"/>
                  </a:lnTo>
                  <a:lnTo>
                    <a:pt x="726809" y="152885"/>
                  </a:lnTo>
                  <a:lnTo>
                    <a:pt x="696928" y="119554"/>
                  </a:lnTo>
                  <a:lnTo>
                    <a:pt x="663597" y="89673"/>
                  </a:lnTo>
                  <a:lnTo>
                    <a:pt x="627121" y="63549"/>
                  </a:lnTo>
                  <a:lnTo>
                    <a:pt x="587808" y="41488"/>
                  </a:lnTo>
                  <a:lnTo>
                    <a:pt x="545964" y="23796"/>
                  </a:lnTo>
                  <a:lnTo>
                    <a:pt x="501894" y="10780"/>
                  </a:lnTo>
                  <a:lnTo>
                    <a:pt x="455906" y="2746"/>
                  </a:lnTo>
                  <a:lnTo>
                    <a:pt x="40830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69719" y="2826766"/>
              <a:ext cx="816610" cy="816610"/>
            </a:xfrm>
            <a:custGeom>
              <a:avLst/>
              <a:gdLst/>
              <a:ahLst/>
              <a:cxnLst/>
              <a:rect l="l" t="t" r="r" b="b"/>
              <a:pathLst>
                <a:path w="816610" h="816610">
                  <a:moveTo>
                    <a:pt x="0" y="408178"/>
                  </a:moveTo>
                  <a:lnTo>
                    <a:pt x="2746" y="360576"/>
                  </a:lnTo>
                  <a:lnTo>
                    <a:pt x="10780" y="314588"/>
                  </a:lnTo>
                  <a:lnTo>
                    <a:pt x="23798" y="270518"/>
                  </a:lnTo>
                  <a:lnTo>
                    <a:pt x="41491" y="228674"/>
                  </a:lnTo>
                  <a:lnTo>
                    <a:pt x="63555" y="189361"/>
                  </a:lnTo>
                  <a:lnTo>
                    <a:pt x="89683" y="152885"/>
                  </a:lnTo>
                  <a:lnTo>
                    <a:pt x="119570" y="119554"/>
                  </a:lnTo>
                  <a:lnTo>
                    <a:pt x="152909" y="89673"/>
                  </a:lnTo>
                  <a:lnTo>
                    <a:pt x="189394" y="63549"/>
                  </a:lnTo>
                  <a:lnTo>
                    <a:pt x="228720" y="41488"/>
                  </a:lnTo>
                  <a:lnTo>
                    <a:pt x="270580" y="23796"/>
                  </a:lnTo>
                  <a:lnTo>
                    <a:pt x="314668" y="10780"/>
                  </a:lnTo>
                  <a:lnTo>
                    <a:pt x="360678" y="2746"/>
                  </a:lnTo>
                  <a:lnTo>
                    <a:pt x="408305" y="0"/>
                  </a:lnTo>
                  <a:lnTo>
                    <a:pt x="455906" y="2746"/>
                  </a:lnTo>
                  <a:lnTo>
                    <a:pt x="501894" y="10780"/>
                  </a:lnTo>
                  <a:lnTo>
                    <a:pt x="545964" y="23796"/>
                  </a:lnTo>
                  <a:lnTo>
                    <a:pt x="587808" y="41488"/>
                  </a:lnTo>
                  <a:lnTo>
                    <a:pt x="627121" y="63549"/>
                  </a:lnTo>
                  <a:lnTo>
                    <a:pt x="663597" y="89673"/>
                  </a:lnTo>
                  <a:lnTo>
                    <a:pt x="696928" y="119554"/>
                  </a:lnTo>
                  <a:lnTo>
                    <a:pt x="726809" y="152885"/>
                  </a:lnTo>
                  <a:lnTo>
                    <a:pt x="752933" y="189361"/>
                  </a:lnTo>
                  <a:lnTo>
                    <a:pt x="774994" y="228674"/>
                  </a:lnTo>
                  <a:lnTo>
                    <a:pt x="792686" y="270518"/>
                  </a:lnTo>
                  <a:lnTo>
                    <a:pt x="805702" y="314588"/>
                  </a:lnTo>
                  <a:lnTo>
                    <a:pt x="813736" y="360576"/>
                  </a:lnTo>
                  <a:lnTo>
                    <a:pt x="816482" y="408178"/>
                  </a:lnTo>
                  <a:lnTo>
                    <a:pt x="813736" y="455779"/>
                  </a:lnTo>
                  <a:lnTo>
                    <a:pt x="805702" y="501767"/>
                  </a:lnTo>
                  <a:lnTo>
                    <a:pt x="792686" y="545837"/>
                  </a:lnTo>
                  <a:lnTo>
                    <a:pt x="774994" y="587681"/>
                  </a:lnTo>
                  <a:lnTo>
                    <a:pt x="752933" y="626994"/>
                  </a:lnTo>
                  <a:lnTo>
                    <a:pt x="726809" y="663470"/>
                  </a:lnTo>
                  <a:lnTo>
                    <a:pt x="696928" y="696801"/>
                  </a:lnTo>
                  <a:lnTo>
                    <a:pt x="663597" y="726682"/>
                  </a:lnTo>
                  <a:lnTo>
                    <a:pt x="627121" y="752806"/>
                  </a:lnTo>
                  <a:lnTo>
                    <a:pt x="587808" y="774867"/>
                  </a:lnTo>
                  <a:lnTo>
                    <a:pt x="545964" y="792559"/>
                  </a:lnTo>
                  <a:lnTo>
                    <a:pt x="501894" y="805575"/>
                  </a:lnTo>
                  <a:lnTo>
                    <a:pt x="455906" y="813609"/>
                  </a:lnTo>
                  <a:lnTo>
                    <a:pt x="408305" y="816356"/>
                  </a:lnTo>
                  <a:lnTo>
                    <a:pt x="360678" y="813609"/>
                  </a:lnTo>
                  <a:lnTo>
                    <a:pt x="314668" y="805575"/>
                  </a:lnTo>
                  <a:lnTo>
                    <a:pt x="270580" y="792559"/>
                  </a:lnTo>
                  <a:lnTo>
                    <a:pt x="228720" y="774867"/>
                  </a:lnTo>
                  <a:lnTo>
                    <a:pt x="189394" y="752806"/>
                  </a:lnTo>
                  <a:lnTo>
                    <a:pt x="152909" y="726682"/>
                  </a:lnTo>
                  <a:lnTo>
                    <a:pt x="119570" y="696801"/>
                  </a:lnTo>
                  <a:lnTo>
                    <a:pt x="89683" y="663470"/>
                  </a:lnTo>
                  <a:lnTo>
                    <a:pt x="63555" y="626994"/>
                  </a:lnTo>
                  <a:lnTo>
                    <a:pt x="41491" y="587681"/>
                  </a:lnTo>
                  <a:lnTo>
                    <a:pt x="23798" y="545837"/>
                  </a:lnTo>
                  <a:lnTo>
                    <a:pt x="10780" y="501767"/>
                  </a:lnTo>
                  <a:lnTo>
                    <a:pt x="2746" y="455779"/>
                  </a:lnTo>
                  <a:lnTo>
                    <a:pt x="0" y="408178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2548" y="2966974"/>
            <a:ext cx="2520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2273" y="3947921"/>
            <a:ext cx="662940" cy="662940"/>
            <a:chOff x="2192273" y="3947921"/>
            <a:chExt cx="662940" cy="662940"/>
          </a:xfrm>
        </p:grpSpPr>
        <p:sp>
          <p:nvSpPr>
            <p:cNvPr id="12" name="object 12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293243" y="0"/>
                  </a:moveTo>
                  <a:lnTo>
                    <a:pt x="245684" y="3838"/>
                  </a:lnTo>
                  <a:lnTo>
                    <a:pt x="200566" y="14952"/>
                  </a:lnTo>
                  <a:lnTo>
                    <a:pt x="158493" y="32736"/>
                  </a:lnTo>
                  <a:lnTo>
                    <a:pt x="120069" y="56587"/>
                  </a:lnTo>
                  <a:lnTo>
                    <a:pt x="85899" y="85899"/>
                  </a:lnTo>
                  <a:lnTo>
                    <a:pt x="56587" y="120069"/>
                  </a:lnTo>
                  <a:lnTo>
                    <a:pt x="32736" y="158493"/>
                  </a:lnTo>
                  <a:lnTo>
                    <a:pt x="14952" y="200566"/>
                  </a:lnTo>
                  <a:lnTo>
                    <a:pt x="3838" y="245684"/>
                  </a:lnTo>
                  <a:lnTo>
                    <a:pt x="0" y="293242"/>
                  </a:lnTo>
                  <a:lnTo>
                    <a:pt x="3838" y="340832"/>
                  </a:lnTo>
                  <a:lnTo>
                    <a:pt x="14952" y="385968"/>
                  </a:lnTo>
                  <a:lnTo>
                    <a:pt x="32736" y="428048"/>
                  </a:lnTo>
                  <a:lnTo>
                    <a:pt x="56587" y="466470"/>
                  </a:lnTo>
                  <a:lnTo>
                    <a:pt x="85899" y="500633"/>
                  </a:lnTo>
                  <a:lnTo>
                    <a:pt x="120069" y="529935"/>
                  </a:lnTo>
                  <a:lnTo>
                    <a:pt x="158493" y="553773"/>
                  </a:lnTo>
                  <a:lnTo>
                    <a:pt x="200566" y="571545"/>
                  </a:lnTo>
                  <a:lnTo>
                    <a:pt x="245684" y="582650"/>
                  </a:lnTo>
                  <a:lnTo>
                    <a:pt x="293243" y="586485"/>
                  </a:lnTo>
                  <a:lnTo>
                    <a:pt x="340832" y="582650"/>
                  </a:lnTo>
                  <a:lnTo>
                    <a:pt x="385968" y="571545"/>
                  </a:lnTo>
                  <a:lnTo>
                    <a:pt x="428048" y="553773"/>
                  </a:lnTo>
                  <a:lnTo>
                    <a:pt x="466470" y="529935"/>
                  </a:lnTo>
                  <a:lnTo>
                    <a:pt x="500633" y="500633"/>
                  </a:lnTo>
                  <a:lnTo>
                    <a:pt x="529935" y="466470"/>
                  </a:lnTo>
                  <a:lnTo>
                    <a:pt x="553773" y="428048"/>
                  </a:lnTo>
                  <a:lnTo>
                    <a:pt x="571545" y="385968"/>
                  </a:lnTo>
                  <a:lnTo>
                    <a:pt x="582650" y="340832"/>
                  </a:lnTo>
                  <a:lnTo>
                    <a:pt x="586486" y="293242"/>
                  </a:lnTo>
                  <a:lnTo>
                    <a:pt x="582650" y="245684"/>
                  </a:lnTo>
                  <a:lnTo>
                    <a:pt x="571545" y="200566"/>
                  </a:lnTo>
                  <a:lnTo>
                    <a:pt x="553773" y="158493"/>
                  </a:lnTo>
                  <a:lnTo>
                    <a:pt x="529935" y="120069"/>
                  </a:lnTo>
                  <a:lnTo>
                    <a:pt x="500633" y="85899"/>
                  </a:lnTo>
                  <a:lnTo>
                    <a:pt x="466470" y="56587"/>
                  </a:lnTo>
                  <a:lnTo>
                    <a:pt x="428048" y="32736"/>
                  </a:lnTo>
                  <a:lnTo>
                    <a:pt x="385968" y="14952"/>
                  </a:lnTo>
                  <a:lnTo>
                    <a:pt x="340832" y="3838"/>
                  </a:lnTo>
                  <a:lnTo>
                    <a:pt x="2932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0373" y="3986021"/>
              <a:ext cx="586740" cy="586740"/>
            </a:xfrm>
            <a:custGeom>
              <a:avLst/>
              <a:gdLst/>
              <a:ahLst/>
              <a:cxnLst/>
              <a:rect l="l" t="t" r="r" b="b"/>
              <a:pathLst>
                <a:path w="586739" h="586739">
                  <a:moveTo>
                    <a:pt x="0" y="293242"/>
                  </a:moveTo>
                  <a:lnTo>
                    <a:pt x="3838" y="245684"/>
                  </a:lnTo>
                  <a:lnTo>
                    <a:pt x="14952" y="200566"/>
                  </a:lnTo>
                  <a:lnTo>
                    <a:pt x="32736" y="158493"/>
                  </a:lnTo>
                  <a:lnTo>
                    <a:pt x="56587" y="120069"/>
                  </a:lnTo>
                  <a:lnTo>
                    <a:pt x="85899" y="85899"/>
                  </a:lnTo>
                  <a:lnTo>
                    <a:pt x="120069" y="56587"/>
                  </a:lnTo>
                  <a:lnTo>
                    <a:pt x="158493" y="32736"/>
                  </a:lnTo>
                  <a:lnTo>
                    <a:pt x="200566" y="14952"/>
                  </a:lnTo>
                  <a:lnTo>
                    <a:pt x="245684" y="3838"/>
                  </a:lnTo>
                  <a:lnTo>
                    <a:pt x="293243" y="0"/>
                  </a:lnTo>
                  <a:lnTo>
                    <a:pt x="340832" y="3838"/>
                  </a:lnTo>
                  <a:lnTo>
                    <a:pt x="385968" y="14952"/>
                  </a:lnTo>
                  <a:lnTo>
                    <a:pt x="428048" y="32736"/>
                  </a:lnTo>
                  <a:lnTo>
                    <a:pt x="466470" y="56587"/>
                  </a:lnTo>
                  <a:lnTo>
                    <a:pt x="500633" y="85899"/>
                  </a:lnTo>
                  <a:lnTo>
                    <a:pt x="529935" y="120069"/>
                  </a:lnTo>
                  <a:lnTo>
                    <a:pt x="553773" y="158493"/>
                  </a:lnTo>
                  <a:lnTo>
                    <a:pt x="571545" y="200566"/>
                  </a:lnTo>
                  <a:lnTo>
                    <a:pt x="582650" y="245684"/>
                  </a:lnTo>
                  <a:lnTo>
                    <a:pt x="586486" y="293242"/>
                  </a:lnTo>
                  <a:lnTo>
                    <a:pt x="582650" y="340832"/>
                  </a:lnTo>
                  <a:lnTo>
                    <a:pt x="571545" y="385968"/>
                  </a:lnTo>
                  <a:lnTo>
                    <a:pt x="553773" y="428048"/>
                  </a:lnTo>
                  <a:lnTo>
                    <a:pt x="529935" y="466470"/>
                  </a:lnTo>
                  <a:lnTo>
                    <a:pt x="500633" y="500633"/>
                  </a:lnTo>
                  <a:lnTo>
                    <a:pt x="466470" y="529935"/>
                  </a:lnTo>
                  <a:lnTo>
                    <a:pt x="428048" y="553773"/>
                  </a:lnTo>
                  <a:lnTo>
                    <a:pt x="385968" y="571545"/>
                  </a:lnTo>
                  <a:lnTo>
                    <a:pt x="340832" y="582650"/>
                  </a:lnTo>
                  <a:lnTo>
                    <a:pt x="293243" y="586485"/>
                  </a:lnTo>
                  <a:lnTo>
                    <a:pt x="245684" y="582650"/>
                  </a:lnTo>
                  <a:lnTo>
                    <a:pt x="200566" y="571545"/>
                  </a:lnTo>
                  <a:lnTo>
                    <a:pt x="158493" y="553773"/>
                  </a:lnTo>
                  <a:lnTo>
                    <a:pt x="120069" y="529935"/>
                  </a:lnTo>
                  <a:lnTo>
                    <a:pt x="85899" y="500633"/>
                  </a:lnTo>
                  <a:lnTo>
                    <a:pt x="56587" y="466470"/>
                  </a:lnTo>
                  <a:lnTo>
                    <a:pt x="32736" y="428048"/>
                  </a:lnTo>
                  <a:lnTo>
                    <a:pt x="14952" y="385968"/>
                  </a:lnTo>
                  <a:lnTo>
                    <a:pt x="3838" y="340832"/>
                  </a:lnTo>
                  <a:lnTo>
                    <a:pt x="0" y="29324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25954" y="407708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28015" y="468325"/>
            <a:ext cx="179958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Висн</a:t>
            </a:r>
            <a:r>
              <a:rPr sz="32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3200" b="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вки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3316" y="1905761"/>
            <a:ext cx="8277859" cy="261112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8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процес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прийняття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рішення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споживачем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180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1800">
              <a:latin typeface="Microsoft Sans Serif"/>
              <a:cs typeface="Microsoft Sans Serif"/>
            </a:endParaRPr>
          </a:p>
          <a:p>
            <a:pPr marL="469900" indent="-457200">
              <a:lnSpc>
                <a:spcPts val="2055"/>
              </a:lnSpc>
              <a:spcBef>
                <a:spcPts val="9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Проаналізовані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основні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зовнішні</a:t>
            </a:r>
            <a:r>
              <a:rPr sz="1800" spc="5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1F5F"/>
                </a:solidFill>
                <a:latin typeface="Microsoft Sans Serif"/>
                <a:cs typeface="Microsoft Sans Serif"/>
              </a:rPr>
              <a:t>та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внутрішні</a:t>
            </a:r>
            <a:r>
              <a:rPr sz="1800" spc="7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фактори,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що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впливають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469265">
              <a:lnSpc>
                <a:spcPts val="2055"/>
              </a:lnSpc>
            </a:pP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купівельну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поведінку.</a:t>
            </a:r>
            <a:endParaRPr sz="1800">
              <a:latin typeface="Microsoft Sans Serif"/>
              <a:cs typeface="Microsoft Sans Serif"/>
            </a:endParaRPr>
          </a:p>
          <a:p>
            <a:pPr marL="469265" marR="5080" indent="-457200">
              <a:lnSpc>
                <a:spcPts val="1939"/>
              </a:lnSpc>
              <a:spcBef>
                <a:spcPts val="1235"/>
              </a:spcBef>
              <a:buAutoNum type="arabicPeriod" startAt="3"/>
              <a:tabLst>
                <a:tab pos="469265" algn="l"/>
                <a:tab pos="469900" algn="l"/>
                <a:tab pos="179451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	інструменти</a:t>
            </a:r>
            <a:r>
              <a:rPr sz="1800" spc="5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дослідження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впливу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поведінку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споживачів</a:t>
            </a:r>
            <a:r>
              <a:rPr sz="1800" spc="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на </a:t>
            </a:r>
            <a:r>
              <a:rPr sz="1800" spc="-459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ринку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В2С.</a:t>
            </a:r>
            <a:endParaRPr sz="1800">
              <a:latin typeface="Microsoft Sans Serif"/>
              <a:cs typeface="Microsoft Sans Serif"/>
            </a:endParaRPr>
          </a:p>
          <a:p>
            <a:pPr marL="469265" marR="285115" indent="-457200">
              <a:lnSpc>
                <a:spcPct val="90000"/>
              </a:lnSpc>
              <a:spcBef>
                <a:spcPts val="1175"/>
              </a:spcBef>
              <a:buAutoNum type="arabicPeriod" startAt="3"/>
              <a:tabLst>
                <a:tab pos="469265" algn="l"/>
                <a:tab pos="469900" algn="l"/>
                <a:tab pos="1794510" algn="l"/>
              </a:tabLst>
            </a:pP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Розглянуто	можливості</a:t>
            </a:r>
            <a:r>
              <a:rPr sz="1800" spc="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використання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статистики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відвідання</a:t>
            </a:r>
            <a:r>
              <a:rPr sz="1800" spc="3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ресурсів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Інтернет,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можливостей</a:t>
            </a:r>
            <a:r>
              <a:rPr sz="1800" spc="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соціальних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мереж,</a:t>
            </a:r>
            <a:r>
              <a:rPr sz="1800" spc="4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001F5F"/>
                </a:solidFill>
                <a:latin typeface="Microsoft Sans Serif"/>
                <a:cs typeface="Microsoft Sans Serif"/>
              </a:rPr>
              <a:t>контекстної</a:t>
            </a:r>
            <a:r>
              <a:rPr sz="1800" spc="1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реклами,</a:t>
            </a:r>
            <a:r>
              <a:rPr sz="1800" spc="3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push- </a:t>
            </a:r>
            <a:r>
              <a:rPr sz="1800" spc="-46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повідомлень,</a:t>
            </a:r>
            <a:r>
              <a:rPr sz="1800" spc="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інших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засобів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зі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зворотним</a:t>
            </a:r>
            <a:r>
              <a:rPr sz="1800" spc="2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001F5F"/>
                </a:solidFill>
                <a:latin typeface="Microsoft Sans Serif"/>
                <a:cs typeface="Microsoft Sans Serif"/>
              </a:rPr>
              <a:t>зв’язком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94211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59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1905000"/>
            <a:ext cx="10515600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7834"/>
              </a:lnSpc>
              <a:spcBef>
                <a:spcPts val="100"/>
              </a:spcBef>
            </a:pPr>
            <a:r>
              <a:rPr sz="6600" spc="-10" dirty="0">
                <a:solidFill>
                  <a:srgbClr val="552C55"/>
                </a:solidFill>
              </a:rPr>
              <a:t>ДЯКУЮ</a:t>
            </a:r>
            <a:endParaRPr sz="6600" dirty="0"/>
          </a:p>
          <a:p>
            <a:pPr marL="57785" marR="5080" indent="2766060">
              <a:lnSpc>
                <a:spcPts val="7770"/>
              </a:lnSpc>
              <a:spcBef>
                <a:spcPts val="165"/>
              </a:spcBef>
            </a:pPr>
            <a:r>
              <a:rPr sz="6600" spc="-10" dirty="0">
                <a:solidFill>
                  <a:srgbClr val="552C55"/>
                </a:solidFill>
              </a:rPr>
              <a:t>ЗА  </a:t>
            </a:r>
            <a:r>
              <a:rPr sz="6600" spc="-5" dirty="0">
                <a:solidFill>
                  <a:srgbClr val="552C55"/>
                </a:solidFill>
              </a:rPr>
              <a:t>УВАГУ!</a:t>
            </a:r>
            <a:endParaRPr sz="6600" dirty="0"/>
          </a:p>
        </p:txBody>
      </p:sp>
      <p:sp>
        <p:nvSpPr>
          <p:cNvPr id="7" name="object 7"/>
          <p:cNvSpPr txBox="1"/>
          <p:nvPr/>
        </p:nvSpPr>
        <p:spPr>
          <a:xfrm>
            <a:off x="734059" y="6062573"/>
            <a:ext cx="52463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Національний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фармацевтичний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університет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вул. </a:t>
            </a:r>
            <a:r>
              <a:rPr sz="2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Пушкінська,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53,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м.</a:t>
            </a:r>
            <a:r>
              <a:rPr sz="2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Харків,</a:t>
            </a:r>
            <a:r>
              <a:rPr sz="2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61002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3929</Words>
  <Application>Microsoft Office PowerPoint</Application>
  <PresentationFormat>Широкоэкранный</PresentationFormat>
  <Paragraphs>740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7" baseType="lpstr">
      <vt:lpstr>MS Gothic</vt:lpstr>
      <vt:lpstr>Arial</vt:lpstr>
      <vt:lpstr>Calibri</vt:lpstr>
      <vt:lpstr>Cambria</vt:lpstr>
      <vt:lpstr>Microsoft Sans Serif</vt:lpstr>
      <vt:lpstr>Times New Roman</vt:lpstr>
      <vt:lpstr>Wingdings</vt:lpstr>
      <vt:lpstr>Office Theme</vt:lpstr>
      <vt:lpstr>Презентация PowerPoint</vt:lpstr>
      <vt:lpstr>Теоретичні  питання</vt:lpstr>
      <vt:lpstr>B2C Business to Consumer</vt:lpstr>
      <vt:lpstr>Модель купівельної поведінки на ринку B2C</vt:lpstr>
      <vt:lpstr>Ступінь залученості споживачів</vt:lpstr>
      <vt:lpstr>Фактори, що визначають ступінь  залученості споживачів до прийняття  рішення</vt:lpstr>
      <vt:lpstr>Типи поведінки споживачів при ухваленні рішення</vt:lpstr>
      <vt:lpstr>Учасники прийняття рішень</vt:lpstr>
      <vt:lpstr>Процес поведінки індивідуального споживача при здійсненні покупки</vt:lpstr>
      <vt:lpstr>Відповідні внутрішні психологічні процеси</vt:lpstr>
      <vt:lpstr>1. Усвідомлення наявності проблеми</vt:lpstr>
      <vt:lpstr>Презентация PowerPoint</vt:lpstr>
      <vt:lpstr>Вплив на  усвідомлення потреби</vt:lpstr>
      <vt:lpstr>Презентация PowerPoint</vt:lpstr>
      <vt:lpstr>2. Пошук інформації</vt:lpstr>
      <vt:lpstr>Внутрішній пошук включає вилучення  знань, пов'язаних з рішенням, яке  необхідно прийняти, з пам'яті.</vt:lpstr>
      <vt:lpstr>Інформаційні</vt:lpstr>
      <vt:lpstr>Пошукові системи в мережі Інтернет</vt:lpstr>
      <vt:lpstr>Найпопулярніші теми пошуку в  Google в Україні в категорії «покупки»</vt:lpstr>
      <vt:lpstr>Найпопулярніші теми пошуку в Google в Україні із запитом «як?»</vt:lpstr>
      <vt:lpstr>Особливості пошуку в  Інтернет</vt:lpstr>
      <vt:lpstr>Пошукове просування сайту</vt:lpstr>
      <vt:lpstr>Контекстна  реклама</vt:lpstr>
      <vt:lpstr>Обробка інформації та сприйняття</vt:lpstr>
      <vt:lpstr>3. Оцінка альтернатив</vt:lpstr>
      <vt:lpstr>Презентация PowerPoint</vt:lpstr>
      <vt:lpstr>Критерії оцінки – ті характеристики, яким  приділяється основна увага при порівнянні  товарів і послуг.</vt:lpstr>
      <vt:lpstr>КРИТЕРІЇ ОЦІНЮВАННЯ  АЛЬТЕРНАТИВ</vt:lpstr>
      <vt:lpstr>5. Рішення про покупку</vt:lpstr>
      <vt:lpstr>ФАКТОРИ, ЯКІ ВПЛИВАЮТЬ НА ПОКУПКУ</vt:lpstr>
      <vt:lpstr>ВИДИ ПОКУПОК</vt:lpstr>
      <vt:lpstr>ПОВНІСТЮ  ЗАПЛАНОВАНА ПОКУПКА</vt:lpstr>
      <vt:lpstr>ЧАСТКОВО ЗАПЛАНОВАНА ПОКУПКА</vt:lpstr>
      <vt:lpstr>НЕЗАПЛАНОВАНА  (ІМПУЛЬСНА) ПОКУПКА</vt:lpstr>
      <vt:lpstr>Розподіл імпульсих і запланованих покупок у залежності від віку і рівня доходів</vt:lpstr>
      <vt:lpstr>ЩО ТАКЕ МЕРЧАНДАЙЗИНГ?</vt:lpstr>
      <vt:lpstr>ДОЛЯ ТОВАРУ ВИРІШУЄТЬСЯ В МІСЦІ ПРОДАЖУ!</vt:lpstr>
      <vt:lpstr>ГОЛОВНІ ІНСТРУМЕНТИ МЕРЧАНДАЙЗЕРІВ</vt:lpstr>
      <vt:lpstr>ДЕТЕРМІНАНТИ УСПІХУ АБО НЕВДАЧІ РОЗДРІБНОГО ПРОДАВЦЯ</vt:lpstr>
      <vt:lpstr>ТИПИ ПРИЙНЯТТЯ РІШЕНЬ ПРО КУПІВЛЮ</vt:lpstr>
      <vt:lpstr>РИЗИКИ СКЛАДНОГО ВИБОРУ</vt:lpstr>
      <vt:lpstr>НАВІЩО ЛЮДИ ХОДЯТЬ ЗА ПОКУПКАМИ?</vt:lpstr>
      <vt:lpstr>НОРМИ Й РИТУАЛИ СПОЖИВАННЯ</vt:lpstr>
      <vt:lpstr>6. Оцінка купленого товару</vt:lpstr>
      <vt:lpstr>Післякупівельний дисонанс</vt:lpstr>
      <vt:lpstr>Особливості  поведінки  споживачів України</vt:lpstr>
      <vt:lpstr>Доходи населення України 2025 р.</vt:lpstr>
      <vt:lpstr>Розподіл сукупних витрат домогосподарств  України у 2025 р.</vt:lpstr>
      <vt:lpstr>Презентация PowerPoint</vt:lpstr>
      <vt:lpstr>Переваги споживачів при виборі супермаркету</vt:lpstr>
      <vt:lpstr>Напрями</vt:lpstr>
      <vt:lpstr>Основні напрямки застосування  фокус-групи при дослідженні поведінки споживачів</vt:lpstr>
      <vt:lpstr>Основні напрямки застосування  глибинного інтерв'ю при дослідженні поведінки споживачів</vt:lpstr>
      <vt:lpstr>Аналіз протоколу</vt:lpstr>
      <vt:lpstr>Фізіологічні виміри</vt:lpstr>
      <vt:lpstr>Інтерпретаційні  дослідження</vt:lpstr>
      <vt:lpstr>Презентация PowerPoint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21</cp:revision>
  <dcterms:created xsi:type="dcterms:W3CDTF">2023-05-24T06:17:15Z</dcterms:created>
  <dcterms:modified xsi:type="dcterms:W3CDTF">2026-04-16T16:46:35Z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2023-05-24T00:00:00Z</vt:filetime>
  </property>
</Properties>
</file>